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9"/>
  </p:notesMasterIdLst>
  <p:sldIdLst>
    <p:sldId id="294" r:id="rId5"/>
    <p:sldId id="295" r:id="rId6"/>
    <p:sldId id="305" r:id="rId7"/>
    <p:sldId id="261" r:id="rId8"/>
    <p:sldId id="262" r:id="rId9"/>
    <p:sldId id="306" r:id="rId10"/>
    <p:sldId id="263" r:id="rId11"/>
    <p:sldId id="307" r:id="rId12"/>
    <p:sldId id="265" r:id="rId13"/>
    <p:sldId id="266" r:id="rId14"/>
    <p:sldId id="264" r:id="rId15"/>
    <p:sldId id="269" r:id="rId16"/>
    <p:sldId id="270" r:id="rId17"/>
    <p:sldId id="271" r:id="rId18"/>
    <p:sldId id="292" r:id="rId19"/>
    <p:sldId id="268" r:id="rId20"/>
    <p:sldId id="308" r:id="rId21"/>
    <p:sldId id="309" r:id="rId22"/>
    <p:sldId id="310" r:id="rId23"/>
    <p:sldId id="311" r:id="rId24"/>
    <p:sldId id="274" r:id="rId25"/>
    <p:sldId id="312" r:id="rId26"/>
    <p:sldId id="275" r:id="rId27"/>
    <p:sldId id="313" r:id="rId28"/>
    <p:sldId id="279" r:id="rId29"/>
    <p:sldId id="282" r:id="rId30"/>
    <p:sldId id="280" r:id="rId31"/>
    <p:sldId id="314" r:id="rId32"/>
    <p:sldId id="276" r:id="rId33"/>
    <p:sldId id="290" r:id="rId34"/>
    <p:sldId id="285" r:id="rId35"/>
    <p:sldId id="293" r:id="rId36"/>
    <p:sldId id="289" r:id="rId37"/>
    <p:sldId id="283" r:id="rId38"/>
    <p:sldId id="315" r:id="rId39"/>
    <p:sldId id="277" r:id="rId40"/>
    <p:sldId id="316" r:id="rId41"/>
    <p:sldId id="287" r:id="rId42"/>
    <p:sldId id="317" r:id="rId43"/>
    <p:sldId id="318" r:id="rId44"/>
    <p:sldId id="372" r:id="rId45"/>
    <p:sldId id="373" r:id="rId46"/>
    <p:sldId id="374" r:id="rId47"/>
    <p:sldId id="284" r:id="rId48"/>
  </p:sldIdLst>
  <p:sldSz cx="12192000" cy="6858000"/>
  <p:notesSz cx="6858000" cy="9144000"/>
  <p:embeddedFontLst>
    <p:embeddedFont>
      <p:font typeface="Arial Narrow" panose="020B0604020202020204" pitchFamily="34" charset="0"/>
      <p:regular r:id="rId50"/>
      <p:bold r:id="rId51"/>
      <p:italic r:id="rId52"/>
      <p:boldItalic r:id="rId53"/>
    </p:embeddedFont>
    <p:embeddedFont>
      <p:font typeface="Lato" panose="020F0502020204030203" pitchFamily="34" charset="0"/>
      <p:regular r:id="rId54"/>
      <p:bold r:id="rId55"/>
      <p:italic r:id="rId56"/>
      <p:boldItalic r:id="rId57"/>
    </p:embeddedFont>
    <p:embeddedFont>
      <p:font typeface="Lato Black" panose="020F0502020204030203" pitchFamily="34" charset="0"/>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hr0BNc8CSXAnrQlL+h+smQWOEQ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09"/>
    <p:restoredTop sz="57492"/>
  </p:normalViewPr>
  <p:slideViewPr>
    <p:cSldViewPr snapToGrid="0">
      <p:cViewPr varScale="1">
        <p:scale>
          <a:sx n="22" d="100"/>
          <a:sy n="22" d="100"/>
        </p:scale>
        <p:origin x="224"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1.xml"/><Relationship Id="rId61" Type="http://customschemas.google.com/relationships/presentationmetadata" Target="meta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8b95b77f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Por eso las confesiones son importantes. ¿Cómo puedo saber si una iglesia enseña la verdad o una mezcla de verdad y mentira?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419" sz="1100" dirty="0">
                <a:effectLst/>
                <a:latin typeface="Calibri" panose="020F0502020204030204" pitchFamily="34" charset="0"/>
                <a:ea typeface="Calibri" panose="020F0502020204030204" pitchFamily="34" charset="0"/>
              </a:rPr>
              <a:t>Podría ir a esa iglesia y escuchar. Pero no todas las doctrinas se discuten en todos los sermones. Podría asistir por un tiempo antes de encontrarme con la falsa enseñanza, poniendo en riesgo mi fe.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419" sz="1100" dirty="0">
                <a:effectLst/>
                <a:latin typeface="Calibri" panose="020F0502020204030204" pitchFamily="34" charset="0"/>
                <a:ea typeface="Calibri" panose="020F0502020204030204" pitchFamily="34" charset="0"/>
              </a:rPr>
              <a:t>Pero si la iglesia tiene escritos confesionales, una explicación detallada de lo que creen y por qué, puedo leerlos y compararlos con las Escrituras antes de poner un pie en esa iglesia. Puedo ver clara e inmediatamente si su enseñanza sobre diferentes doctrinas es bíblica o no.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176" name="Google Shape;176;g2e8b95b77f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8bd8a35d0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4. ¿Cuáles fueron las primeras confesiones de la iglesia?</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419"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Los primeros escritos confesionales son el Credo Apostólico, el Credo Niceno y el Credo de Atanasio.  Estos son conocidos como los Credos Ecuménicos porque son aceptados, en su mayor parte, por todas las iglesias cristianas.</a:t>
            </a:r>
          </a:p>
          <a:p>
            <a:pPr marL="285750" marR="0" lvl="0" indent="-285750"/>
            <a:endParaRPr lang="es-419"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0" marR="0" lvl="0" indent="0">
              <a:buFontTx/>
              <a:buNone/>
            </a:pPr>
            <a:r>
              <a:rPr lang="es-419" sz="1800" i="1" dirty="0">
                <a:solidFill>
                  <a:srgbClr val="00B050"/>
                </a:solidFill>
                <a:effectLst/>
                <a:latin typeface="Calibri" panose="020F0502020204030204" pitchFamily="34" charset="0"/>
                <a:ea typeface="Calibri" panose="020F0502020204030204" pitchFamily="34" charset="0"/>
              </a:rPr>
              <a:t>Nota para el maestro: algunos estudiantes con antecedentes protestantes pueden objetar esto, si sus iglesias no usan los Credos porque son demasiado "católicos". Recuerde que no rechazamos las cosas porque son católicas, sino solo si son o no son bíblicas. Dígales que en otro curso (Dios Verdadero), estudiarán uno de estos Credos (el Credo de los Apóstoles) y aprenderán que las verdades profesadas allí se encuentran todas en la Biblia.</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60" name="Google Shape;160;g2e8bd8a35d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8b95b77f8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El Credo de los Apóstoles fue escrito en su versión básica alrededor del año 150 d.C. Es un buen resumen de la fe cristiana y fue utilizado por los primeros cristianos para promover la verdad: Como un instrumento de testimonio para aquellos que querían saber más sobre el cristianismo, y como un bosquejo para instruir a los nuevos en la fe. Se divide en tres secciones. El primero habla de Dios el Padre, el segundo acerca de Dios el Hijo y el tercero acerca de Dios el Espíritu Santo.</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09" name="Google Shape;209;g2e8b95b77f8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e8b95b77f8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El Credo de Nicea fue escrito para proteger la verdad de la Palabra de Dios contra una falsa doctrina mortal. Un Padre de la Iglesia llamado Arrio enseñó que Jesucristo no era completamente igual a Dios con el Padre y el Espíritu Santo y que no había existido desde toda la eternidad. Su famoso dicho fue: Hubo un tiempo en que Jesús no estaba. Para combatir este error, los Padres de la Iglesia se reunieron en un Concilio en la ciudad turca de Nicea en 325 d.C. (más tarde refinado en 381 d.C.). El Credo de Nicea fue escrito para combatir esa falsa enseñanza (arrianismo) y para declarar que Jesucristo es Dios verdadero desde toda la eternidad. El Credo de Nicea confiesa firmemente al Dios Trino.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16" name="Google Shape;216;g2e8b95b77f8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8b95b77f8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El último de los credos ecuménicos es el Credo de Atanasio. Atanasio vivió en el siglo IV d.C. Aunque este credo no fue escrito por él, sino más tarde, se le dio su nombre porque defendió firmemente las verdades que confiesa contra el error. El credo fue escrito para proteger la verdad contra dos falsas doctrinas. La primera decía que Jesús y el Espíritu Santo no eran miembros de la Trinidad (no eran “uno” con el Padre). La otra negaba las dos naturalezas de Cristo: Decía que Jesús no era verdadero Dios y verdadero hombre en un solo ser. El Credo de Atanasio declara que quien rechaza la doctrina de la Trinidad y la doctrina de Cristo está fuera de la fe salvadora.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23" name="Google Shape;223;g2e8b95b77f8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1AAD0ABA-7E43-CBE5-31FE-61BAEAA0EF61}"/>
            </a:ext>
          </a:extLst>
        </p:cNvPr>
        <p:cNvGrpSpPr/>
        <p:nvPr/>
      </p:nvGrpSpPr>
      <p:grpSpPr>
        <a:xfrm>
          <a:off x="0" y="0"/>
          <a:ext cx="0" cy="0"/>
          <a:chOff x="0" y="0"/>
          <a:chExt cx="0" cy="0"/>
        </a:xfrm>
      </p:grpSpPr>
      <p:sp>
        <p:nvSpPr>
          <p:cNvPr id="159" name="Google Shape;159;g2e8bd8a35d0_0_9:notes">
            <a:extLst>
              <a:ext uri="{FF2B5EF4-FFF2-40B4-BE49-F238E27FC236}">
                <a16:creationId xmlns:a16="http://schemas.microsoft.com/office/drawing/2014/main" id="{C3CE7191-F288-E0AC-84D0-DAF6AF5CD27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5. Confesiones y Sola Scriptura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419"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Los escritos confesionales, como hemos mencionado, ayudan a promover la verdad como explicaciones claras de lo que es la interpretación de la Biblia por parte de la iglesia. También protegen la verdad al identificar otras interpretaciones como falsas.</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Cabe señalar, que los escritos confesionales NO están al mismo nivel que la Biblia. Recuerde "Sola Scriptura" - solo la Biblia es la norma autorizada para nuestra fe y vida. No ponemos nuestros escritos confesionales a la par de la Biblia como lo hace la Iglesia Católica con su Sagrada Tradición. Nos adherimos a nuestros escritos confesionales no porque sean la Palabra de Dios, sino porque creemos que son una explicación e interpretación fiel de lo que dice la Palabra de Dios.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60" name="Google Shape;160;g2e8bd8a35d0_0_9:notes">
            <a:extLst>
              <a:ext uri="{FF2B5EF4-FFF2-40B4-BE49-F238E27FC236}">
                <a16:creationId xmlns:a16="http://schemas.microsoft.com/office/drawing/2014/main" id="{DF802558-FD88-38F8-6EDD-82B59B11EA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0619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8b95b77f8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6. ¿Qué sucede cuando las iglesias ya no consideran importantes las confesiones? </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i="1" dirty="0">
                <a:solidFill>
                  <a:srgbClr val="00B050"/>
                </a:solidFill>
                <a:effectLst/>
                <a:latin typeface="Calibri" panose="020F0502020204030204" pitchFamily="34" charset="0"/>
                <a:ea typeface="Calibri" panose="020F0502020204030204" pitchFamily="34" charset="0"/>
              </a:rPr>
              <a:t>Después de escuchar a los estudiantes, comparta lo siguiente:</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01" name="Google Shape;201;g2e8b95b77f8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39E3DDAF-34A0-8174-2BE8-A5BE3822A0D0}"/>
            </a:ext>
          </a:extLst>
        </p:cNvPr>
        <p:cNvGrpSpPr/>
        <p:nvPr/>
      </p:nvGrpSpPr>
      <p:grpSpPr>
        <a:xfrm>
          <a:off x="0" y="0"/>
          <a:ext cx="0" cy="0"/>
          <a:chOff x="0" y="0"/>
          <a:chExt cx="0" cy="0"/>
        </a:xfrm>
      </p:grpSpPr>
      <p:sp>
        <p:nvSpPr>
          <p:cNvPr id="200" name="Google Shape;200;g2e8b95b77f8_0_112:notes">
            <a:extLst>
              <a:ext uri="{FF2B5EF4-FFF2-40B4-BE49-F238E27FC236}">
                <a16:creationId xmlns:a16="http://schemas.microsoft.com/office/drawing/2014/main" id="{60DB47DC-05FD-ADAC-54D1-475BB62481A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6. ¿Qué sucede cuando las iglesias ya no consideran importantes las confesiones?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i="1" dirty="0">
                <a:solidFill>
                  <a:srgbClr val="00B050"/>
                </a:solidFill>
                <a:effectLst/>
                <a:latin typeface="Calibri" panose="020F0502020204030204" pitchFamily="34" charset="0"/>
                <a:ea typeface="Calibri" panose="020F0502020204030204" pitchFamily="34" charset="0"/>
              </a:rPr>
              <a:t>Después de escuchar a los estudiantes, comparta lo siguiente:</a:t>
            </a:r>
            <a:br>
              <a:rPr lang="es-419"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A menudo, una disminución del confesionalismo va de la mano con una disminución del amor por la verdad. La gente ya no estudia ni escribe explicaciones de lo que cree porque lo que cree ha perdido su importancia.</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En nuestra época, una serie de factores han contribuido a este declive. Uno es el relativismo. Esta es la idea de que no existe la verdad absoluta; la verdad es lo que crees que es. Si cada uno determina por sí mismo qué es la verdad, las confesiones que proclaman la verdad absoluta no tienen cabida.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Otro es el ecumenismo. Este es el deseo de “unificar” todas las denominaciones de la cristiandad, independientemente de sus enseñanzas. Por supuesto, tal unidad será solo una unidad falsa. Pero esto tampoco deja lugar a confesiones.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Además, en reacción a la “ortodoxia muerta” (cuando los creyentes saben la verdad, pero no la viven), muchas iglesias enfatizan las obras sobre los credos o las confesiones.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01" name="Google Shape;201;g2e8b95b77f8_0_112:notes">
            <a:extLst>
              <a:ext uri="{FF2B5EF4-FFF2-40B4-BE49-F238E27FC236}">
                <a16:creationId xmlns:a16="http://schemas.microsoft.com/office/drawing/2014/main" id="{82153CAA-609C-6602-9FA5-F809F0E78B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513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F9542C7E-55FE-ABDA-F9E1-7B6504694A1C}"/>
            </a:ext>
          </a:extLst>
        </p:cNvPr>
        <p:cNvGrpSpPr/>
        <p:nvPr/>
      </p:nvGrpSpPr>
      <p:grpSpPr>
        <a:xfrm>
          <a:off x="0" y="0"/>
          <a:ext cx="0" cy="0"/>
          <a:chOff x="0" y="0"/>
          <a:chExt cx="0" cy="0"/>
        </a:xfrm>
      </p:grpSpPr>
      <p:sp>
        <p:nvSpPr>
          <p:cNvPr id="200" name="Google Shape;200;g2e8b95b77f8_0_112:notes">
            <a:extLst>
              <a:ext uri="{FF2B5EF4-FFF2-40B4-BE49-F238E27FC236}">
                <a16:creationId xmlns:a16="http://schemas.microsoft.com/office/drawing/2014/main" id="{26799957-E23B-E93B-A437-1B167CC3CD4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Donde no hay confesiones, la verdad sufre. Los escritos confesionales han sido diseñados para proteger la verdad de la Palabra de Dios al exponer falsas doctrinas. Durante los tiempos de inactividad confesional, esta salvaguardia va desapareciendo y se crea un entorno en el que puede proliferar la falsa doctrina. Cuando una iglesia no está preocupada por definir cuidadosamente lo que cree, sus miembros tampoco lo estarán. En tal entorno, se puede enseñar lo que sea y nadie dice nada. Y cuando se toleran errores como este, un poco de levadura fermenta toda la masa (Gálatas 5:9).</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01" name="Google Shape;201;g2e8b95b77f8_0_112:notes">
            <a:extLst>
              <a:ext uri="{FF2B5EF4-FFF2-40B4-BE49-F238E27FC236}">
                <a16:creationId xmlns:a16="http://schemas.microsoft.com/office/drawing/2014/main" id="{1C0B1EFA-5D0C-DA17-F482-1F02B3E107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5836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742DA72F-5042-95A4-C083-9A92D112D6E2}"/>
            </a:ext>
          </a:extLst>
        </p:cNvPr>
        <p:cNvGrpSpPr/>
        <p:nvPr/>
      </p:nvGrpSpPr>
      <p:grpSpPr>
        <a:xfrm>
          <a:off x="0" y="0"/>
          <a:ext cx="0" cy="0"/>
          <a:chOff x="0" y="0"/>
          <a:chExt cx="0" cy="0"/>
        </a:xfrm>
      </p:grpSpPr>
      <p:sp>
        <p:nvSpPr>
          <p:cNvPr id="200" name="Google Shape;200;g2e8b95b77f8_0_112:notes">
            <a:extLst>
              <a:ext uri="{FF2B5EF4-FFF2-40B4-BE49-F238E27FC236}">
                <a16:creationId xmlns:a16="http://schemas.microsoft.com/office/drawing/2014/main" id="{95FD4E2D-DB65-C74A-81B9-FA190B3108D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7. Aunque algunas iglesias no usan los Credos, muchas sí lo hacen. ¿Qué valor tienen estas confesiones de fe en las iglesias de hoy? </a:t>
            </a:r>
            <a:r>
              <a:rPr lang="es-419" sz="1800" i="1" dirty="0">
                <a:solidFill>
                  <a:srgbClr val="00B050"/>
                </a:solidFill>
                <a:effectLst/>
                <a:latin typeface="Calibri" panose="020F0502020204030204" pitchFamily="34" charset="0"/>
                <a:ea typeface="Calibri" panose="020F0502020204030204" pitchFamily="34" charset="0"/>
              </a:rPr>
              <a:t>Deje que los estudiantes respondan. Luego, comparte lo siguiente:</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01" name="Google Shape;201;g2e8b95b77f8_0_112:notes">
            <a:extLst>
              <a:ext uri="{FF2B5EF4-FFF2-40B4-BE49-F238E27FC236}">
                <a16:creationId xmlns:a16="http://schemas.microsoft.com/office/drawing/2014/main" id="{104B0D73-A189-95C3-49EE-8879E7E78E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220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2. Introducción breve a la lección</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2A8300C4-0963-4370-482C-E99994514647}"/>
            </a:ext>
          </a:extLst>
        </p:cNvPr>
        <p:cNvGrpSpPr/>
        <p:nvPr/>
      </p:nvGrpSpPr>
      <p:grpSpPr>
        <a:xfrm>
          <a:off x="0" y="0"/>
          <a:ext cx="0" cy="0"/>
          <a:chOff x="0" y="0"/>
          <a:chExt cx="0" cy="0"/>
        </a:xfrm>
      </p:grpSpPr>
      <p:sp>
        <p:nvSpPr>
          <p:cNvPr id="200" name="Google Shape;200;g2e8b95b77f8_0_112:notes">
            <a:extLst>
              <a:ext uri="{FF2B5EF4-FFF2-40B4-BE49-F238E27FC236}">
                <a16:creationId xmlns:a16="http://schemas.microsoft.com/office/drawing/2014/main" id="{18970C41-A495-D996-6450-20A12B5F44A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7. Aunque algunas iglesias no usan los Credos, muchas sí lo hacen. ¿Qué valor tienen estas confesiones de fe en las iglesias de hoy? </a:t>
            </a:r>
            <a:r>
              <a:rPr lang="es-419" sz="1800" i="1" dirty="0">
                <a:solidFill>
                  <a:srgbClr val="00B050"/>
                </a:solidFill>
                <a:effectLst/>
                <a:latin typeface="Calibri" panose="020F0502020204030204" pitchFamily="34" charset="0"/>
                <a:ea typeface="Calibri" panose="020F0502020204030204" pitchFamily="34" charset="0"/>
              </a:rPr>
              <a:t>Deje que los estudiantes respondan. Luego, comparte lo siguiente:</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br>
              <a:rPr lang="en-US" b="1" dirty="0">
                <a:solidFill>
                  <a:schemeClr val="dk1"/>
                </a:solidFill>
                <a:latin typeface="Calibri"/>
                <a:ea typeface="Calibri"/>
                <a:cs typeface="Calibri"/>
                <a:sym typeface="Calibri"/>
              </a:rPr>
            </a:br>
            <a:r>
              <a:rPr lang="es-419" sz="1800" dirty="0">
                <a:effectLst/>
                <a:latin typeface="Calibri" panose="020F0502020204030204" pitchFamily="34" charset="0"/>
                <a:ea typeface="Calibri" panose="020F0502020204030204" pitchFamily="34" charset="0"/>
              </a:rPr>
              <a:t>Todavía cumplen el doble propósito mencionado anteriormente: proteger y promover la verdad. Protegen la verdad. Originalmente fueron escritos contra errores que existieron hace siglos, sin embargo, esos mismos errores prevalecen hoy en día. Los Testigos de Jehová, por ejemplo, todavía enseñan lo que enseñó Arrio: que Jesús no es Dios verdadero, sino que fue creado por Dios Padre. Los pentecostales de la unidad aún enseñan que Dios no es trino, lo cual refuta claramente el Credo de Atanasio.</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También siguen promoviendo la verdad. Todavía son bosquejos útiles que se pueden usar para enseñar a las personas que son nuevas en la fe las verdades básicas de las Escrituras. Proclamarlos juntos en adoración regularmente no solo nos recuerda las verdades que nos unen, sino que también sirve para grabar estas verdades en nuestra memoria desde una edad temprana.</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01" name="Google Shape;201;g2e8b95b77f8_0_112:notes">
            <a:extLst>
              <a:ext uri="{FF2B5EF4-FFF2-40B4-BE49-F238E27FC236}">
                <a16:creationId xmlns:a16="http://schemas.microsoft.com/office/drawing/2014/main" id="{C8C815DA-24DE-C76A-C9A8-F6A1122EC2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290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e8bd8a35d0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8. Otros escritos confesionales luteranos: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i="1" dirty="0">
                <a:solidFill>
                  <a:srgbClr val="00B050"/>
                </a:solidFill>
                <a:effectLst/>
                <a:latin typeface="Calibri" panose="020F0502020204030204" pitchFamily="34" charset="0"/>
                <a:ea typeface="Calibri" panose="020F0502020204030204" pitchFamily="34" charset="0"/>
              </a:rPr>
              <a:t>Si hay tiempo, se puede mencionar que hay otros escritos confesionales a los que nos adherimos en Academia Cristo. La mayoría fueron escritas durante o después de la Reforma, para proclamar las verdades de la Biblia y defenderlas contra los errores tanto del catolicismo como de las iglesias protestantes en su época.</a:t>
            </a:r>
            <a:br>
              <a:rPr lang="es-419"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La Confesión de Augsburgo y su Apología (1531). Cuando crecía el número de ciudades alemanas que se convertían al luteranismo, el emperador Carlos V trató de mantener la unidad en el Sacro Imperio Romano Germánico convocando una asamblea en la ciudad de Augsburgo. Aunque buscó restar importancia a las diferencias doctrinales entre luteranos y católicos, los luteranos aprovecharon la oportunidad para confesar su fe. La Confesión de Augsburgo fue escrita por un teólogo luterano llamado Philip Melanchthon. Cuando los teólogos católicos escribieron una refutación a esta confesión, Melanchthon también escribió su apología (defensa).</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Los Artículos de Esmalcalda (1537). En preparación para un concilio general de la iglesia, príncipes alemanes luteranos pidieron a Lutero escribir una explicación de lo que creemos y enseñamos los luteranos. Aunque el concilio nunca se hizo, el documento ayudó a unir las iglesias luteranas en la doctrina bíblica.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El catecismo mayor y menor de Lutero. El catecismo mayor y menor fueron escritos para ayudar a padres e hijos de familias a aprender las verdades básicas de la fe. La necesidad para ellos era grande: Hicieron una investigación del nivel de conocimiento bíblico en las iglesias, y hallaron que muchos pastores ni sabían por memoria los 10 mandamientos. Estos documentos fueron escritos para promover la verdad.</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La Fórmula de Concordia (1577). Después de la época de Lutero, 1577, estaba en peligro perderse las verdades de la reforma. Se promovía una unidad entre luteranos y reformados que estaba poniendo en riesgo la sana doctrina. Este documento fue escrito por teólogos laicos, en tesis y antítesis – es decir, esto creemos, y esto no (sobre enseñanzas falsas comunes en esos tiempos).</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"En esto creemos" - Este es un ejemplo de un escrito confesional reciente producido por nuestro cuerpo eclesiástico. Organiza las verdades de la Palabra de Dios en categorías, citando escrituras para apoyar lo que creemos.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46" name="Google Shape;246;g2e8bd8a35d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603360A9-38FF-1C6A-0E9F-8CDB7569A65B}"/>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B0818ED3-0F4E-35EB-9C67-83AAB9765AD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#2: Identificar las bendiciones del compañerismo y ver como Academia Cristo practica el compañerismo bíblico.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A880A60A-CEFD-4FB9-0C88-0009FE3D9E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8833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1. Pregunta de la Tarea: ¿Qué es el compañerismo espiritual? Hechos 2:41-47.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4" name="Google Shape;25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A14B42D3-9DF6-D753-B051-FEB2B1AD2C7A}"/>
            </a:ext>
          </a:extLst>
        </p:cNvPr>
        <p:cNvGrpSpPr/>
        <p:nvPr/>
      </p:nvGrpSpPr>
      <p:grpSpPr>
        <a:xfrm>
          <a:off x="0" y="0"/>
          <a:ext cx="0" cy="0"/>
          <a:chOff x="0" y="0"/>
          <a:chExt cx="0" cy="0"/>
        </a:xfrm>
      </p:grpSpPr>
      <p:sp>
        <p:nvSpPr>
          <p:cNvPr id="253" name="Google Shape;253;p30:notes">
            <a:extLst>
              <a:ext uri="{FF2B5EF4-FFF2-40B4-BE49-F238E27FC236}">
                <a16:creationId xmlns:a16="http://schemas.microsoft.com/office/drawing/2014/main" id="{6E8FE67E-5FED-52DA-8225-A46A50EA2E2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1. Pregunta de la Tarea: ¿Qué es el compañerismo espiritual? Hechos 2:41-47.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lang="en-US" b="1" dirty="0">
              <a:solidFill>
                <a:schemeClr val="dk1"/>
              </a:solidFill>
              <a:latin typeface="Calibri"/>
              <a:ea typeface="Calibri"/>
              <a:cs typeface="Calibri"/>
              <a:sym typeface="Calibri"/>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La palabra compañerismo significa una armonía entre compañeros.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La biblia describe el compañerismo espiritual como una armonía espiritual – un acuerdo en todas las doctrinas de la Biblia. Compartimos algo en común – una fe común en lo que la Biblia enseña.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Este compañerismo es algo que el Espíritu Santo obra en nosotros. 3 Juan 4 describe el compañerismo de una forma maravillosa: "No tengo yo mayor gozo que este, el oír que mis hijos andan en la verdad.”</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4" name="Google Shape;254;p30:notes">
            <a:extLst>
              <a:ext uri="{FF2B5EF4-FFF2-40B4-BE49-F238E27FC236}">
                <a16:creationId xmlns:a16="http://schemas.microsoft.com/office/drawing/2014/main" id="{E2A7084D-3339-A750-A2FC-7889EE3248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6583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8E57D057-AC53-E9E0-EEF1-809A23C75E22}"/>
            </a:ext>
          </a:extLst>
        </p:cNvPr>
        <p:cNvGrpSpPr/>
        <p:nvPr/>
      </p:nvGrpSpPr>
      <p:grpSpPr>
        <a:xfrm>
          <a:off x="0" y="0"/>
          <a:ext cx="0" cy="0"/>
          <a:chOff x="0" y="0"/>
          <a:chExt cx="0" cy="0"/>
        </a:xfrm>
      </p:grpSpPr>
      <p:sp>
        <p:nvSpPr>
          <p:cNvPr id="253" name="Google Shape;253;p30:notes">
            <a:extLst>
              <a:ext uri="{FF2B5EF4-FFF2-40B4-BE49-F238E27FC236}">
                <a16:creationId xmlns:a16="http://schemas.microsoft.com/office/drawing/2014/main" id="{063276BB-BE1E-8E92-C31D-421C826DD59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2. Pregunta de la Tarea: ¿Qué bendiciones dice la Biblia que disfrutamos como resultado de nuestra unidad en la fe?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4" name="Google Shape;254;p30:notes">
            <a:extLst>
              <a:ext uri="{FF2B5EF4-FFF2-40B4-BE49-F238E27FC236}">
                <a16:creationId xmlns:a16="http://schemas.microsoft.com/office/drawing/2014/main" id="{3D5EADCD-5AF7-8EC8-D787-38281C0885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4228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3C0F62DF-D90C-7F1D-5780-2B5B5633E73B}"/>
            </a:ext>
          </a:extLst>
        </p:cNvPr>
        <p:cNvGrpSpPr/>
        <p:nvPr/>
      </p:nvGrpSpPr>
      <p:grpSpPr>
        <a:xfrm>
          <a:off x="0" y="0"/>
          <a:ext cx="0" cy="0"/>
          <a:chOff x="0" y="0"/>
          <a:chExt cx="0" cy="0"/>
        </a:xfrm>
      </p:grpSpPr>
      <p:sp>
        <p:nvSpPr>
          <p:cNvPr id="253" name="Google Shape;253;p30:notes">
            <a:extLst>
              <a:ext uri="{FF2B5EF4-FFF2-40B4-BE49-F238E27FC236}">
                <a16:creationId xmlns:a16="http://schemas.microsoft.com/office/drawing/2014/main" id="{06469278-5D13-B164-1CDE-4B4BB89C5B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2. Pregunta de la Tarea: ¿Qué bendiciones dice la Biblia que disfrutamos como resultado de nuestra unidad en la fe?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La Biblia dice que podemos adorar, orar y tener comunión con aquellos que son uno en la fe con nosotros. Podemos apoyarnos y animarnos unos a otros con la Palabra de Dios.</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Aunque estamos llamados a mostrar amor a todos, Dios dice que existe un amor especial entre aquellos que son uno con nosotros en la familia de creyentes.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También podemos trabajar juntos con el evangelio con aquellos que comparten nuestras creencias. Juan 6-8 es ejemplo de este "cooperar con la verdad".</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lang="en-US" b="1" dirty="0">
              <a:solidFill>
                <a:schemeClr val="dk1"/>
              </a:solidFill>
              <a:latin typeface="Calibri"/>
              <a:ea typeface="Calibri"/>
              <a:cs typeface="Calibri"/>
              <a:sym typeface="Calibri"/>
            </a:endParaRPr>
          </a:p>
        </p:txBody>
      </p:sp>
      <p:sp>
        <p:nvSpPr>
          <p:cNvPr id="254" name="Google Shape;254;p30:notes">
            <a:extLst>
              <a:ext uri="{FF2B5EF4-FFF2-40B4-BE49-F238E27FC236}">
                <a16:creationId xmlns:a16="http://schemas.microsoft.com/office/drawing/2014/main" id="{8D5095F3-ABD4-5648-CDE9-DBBD45A91E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834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B542607D-0D64-8A3F-587E-5D6661FA4F18}"/>
            </a:ext>
          </a:extLst>
        </p:cNvPr>
        <p:cNvGrpSpPr/>
        <p:nvPr/>
      </p:nvGrpSpPr>
      <p:grpSpPr>
        <a:xfrm>
          <a:off x="0" y="0"/>
          <a:ext cx="0" cy="0"/>
          <a:chOff x="0" y="0"/>
          <a:chExt cx="0" cy="0"/>
        </a:xfrm>
      </p:grpSpPr>
      <p:sp>
        <p:nvSpPr>
          <p:cNvPr id="253" name="Google Shape;253;p30:notes">
            <a:extLst>
              <a:ext uri="{FF2B5EF4-FFF2-40B4-BE49-F238E27FC236}">
                <a16:creationId xmlns:a16="http://schemas.microsoft.com/office/drawing/2014/main" id="{E3D30E65-765A-E63D-6A97-8B789A1E01F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3. Pregunta de la Tarea: ¿Cómo quiere Dios que preservemos las bendiciones de compañerismo espiritual? Romanos 16:17-18.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4" name="Google Shape;254;p30:notes">
            <a:extLst>
              <a:ext uri="{FF2B5EF4-FFF2-40B4-BE49-F238E27FC236}">
                <a16:creationId xmlns:a16="http://schemas.microsoft.com/office/drawing/2014/main" id="{1C8D35CC-B0A1-543F-961E-8F13F06E97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5928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EAEA0374-419E-9B2D-4932-D8643BFC545E}"/>
            </a:ext>
          </a:extLst>
        </p:cNvPr>
        <p:cNvGrpSpPr/>
        <p:nvPr/>
      </p:nvGrpSpPr>
      <p:grpSpPr>
        <a:xfrm>
          <a:off x="0" y="0"/>
          <a:ext cx="0" cy="0"/>
          <a:chOff x="0" y="0"/>
          <a:chExt cx="0" cy="0"/>
        </a:xfrm>
      </p:grpSpPr>
      <p:sp>
        <p:nvSpPr>
          <p:cNvPr id="253" name="Google Shape;253;p30:notes">
            <a:extLst>
              <a:ext uri="{FF2B5EF4-FFF2-40B4-BE49-F238E27FC236}">
                <a16:creationId xmlns:a16="http://schemas.microsoft.com/office/drawing/2014/main" id="{64F6B58D-585F-BB37-1B63-79A7D9D1739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3. Pregunta de la Tarea: ¿Cómo quiere Dios que preservemos las bendiciones de compañerismo espiritual? Romanos 16:17-18.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Dado que estas bendiciones fluyen de la unidad doctrinal, la falsa enseñanza la pone en riesgo.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Dios nos llama a corregir con amor a los que creen o enseñan algo falso.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Si la persona se niega a aceptar la corrección y persiste en el error, Dios nos llama a separarnos de ella (Rom. 16:17). No debemos trabajar ni adorar con ellos, porque tolerar o ignorar los errores es espiritualmente peligroso (Gálatas 5:9).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2 Juan 10-11 "Si alguno viene a vosotros y no trae esta doctrina, no lo recibáis en casa, ni le digáis: ¡Bienvenido! Porque el que le dice: ¡Bienvenido! participa en su mala obra.</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4" name="Google Shape;254;p30:notes">
            <a:extLst>
              <a:ext uri="{FF2B5EF4-FFF2-40B4-BE49-F238E27FC236}">
                <a16:creationId xmlns:a16="http://schemas.microsoft.com/office/drawing/2014/main" id="{424AD51D-ABA2-62E3-F8F0-EA2DF92C41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141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 </a:t>
            </a:r>
            <a:r>
              <a:rPr lang="es-419" sz="1800" dirty="0">
                <a:effectLst/>
                <a:latin typeface="Calibri" panose="020F0502020204030204" pitchFamily="34" charset="0"/>
                <a:ea typeface="Calibri" panose="020F0502020204030204" pitchFamily="34" charset="0"/>
              </a:rPr>
              <a:t>4. </a:t>
            </a:r>
            <a:r>
              <a:rPr lang="es-ES" sz="1800" dirty="0">
                <a:effectLst/>
                <a:latin typeface="Calibri" panose="020F0502020204030204" pitchFamily="34" charset="0"/>
                <a:ea typeface="Calibri" panose="020F0502020204030204" pitchFamily="34" charset="0"/>
              </a:rPr>
              <a:t>¿Qué era lo más importante para los creyentes de la Iglesia primitiva?</a:t>
            </a:r>
            <a:endParaRPr lang="en-US" sz="1800" dirty="0">
              <a:effectLst/>
              <a:latin typeface="Calibri" panose="020F0502020204030204" pitchFamily="34" charset="0"/>
              <a:ea typeface="Calibri" panose="020F0502020204030204" pitchFamily="34" charset="0"/>
            </a:endParaRPr>
          </a:p>
          <a:p>
            <a:pPr marL="457200" marR="171450" lvl="0" indent="-298450" algn="l" rtl="0">
              <a:lnSpc>
                <a:spcPct val="100000"/>
              </a:lnSpc>
              <a:spcBef>
                <a:spcPts val="0"/>
              </a:spcBef>
              <a:spcAft>
                <a:spcPts val="1000"/>
              </a:spcAft>
              <a:buClr>
                <a:schemeClr val="dk1"/>
              </a:buClr>
              <a:buSzPts val="1100"/>
              <a:buFont typeface="Calibri"/>
              <a:buAutoNum type="arabicPeriod" startAt="2"/>
            </a:pPr>
            <a:endParaRPr lang="en-US" dirty="0"/>
          </a:p>
        </p:txBody>
      </p:sp>
      <p:sp>
        <p:nvSpPr>
          <p:cNvPr id="264" name="Google Shape;264;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endParaRPr lang="en-US" sz="1800" dirty="0">
              <a:effectLst/>
              <a:latin typeface="Calibri" panose="020F0502020204030204" pitchFamily="34" charset="0"/>
              <a:ea typeface="Calibri" panose="020F0502020204030204" pitchFamily="34" charset="0"/>
            </a:endParaRPr>
          </a:p>
          <a:p>
            <a:pPr marL="0" marR="0" indent="0">
              <a:buFontTx/>
              <a:buNone/>
            </a:pP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Oh Espíritu Santo, te damos gracias por la unidad de fe que has dado a todos los que creemos la verdad. Pedimos también que nos ayudes a corregir en amor a los que creen en falsas doctrinas. Guíanos siempre en toda la verdad con la Biblia. Y ayúdanos a apreciar las bendiciones de la unidad que solo tú puedes obrar. En el nombre de Jesús lo pedimos. Amén.</a:t>
            </a:r>
            <a:r>
              <a:rPr lang="en-US" dirty="0">
                <a:effectLst/>
              </a:rPr>
              <a:t> </a:t>
            </a:r>
            <a:endParaRPr dirty="0"/>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8D15B9EB-6921-26F2-5A7F-6126BEB735EA}"/>
            </a:ext>
          </a:extLst>
        </p:cNvPr>
        <p:cNvGrpSpPr/>
        <p:nvPr/>
      </p:nvGrpSpPr>
      <p:grpSpPr>
        <a:xfrm>
          <a:off x="0" y="0"/>
          <a:ext cx="0" cy="0"/>
          <a:chOff x="0" y="0"/>
          <a:chExt cx="0" cy="0"/>
        </a:xfrm>
      </p:grpSpPr>
      <p:sp>
        <p:nvSpPr>
          <p:cNvPr id="253" name="Google Shape;253;p30:notes">
            <a:extLst>
              <a:ext uri="{FF2B5EF4-FFF2-40B4-BE49-F238E27FC236}">
                <a16:creationId xmlns:a16="http://schemas.microsoft.com/office/drawing/2014/main" id="{F2002D9E-9887-948E-6B42-32237A2B902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4. </a:t>
            </a:r>
            <a:r>
              <a:rPr lang="es-ES" sz="1800" dirty="0">
                <a:effectLst/>
                <a:latin typeface="Calibri" panose="020F0502020204030204" pitchFamily="34" charset="0"/>
                <a:ea typeface="Calibri" panose="020F0502020204030204" pitchFamily="34" charset="0"/>
              </a:rPr>
              <a:t>¿Qué era lo más importante para los creyentes de la Iglesia primitiva?</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"Y perseveraban en la doctrina de los apóstoles, en la comunión unos con otros, en el partimiento del pan y en las oraciones. (Hechos 2:41)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Tenga en cuenta lo primero que se menciona: "perseveraban en la doctrina de los apóstoles. " Se mantenían firmes en la verdad que les enseñaban los apóstoles, apartados de los errores comunes en su entorno espiritual. Recuerden este punto; es la base del compañerismo espiritual verdadero. Se enfatiza de nuevo en la frase "perseveraban unánimes.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4" name="Google Shape;254;p30:notes">
            <a:extLst>
              <a:ext uri="{FF2B5EF4-FFF2-40B4-BE49-F238E27FC236}">
                <a16:creationId xmlns:a16="http://schemas.microsoft.com/office/drawing/2014/main" id="{6F8F7FA6-E8CA-4A0B-E5E5-B6EA07C536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0705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09D9F234-C08C-224E-42F4-9F1CB67D81ED}"/>
            </a:ext>
          </a:extLst>
        </p:cNvPr>
        <p:cNvGrpSpPr/>
        <p:nvPr/>
      </p:nvGrpSpPr>
      <p:grpSpPr>
        <a:xfrm>
          <a:off x="0" y="0"/>
          <a:ext cx="0" cy="0"/>
          <a:chOff x="0" y="0"/>
          <a:chExt cx="0" cy="0"/>
        </a:xfrm>
      </p:grpSpPr>
      <p:sp>
        <p:nvSpPr>
          <p:cNvPr id="263" name="Google Shape;263;g2adf2547317_0_0:notes">
            <a:extLst>
              <a:ext uri="{FF2B5EF4-FFF2-40B4-BE49-F238E27FC236}">
                <a16:creationId xmlns:a16="http://schemas.microsoft.com/office/drawing/2014/main" id="{3F28B582-6BBE-824B-1E9E-0B7954193AC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171450" lvl="0" indent="0" algn="l" defTabSz="914400" rtl="0" eaLnBrk="1" fontAlgn="auto" latinLnBrk="0" hangingPunct="1">
              <a:lnSpc>
                <a:spcPct val="100000"/>
              </a:lnSpc>
              <a:spcBef>
                <a:spcPts val="0"/>
              </a:spcBef>
              <a:spcAft>
                <a:spcPts val="1000"/>
              </a:spcAft>
              <a:buClr>
                <a:schemeClr val="dk1"/>
              </a:buClr>
              <a:buSzPts val="1100"/>
              <a:buFont typeface="Calibri"/>
              <a:buNone/>
              <a:tabLst/>
              <a:defRPr/>
            </a:pPr>
            <a:r>
              <a:rPr lang="es-419" sz="1800" dirty="0">
                <a:effectLst/>
                <a:latin typeface="Calibri" panose="020F0502020204030204" pitchFamily="34" charset="0"/>
                <a:ea typeface="Calibri" panose="020F0502020204030204" pitchFamily="34" charset="0"/>
              </a:rPr>
              <a:t>¿Qué bendiciones disfrutaron como resultado de esa comunión con Dios?</a:t>
            </a:r>
            <a:endParaRPr lang="en-US" sz="1800" dirty="0">
              <a:effectLst/>
              <a:latin typeface="Calibri" panose="020F0502020204030204" pitchFamily="34" charset="0"/>
              <a:ea typeface="Calibri" panose="020F0502020204030204" pitchFamily="34" charset="0"/>
            </a:endParaRPr>
          </a:p>
          <a:p>
            <a:pPr marL="158750" marR="171450" lvl="0" indent="0" algn="l" defTabSz="914400" rtl="0" eaLnBrk="1" fontAlgn="auto" latinLnBrk="0" hangingPunct="1">
              <a:lnSpc>
                <a:spcPct val="100000"/>
              </a:lnSpc>
              <a:spcBef>
                <a:spcPts val="0"/>
              </a:spcBef>
              <a:spcAft>
                <a:spcPts val="1000"/>
              </a:spcAft>
              <a:buClr>
                <a:schemeClr val="dk1"/>
              </a:buClr>
              <a:buSzPts val="1100"/>
              <a:buFont typeface="Calibri"/>
              <a:buNone/>
              <a:tabLst/>
              <a:defRPr/>
            </a:pPr>
            <a:endParaRPr lang="es-419" sz="1100" dirty="0">
              <a:effectLst/>
              <a:latin typeface="Calibri" panose="020F0502020204030204" pitchFamily="34" charset="0"/>
              <a:ea typeface="Calibri" panose="020F0502020204030204" pitchFamily="34" charset="0"/>
            </a:endParaRPr>
          </a:p>
          <a:p>
            <a:pPr marL="158750" marR="171450" lvl="0" indent="0" algn="l" defTabSz="914400" rtl="0" eaLnBrk="1" fontAlgn="auto" latinLnBrk="0" hangingPunct="1">
              <a:lnSpc>
                <a:spcPct val="100000"/>
              </a:lnSpc>
              <a:spcBef>
                <a:spcPts val="0"/>
              </a:spcBef>
              <a:spcAft>
                <a:spcPts val="1000"/>
              </a:spcAft>
              <a:buClr>
                <a:schemeClr val="dk1"/>
              </a:buClr>
              <a:buSzPts val="1100"/>
              <a:buFont typeface="Calibri"/>
              <a:buNone/>
              <a:tabLst/>
              <a:defRPr/>
            </a:pPr>
            <a:endParaRPr lang="es-419" sz="1100" dirty="0">
              <a:effectLst/>
              <a:latin typeface="Calibri" panose="020F0502020204030204" pitchFamily="34" charset="0"/>
              <a:ea typeface="Calibri" panose="020F0502020204030204" pitchFamily="34" charset="0"/>
            </a:endParaRPr>
          </a:p>
          <a:p>
            <a:pPr marL="158750" marR="171450" lvl="0" indent="0" algn="l" defTabSz="914400" rtl="0" eaLnBrk="1" fontAlgn="auto" latinLnBrk="0" hangingPunct="1">
              <a:lnSpc>
                <a:spcPct val="100000"/>
              </a:lnSpc>
              <a:spcBef>
                <a:spcPts val="0"/>
              </a:spcBef>
              <a:spcAft>
                <a:spcPts val="1000"/>
              </a:spcAft>
              <a:buClr>
                <a:schemeClr val="dk1"/>
              </a:buClr>
              <a:buSzPts val="1100"/>
              <a:buFont typeface="Calibri"/>
              <a:buNone/>
              <a:tabLst/>
              <a:defRPr/>
            </a:pPr>
            <a:r>
              <a:rPr lang="es-419" sz="1100" dirty="0">
                <a:effectLst/>
                <a:latin typeface="Calibri" panose="020F0502020204030204" pitchFamily="34" charset="0"/>
                <a:ea typeface="Calibri" panose="020F0502020204030204" pitchFamily="34" charset="0"/>
              </a:rPr>
              <a:t>Todos los que habían creído estaban juntos, y tenían en común todas las cosas; y vendían sus propiedades y sus bienes, y lo repartían a todos según la necesidad de cada uno. Y perseverando unánimes cada día en el templo, y partiendo el pan en las casas, comían juntos con alegría y sencillez de corazón, alabando a Dios, y teniendo favor con todo el pueblo. Y el Señor añadía cada día a la iglesia los que habían de ser salvos. " (Hechos 2:44-47) </a:t>
            </a:r>
            <a:endParaRPr lang="en-US" sz="1100" dirty="0">
              <a:effectLst/>
              <a:latin typeface="Calibri" panose="020F0502020204030204" pitchFamily="34" charset="0"/>
              <a:ea typeface="Calibri" panose="020F0502020204030204" pitchFamily="34" charset="0"/>
            </a:endParaRPr>
          </a:p>
          <a:p>
            <a:pPr marL="158750" marR="171450" lvl="0" indent="0" algn="l" rtl="0">
              <a:lnSpc>
                <a:spcPct val="100000"/>
              </a:lnSpc>
              <a:spcBef>
                <a:spcPts val="0"/>
              </a:spcBef>
              <a:spcAft>
                <a:spcPts val="1000"/>
              </a:spcAft>
              <a:buClr>
                <a:schemeClr val="dk1"/>
              </a:buClr>
              <a:buSzPts val="1100"/>
              <a:buFont typeface="Calibri"/>
              <a:buNone/>
            </a:pPr>
            <a:endParaRPr dirty="0"/>
          </a:p>
        </p:txBody>
      </p:sp>
      <p:sp>
        <p:nvSpPr>
          <p:cNvPr id="264" name="Google Shape;264;g2adf2547317_0_0:notes">
            <a:extLst>
              <a:ext uri="{FF2B5EF4-FFF2-40B4-BE49-F238E27FC236}">
                <a16:creationId xmlns:a16="http://schemas.microsoft.com/office/drawing/2014/main" id="{4DB0D43D-D306-F182-F265-F9CAB92274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29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71F82057-132F-DF5C-2A9A-D9C0918288FE}"/>
            </a:ext>
          </a:extLst>
        </p:cNvPr>
        <p:cNvGrpSpPr/>
        <p:nvPr/>
      </p:nvGrpSpPr>
      <p:grpSpPr>
        <a:xfrm>
          <a:off x="0" y="0"/>
          <a:ext cx="0" cy="0"/>
          <a:chOff x="0" y="0"/>
          <a:chExt cx="0" cy="0"/>
        </a:xfrm>
      </p:grpSpPr>
      <p:sp>
        <p:nvSpPr>
          <p:cNvPr id="263" name="Google Shape;263;g2adf2547317_0_0:notes">
            <a:extLst>
              <a:ext uri="{FF2B5EF4-FFF2-40B4-BE49-F238E27FC236}">
                <a16:creationId xmlns:a16="http://schemas.microsoft.com/office/drawing/2014/main" id="{6850A6F4-A37A-335C-4B5F-F846BED44D1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¿Qué bendiciones disfrutaron como resultado de esa comunión con Dios?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"Comunión unos con otros. ̈ De hecho, este es un sinónimo para el compañerismo espiritual. Significa dos o más cosas unidas por algo en común. Lo que tenían en común, cómo mencionado, fueron las enseñanzas de los apóstoles. Hechos 2:41-47</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"El partimiento del pan. " Esta puede ser una referencia al convivir con comida, pero también es una frase común en la Biblia que describe la Santa Cena. Seguramente la Biblia dice que debemos compartir la Santa Cena solo con los que están unidos con nosotros en doctrina (1 Cor. 10:16).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Las oraciones. Orar con otros creyentes es una gran bendición. A base de esta historia, pero también otros versículos, la Biblia enseña que es una bendición que solo debemos compartir con los que están unidos en doctrina.</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Ayuda mutua. No hay mandato de vender y compartir nuestros bienes; esto lo hicieron movidos por el amor de Dios. Si, tenemos mandato de ayudar a los demás, pero especialmente Dios dice eso sobre la familia de creyentes (Gál. 6:10). Nos ayudamos a llevar nuestras cargas mutuas (Gal. 6:2). Nos ayudamos espiritualmente (1 Tes. 5:11), ayuda que no podemos recibir de incrédulos. Esta es una bendición especial de nuestro compañerismo.</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Adoraban juntos. Adoración mutua, donde recibimos de Dios perdón y fortaleza de fe, y regresamos a Dios nuestras ofrendas y alabanzas en gratitud por la salvación, es una bendición del compañerismo.</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Trabajo mutuo. "Y el Señor añadía cada día a la iglesia los que habían de ser salvos. " Estaban compartiendo el evangelio juntos y más y más se estaban salvando.</a:t>
            </a:r>
            <a:endParaRPr lang="en-US" sz="1100" dirty="0">
              <a:effectLst/>
              <a:latin typeface="Calibri" panose="020F0502020204030204" pitchFamily="34" charset="0"/>
              <a:ea typeface="Calibri" panose="020F0502020204030204" pitchFamily="34" charset="0"/>
            </a:endParaRPr>
          </a:p>
          <a:p>
            <a:pPr marL="457200" marR="17145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264" name="Google Shape;264;g2adf2547317_0_0:notes">
            <a:extLst>
              <a:ext uri="{FF2B5EF4-FFF2-40B4-BE49-F238E27FC236}">
                <a16:creationId xmlns:a16="http://schemas.microsoft.com/office/drawing/2014/main" id="{B7A7A340-FC22-F519-49A3-E79E10A550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3499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AA51B85C-97F7-26C8-4F52-7A1F059EC836}"/>
            </a:ext>
          </a:extLst>
        </p:cNvPr>
        <p:cNvGrpSpPr/>
        <p:nvPr/>
      </p:nvGrpSpPr>
      <p:grpSpPr>
        <a:xfrm>
          <a:off x="0" y="0"/>
          <a:ext cx="0" cy="0"/>
          <a:chOff x="0" y="0"/>
          <a:chExt cx="0" cy="0"/>
        </a:xfrm>
      </p:grpSpPr>
      <p:sp>
        <p:nvSpPr>
          <p:cNvPr id="271" name="Google Shape;271;g2adf2547317_0_9:notes">
            <a:extLst>
              <a:ext uri="{FF2B5EF4-FFF2-40B4-BE49-F238E27FC236}">
                <a16:creationId xmlns:a16="http://schemas.microsoft.com/office/drawing/2014/main" id="{A5D2EE8F-68EE-2032-234B-902F07C67F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5. ¿Con quién tiene compañerismo Academia Cristo?</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419"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Somos un ministerio del Sínodo Evangélico Luterano de Wisconsin (WELS). Sínodo: Significa un grupo de iglesias que tienen compañerismo espiritual; es decir, creen y enseñan lo mismo, y por eso adoran y trabajan juntos. "Evangélico": No en el sentido de la denominación ̈evangélica, " sino que significa que creemos y compartimos las buenas noticias de Jesús (evangelio). ̈Wisconsin ̈ es un estado en los Estados Unidos. Allí fue fundado nuestro sínodo hace 160 años. Pero tenemos ahora cerca de 1300 iglesias en nuestro compañerismo, en todos los Estados Unidos y en todas partes del mundo (tenemos iglesias y hacemos obra misionera en Europa, Asia, África, y América Latina).</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También tenemos compañerismo espiritual con la Conferencia de Iglesias Luteranas Evangélicas (CELC). Esta conferencia consiste en iglesias luteranas en África, Asia, Australia, Europa, América del Norte, y América del Sur. Aunque estas iglesias pertenecen a sínodos diferentes, creen y enseñan lo mismo que nosotros y trabajamos juntos.</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También tenemos compañerismo con "Iglesia Cristo – WELS Internacional. " Este es el sínodo con el cual trabaja Academia Cristo en Latinoamérica. Actualmente tiene iglesias en Bolivia, Colombia, Venezuela, República Dominicana, y grupos sembradores en muchos otros países. Tenemos el propósito mutuo de sembrar más iglesias en toda Latinoamérica.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i="1" dirty="0">
                <a:solidFill>
                  <a:srgbClr val="00B050"/>
                </a:solidFill>
                <a:effectLst/>
                <a:latin typeface="Calibri" panose="020F0502020204030204" pitchFamily="34" charset="0"/>
                <a:ea typeface="Calibri" panose="020F0502020204030204" pitchFamily="34" charset="0"/>
              </a:rPr>
              <a:t>El profesor podría mencionar las bendiciones que disfrutamos a través de esta confraternidad mundial. Juntos, hacemos trabajo misionero, publicamos recursos bíblicos y capacitamos a pastores. Sin este compañerismo, Academia Cristo no estaría funcionando: las generosas ofrendas de WELS y el apoyo de los socios nacionales hacen que funcione. Cualquier miembro de una iglesia en nuestra confraternidad puede asistir a cualquier otra en cualquier parte del mundo, y saber que allí escuchará la misma sana doctrina que escucha en su propia iglesia, porque somos uno en la fe y la enseñanza.</a:t>
            </a:r>
            <a:endParaRPr lang="en-US" sz="1800" dirty="0">
              <a:effectLst/>
              <a:latin typeface="Calibri" panose="020F0502020204030204" pitchFamily="34" charset="0"/>
              <a:ea typeface="Calibri" panose="020F0502020204030204" pitchFamily="34" charset="0"/>
            </a:endParaRPr>
          </a:p>
          <a:p>
            <a:pPr marL="615950" lvl="0" indent="0" algn="l" rtl="0">
              <a:lnSpc>
                <a:spcPct val="100000"/>
              </a:lnSpc>
              <a:spcBef>
                <a:spcPts val="0"/>
              </a:spcBef>
              <a:spcAft>
                <a:spcPts val="1000"/>
              </a:spcAft>
              <a:buClr>
                <a:schemeClr val="dk1"/>
              </a:buClr>
              <a:buSzPts val="1100"/>
              <a:buFont typeface="Calibri"/>
              <a:buNone/>
            </a:pPr>
            <a:endParaRPr dirty="0"/>
          </a:p>
        </p:txBody>
      </p:sp>
      <p:sp>
        <p:nvSpPr>
          <p:cNvPr id="272" name="Google Shape;272;g2adf2547317_0_9:notes">
            <a:extLst>
              <a:ext uri="{FF2B5EF4-FFF2-40B4-BE49-F238E27FC236}">
                <a16:creationId xmlns:a16="http://schemas.microsoft.com/office/drawing/2014/main" id="{8E7B28C6-8D4A-B947-08B7-8E1D7FB6E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3937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F8FD6854-CAB6-4ABF-F3A3-D272B308BB6C}"/>
            </a:ext>
          </a:extLst>
        </p:cNvPr>
        <p:cNvGrpSpPr/>
        <p:nvPr/>
      </p:nvGrpSpPr>
      <p:grpSpPr>
        <a:xfrm>
          <a:off x="0" y="0"/>
          <a:ext cx="0" cy="0"/>
          <a:chOff x="0" y="0"/>
          <a:chExt cx="0" cy="0"/>
        </a:xfrm>
      </p:grpSpPr>
      <p:sp>
        <p:nvSpPr>
          <p:cNvPr id="263" name="Google Shape;263;g2adf2547317_0_0:notes">
            <a:extLst>
              <a:ext uri="{FF2B5EF4-FFF2-40B4-BE49-F238E27FC236}">
                <a16:creationId xmlns:a16="http://schemas.microsoft.com/office/drawing/2014/main" id="{603B8A0B-0BCC-ED5E-C90F-ECD99AC0C3F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6. Resumen sobre el compañerismo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indent="-285750"/>
            <a:r>
              <a:rPr lang="es-419" sz="1800" dirty="0">
                <a:effectLst/>
                <a:latin typeface="Calibri" panose="020F0502020204030204" pitchFamily="34" charset="0"/>
                <a:ea typeface="Calibri" panose="020F0502020204030204" pitchFamily="34" charset="0"/>
              </a:rPr>
              <a:t>En un sentido, tenemos unidad con todos los que creen en el Dios verdadero y en Cristo como Salvador. Pablo dice en Gálatas 3:26: "Pues todos sois hijos de Dios por la fe en Cristo Jesús. " Podemos regocijarnos en esto. A pesar de nuestras diferencias doctrinales, todos los que creen en Jesús como Salvador somos hijos de Dios, perdonados y salvos, y disfrutaremos de la vida eterna.</a:t>
            </a:r>
            <a:endParaRPr lang="en-US" sz="1800" dirty="0">
              <a:effectLst/>
              <a:latin typeface="Calibri" panose="020F0502020204030204" pitchFamily="34" charset="0"/>
              <a:ea typeface="Calibri" panose="020F0502020204030204" pitchFamily="34" charset="0"/>
            </a:endParaRPr>
          </a:p>
          <a:p>
            <a:pPr marL="285750" marR="0" indent="-285750"/>
            <a:endParaRPr lang="en-US" sz="1800" dirty="0">
              <a:effectLst/>
              <a:latin typeface="Calibri" panose="020F0502020204030204" pitchFamily="34" charset="0"/>
              <a:ea typeface="Calibri" panose="020F0502020204030204" pitchFamily="34" charset="0"/>
            </a:endParaRPr>
          </a:p>
          <a:p>
            <a:pPr marL="285750" marR="0" indent="-285750"/>
            <a:r>
              <a:rPr lang="es-419" sz="1800" dirty="0">
                <a:effectLst/>
                <a:latin typeface="Calibri" panose="020F0502020204030204" pitchFamily="34" charset="0"/>
                <a:ea typeface="Calibri" panose="020F0502020204030204" pitchFamily="34" charset="0"/>
              </a:rPr>
              <a:t>Sin embargo, no tenemos compañerismo espiritual con todos ellos. La Biblia dice que solamente tenemos eso con los que comparten nuestra creencia en cuanto todas las doctrinas de la Biblia ("perseveraban en la enseñanza de los apóstoles" - Hechos 2:42). Mientras compartimos fe en Jesús con todos los creyentes, hay mucha diferencia en nuestras creencias comparadas con denominaciones diferentes.</a:t>
            </a:r>
            <a:endParaRPr lang="en-US" sz="1800" dirty="0">
              <a:effectLst/>
              <a:latin typeface="Calibri" panose="020F0502020204030204" pitchFamily="34" charset="0"/>
              <a:ea typeface="Calibri" panose="020F0502020204030204" pitchFamily="34" charset="0"/>
            </a:endParaRPr>
          </a:p>
          <a:p>
            <a:pPr marL="285750" marR="0" indent="-285750"/>
            <a:endParaRPr lang="en-US" sz="1800" dirty="0">
              <a:effectLst/>
              <a:latin typeface="Calibri" panose="020F0502020204030204" pitchFamily="34" charset="0"/>
              <a:ea typeface="Calibri" panose="020F0502020204030204" pitchFamily="34" charset="0"/>
            </a:endParaRPr>
          </a:p>
          <a:p>
            <a:pPr marL="285750" marR="0" indent="-285750"/>
            <a:r>
              <a:rPr lang="es-419" sz="1800" dirty="0">
                <a:effectLst/>
                <a:latin typeface="Calibri" panose="020F0502020204030204" pitchFamily="34" charset="0"/>
                <a:ea typeface="Calibri" panose="020F0502020204030204" pitchFamily="34" charset="0"/>
              </a:rPr>
              <a:t>La Biblia tiene instrucciones sobre cómo tratar con ellos. En amor, tratamos de usar las escrituras para corregir sus errores. Si persistentemente rechazan la corrección, nos llama Dios a apartarnos de ellos. Eso no significa que no podamos hablar con ellos o pasar tiempo con ellos; si fuera así, tendríamos que salir del mundo. En cambio, significa que no podemos tener compañerismo espiritual con ellos. No debemos orar, adorar ni trabajar en la obra con ellos. Esas son bendiciones que solo los que están unidos en doctrina pueden disfrutar.</a:t>
            </a:r>
            <a:endParaRPr lang="en-US" sz="1800" dirty="0">
              <a:effectLst/>
              <a:latin typeface="Calibri" panose="020F0502020204030204" pitchFamily="34" charset="0"/>
              <a:ea typeface="Calibri" panose="020F0502020204030204" pitchFamily="34" charset="0"/>
            </a:endParaRPr>
          </a:p>
          <a:p>
            <a:pPr marL="285750" marR="0" indent="-285750"/>
            <a:endParaRPr lang="en-US" sz="1800" dirty="0">
              <a:effectLst/>
              <a:latin typeface="Calibri" panose="020F0502020204030204" pitchFamily="34" charset="0"/>
              <a:ea typeface="Calibri" panose="020F0502020204030204" pitchFamily="34" charset="0"/>
            </a:endParaRPr>
          </a:p>
          <a:p>
            <a:pPr marL="285750" marR="0" indent="-285750"/>
            <a:r>
              <a:rPr lang="es-419" sz="1800" dirty="0">
                <a:effectLst/>
                <a:latin typeface="Calibri" panose="020F0502020204030204" pitchFamily="34" charset="0"/>
                <a:ea typeface="Calibri" panose="020F0502020204030204" pitchFamily="34" charset="0"/>
              </a:rPr>
              <a:t>Un buen resumen del compañerismo bíblica seria:  "Cooperemos con la verdad. " (3 Juan 8) Dios quiere que nos mantengamos unidos en doctrina, para que podamos seguir cooperando juntos – en fe, en adoración, en oración, en la obra.</a:t>
            </a:r>
            <a:endParaRPr lang="en-US" sz="1800" dirty="0">
              <a:effectLst/>
              <a:latin typeface="Calibri" panose="020F0502020204030204" pitchFamily="34" charset="0"/>
              <a:ea typeface="Calibri" panose="020F0502020204030204" pitchFamily="34" charset="0"/>
            </a:endParaRPr>
          </a:p>
          <a:p>
            <a:pPr marL="457200" marR="17145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264" name="Google Shape;264;g2adf2547317_0_0:notes">
            <a:extLst>
              <a:ext uri="{FF2B5EF4-FFF2-40B4-BE49-F238E27FC236}">
                <a16:creationId xmlns:a16="http://schemas.microsoft.com/office/drawing/2014/main" id="{1F8A4E3E-62C8-7188-F9DB-A3762BF09E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4333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D0752FE0-5452-A926-3D3B-70474FC32C40}"/>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8AEEBB1B-49BD-EB63-4DE7-3C87007D265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#3: Explicar cómo el separarse de una congregación que no enseña la sana doctrina, es una muestra de amor.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045860C0-4DEB-3FCF-5224-65C4015BFE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0064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 1. ¿Separarse de quienes predican, enseñan o practican la falsa doctrina de manera persistente es un acto de amor o de arrogancia? </a:t>
            </a:r>
            <a:r>
              <a:rPr lang="es-419" sz="1800" i="1" dirty="0">
                <a:solidFill>
                  <a:srgbClr val="00B050"/>
                </a:solidFill>
                <a:effectLst/>
                <a:latin typeface="Calibri" panose="020F0502020204030204" pitchFamily="34" charset="0"/>
                <a:ea typeface="Calibri" panose="020F0502020204030204" pitchFamily="34" charset="0"/>
              </a:rPr>
              <a:t>Permita a los estudiantes platicar en la clase, luego, concluya con lo siguiente:</a:t>
            </a:r>
            <a:endParaRPr lang="en-US" sz="1800" dirty="0">
              <a:effectLst/>
              <a:latin typeface="Calibri" panose="020F0502020204030204" pitchFamily="34" charset="0"/>
              <a:ea typeface="Calibri" panose="020F0502020204030204" pitchFamily="34" charset="0"/>
            </a:endParaRPr>
          </a:p>
          <a:p>
            <a:pPr marL="615950" lvl="0" indent="0" algn="l" rtl="0">
              <a:lnSpc>
                <a:spcPct val="100000"/>
              </a:lnSpc>
              <a:spcBef>
                <a:spcPts val="0"/>
              </a:spcBef>
              <a:spcAft>
                <a:spcPts val="1000"/>
              </a:spcAft>
              <a:buClr>
                <a:schemeClr val="dk1"/>
              </a:buClr>
              <a:buSzPts val="1100"/>
              <a:buFont typeface="Calibri"/>
              <a:buNone/>
            </a:pPr>
            <a:endParaRPr lang="en-US" dirty="0"/>
          </a:p>
        </p:txBody>
      </p:sp>
      <p:sp>
        <p:nvSpPr>
          <p:cNvPr id="272" name="Google Shape;272;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5F1DC739-90CA-0C54-A91A-45BD5AF67D2A}"/>
            </a:ext>
          </a:extLst>
        </p:cNvPr>
        <p:cNvGrpSpPr/>
        <p:nvPr/>
      </p:nvGrpSpPr>
      <p:grpSpPr>
        <a:xfrm>
          <a:off x="0" y="0"/>
          <a:ext cx="0" cy="0"/>
          <a:chOff x="0" y="0"/>
          <a:chExt cx="0" cy="0"/>
        </a:xfrm>
      </p:grpSpPr>
      <p:sp>
        <p:nvSpPr>
          <p:cNvPr id="271" name="Google Shape;271;g2adf2547317_0_9:notes">
            <a:extLst>
              <a:ext uri="{FF2B5EF4-FFF2-40B4-BE49-F238E27FC236}">
                <a16:creationId xmlns:a16="http://schemas.microsoft.com/office/drawing/2014/main" id="{B575DED8-D862-A7B4-001E-61F58CB1954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 1. ¿Separarse de quienes predican, enseñan o practican la falsa doctrina de manera persistente es un acto de amor o de arrogancia? </a:t>
            </a:r>
            <a:r>
              <a:rPr lang="es-419" sz="1800" i="1" dirty="0">
                <a:solidFill>
                  <a:srgbClr val="00B050"/>
                </a:solidFill>
                <a:effectLst/>
                <a:latin typeface="Calibri" panose="020F0502020204030204" pitchFamily="34" charset="0"/>
                <a:ea typeface="Calibri" panose="020F0502020204030204" pitchFamily="34" charset="0"/>
              </a:rPr>
              <a:t>Permita a los estudiantes platicar en la clase, luego, concluya con lo siguiente:</a:t>
            </a:r>
            <a:endParaRPr lang="en-U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i="1" dirty="0">
              <a:solidFill>
                <a:srgbClr val="00B050"/>
              </a:solidFill>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Primero, es un acto de amor para con Dios. Él nos llama a separarnos de los que enseñan en contra de la verdad (Rom. 16:17) y a perseverar en la doctrina verdadera (2 Tim. 3:14). Hacemos esto en amor a Dios.</a:t>
            </a:r>
            <a:endParaRPr lang="en-U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Segundo, muestra amor por la verdad de la Palabra. </a:t>
            </a:r>
            <a:endParaRPr lang="en-US" sz="1800" dirty="0">
              <a:effectLst/>
              <a:latin typeface="Calibri" panose="020F0502020204030204" pitchFamily="34" charset="0"/>
              <a:ea typeface="Calibri" panose="020F0502020204030204" pitchFamily="34" charset="0"/>
            </a:endParaRPr>
          </a:p>
        </p:txBody>
      </p:sp>
      <p:sp>
        <p:nvSpPr>
          <p:cNvPr id="272" name="Google Shape;272;g2adf2547317_0_9:notes">
            <a:extLst>
              <a:ext uri="{FF2B5EF4-FFF2-40B4-BE49-F238E27FC236}">
                <a16:creationId xmlns:a16="http://schemas.microsoft.com/office/drawing/2014/main" id="{48BE3317-D71C-FF90-CBFD-AF4EF817FC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9738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3F726A25-6161-5E45-8F13-1E542C3C4FB3}"/>
            </a:ext>
          </a:extLst>
        </p:cNvPr>
        <p:cNvGrpSpPr/>
        <p:nvPr/>
      </p:nvGrpSpPr>
      <p:grpSpPr>
        <a:xfrm>
          <a:off x="0" y="0"/>
          <a:ext cx="0" cy="0"/>
          <a:chOff x="0" y="0"/>
          <a:chExt cx="0" cy="0"/>
        </a:xfrm>
      </p:grpSpPr>
      <p:sp>
        <p:nvSpPr>
          <p:cNvPr id="271" name="Google Shape;271;g2adf2547317_0_9:notes">
            <a:extLst>
              <a:ext uri="{FF2B5EF4-FFF2-40B4-BE49-F238E27FC236}">
                <a16:creationId xmlns:a16="http://schemas.microsoft.com/office/drawing/2014/main" id="{427FD9EC-0D57-207C-5033-D58E2DF6AF0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Jesús dijo: "Si vosotros permaneciereis en mi palabra, seréis verdaderamente mis discípulos; y conoceréis la verdad, y la verdad os hará libres. " (Juan 8:31-32). </a:t>
            </a:r>
          </a:p>
          <a:p>
            <a:pPr marL="0" marR="0" indent="0">
              <a:buFontTx/>
              <a:buNone/>
            </a:pPr>
            <a:endParaRPr lang="es-419"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Amamos la verdad, porque la verdad nos hace libres del pecado y de todo otro error. </a:t>
            </a:r>
            <a:endParaRPr lang="en-US" sz="1800" dirty="0">
              <a:effectLst/>
              <a:latin typeface="Calibri" panose="020F0502020204030204" pitchFamily="34" charset="0"/>
              <a:ea typeface="Calibri" panose="020F0502020204030204" pitchFamily="34" charset="0"/>
            </a:endParaRPr>
          </a:p>
          <a:p>
            <a:pPr marL="615950" lvl="0" indent="0" algn="l" rtl="0">
              <a:lnSpc>
                <a:spcPct val="100000"/>
              </a:lnSpc>
              <a:spcBef>
                <a:spcPts val="0"/>
              </a:spcBef>
              <a:spcAft>
                <a:spcPts val="1000"/>
              </a:spcAft>
              <a:buClr>
                <a:schemeClr val="dk1"/>
              </a:buClr>
              <a:buSzPts val="1100"/>
              <a:buFont typeface="Calibri"/>
              <a:buNone/>
            </a:pPr>
            <a:endParaRPr lang="en-US" dirty="0"/>
          </a:p>
        </p:txBody>
      </p:sp>
      <p:sp>
        <p:nvSpPr>
          <p:cNvPr id="272" name="Google Shape;272;g2adf2547317_0_9:notes">
            <a:extLst>
              <a:ext uri="{FF2B5EF4-FFF2-40B4-BE49-F238E27FC236}">
                <a16:creationId xmlns:a16="http://schemas.microsoft.com/office/drawing/2014/main" id="{7B005E2F-5EC0-FE5D-F2AD-22C9FAD0D8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7114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ED2BFAE6-9CC8-FD10-3E2D-8E89335EEB32}"/>
            </a:ext>
          </a:extLst>
        </p:cNvPr>
        <p:cNvGrpSpPr/>
        <p:nvPr/>
      </p:nvGrpSpPr>
      <p:grpSpPr>
        <a:xfrm>
          <a:off x="0" y="0"/>
          <a:ext cx="0" cy="0"/>
          <a:chOff x="0" y="0"/>
          <a:chExt cx="0" cy="0"/>
        </a:xfrm>
      </p:grpSpPr>
      <p:sp>
        <p:nvSpPr>
          <p:cNvPr id="271" name="Google Shape;271;g2adf2547317_0_9:notes">
            <a:extLst>
              <a:ext uri="{FF2B5EF4-FFF2-40B4-BE49-F238E27FC236}">
                <a16:creationId xmlns:a16="http://schemas.microsoft.com/office/drawing/2014/main" id="{D53CAA36-5DC2-B149-1C13-A76CA47B3D3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 1. ¿Separarse de quienes predican, enseñan o practican la falsa doctrina de manera persistente es un acto de amor o de arrogancia? </a:t>
            </a:r>
            <a:r>
              <a:rPr lang="es-419" sz="1800" i="1" dirty="0">
                <a:solidFill>
                  <a:srgbClr val="00B050"/>
                </a:solidFill>
                <a:effectLst/>
                <a:latin typeface="Calibri" panose="020F0502020204030204" pitchFamily="34" charset="0"/>
                <a:ea typeface="Calibri" panose="020F0502020204030204" pitchFamily="34" charset="0"/>
              </a:rPr>
              <a:t>Permita a los estudiantes platicar en la clase, luego, concluya con lo siguiente:</a:t>
            </a:r>
            <a:endParaRPr lang="en-U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i="1" dirty="0">
              <a:solidFill>
                <a:srgbClr val="00B05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s-419" sz="1800" dirty="0">
                <a:effectLst/>
                <a:latin typeface="Calibri" panose="020F0502020204030204" pitchFamily="34" charset="0"/>
                <a:ea typeface="Calibri" panose="020F0502020204030204" pitchFamily="34" charset="0"/>
              </a:rPr>
              <a:t>Tercero, muestra amor para nuestro prójimo. </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endParaRPr lang="es-419"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s-419" sz="1800" dirty="0">
                <a:effectLst/>
                <a:latin typeface="Calibri" panose="020F0502020204030204" pitchFamily="34" charset="0"/>
                <a:ea typeface="Calibri" panose="020F0502020204030204" pitchFamily="34" charset="0"/>
              </a:rPr>
              <a:t>Muchos no lo ven así. La actitud relativista dice que debemos dejar a todos creer lo que quieran creer; eso es el amor.</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endParaRPr lang="es-419"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s-419" sz="1800" dirty="0">
                <a:effectLst/>
                <a:latin typeface="Calibri" panose="020F0502020204030204" pitchFamily="34" charset="0"/>
                <a:ea typeface="Calibri" panose="020F0502020204030204" pitchFamily="34" charset="0"/>
              </a:rPr>
              <a:t>Pero sabemos los creyentes que cualquier error no proviene de Dios, sino del diablo, y tiene el propósito de debilitar la fe de uno y quitar la salvación. Sacar a un hermano del error a la verdad puede salvarle (Santiago 5:20 - "…el que haga volver al pecador del error de su camino, salvará de muerte un alma, y cubrirá multitud de pecados. "). </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endParaRPr lang="es-419"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s-419" sz="1800" dirty="0">
                <a:effectLst/>
                <a:latin typeface="Calibri" panose="020F0502020204030204" pitchFamily="34" charset="0"/>
                <a:ea typeface="Calibri" panose="020F0502020204030204" pitchFamily="34" charset="0"/>
              </a:rPr>
              <a:t>Así que seguramente es un acto de amor hacia el prójimo.</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i="1" dirty="0">
              <a:solidFill>
                <a:srgbClr val="00B050"/>
              </a:solidFill>
              <a:effectLst/>
              <a:latin typeface="Calibri" panose="020F0502020204030204" pitchFamily="34" charset="0"/>
              <a:ea typeface="Calibri" panose="020F0502020204030204" pitchFamily="34" charset="0"/>
            </a:endParaRPr>
          </a:p>
        </p:txBody>
      </p:sp>
      <p:sp>
        <p:nvSpPr>
          <p:cNvPr id="272" name="Google Shape;272;g2adf2547317_0_9:notes">
            <a:extLst>
              <a:ext uri="{FF2B5EF4-FFF2-40B4-BE49-F238E27FC236}">
                <a16:creationId xmlns:a16="http://schemas.microsoft.com/office/drawing/2014/main" id="{58CA85EE-5E26-54EA-40E0-022185F647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774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s-ES" sz="1800" b="1" dirty="0">
                <a:effectLst/>
                <a:latin typeface="Calibri" panose="020F0502020204030204" pitchFamily="34" charset="0"/>
                <a:ea typeface="Calibri" panose="020F0502020204030204" pitchFamily="34" charset="0"/>
              </a:rPr>
              <a:t>OBJETIVO #1: Definir que es una iglesia confesional e identificar como una confesión protege y promueve la sana doctrina. </a:t>
            </a: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22D83AFE-2D0C-458E-A94F-978885F28458}"/>
            </a:ext>
          </a:extLst>
        </p:cNvPr>
        <p:cNvGrpSpPr/>
        <p:nvPr/>
      </p:nvGrpSpPr>
      <p:grpSpPr>
        <a:xfrm>
          <a:off x="0" y="0"/>
          <a:ext cx="0" cy="0"/>
          <a:chOff x="0" y="0"/>
          <a:chExt cx="0" cy="0"/>
        </a:xfrm>
      </p:grpSpPr>
      <p:sp>
        <p:nvSpPr>
          <p:cNvPr id="271" name="Google Shape;271;g2adf2547317_0_9:notes">
            <a:extLst>
              <a:ext uri="{FF2B5EF4-FFF2-40B4-BE49-F238E27FC236}">
                <a16:creationId xmlns:a16="http://schemas.microsoft.com/office/drawing/2014/main" id="{11B9EC7A-5F2E-C330-C002-CCC5C505191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 1. ¿Separarse de quienes predican, enseñan o practican la falsa doctrina de manera persistente es un acto de amor o de arrogancia? </a:t>
            </a:r>
            <a:r>
              <a:rPr lang="es-419" sz="1800" i="1" dirty="0">
                <a:solidFill>
                  <a:srgbClr val="00B050"/>
                </a:solidFill>
                <a:effectLst/>
                <a:latin typeface="Calibri" panose="020F0502020204030204" pitchFamily="34" charset="0"/>
                <a:ea typeface="Calibri" panose="020F0502020204030204" pitchFamily="34" charset="0"/>
              </a:rPr>
              <a:t>Permita a los estudiantes platicar en la clase, luego, concluya con lo siguiente:</a:t>
            </a:r>
            <a:endParaRPr lang="en-U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i="1" dirty="0">
              <a:solidFill>
                <a:srgbClr val="00B050"/>
              </a:solidFill>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Y es un acto de amor hacia nosotros mismos. En muchos lugares, la Biblia nos advierte contra el peligro espiritual de creer en un error. También dice que los que son parte de un grupo que enseña el error nos estamos exponiendo al peligro, porque "un poco de levadura leuda toda la masa. " (Gal. 5:9) Nos cuidamos a nosotros mismos, espiritualmente, con apartarnos de los que enseñan lo falso.</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Al fin, es un acto de amor porque busca preservar las bendiciones del compañerismo espiritual que hemos mencionado en esta clase.</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i="1" dirty="0">
              <a:solidFill>
                <a:srgbClr val="00B050"/>
              </a:solidFill>
              <a:effectLst/>
              <a:latin typeface="Calibri" panose="020F0502020204030204" pitchFamily="34" charset="0"/>
              <a:ea typeface="Calibri" panose="020F0502020204030204" pitchFamily="34" charset="0"/>
            </a:endParaRPr>
          </a:p>
        </p:txBody>
      </p:sp>
      <p:sp>
        <p:nvSpPr>
          <p:cNvPr id="272" name="Google Shape;272;g2adf2547317_0_9:notes">
            <a:extLst>
              <a:ext uri="{FF2B5EF4-FFF2-40B4-BE49-F238E27FC236}">
                <a16:creationId xmlns:a16="http://schemas.microsoft.com/office/drawing/2014/main" id="{5BFBE9CD-5D17-2724-3568-1FC9F17D8D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4427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61923d557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b="1" dirty="0">
                <a:effectLst/>
                <a:latin typeface="Calibri" panose="020F0502020204030204" pitchFamily="34" charset="0"/>
                <a:ea typeface="Calibri" panose="020F0502020204030204" pitchFamily="34" charset="0"/>
              </a:rPr>
              <a:t>CONCLUSIÓN</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1. Disfrutamos de muchas bendiciones a través de nuestro compañerismo. Si, después de estudiar este curso, cree que su identidad espiritual es la misma que la nuestra, nos encantaría que se una a nosotros en nuestra hermandad y trabaje con usted para compartir el evangelio con los demás. Si está interesado en eso, hay un lugar en el proyecto final donde puede informarme y seguiré con los próximos pasos. Pero incluso si no lo eres, oramos para que este curso te haya ayudado a comprender mejor por qué hay tantas identidades espirituales en el mundo… de dónde vienen… y, lo más importante, te haya ayudado a basar tus creencias en la Palabra de Dios.”</a:t>
            </a:r>
            <a:endParaRPr lang="en-US" sz="1800" dirty="0">
              <a:effectLst/>
              <a:latin typeface="Calibri" panose="020F0502020204030204" pitchFamily="34" charset="0"/>
              <a:ea typeface="Calibri" panose="020F0502020204030204" pitchFamily="34" charset="0"/>
            </a:endParaRPr>
          </a:p>
          <a:p>
            <a:pPr marL="1073150" lvl="1" indent="0" algn="just" rtl="0">
              <a:spcBef>
                <a:spcPct val="0"/>
              </a:spcBef>
              <a:spcAft>
                <a:spcPct val="0"/>
              </a:spcAft>
              <a:buClr>
                <a:schemeClr val="dk1"/>
              </a:buClr>
              <a:buSzPts val="1100"/>
              <a:buFont typeface="Calibri"/>
              <a:buNone/>
            </a:pPr>
            <a:endParaRPr lang="es-ES" b="0" i="0" dirty="0">
              <a:solidFill>
                <a:srgbClr val="000000"/>
              </a:solidFill>
              <a:effectLst/>
              <a:latin typeface="system-ui"/>
            </a:endParaRPr>
          </a:p>
        </p:txBody>
      </p:sp>
      <p:sp>
        <p:nvSpPr>
          <p:cNvPr id="393" name="Google Shape;393;g2661923d557_0_19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419" sz="1800" dirty="0">
                <a:effectLst/>
                <a:latin typeface="Calibri" panose="020F0502020204030204" pitchFamily="34" charset="0"/>
                <a:ea typeface="Calibri" panose="020F0502020204030204" pitchFamily="34" charset="0"/>
              </a:rPr>
              <a:t>2.El Proyecto Final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Al concluir el curso, los estudiantes completarán una guía escrita con preguntas doctrinales claves abordadas durante las lecciones. Este proyecto es una confesión personal de fe y sirve para demostrar el entendimiento y la aplicación de las verdades bíblicas estudiadas.</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¿Cómo puedo desarrollar el proyecto final?</a:t>
            </a:r>
            <a:r>
              <a:rPr lang="es-419" sz="1800" b="1" dirty="0">
                <a:effectLst/>
                <a:latin typeface="Calibri" panose="020F0502020204030204" pitchFamily="34" charset="0"/>
                <a:ea typeface="Calibri" panose="020F0502020204030204" pitchFamily="34" charset="0"/>
              </a:rPr>
              <a:t> </a:t>
            </a:r>
            <a:r>
              <a:rPr lang="es-419" sz="1800" dirty="0">
                <a:effectLst/>
                <a:latin typeface="Calibri" panose="020F0502020204030204" pitchFamily="34" charset="0"/>
                <a:ea typeface="Calibri" panose="020F0502020204030204" pitchFamily="34" charset="0"/>
              </a:rPr>
              <a:t>Existen varias opciones para realizar el proyecto. 1. Descargar el documento en formato Word, responder en el computador o celular y enviarlo al profesor. 2. Imprimir el documente en formato PDF, escribir las respuestas a mano, tomar fotos y enviarlas al profesor. 3. Escribir las preguntas y respuestas a mano en un cuaderno, tomar fotos y enviarlas al profesor. 4. Coordinar una entrevista con el profesor para presentar las respuestas oralmente.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I</a:t>
            </a:r>
            <a:r>
              <a:rPr lang="es-ES" sz="1800" dirty="0" err="1">
                <a:effectLst/>
                <a:latin typeface="Calibri" panose="020F0502020204030204" pitchFamily="34" charset="0"/>
                <a:ea typeface="Calibri" panose="020F0502020204030204" pitchFamily="34" charset="0"/>
              </a:rPr>
              <a:t>mportancia</a:t>
            </a:r>
            <a:r>
              <a:rPr lang="es-ES" sz="1800" dirty="0">
                <a:effectLst/>
                <a:latin typeface="Calibri" panose="020F0502020204030204" pitchFamily="34" charset="0"/>
                <a:ea typeface="Calibri" panose="020F0502020204030204" pitchFamily="34" charset="0"/>
              </a:rPr>
              <a:t> del trabajo personal</a:t>
            </a:r>
            <a:r>
              <a:rPr lang="es-419" sz="1800"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El Proyecto Final debe ser propio, sincero y personal, mostrando cómo entiende y aplica lo aprendido. Debe estar escrito con tus propias palabras, aplicado a tu vida y contexto. Como dice 1 Pedro 3:15, deseamos que cada creyente esté “siempre listos para defenderse, con mansedumbre y respeto.”  Puedes usar pasajes bíblicos u otras fuentes permitidas, citándolas correctamente. La IA puede ayudarte con ideas o ejemplos (como sugerencias para un Captar), pero no puede escribir tu proyecto por ti. Si el proyecto parece copiado o generado por fuentes externas, deberá rehacerse con reflexión personal, buscando crecimiento espiritual genuino.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¿Cómo puedo entregar el proyecto al profesor? Puede enviarlo a su WhatsApp personal o a su correo electrónico.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¿Qué es la fecha límite para entregar el proyecto? Tiene hasta 14 días después de la última clase.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¿Qué hago si no sé la respuesta? Puede consultar sus apuntes, los videos de las tareas o las grabaciones de las clases. Además, siempre puede preguntar al profesor si tiene dudas. </a:t>
            </a:r>
            <a:endParaRPr lang="en-US" sz="1800">
              <a:effectLst/>
              <a:latin typeface="Calibri" panose="020F0502020204030204" pitchFamily="34" charset="0"/>
              <a:ea typeface="Calibri" panose="020F0502020204030204" pitchFamily="34" charset="0"/>
            </a:endParaRPr>
          </a:p>
          <a:p>
            <a:pPr marL="457200" marR="17145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331" name="Google Shape;331;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a:extLst>
            <a:ext uri="{FF2B5EF4-FFF2-40B4-BE49-F238E27FC236}">
              <a16:creationId xmlns:a16="http://schemas.microsoft.com/office/drawing/2014/main" id="{C9B2712A-C5F8-C35B-8D87-B56DA8EDB4AE}"/>
            </a:ext>
          </a:extLst>
        </p:cNvPr>
        <p:cNvGrpSpPr/>
        <p:nvPr/>
      </p:nvGrpSpPr>
      <p:grpSpPr>
        <a:xfrm>
          <a:off x="0" y="0"/>
          <a:ext cx="0" cy="0"/>
          <a:chOff x="0" y="0"/>
          <a:chExt cx="0" cy="0"/>
        </a:xfrm>
      </p:grpSpPr>
      <p:sp>
        <p:nvSpPr>
          <p:cNvPr id="330" name="Google Shape;330;g2adf2547317_0_0:notes">
            <a:extLst>
              <a:ext uri="{FF2B5EF4-FFF2-40B4-BE49-F238E27FC236}">
                <a16:creationId xmlns:a16="http://schemas.microsoft.com/office/drawing/2014/main" id="{B158133D-47DD-ACDB-ACF0-F633FDEEBD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31" name="Google Shape;331;g2adf2547317_0_0:notes">
            <a:extLst>
              <a:ext uri="{FF2B5EF4-FFF2-40B4-BE49-F238E27FC236}">
                <a16:creationId xmlns:a16="http://schemas.microsoft.com/office/drawing/2014/main" id="{2A1D7717-495D-1E76-AF54-5290E6268C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539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a:t>
            </a:r>
            <a:endParaRPr/>
          </a:p>
        </p:txBody>
      </p:sp>
      <p:sp>
        <p:nvSpPr>
          <p:cNvPr id="338" name="Google Shape;338;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1. Pregunta de la Tarea: Academia Cristo es parte de un cuerpo eclesiástico "confesional. " ¿Qué es una iglesia confesional? Efesios 2:8-9. </a:t>
            </a: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44" name="Google Shape;14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ADB8A96-D439-8891-51E3-93A844D8536A}"/>
            </a:ext>
          </a:extLst>
        </p:cNvPr>
        <p:cNvGrpSpPr/>
        <p:nvPr/>
      </p:nvGrpSpPr>
      <p:grpSpPr>
        <a:xfrm>
          <a:off x="0" y="0"/>
          <a:ext cx="0" cy="0"/>
          <a:chOff x="0" y="0"/>
          <a:chExt cx="0" cy="0"/>
        </a:xfrm>
      </p:grpSpPr>
      <p:sp>
        <p:nvSpPr>
          <p:cNvPr id="143" name="Google Shape;143;p28:notes">
            <a:extLst>
              <a:ext uri="{FF2B5EF4-FFF2-40B4-BE49-F238E27FC236}">
                <a16:creationId xmlns:a16="http://schemas.microsoft.com/office/drawing/2014/main" id="{7FEA55EE-93D2-1A9F-B55D-3DA343A2C60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1. Pregunta de la Tarea: Academia Cristo es parte de un cuerpo eclesiástico "confesional. " ¿Qué es una iglesia confesional? Efesios 2:8-9. </a:t>
            </a: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lang="en-US" b="1" dirty="0">
              <a:solidFill>
                <a:schemeClr val="dk1"/>
              </a:solidFill>
              <a:latin typeface="Calibri"/>
              <a:ea typeface="Calibri"/>
              <a:cs typeface="Calibri"/>
              <a:sym typeface="Calibri"/>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cs typeface="Calibri" panose="020F0502020204030204" pitchFamily="34" charset="0"/>
              </a:rPr>
              <a:t>En este contexto, la palabra confesional no se refiere a confesar pecados. Más bien, la palabra "confesar" se usa de la misma manera que se usa en Romanos 10:19: "Si confiesas con tu boca que Jesús es el Señor…" En este versículo, confesar significa profesar públicamente. </a:t>
            </a:r>
          </a:p>
          <a:p>
            <a:pPr marL="342900" marR="0" lvl="0" indent="-342900">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cs typeface="Calibri" panose="020F0502020204030204" pitchFamily="34" charset="0"/>
              </a:rPr>
              <a:t>Las confesiones, o escritos confesionales, son declaraciones públicas de lo que cree una iglesia o un grupo de iglesias y por qué. Las iglesias confesionales son aquellas iglesias que han escrito y se adhieren a tales declaraciones de fe.</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44" name="Google Shape;144;p28:notes">
            <a:extLst>
              <a:ext uri="{FF2B5EF4-FFF2-40B4-BE49-F238E27FC236}">
                <a16:creationId xmlns:a16="http://schemas.microsoft.com/office/drawing/2014/main" id="{E2958054-EFBE-E1CE-544C-5C6242A8FC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577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879e93ae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SzPts val="1100"/>
              <a:buNone/>
            </a:pPr>
            <a:r>
              <a:rPr lang="es-419" sz="1800" dirty="0">
                <a:effectLst/>
                <a:latin typeface="Calibri" panose="020F0502020204030204" pitchFamily="34" charset="0"/>
                <a:ea typeface="Calibri" panose="020F0502020204030204" pitchFamily="34" charset="0"/>
              </a:rPr>
              <a:t>2. Pregunta de la Tarea: ¿Qué propósito importante tienen los escritos confesionales?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r>
              <a:rPr lang="en-US" dirty="0">
                <a:effectLst/>
              </a:rPr>
              <a:t> </a:t>
            </a:r>
            <a:endParaRPr b="1" dirty="0">
              <a:solidFill>
                <a:schemeClr val="dk1"/>
              </a:solidFill>
              <a:latin typeface="Calibri"/>
              <a:ea typeface="Calibri"/>
              <a:cs typeface="Calibri"/>
              <a:sym typeface="Calibri"/>
            </a:endParaRPr>
          </a:p>
        </p:txBody>
      </p:sp>
      <p:sp>
        <p:nvSpPr>
          <p:cNvPr id="152" name="Google Shape;152;g2e879e93ae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D4E9CC98-0683-AA52-0475-0801BD3A8395}"/>
            </a:ext>
          </a:extLst>
        </p:cNvPr>
        <p:cNvGrpSpPr/>
        <p:nvPr/>
      </p:nvGrpSpPr>
      <p:grpSpPr>
        <a:xfrm>
          <a:off x="0" y="0"/>
          <a:ext cx="0" cy="0"/>
          <a:chOff x="0" y="0"/>
          <a:chExt cx="0" cy="0"/>
        </a:xfrm>
      </p:grpSpPr>
      <p:sp>
        <p:nvSpPr>
          <p:cNvPr id="151" name="Google Shape;151;g2e879e93aee_0_15:notes">
            <a:extLst>
              <a:ext uri="{FF2B5EF4-FFF2-40B4-BE49-F238E27FC236}">
                <a16:creationId xmlns:a16="http://schemas.microsoft.com/office/drawing/2014/main" id="{49BE2D7B-6E44-E04A-5FB3-AD992539434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SzPts val="1100"/>
              <a:buNone/>
            </a:pPr>
            <a:r>
              <a:rPr lang="es-419" sz="1800" dirty="0">
                <a:effectLst/>
                <a:latin typeface="Calibri" panose="020F0502020204030204" pitchFamily="34" charset="0"/>
                <a:ea typeface="Calibri" panose="020F0502020204030204" pitchFamily="34" charset="0"/>
              </a:rPr>
              <a:t>2. Pregunta de la Tarea: ¿Qué propósito importante tienen los escritos confesionales?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r>
              <a:rPr lang="en-US" dirty="0">
                <a:effectLst/>
              </a:rPr>
              <a:t> </a:t>
            </a:r>
          </a:p>
          <a:p>
            <a:pPr marL="0" marR="171450" lvl="0" indent="0" algn="l" rtl="0">
              <a:lnSpc>
                <a:spcPct val="100000"/>
              </a:lnSpc>
              <a:spcBef>
                <a:spcPts val="1000"/>
              </a:spcBef>
              <a:spcAft>
                <a:spcPts val="0"/>
              </a:spcAft>
              <a:buSzPts val="1100"/>
              <a:buNone/>
            </a:pPr>
            <a:endParaRPr lang="en-US" b="1" dirty="0">
              <a:solidFill>
                <a:schemeClr val="dk1"/>
              </a:solidFill>
              <a:effectLst/>
              <a:latin typeface="Calibri"/>
              <a:ea typeface="Calibri"/>
              <a:cs typeface="Calibri"/>
              <a:sym typeface="Calibri"/>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Todas las iglesias cristianas, y algunas sectas, reclaman la Biblia como su máxima autoridad. Sin embargo, como hemos visto en lecciones anteriores, tienen interpretaciones diferentes sobre una serie de doctrinas como el Bautismo, la Santa Cena, la Segunda Venida de Jesús, por mencionar solo algunas.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i="1" dirty="0">
                <a:effectLst/>
                <a:latin typeface="Calibri" panose="020F0502020204030204" pitchFamily="34" charset="0"/>
                <a:ea typeface="Calibri" panose="020F0502020204030204" pitchFamily="34" charset="0"/>
              </a:rPr>
              <a:t>El propósito de los escritos confesionales es mostrar con precisión lo que creemos y por qué.</a:t>
            </a:r>
            <a:r>
              <a:rPr lang="es-419"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Los escritos confesionales están diseñados para promover la verdad y proteger el evangelio de las falsas enseñanzas. Promueven la verdad explicando claramente, tanto a los miembros como al mundo exterior, lo que creemos y por qué. También protegen la verdad: al identificar cuál es la interpretación correcta de las Escrituras, nos ayudan a identificar y evitar malas interpretaciones y falsas enseñanzas que prevalecen en otras iglesias.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52" name="Google Shape;152;g2e879e93aee_0_15:notes">
            <a:extLst>
              <a:ext uri="{FF2B5EF4-FFF2-40B4-BE49-F238E27FC236}">
                <a16:creationId xmlns:a16="http://schemas.microsoft.com/office/drawing/2014/main" id="{3C82DA4D-67D5-4C12-A57A-AE1F265FB1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9987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4b448e17c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100" dirty="0">
                <a:effectLst/>
                <a:latin typeface="Calibri" panose="020F0502020204030204" pitchFamily="34" charset="0"/>
                <a:ea typeface="Calibri" panose="020F0502020204030204" pitchFamily="34" charset="0"/>
              </a:rPr>
              <a:t>3. La importancia de las confesiones según la Biblia.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419"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Jesús nos advirtió que habría falsos maestros en la iglesia en estos últimos días. En sus palabras, podemos ver la necesidad y la utilidad de los escritos confesionales. Veamos lo que nos dice Jesús:</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Mateo 7:15-17, 20 Cuídense de los falsos profetas, que vienen a ustedes disfrazados de ovejas, pero por dentro son lobos rapaces. Ustedes los conocerán por sus frutos, pues no se recogen uvas de los espinos, ni higos de los abrojos. Del mismo modo, todo buen árbol da buenos frutos, pero el árbol malo da frutos malos… Así que ustedes los conocerán por sus frutos. </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¿Por qué son difíciles de reconocer, según Jesús?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Porque "vienen disfrazados de ovejas".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Es decir, a menudo se ven muy cristianos, viven vidas piadosas hacia el exterior. Incluso pueden sonar bíblicos al principio: citarán las Escrituras y usarán la misma terminología que usan los verdaderos maestros de la Palabra de Dios.</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Entonces, ¿cómo los reconocemos, según Jesús?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“Por sus frutos.”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Un árbol da fruto. Un maestro da enseñanzas. Por sus enseñanzas, los podemos reconocer. Si sus enseñanzas son conformes a la Palabra de Dios, están produciendo buenos frutos. Si no, debemos evitarlos como un peligro.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168" name="Google Shape;168;g274b448e17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6298" y="0"/>
            <a:ext cx="12191990" cy="6858000"/>
          </a:xfrm>
          <a:prstGeom prst="rect">
            <a:avLst/>
          </a:prstGeom>
          <a:noFill/>
          <a:ln>
            <a:noFill/>
          </a:ln>
        </p:spPr>
      </p:pic>
      <p:sp>
        <p:nvSpPr>
          <p:cNvPr id="2" name="TextBox 1">
            <a:extLst>
              <a:ext uri="{FF2B5EF4-FFF2-40B4-BE49-F238E27FC236}">
                <a16:creationId xmlns:a16="http://schemas.microsoft.com/office/drawing/2014/main" id="{C3AFE54B-A7BE-11C1-3C00-C40ACA7EF99C}"/>
              </a:ext>
            </a:extLst>
          </p:cNvPr>
          <p:cNvSpPr txBox="1"/>
          <p:nvPr/>
        </p:nvSpPr>
        <p:spPr>
          <a:xfrm>
            <a:off x="3051424" y="4839128"/>
            <a:ext cx="349321" cy="400110"/>
          </a:xfrm>
          <a:prstGeom prst="rect">
            <a:avLst/>
          </a:prstGeom>
          <a:solidFill>
            <a:schemeClr val="bg1"/>
          </a:solidFill>
        </p:spPr>
        <p:txBody>
          <a:bodyPr wrap="square" rtlCol="0">
            <a:spAutoFit/>
          </a:bodyPr>
          <a:lstStyle/>
          <a:p>
            <a:r>
              <a:rPr lang="en-US" sz="2000" dirty="0"/>
              <a:t>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e8b95b77f8_0_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8b95b77f8_0_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80" name="Google Shape;180;g2e8b95b77f8_0_12"/>
          <p:cNvPicPr preferRelativeResize="0"/>
          <p:nvPr/>
        </p:nvPicPr>
        <p:blipFill rotWithShape="1">
          <a:blip r:embed="rId4">
            <a:alphaModFix/>
          </a:blip>
          <a:srcRect t="26831" b="20589"/>
          <a:stretch/>
        </p:blipFill>
        <p:spPr>
          <a:xfrm>
            <a:off x="1901675" y="289438"/>
            <a:ext cx="7959680" cy="62791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e8bd8a35d0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e8bd8a35d0_0_9"/>
          <p:cNvPicPr preferRelativeResize="0"/>
          <p:nvPr/>
        </p:nvPicPr>
        <p:blipFill rotWithShape="1">
          <a:blip r:embed="rId3">
            <a:alphaModFix/>
          </a:blip>
          <a:srcRect/>
          <a:stretch/>
        </p:blipFill>
        <p:spPr>
          <a:xfrm>
            <a:off x="80900" y="1670370"/>
            <a:ext cx="3125597" cy="3218436"/>
          </a:xfrm>
          <a:prstGeom prst="rect">
            <a:avLst/>
          </a:prstGeom>
          <a:noFill/>
          <a:ln>
            <a:noFill/>
          </a:ln>
          <a:effectLst>
            <a:outerShdw blurRad="50800" dist="38100" dir="2700000" algn="tl" rotWithShape="0">
              <a:srgbClr val="000000">
                <a:alpha val="40000"/>
              </a:srgbClr>
            </a:outerShdw>
          </a:effectLst>
        </p:spPr>
      </p:pic>
      <p:sp>
        <p:nvSpPr>
          <p:cNvPr id="164" name="Google Shape;164;g2e8bd8a35d0_0_9"/>
          <p:cNvSpPr txBox="1"/>
          <p:nvPr/>
        </p:nvSpPr>
        <p:spPr>
          <a:xfrm>
            <a:off x="3287398" y="276720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fueron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primeras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confesiones</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iglesia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65" name="Google Shape;165;g2e8bd8a35d0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e8b95b77f8_0_120"/>
          <p:cNvSpPr txBox="1"/>
          <p:nvPr/>
        </p:nvSpPr>
        <p:spPr>
          <a:xfrm>
            <a:off x="618900" y="3609300"/>
            <a:ext cx="109542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Resumen de la fe cristiana; fue utilizado por los primeros cristianos para promover la verdad</a:t>
            </a:r>
            <a:endParaRPr sz="4000" b="1" i="0" u="none" strike="noStrike" cap="none">
              <a:solidFill>
                <a:schemeClr val="dk1"/>
              </a:solidFill>
              <a:latin typeface="Lato"/>
              <a:ea typeface="Lato"/>
              <a:cs typeface="Lato"/>
              <a:sym typeface="Lato"/>
            </a:endParaRPr>
          </a:p>
        </p:txBody>
      </p:sp>
      <p:pic>
        <p:nvPicPr>
          <p:cNvPr id="212" name="Google Shape;212;g2e8b95b77f8_0_12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13" name="Google Shape;213;g2e8b95b77f8_0_120"/>
          <p:cNvSpPr txBox="1"/>
          <p:nvPr/>
        </p:nvSpPr>
        <p:spPr>
          <a:xfrm>
            <a:off x="746850" y="1949400"/>
            <a:ext cx="106983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6000">
                <a:solidFill>
                  <a:srgbClr val="009444"/>
                </a:solidFill>
                <a:latin typeface="Lato Black"/>
                <a:ea typeface="Lato Black"/>
                <a:cs typeface="Lato Black"/>
                <a:sym typeface="Lato Black"/>
              </a:rPr>
              <a:t>El Credo de los Apóstoles</a:t>
            </a:r>
            <a:endParaRPr sz="600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pic>
        <p:nvPicPr>
          <p:cNvPr id="218" name="Google Shape;218;g2e8b95b77f8_0_20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19" name="Google Shape;219;g2e8b95b77f8_0_204"/>
          <p:cNvSpPr txBox="1"/>
          <p:nvPr/>
        </p:nvSpPr>
        <p:spPr>
          <a:xfrm>
            <a:off x="1018500" y="3533100"/>
            <a:ext cx="10155000" cy="1939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Confiesa firmemente al Dios Trino y </a:t>
            </a:r>
            <a:endParaRPr sz="4000" b="1">
              <a:solidFill>
                <a:schemeClr val="dk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declara que Jesucristo es Dios verdadero desde toda la eternidad. </a:t>
            </a:r>
            <a:endParaRPr sz="4000" b="1" i="0" u="none" strike="noStrike" cap="none">
              <a:solidFill>
                <a:schemeClr val="dk1"/>
              </a:solidFill>
              <a:latin typeface="Lato"/>
              <a:ea typeface="Lato"/>
              <a:cs typeface="Lato"/>
              <a:sym typeface="Lato"/>
            </a:endParaRPr>
          </a:p>
        </p:txBody>
      </p:sp>
      <p:sp>
        <p:nvSpPr>
          <p:cNvPr id="220" name="Google Shape;220;g2e8b95b77f8_0_204"/>
          <p:cNvSpPr txBox="1"/>
          <p:nvPr/>
        </p:nvSpPr>
        <p:spPr>
          <a:xfrm>
            <a:off x="746850" y="1797000"/>
            <a:ext cx="106983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6000">
                <a:solidFill>
                  <a:srgbClr val="009444"/>
                </a:solidFill>
                <a:latin typeface="Lato Black"/>
                <a:ea typeface="Lato Black"/>
                <a:cs typeface="Lato Black"/>
                <a:sym typeface="Lato Black"/>
              </a:rPr>
              <a:t>El Credo de Nicea</a:t>
            </a:r>
            <a:endParaRPr sz="600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pic>
        <p:nvPicPr>
          <p:cNvPr id="225" name="Google Shape;225;g2e8b95b77f8_0_21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26" name="Google Shape;226;g2e8b95b77f8_0_214"/>
          <p:cNvSpPr txBox="1"/>
          <p:nvPr/>
        </p:nvSpPr>
        <p:spPr>
          <a:xfrm>
            <a:off x="1018500" y="3380700"/>
            <a:ext cx="10155000" cy="1939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 Declara que quien rechaza la doctrina de la Trinidad y la doctrina de Cristo está fuera de la fe salvadora. </a:t>
            </a:r>
            <a:endParaRPr sz="4000" b="1">
              <a:solidFill>
                <a:schemeClr val="dk1"/>
              </a:solidFill>
              <a:latin typeface="Lato"/>
              <a:ea typeface="Lato"/>
              <a:cs typeface="Lato"/>
              <a:sym typeface="Lato"/>
            </a:endParaRPr>
          </a:p>
        </p:txBody>
      </p:sp>
      <p:sp>
        <p:nvSpPr>
          <p:cNvPr id="227" name="Google Shape;227;g2e8b95b77f8_0_214"/>
          <p:cNvSpPr txBox="1"/>
          <p:nvPr/>
        </p:nvSpPr>
        <p:spPr>
          <a:xfrm>
            <a:off x="746850" y="1797000"/>
            <a:ext cx="106983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6000">
                <a:solidFill>
                  <a:srgbClr val="009444"/>
                </a:solidFill>
                <a:latin typeface="Lato Black"/>
                <a:ea typeface="Lato Black"/>
                <a:cs typeface="Lato Black"/>
                <a:sym typeface="Lato Black"/>
              </a:rPr>
              <a:t>Credo de Atanasio</a:t>
            </a:r>
            <a:endParaRPr sz="600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a:extLst>
            <a:ext uri="{FF2B5EF4-FFF2-40B4-BE49-F238E27FC236}">
              <a16:creationId xmlns:a16="http://schemas.microsoft.com/office/drawing/2014/main" id="{04A3342E-A43A-7DD2-70FF-649AEEBA9B93}"/>
            </a:ext>
          </a:extLst>
        </p:cNvPr>
        <p:cNvGrpSpPr/>
        <p:nvPr/>
      </p:nvGrpSpPr>
      <p:grpSpPr>
        <a:xfrm>
          <a:off x="0" y="0"/>
          <a:ext cx="0" cy="0"/>
          <a:chOff x="0" y="0"/>
          <a:chExt cx="0" cy="0"/>
        </a:xfrm>
      </p:grpSpPr>
      <p:sp>
        <p:nvSpPr>
          <p:cNvPr id="162" name="Google Shape;162;g2e8bd8a35d0_0_9">
            <a:extLst>
              <a:ext uri="{FF2B5EF4-FFF2-40B4-BE49-F238E27FC236}">
                <a16:creationId xmlns:a16="http://schemas.microsoft.com/office/drawing/2014/main" id="{EFABA076-081D-4A9F-46A8-1F2C8533D1A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5" name="Google Shape;165;g2e8bd8a35d0_0_9" descr="A green bird with leaves&#10;&#10;Description automatically generated">
            <a:extLst>
              <a:ext uri="{FF2B5EF4-FFF2-40B4-BE49-F238E27FC236}">
                <a16:creationId xmlns:a16="http://schemas.microsoft.com/office/drawing/2014/main" id="{27D54AEE-BF71-3117-CA44-D586E90FA58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86;g2e8b95b77f8_0_20">
            <a:extLst>
              <a:ext uri="{FF2B5EF4-FFF2-40B4-BE49-F238E27FC236}">
                <a16:creationId xmlns:a16="http://schemas.microsoft.com/office/drawing/2014/main" id="{21BCCC14-F2ED-C256-324F-426FFE6A0B22}"/>
              </a:ext>
            </a:extLst>
          </p:cNvPr>
          <p:cNvSpPr/>
          <p:nvPr/>
        </p:nvSpPr>
        <p:spPr>
          <a:xfrm>
            <a:off x="3925388" y="875141"/>
            <a:ext cx="4668300" cy="46683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 name="Google Shape;190;g2e8b95b77f8_0_20">
            <a:extLst>
              <a:ext uri="{FF2B5EF4-FFF2-40B4-BE49-F238E27FC236}">
                <a16:creationId xmlns:a16="http://schemas.microsoft.com/office/drawing/2014/main" id="{8D9A9721-523F-667B-C3B5-F55E2EFA82EA}"/>
              </a:ext>
            </a:extLst>
          </p:cNvPr>
          <p:cNvGrpSpPr/>
          <p:nvPr/>
        </p:nvGrpSpPr>
        <p:grpSpPr>
          <a:xfrm>
            <a:off x="6066384" y="2529610"/>
            <a:ext cx="2887928" cy="2887928"/>
            <a:chOff x="4562258" y="2032864"/>
            <a:chExt cx="2166000" cy="2166000"/>
          </a:xfrm>
        </p:grpSpPr>
        <p:sp>
          <p:nvSpPr>
            <p:cNvPr id="4" name="Google Shape;191;g2e8b95b77f8_0_20">
              <a:extLst>
                <a:ext uri="{FF2B5EF4-FFF2-40B4-BE49-F238E27FC236}">
                  <a16:creationId xmlns:a16="http://schemas.microsoft.com/office/drawing/2014/main" id="{CC8A9250-B38E-6189-A47C-1659A7996898}"/>
                </a:ext>
              </a:extLst>
            </p:cNvPr>
            <p:cNvSpPr/>
            <p:nvPr/>
          </p:nvSpPr>
          <p:spPr>
            <a:xfrm>
              <a:off x="4562258" y="2032864"/>
              <a:ext cx="2166000" cy="2166000"/>
            </a:xfrm>
            <a:prstGeom prst="ellipse">
              <a:avLst/>
            </a:prstGeom>
            <a:solidFill>
              <a:srgbClr val="B7B7B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a:ea typeface="Lato"/>
                <a:cs typeface="Lato"/>
                <a:sym typeface="Lato"/>
              </a:endParaRPr>
            </a:p>
          </p:txBody>
        </p:sp>
        <p:sp>
          <p:nvSpPr>
            <p:cNvPr id="5" name="Google Shape;192;g2e8b95b77f8_0_20">
              <a:extLst>
                <a:ext uri="{FF2B5EF4-FFF2-40B4-BE49-F238E27FC236}">
                  <a16:creationId xmlns:a16="http://schemas.microsoft.com/office/drawing/2014/main" id="{03F5DC9C-F8DB-C6B1-797C-0D09665836F4}"/>
                </a:ext>
              </a:extLst>
            </p:cNvPr>
            <p:cNvSpPr txBox="1"/>
            <p:nvPr/>
          </p:nvSpPr>
          <p:spPr>
            <a:xfrm>
              <a:off x="5025605" y="2844841"/>
              <a:ext cx="1496100" cy="702900"/>
            </a:xfrm>
            <a:prstGeom prst="rect">
              <a:avLst/>
            </a:prstGeom>
            <a:solidFill>
              <a:srgbClr val="B7B7B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dirty="0">
                  <a:solidFill>
                    <a:srgbClr val="FFFFFF"/>
                  </a:solidFill>
                  <a:latin typeface="Lato"/>
                  <a:ea typeface="Lato"/>
                  <a:cs typeface="Lato"/>
                  <a:sym typeface="Lato"/>
                </a:rPr>
                <a:t>Sola fide</a:t>
              </a:r>
              <a:endParaRPr sz="3200" dirty="0">
                <a:solidFill>
                  <a:srgbClr val="FFFFFF"/>
                </a:solidFill>
                <a:latin typeface="Lato"/>
                <a:ea typeface="Lato"/>
                <a:cs typeface="Lato"/>
                <a:sym typeface="Lato"/>
              </a:endParaRPr>
            </a:p>
          </p:txBody>
        </p:sp>
      </p:grpSp>
      <p:grpSp>
        <p:nvGrpSpPr>
          <p:cNvPr id="6" name="Google Shape;193;g2e8b95b77f8_0_20">
            <a:extLst>
              <a:ext uri="{FF2B5EF4-FFF2-40B4-BE49-F238E27FC236}">
                <a16:creationId xmlns:a16="http://schemas.microsoft.com/office/drawing/2014/main" id="{81CF8CFF-4EE3-FEFE-CEA0-10049289BECA}"/>
              </a:ext>
            </a:extLst>
          </p:cNvPr>
          <p:cNvGrpSpPr/>
          <p:nvPr/>
        </p:nvGrpSpPr>
        <p:grpSpPr>
          <a:xfrm>
            <a:off x="3632959" y="2556183"/>
            <a:ext cx="2887928" cy="2887928"/>
            <a:chOff x="3149348" y="2149096"/>
            <a:chExt cx="2166000" cy="2166000"/>
          </a:xfrm>
        </p:grpSpPr>
        <p:sp>
          <p:nvSpPr>
            <p:cNvPr id="7" name="Google Shape;194;g2e8b95b77f8_0_20">
              <a:extLst>
                <a:ext uri="{FF2B5EF4-FFF2-40B4-BE49-F238E27FC236}">
                  <a16:creationId xmlns:a16="http://schemas.microsoft.com/office/drawing/2014/main" id="{0E0C0EF3-FA5B-9755-8D99-35C15424C5E5}"/>
                </a:ext>
              </a:extLst>
            </p:cNvPr>
            <p:cNvSpPr/>
            <p:nvPr/>
          </p:nvSpPr>
          <p:spPr>
            <a:xfrm>
              <a:off x="3149348" y="2149096"/>
              <a:ext cx="2166000" cy="2166000"/>
            </a:xfrm>
            <a:prstGeom prst="ellipse">
              <a:avLst/>
            </a:prstGeom>
            <a:solidFill>
              <a:srgbClr val="006F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a:ea typeface="Lato"/>
                <a:cs typeface="Lato"/>
                <a:sym typeface="Lato"/>
              </a:endParaRPr>
            </a:p>
          </p:txBody>
        </p:sp>
        <p:sp>
          <p:nvSpPr>
            <p:cNvPr id="8" name="Google Shape;195;g2e8b95b77f8_0_20">
              <a:extLst>
                <a:ext uri="{FF2B5EF4-FFF2-40B4-BE49-F238E27FC236}">
                  <a16:creationId xmlns:a16="http://schemas.microsoft.com/office/drawing/2014/main" id="{DE15907F-1765-DA46-99B8-8079ABBB06AB}"/>
                </a:ext>
              </a:extLst>
            </p:cNvPr>
            <p:cNvSpPr txBox="1"/>
            <p:nvPr/>
          </p:nvSpPr>
          <p:spPr>
            <a:xfrm>
              <a:off x="3252528" y="2912993"/>
              <a:ext cx="1496100" cy="702900"/>
            </a:xfrm>
            <a:prstGeom prst="rect">
              <a:avLst/>
            </a:prstGeom>
            <a:solidFill>
              <a:srgbClr val="006F3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dirty="0">
                  <a:solidFill>
                    <a:srgbClr val="FFFFFF"/>
                  </a:solidFill>
                  <a:latin typeface="Lato"/>
                  <a:ea typeface="Lato"/>
                  <a:cs typeface="Lato"/>
                  <a:sym typeface="Lato"/>
                </a:rPr>
                <a:t>Sola scriptura</a:t>
              </a:r>
              <a:endParaRPr sz="3200" dirty="0">
                <a:solidFill>
                  <a:srgbClr val="FFFFFF"/>
                </a:solidFill>
                <a:latin typeface="Lato"/>
                <a:ea typeface="Lato"/>
                <a:cs typeface="Lato"/>
                <a:sym typeface="Lato"/>
              </a:endParaRPr>
            </a:p>
          </p:txBody>
        </p:sp>
      </p:grpSp>
      <p:sp>
        <p:nvSpPr>
          <p:cNvPr id="9" name="Google Shape;196;g2e8b95b77f8_0_20">
            <a:extLst>
              <a:ext uri="{FF2B5EF4-FFF2-40B4-BE49-F238E27FC236}">
                <a16:creationId xmlns:a16="http://schemas.microsoft.com/office/drawing/2014/main" id="{CA6F3CCA-CE00-ACE2-3344-58753D8381EF}"/>
              </a:ext>
            </a:extLst>
          </p:cNvPr>
          <p:cNvSpPr/>
          <p:nvPr/>
        </p:nvSpPr>
        <p:spPr>
          <a:xfrm>
            <a:off x="5446240" y="2366388"/>
            <a:ext cx="1634400" cy="1634400"/>
          </a:xfrm>
          <a:prstGeom prst="ellipse">
            <a:avLst/>
          </a:pr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 name="Google Shape;197;g2e8b95b77f8_0_20">
            <a:extLst>
              <a:ext uri="{FF2B5EF4-FFF2-40B4-BE49-F238E27FC236}">
                <a16:creationId xmlns:a16="http://schemas.microsoft.com/office/drawing/2014/main" id="{390737C8-DF87-5913-D81D-B2F73BC57C48}"/>
              </a:ext>
            </a:extLst>
          </p:cNvPr>
          <p:cNvSpPr txBox="1"/>
          <p:nvPr/>
        </p:nvSpPr>
        <p:spPr>
          <a:xfrm>
            <a:off x="1861388" y="5674875"/>
            <a:ext cx="879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800">
                <a:solidFill>
                  <a:srgbClr val="009444"/>
                </a:solidFill>
                <a:latin typeface="Lato"/>
                <a:ea typeface="Lato"/>
                <a:cs typeface="Lato"/>
                <a:sym typeface="Lato"/>
              </a:rPr>
              <a:t>Las tres solas</a:t>
            </a:r>
            <a:endParaRPr sz="4800" b="0" i="0" u="none" strike="noStrike" cap="none">
              <a:solidFill>
                <a:schemeClr val="lt1"/>
              </a:solidFill>
              <a:latin typeface="Lato"/>
              <a:ea typeface="Lato"/>
              <a:cs typeface="Lato"/>
              <a:sym typeface="Lato"/>
            </a:endParaRPr>
          </a:p>
        </p:txBody>
      </p:sp>
      <p:grpSp>
        <p:nvGrpSpPr>
          <p:cNvPr id="12" name="Google Shape;187;g2e8b95b77f8_0_20">
            <a:extLst>
              <a:ext uri="{FF2B5EF4-FFF2-40B4-BE49-F238E27FC236}">
                <a16:creationId xmlns:a16="http://schemas.microsoft.com/office/drawing/2014/main" id="{07279912-99DC-B48A-D14A-CAEBF72787F3}"/>
              </a:ext>
            </a:extLst>
          </p:cNvPr>
          <p:cNvGrpSpPr/>
          <p:nvPr/>
        </p:nvGrpSpPr>
        <p:grpSpPr>
          <a:xfrm>
            <a:off x="4815574" y="629725"/>
            <a:ext cx="2887928" cy="2749615"/>
            <a:chOff x="3632596" y="442023"/>
            <a:chExt cx="2166000" cy="2166000"/>
          </a:xfrm>
        </p:grpSpPr>
        <p:sp>
          <p:nvSpPr>
            <p:cNvPr id="13" name="Google Shape;188;g2e8b95b77f8_0_20">
              <a:extLst>
                <a:ext uri="{FF2B5EF4-FFF2-40B4-BE49-F238E27FC236}">
                  <a16:creationId xmlns:a16="http://schemas.microsoft.com/office/drawing/2014/main" id="{B95B8F6D-FC03-F334-543A-E4509942091A}"/>
                </a:ext>
              </a:extLst>
            </p:cNvPr>
            <p:cNvSpPr/>
            <p:nvPr/>
          </p:nvSpPr>
          <p:spPr>
            <a:xfrm>
              <a:off x="3632596" y="442023"/>
              <a:ext cx="2166000" cy="2166000"/>
            </a:xfrm>
            <a:prstGeom prst="ellipse">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a:ea typeface="Lato"/>
                <a:cs typeface="Lato"/>
                <a:sym typeface="Lato"/>
              </a:endParaRPr>
            </a:p>
          </p:txBody>
        </p:sp>
        <p:sp>
          <p:nvSpPr>
            <p:cNvPr id="14" name="Google Shape;189;g2e8b95b77f8_0_20">
              <a:extLst>
                <a:ext uri="{FF2B5EF4-FFF2-40B4-BE49-F238E27FC236}">
                  <a16:creationId xmlns:a16="http://schemas.microsoft.com/office/drawing/2014/main" id="{6A9C370C-6AAD-73FD-C9FC-EEB6A4586492}"/>
                </a:ext>
              </a:extLst>
            </p:cNvPr>
            <p:cNvSpPr txBox="1"/>
            <p:nvPr/>
          </p:nvSpPr>
          <p:spPr>
            <a:xfrm>
              <a:off x="3967546" y="1027503"/>
              <a:ext cx="1496100" cy="702900"/>
            </a:xfrm>
            <a:prstGeom prst="rect">
              <a:avLst/>
            </a:prstGeom>
            <a:solidFill>
              <a:srgbClr val="99999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dirty="0">
                  <a:solidFill>
                    <a:srgbClr val="FFFFFF"/>
                  </a:solidFill>
                  <a:latin typeface="Lato"/>
                  <a:ea typeface="Lato"/>
                  <a:cs typeface="Lato"/>
                  <a:sym typeface="Lato"/>
                </a:rPr>
                <a:t>Sola gratia</a:t>
              </a:r>
              <a:endParaRPr sz="3200" dirty="0">
                <a:solidFill>
                  <a:srgbClr val="FFFFFF"/>
                </a:solidFill>
                <a:latin typeface="Lato"/>
                <a:ea typeface="Lato"/>
                <a:cs typeface="Lato"/>
                <a:sym typeface="Lato"/>
              </a:endParaRPr>
            </a:p>
          </p:txBody>
        </p:sp>
      </p:grpSp>
      <p:pic>
        <p:nvPicPr>
          <p:cNvPr id="15" name="Google Shape;198;g2e8b95b77f8_0_20">
            <a:extLst>
              <a:ext uri="{FF2B5EF4-FFF2-40B4-BE49-F238E27FC236}">
                <a16:creationId xmlns:a16="http://schemas.microsoft.com/office/drawing/2014/main" id="{749F7B55-CE6B-4464-2BB9-82ED51A719A2}"/>
              </a:ext>
            </a:extLst>
          </p:cNvPr>
          <p:cNvPicPr preferRelativeResize="0"/>
          <p:nvPr/>
        </p:nvPicPr>
        <p:blipFill>
          <a:blip r:embed="rId4">
            <a:alphaModFix/>
          </a:blip>
          <a:stretch>
            <a:fillRect/>
          </a:stretch>
        </p:blipFill>
        <p:spPr>
          <a:xfrm>
            <a:off x="5319913" y="2420847"/>
            <a:ext cx="1825425" cy="1825400"/>
          </a:xfrm>
          <a:prstGeom prst="rect">
            <a:avLst/>
          </a:prstGeom>
          <a:noFill/>
          <a:ln>
            <a:noFill/>
          </a:ln>
        </p:spPr>
      </p:pic>
    </p:spTree>
    <p:extLst>
      <p:ext uri="{BB962C8B-B14F-4D97-AF65-F5344CB8AC3E}">
        <p14:creationId xmlns:p14="http://schemas.microsoft.com/office/powerpoint/2010/main" val="1601542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g2e8b95b77f8_0_1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e8b95b77f8_0_112"/>
          <p:cNvPicPr preferRelativeResize="0"/>
          <p:nvPr/>
        </p:nvPicPr>
        <p:blipFill rotWithShape="1">
          <a:blip r:embed="rId3">
            <a:alphaModFix/>
          </a:blip>
          <a:srcRect/>
          <a:stretch/>
        </p:blipFill>
        <p:spPr>
          <a:xfrm>
            <a:off x="51144" y="1819782"/>
            <a:ext cx="3125597" cy="3218436"/>
          </a:xfrm>
          <a:prstGeom prst="rect">
            <a:avLst/>
          </a:prstGeom>
          <a:noFill/>
          <a:ln>
            <a:noFill/>
          </a:ln>
          <a:effectLst>
            <a:outerShdw blurRad="50800" dist="38100" dir="2700000" algn="tl" rotWithShape="0">
              <a:srgbClr val="000000">
                <a:alpha val="40000"/>
              </a:srgbClr>
            </a:outerShdw>
          </a:effectLst>
        </p:spPr>
      </p:pic>
      <p:sp>
        <p:nvSpPr>
          <p:cNvPr id="205" name="Google Shape;205;g2e8b95b77f8_0_112"/>
          <p:cNvSpPr txBox="1"/>
          <p:nvPr/>
        </p:nvSpPr>
        <p:spPr>
          <a:xfrm>
            <a:off x="3227886" y="2459250"/>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sucede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ya</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consideran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importantes</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confesiones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06" name="Google Shape;206;g2e8b95b77f8_0_11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a:extLst>
            <a:ext uri="{FF2B5EF4-FFF2-40B4-BE49-F238E27FC236}">
              <a16:creationId xmlns:a16="http://schemas.microsoft.com/office/drawing/2014/main" id="{9020AD0C-71EE-52E7-309D-A9DE0416126B}"/>
            </a:ext>
          </a:extLst>
        </p:cNvPr>
        <p:cNvGrpSpPr/>
        <p:nvPr/>
      </p:nvGrpSpPr>
      <p:grpSpPr>
        <a:xfrm>
          <a:off x="0" y="0"/>
          <a:ext cx="0" cy="0"/>
          <a:chOff x="0" y="0"/>
          <a:chExt cx="0" cy="0"/>
        </a:xfrm>
      </p:grpSpPr>
      <p:sp>
        <p:nvSpPr>
          <p:cNvPr id="203" name="Google Shape;203;g2e8b95b77f8_0_112">
            <a:extLst>
              <a:ext uri="{FF2B5EF4-FFF2-40B4-BE49-F238E27FC236}">
                <a16:creationId xmlns:a16="http://schemas.microsoft.com/office/drawing/2014/main" id="{CEC8998D-3766-3ECE-AE03-C58062115EA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2e8b95b77f8_0_112">
            <a:extLst>
              <a:ext uri="{FF2B5EF4-FFF2-40B4-BE49-F238E27FC236}">
                <a16:creationId xmlns:a16="http://schemas.microsoft.com/office/drawing/2014/main" id="{6128308B-093E-6A8A-2821-DA39D7F24FFA}"/>
              </a:ext>
            </a:extLst>
          </p:cNvPr>
          <p:cNvSpPr txBox="1"/>
          <p:nvPr/>
        </p:nvSpPr>
        <p:spPr>
          <a:xfrm>
            <a:off x="2048015" y="490608"/>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sucede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ya</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consideran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importantes</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confesiones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06" name="Google Shape;206;g2e8b95b77f8_0_112" descr="A green bird with leaves&#10;&#10;Description automatically generated">
            <a:extLst>
              <a:ext uri="{FF2B5EF4-FFF2-40B4-BE49-F238E27FC236}">
                <a16:creationId xmlns:a16="http://schemas.microsoft.com/office/drawing/2014/main" id="{0C2A9CC0-AEFF-33A2-98DD-4F29315BC7C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95B53684-CB22-57F2-24E5-310CAB8198F0}"/>
              </a:ext>
            </a:extLst>
          </p:cNvPr>
          <p:cNvSpPr txBox="1"/>
          <p:nvPr/>
        </p:nvSpPr>
        <p:spPr>
          <a:xfrm>
            <a:off x="2468961" y="2826127"/>
            <a:ext cx="8731045" cy="3539430"/>
          </a:xfrm>
          <a:prstGeom prst="rect">
            <a:avLst/>
          </a:prstGeom>
          <a:noFill/>
        </p:spPr>
        <p:txBody>
          <a:bodyPr wrap="square" rtlCol="0">
            <a:spAutoFit/>
          </a:bodyPr>
          <a:lstStyle/>
          <a:p>
            <a:r>
              <a:rPr lang="en-US" sz="3200" dirty="0"/>
              <a:t>Una </a:t>
            </a:r>
            <a:r>
              <a:rPr lang="en-US" sz="3200" dirty="0" err="1"/>
              <a:t>disminución</a:t>
            </a:r>
            <a:r>
              <a:rPr lang="en-US" sz="3200" dirty="0"/>
              <a:t> del amor </a:t>
            </a:r>
            <a:r>
              <a:rPr lang="en-US" sz="3200" dirty="0" err="1"/>
              <a:t>por</a:t>
            </a:r>
            <a:r>
              <a:rPr lang="en-US" sz="3200" dirty="0"/>
              <a:t> la </a:t>
            </a:r>
            <a:r>
              <a:rPr lang="en-US" sz="3200" dirty="0" err="1"/>
              <a:t>verdad</a:t>
            </a:r>
            <a:r>
              <a:rPr lang="en-US" sz="3200" dirty="0"/>
              <a:t>. </a:t>
            </a:r>
          </a:p>
          <a:p>
            <a:endParaRPr lang="en-US" sz="3200" dirty="0"/>
          </a:p>
          <a:p>
            <a:r>
              <a:rPr lang="en-US" sz="3200" dirty="0"/>
              <a:t>El </a:t>
            </a:r>
            <a:r>
              <a:rPr lang="en-US" sz="3200" dirty="0" err="1"/>
              <a:t>ecumenismo</a:t>
            </a:r>
            <a:r>
              <a:rPr lang="en-US" sz="3200" dirty="0"/>
              <a:t>, </a:t>
            </a:r>
            <a:r>
              <a:rPr lang="en-US" sz="3200" dirty="0" err="1"/>
              <a:t>el</a:t>
            </a:r>
            <a:r>
              <a:rPr lang="en-US" sz="3200" dirty="0"/>
              <a:t> </a:t>
            </a:r>
            <a:r>
              <a:rPr lang="en-US" sz="3200" dirty="0" err="1"/>
              <a:t>deseo</a:t>
            </a:r>
            <a:r>
              <a:rPr lang="en-US" sz="3200" dirty="0"/>
              <a:t> de “</a:t>
            </a:r>
            <a:r>
              <a:rPr lang="en-US" sz="3200" dirty="0" err="1"/>
              <a:t>unificar</a:t>
            </a:r>
            <a:r>
              <a:rPr lang="en-US" sz="3200" dirty="0"/>
              <a:t>” </a:t>
            </a:r>
            <a:r>
              <a:rPr lang="en-US" sz="3200" dirty="0" err="1"/>
              <a:t>todas</a:t>
            </a:r>
            <a:r>
              <a:rPr lang="en-US" sz="3200" dirty="0"/>
              <a:t> las </a:t>
            </a:r>
            <a:r>
              <a:rPr lang="en-US" sz="3200" dirty="0" err="1"/>
              <a:t>denominaciones</a:t>
            </a:r>
            <a:r>
              <a:rPr lang="en-US" sz="3200" dirty="0"/>
              <a:t> </a:t>
            </a:r>
            <a:r>
              <a:rPr lang="en-US" sz="3200" dirty="0" err="1"/>
              <a:t>independientemente</a:t>
            </a:r>
            <a:r>
              <a:rPr lang="en-US" sz="3200" dirty="0"/>
              <a:t> de sus </a:t>
            </a:r>
            <a:r>
              <a:rPr lang="en-US" sz="3200" dirty="0" err="1"/>
              <a:t>enseñanzas</a:t>
            </a:r>
            <a:r>
              <a:rPr lang="en-US" sz="3200" dirty="0"/>
              <a:t>. </a:t>
            </a:r>
          </a:p>
          <a:p>
            <a:endParaRPr lang="en-US" sz="3200" dirty="0"/>
          </a:p>
          <a:p>
            <a:r>
              <a:rPr lang="en-US" sz="3200" dirty="0" err="1"/>
              <a:t>Enfasís</a:t>
            </a:r>
            <a:r>
              <a:rPr lang="en-US" sz="3200" dirty="0"/>
              <a:t> </a:t>
            </a:r>
            <a:r>
              <a:rPr lang="en-US" sz="3200" dirty="0" err="1"/>
              <a:t>en</a:t>
            </a:r>
            <a:r>
              <a:rPr lang="en-US" sz="3200" dirty="0"/>
              <a:t> las </a:t>
            </a:r>
            <a:r>
              <a:rPr lang="en-US" sz="3200" dirty="0" err="1"/>
              <a:t>obras</a:t>
            </a:r>
            <a:r>
              <a:rPr lang="en-US" sz="3200" dirty="0"/>
              <a:t> y no </a:t>
            </a:r>
            <a:r>
              <a:rPr lang="en-US" sz="3200" dirty="0" err="1"/>
              <a:t>en</a:t>
            </a:r>
            <a:r>
              <a:rPr lang="en-US" sz="3200" dirty="0"/>
              <a:t> la </a:t>
            </a:r>
            <a:r>
              <a:rPr lang="en-US" sz="3200" dirty="0" err="1"/>
              <a:t>confesión</a:t>
            </a:r>
            <a:r>
              <a:rPr lang="en-US" sz="3200" dirty="0"/>
              <a:t> de </a:t>
            </a:r>
            <a:r>
              <a:rPr lang="en-US" sz="3200" dirty="0" err="1"/>
              <a:t>fe</a:t>
            </a:r>
            <a:r>
              <a:rPr lang="en-US" sz="3200" dirty="0"/>
              <a:t>. </a:t>
            </a:r>
          </a:p>
        </p:txBody>
      </p:sp>
    </p:spTree>
    <p:extLst>
      <p:ext uri="{BB962C8B-B14F-4D97-AF65-F5344CB8AC3E}">
        <p14:creationId xmlns:p14="http://schemas.microsoft.com/office/powerpoint/2010/main" val="319611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a:extLst>
            <a:ext uri="{FF2B5EF4-FFF2-40B4-BE49-F238E27FC236}">
              <a16:creationId xmlns:a16="http://schemas.microsoft.com/office/drawing/2014/main" id="{7A44D5B6-5E6A-686C-8775-E594FF294243}"/>
            </a:ext>
          </a:extLst>
        </p:cNvPr>
        <p:cNvGrpSpPr/>
        <p:nvPr/>
      </p:nvGrpSpPr>
      <p:grpSpPr>
        <a:xfrm>
          <a:off x="0" y="0"/>
          <a:ext cx="0" cy="0"/>
          <a:chOff x="0" y="0"/>
          <a:chExt cx="0" cy="0"/>
        </a:xfrm>
      </p:grpSpPr>
      <p:sp>
        <p:nvSpPr>
          <p:cNvPr id="203" name="Google Shape;203;g2e8b95b77f8_0_112">
            <a:extLst>
              <a:ext uri="{FF2B5EF4-FFF2-40B4-BE49-F238E27FC236}">
                <a16:creationId xmlns:a16="http://schemas.microsoft.com/office/drawing/2014/main" id="{ED8793FD-926C-7344-1AC0-EBB5711BEA4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2e8b95b77f8_0_112">
            <a:extLst>
              <a:ext uri="{FF2B5EF4-FFF2-40B4-BE49-F238E27FC236}">
                <a16:creationId xmlns:a16="http://schemas.microsoft.com/office/drawing/2014/main" id="{E4675E32-787C-DA23-0EFB-391AA1932CDB}"/>
              </a:ext>
            </a:extLst>
          </p:cNvPr>
          <p:cNvSpPr txBox="1"/>
          <p:nvPr/>
        </p:nvSpPr>
        <p:spPr>
          <a:xfrm>
            <a:off x="2048015" y="490608"/>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sucede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ya</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consideran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importantes</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confesiones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06" name="Google Shape;206;g2e8b95b77f8_0_112" descr="A green bird with leaves&#10;&#10;Description automatically generated">
            <a:extLst>
              <a:ext uri="{FF2B5EF4-FFF2-40B4-BE49-F238E27FC236}">
                <a16:creationId xmlns:a16="http://schemas.microsoft.com/office/drawing/2014/main" id="{3B02F312-E692-20EC-A399-DD20730B787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C584B5E7-A972-2313-182E-BAA2BEFA3860}"/>
              </a:ext>
            </a:extLst>
          </p:cNvPr>
          <p:cNvSpPr txBox="1"/>
          <p:nvPr/>
        </p:nvSpPr>
        <p:spPr>
          <a:xfrm>
            <a:off x="2468961" y="2649145"/>
            <a:ext cx="8731045" cy="4278094"/>
          </a:xfrm>
          <a:prstGeom prst="rect">
            <a:avLst/>
          </a:prstGeom>
          <a:noFill/>
        </p:spPr>
        <p:txBody>
          <a:bodyPr wrap="square" rtlCol="0">
            <a:spAutoFit/>
          </a:bodyPr>
          <a:lstStyle/>
          <a:p>
            <a:r>
              <a:rPr lang="es-419" sz="3000" dirty="0">
                <a:effectLst/>
                <a:latin typeface="Lato" panose="020F0502020204030203" pitchFamily="34" charset="0"/>
                <a:ea typeface="Lato" panose="020F0502020204030203" pitchFamily="34" charset="0"/>
                <a:cs typeface="Lato" panose="020F0502020204030203" pitchFamily="34" charset="0"/>
              </a:rPr>
              <a:t>Donde no hay confesiones, la verdad sufre.</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dirty="0">
                <a:effectLst/>
                <a:latin typeface="Lato" panose="020F0502020204030203" pitchFamily="34" charset="0"/>
                <a:ea typeface="Lato" panose="020F0502020204030203" pitchFamily="34" charset="0"/>
                <a:cs typeface="Lato" panose="020F0502020204030203" pitchFamily="34" charset="0"/>
              </a:rPr>
              <a:t>Cuando una iglesia no está preocupada por definir cuidadosamente lo que cree, sus miembros tampoco lo estarán. En tal entorno, se puede enseñar lo que sea y nadie dice nada. Y cuando se toleran errores como este, un poco de levadura fermenta toda la masa (Gálatas 5:9).</a:t>
            </a:r>
            <a:endParaRPr lang="en-US" sz="3000" dirty="0">
              <a:effectLst/>
              <a:latin typeface="Lato" panose="020F0502020204030203" pitchFamily="34" charset="0"/>
              <a:ea typeface="Lato" panose="020F0502020204030203" pitchFamily="34" charset="0"/>
              <a:cs typeface="Lato" panose="020F0502020204030203" pitchFamily="34" charset="0"/>
            </a:endParaRPr>
          </a:p>
          <a:p>
            <a:endParaRPr lang="en-US" sz="3200" dirty="0"/>
          </a:p>
        </p:txBody>
      </p:sp>
    </p:spTree>
    <p:extLst>
      <p:ext uri="{BB962C8B-B14F-4D97-AF65-F5344CB8AC3E}">
        <p14:creationId xmlns:p14="http://schemas.microsoft.com/office/powerpoint/2010/main" val="221351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a:extLst>
            <a:ext uri="{FF2B5EF4-FFF2-40B4-BE49-F238E27FC236}">
              <a16:creationId xmlns:a16="http://schemas.microsoft.com/office/drawing/2014/main" id="{4B8D0055-0F64-C56F-31FF-B96856F63E4E}"/>
            </a:ext>
          </a:extLst>
        </p:cNvPr>
        <p:cNvGrpSpPr/>
        <p:nvPr/>
      </p:nvGrpSpPr>
      <p:grpSpPr>
        <a:xfrm>
          <a:off x="0" y="0"/>
          <a:ext cx="0" cy="0"/>
          <a:chOff x="0" y="0"/>
          <a:chExt cx="0" cy="0"/>
        </a:xfrm>
      </p:grpSpPr>
      <p:sp>
        <p:nvSpPr>
          <p:cNvPr id="203" name="Google Shape;203;g2e8b95b77f8_0_112">
            <a:extLst>
              <a:ext uri="{FF2B5EF4-FFF2-40B4-BE49-F238E27FC236}">
                <a16:creationId xmlns:a16="http://schemas.microsoft.com/office/drawing/2014/main" id="{B6FDD39D-FFBC-606A-6465-93BB15260CB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e8b95b77f8_0_112">
            <a:extLst>
              <a:ext uri="{FF2B5EF4-FFF2-40B4-BE49-F238E27FC236}">
                <a16:creationId xmlns:a16="http://schemas.microsoft.com/office/drawing/2014/main" id="{8484977F-001C-D718-8600-3CD9515BDBA8}"/>
              </a:ext>
            </a:extLst>
          </p:cNvPr>
          <p:cNvPicPr preferRelativeResize="0"/>
          <p:nvPr/>
        </p:nvPicPr>
        <p:blipFill rotWithShape="1">
          <a:blip r:embed="rId3">
            <a:alphaModFix/>
          </a:blip>
          <a:srcRect/>
          <a:stretch/>
        </p:blipFill>
        <p:spPr>
          <a:xfrm>
            <a:off x="51144" y="1819782"/>
            <a:ext cx="3125597" cy="3218436"/>
          </a:xfrm>
          <a:prstGeom prst="rect">
            <a:avLst/>
          </a:prstGeom>
          <a:noFill/>
          <a:ln>
            <a:noFill/>
          </a:ln>
          <a:effectLst>
            <a:outerShdw blurRad="50800" dist="38100" dir="2700000" algn="tl" rotWithShape="0">
              <a:srgbClr val="000000">
                <a:alpha val="40000"/>
              </a:srgbClr>
            </a:outerShdw>
          </a:effectLst>
        </p:spPr>
      </p:pic>
      <p:sp>
        <p:nvSpPr>
          <p:cNvPr id="205" name="Google Shape;205;g2e8b95b77f8_0_112">
            <a:extLst>
              <a:ext uri="{FF2B5EF4-FFF2-40B4-BE49-F238E27FC236}">
                <a16:creationId xmlns:a16="http://schemas.microsoft.com/office/drawing/2014/main" id="{71CC886C-B87D-2159-29F8-56C6146696E7}"/>
              </a:ext>
            </a:extLst>
          </p:cNvPr>
          <p:cNvSpPr txBox="1"/>
          <p:nvPr/>
        </p:nvSpPr>
        <p:spPr>
          <a:xfrm>
            <a:off x="3227886" y="2459250"/>
            <a:ext cx="75924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valor </a:t>
            </a:r>
            <a:r>
              <a:rPr lang="en-US" sz="4000" b="1" dirty="0" err="1">
                <a:solidFill>
                  <a:schemeClr val="dk1"/>
                </a:solidFill>
                <a:latin typeface="Lato"/>
                <a:ea typeface="Lato"/>
                <a:cs typeface="Lato"/>
                <a:sym typeface="Lato"/>
              </a:rPr>
              <a:t>tienen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confesiones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fe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de hoy?</a:t>
            </a:r>
            <a:endParaRPr sz="4000" b="1" i="0" u="none" strike="noStrike" cap="none" dirty="0">
              <a:solidFill>
                <a:schemeClr val="dk1"/>
              </a:solidFill>
              <a:latin typeface="Lato"/>
              <a:ea typeface="Lato"/>
              <a:cs typeface="Lato"/>
              <a:sym typeface="Lato"/>
            </a:endParaRPr>
          </a:p>
        </p:txBody>
      </p:sp>
      <p:pic>
        <p:nvPicPr>
          <p:cNvPr id="206" name="Google Shape;206;g2e8b95b77f8_0_112" descr="A green bird with leaves&#10;&#10;Description automatically generated">
            <a:extLst>
              <a:ext uri="{FF2B5EF4-FFF2-40B4-BE49-F238E27FC236}">
                <a16:creationId xmlns:a16="http://schemas.microsoft.com/office/drawing/2014/main" id="{B7818956-0285-0892-E98F-2804C4FD09C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56021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3501432" y="2286069"/>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8</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432" y="341364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p2" descr="A green circle with a white book and a magnifying glass&#10;&#10;Description automatically generated"/>
          <p:cNvPicPr preferRelativeResize="0"/>
          <p:nvPr/>
        </p:nvPicPr>
        <p:blipFill rotWithShape="1">
          <a:blip r:embed="rId3">
            <a:alphaModFix/>
          </a:blip>
          <a:srcRect/>
          <a:stretch/>
        </p:blipFill>
        <p:spPr>
          <a:xfrm>
            <a:off x="0" y="1778629"/>
            <a:ext cx="3125597" cy="3218437"/>
          </a:xfrm>
          <a:prstGeom prst="rect">
            <a:avLst/>
          </a:prstGeom>
          <a:noFill/>
          <a:ln>
            <a:noFill/>
          </a:ln>
          <a:effectLst>
            <a:outerShdw blurRad="50800" dist="38100" dir="2700000" algn="tl" rotWithShape="0">
              <a:srgbClr val="000000">
                <a:alpha val="40000"/>
              </a:srgbClr>
            </a:outerShdw>
          </a:effectLst>
        </p:spPr>
      </p:pic>
      <p:pic>
        <p:nvPicPr>
          <p:cNvPr id="104" name="Google Shape;104;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05" name="Google Shape;105;p2"/>
          <p:cNvSpPr txBox="1"/>
          <p:nvPr/>
        </p:nvSpPr>
        <p:spPr>
          <a:xfrm>
            <a:off x="3501432" y="3707966"/>
            <a:ext cx="7435200" cy="188720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i="1" dirty="0" err="1">
                <a:solidFill>
                  <a:schemeClr val="dk1"/>
                </a:solidFill>
                <a:latin typeface="Lato"/>
                <a:ea typeface="Lato"/>
                <a:cs typeface="Lato"/>
                <a:sym typeface="Lato"/>
              </a:rPr>
              <a:t>Mientras</a:t>
            </a:r>
            <a:r>
              <a:rPr lang="en-US" sz="3888" i="1" dirty="0">
                <a:solidFill>
                  <a:schemeClr val="dk1"/>
                </a:solidFill>
                <a:latin typeface="Lato"/>
                <a:ea typeface="Lato"/>
                <a:cs typeface="Lato"/>
                <a:sym typeface="Lato"/>
              </a:rPr>
              <a:t> </a:t>
            </a:r>
            <a:r>
              <a:rPr lang="en-US" sz="3888" i="1" dirty="0" err="1">
                <a:solidFill>
                  <a:schemeClr val="dk1"/>
                </a:solidFill>
                <a:latin typeface="Lato"/>
                <a:ea typeface="Lato"/>
                <a:cs typeface="Lato"/>
                <a:sym typeface="Lato"/>
              </a:rPr>
              <a:t>protegemos</a:t>
            </a:r>
            <a:r>
              <a:rPr lang="en-US" sz="3888" i="1" dirty="0">
                <a:solidFill>
                  <a:schemeClr val="dk1"/>
                </a:solidFill>
                <a:latin typeface="Lato"/>
                <a:ea typeface="Lato"/>
                <a:cs typeface="Lato"/>
                <a:sym typeface="Lato"/>
              </a:rPr>
              <a:t> </a:t>
            </a:r>
            <a:r>
              <a:rPr lang="en-US" sz="3888" i="1" dirty="0" err="1">
                <a:solidFill>
                  <a:schemeClr val="dk1"/>
                </a:solidFill>
                <a:latin typeface="Lato"/>
                <a:ea typeface="Lato"/>
                <a:cs typeface="Lato"/>
                <a:sym typeface="Lato"/>
              </a:rPr>
              <a:t>el</a:t>
            </a:r>
            <a:r>
              <a:rPr lang="en-US" sz="3888" i="1" dirty="0">
                <a:solidFill>
                  <a:schemeClr val="dk1"/>
                </a:solidFill>
                <a:latin typeface="Lato"/>
                <a:ea typeface="Lato"/>
                <a:cs typeface="Lato"/>
                <a:sym typeface="Lato"/>
              </a:rPr>
              <a:t> </a:t>
            </a:r>
            <a:r>
              <a:rPr lang="en-US" sz="3888" i="1" dirty="0" err="1">
                <a:solidFill>
                  <a:schemeClr val="dk1"/>
                </a:solidFill>
                <a:latin typeface="Lato"/>
                <a:ea typeface="Lato"/>
                <a:cs typeface="Lato"/>
                <a:sym typeface="Lato"/>
              </a:rPr>
              <a:t>evangelio</a:t>
            </a:r>
            <a:r>
              <a:rPr lang="en-US" sz="3888" i="1" dirty="0">
                <a:solidFill>
                  <a:schemeClr val="dk1"/>
                </a:solidFill>
                <a:latin typeface="Lato"/>
                <a:ea typeface="Lato"/>
                <a:cs typeface="Lato"/>
                <a:sym typeface="Lato"/>
              </a:rPr>
              <a:t>, </a:t>
            </a:r>
            <a:r>
              <a:rPr lang="en-US" sz="3888" i="1" dirty="0" err="1">
                <a:solidFill>
                  <a:schemeClr val="dk1"/>
                </a:solidFill>
                <a:latin typeface="Lato"/>
                <a:ea typeface="Lato"/>
                <a:cs typeface="Lato"/>
                <a:sym typeface="Lato"/>
              </a:rPr>
              <a:t>disfrutamos</a:t>
            </a:r>
            <a:r>
              <a:rPr lang="en-US" sz="3888" i="1" dirty="0">
                <a:solidFill>
                  <a:schemeClr val="dk1"/>
                </a:solidFill>
                <a:latin typeface="Lato"/>
                <a:ea typeface="Lato"/>
                <a:cs typeface="Lato"/>
                <a:sym typeface="Lato"/>
              </a:rPr>
              <a:t> del </a:t>
            </a:r>
            <a:r>
              <a:rPr lang="en-US" sz="3888" i="1" dirty="0" err="1">
                <a:solidFill>
                  <a:schemeClr val="dk1"/>
                </a:solidFill>
                <a:latin typeface="Lato"/>
                <a:ea typeface="Lato"/>
                <a:cs typeface="Lato"/>
                <a:sym typeface="Lato"/>
              </a:rPr>
              <a:t>Compañerismo</a:t>
            </a:r>
            <a:r>
              <a:rPr lang="en-US" sz="3888" i="1" dirty="0">
                <a:solidFill>
                  <a:schemeClr val="dk1"/>
                </a:solidFill>
                <a:latin typeface="Lato"/>
                <a:ea typeface="Lato"/>
                <a:cs typeface="Lato"/>
                <a:sym typeface="Lato"/>
              </a:rPr>
              <a:t> </a:t>
            </a:r>
            <a:r>
              <a:rPr lang="en-US" sz="3888" i="1" dirty="0" err="1">
                <a:solidFill>
                  <a:schemeClr val="dk1"/>
                </a:solidFill>
                <a:latin typeface="Lato"/>
                <a:ea typeface="Lato"/>
                <a:cs typeface="Lato"/>
                <a:sym typeface="Lato"/>
              </a:rPr>
              <a:t>bíblico</a:t>
            </a:r>
            <a:r>
              <a:rPr lang="en-US" sz="3888" i="1" dirty="0">
                <a:solidFill>
                  <a:schemeClr val="dk1"/>
                </a:solidFill>
                <a:latin typeface="Lato"/>
                <a:ea typeface="Lato"/>
                <a:cs typeface="Lato"/>
                <a:sym typeface="Lato"/>
              </a:rPr>
              <a:t>. </a:t>
            </a:r>
            <a:endParaRPr sz="3888" i="1" dirty="0">
              <a:solidFill>
                <a:schemeClr val="dk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a:extLst>
            <a:ext uri="{FF2B5EF4-FFF2-40B4-BE49-F238E27FC236}">
              <a16:creationId xmlns:a16="http://schemas.microsoft.com/office/drawing/2014/main" id="{5D103F2C-8784-3E69-8215-82A401B69811}"/>
            </a:ext>
          </a:extLst>
        </p:cNvPr>
        <p:cNvGrpSpPr/>
        <p:nvPr/>
      </p:nvGrpSpPr>
      <p:grpSpPr>
        <a:xfrm>
          <a:off x="0" y="0"/>
          <a:ext cx="0" cy="0"/>
          <a:chOff x="0" y="0"/>
          <a:chExt cx="0" cy="0"/>
        </a:xfrm>
      </p:grpSpPr>
      <p:sp>
        <p:nvSpPr>
          <p:cNvPr id="203" name="Google Shape;203;g2e8b95b77f8_0_112">
            <a:extLst>
              <a:ext uri="{FF2B5EF4-FFF2-40B4-BE49-F238E27FC236}">
                <a16:creationId xmlns:a16="http://schemas.microsoft.com/office/drawing/2014/main" id="{DB62A9E4-7DC9-F9DA-FCD1-0F125854459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2e8b95b77f8_0_112">
            <a:extLst>
              <a:ext uri="{FF2B5EF4-FFF2-40B4-BE49-F238E27FC236}">
                <a16:creationId xmlns:a16="http://schemas.microsoft.com/office/drawing/2014/main" id="{EAAFDA62-B6C1-3BEB-6670-A2C2639FAEFE}"/>
              </a:ext>
            </a:extLst>
          </p:cNvPr>
          <p:cNvSpPr txBox="1"/>
          <p:nvPr/>
        </p:nvSpPr>
        <p:spPr>
          <a:xfrm>
            <a:off x="2207067" y="490882"/>
            <a:ext cx="8293421"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valor </a:t>
            </a:r>
            <a:r>
              <a:rPr lang="en-US" sz="4000" b="1" dirty="0" err="1">
                <a:solidFill>
                  <a:schemeClr val="dk1"/>
                </a:solidFill>
                <a:latin typeface="Lato"/>
                <a:ea typeface="Lato"/>
                <a:cs typeface="Lato"/>
                <a:sym typeface="Lato"/>
              </a:rPr>
              <a:t>tienen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confesiones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fe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de hoy?</a:t>
            </a:r>
            <a:endParaRPr sz="4000" b="1" i="0" u="none" strike="noStrike" cap="none" dirty="0">
              <a:solidFill>
                <a:schemeClr val="dk1"/>
              </a:solidFill>
              <a:latin typeface="Lato"/>
              <a:ea typeface="Lato"/>
              <a:cs typeface="Lato"/>
              <a:sym typeface="Lato"/>
            </a:endParaRPr>
          </a:p>
        </p:txBody>
      </p:sp>
      <p:pic>
        <p:nvPicPr>
          <p:cNvPr id="206" name="Google Shape;206;g2e8b95b77f8_0_112" descr="A green bird with leaves&#10;&#10;Description automatically generated">
            <a:extLst>
              <a:ext uri="{FF2B5EF4-FFF2-40B4-BE49-F238E27FC236}">
                <a16:creationId xmlns:a16="http://schemas.microsoft.com/office/drawing/2014/main" id="{2A3E7B65-7245-9E35-5B7A-3C033EB7BD5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0B9C93AF-06A1-5442-D836-3A18DCB2AA5B}"/>
              </a:ext>
            </a:extLst>
          </p:cNvPr>
          <p:cNvSpPr txBox="1"/>
          <p:nvPr/>
        </p:nvSpPr>
        <p:spPr>
          <a:xfrm>
            <a:off x="2207067" y="2885119"/>
            <a:ext cx="8731045" cy="1754326"/>
          </a:xfrm>
          <a:prstGeom prst="rect">
            <a:avLst/>
          </a:prstGeom>
          <a:noFill/>
        </p:spPr>
        <p:txBody>
          <a:bodyPr wrap="square" rtlCol="0">
            <a:spAutoFit/>
          </a:bodyPr>
          <a:lstStyle/>
          <a:p>
            <a:r>
              <a:rPr lang="es-419" sz="3600" dirty="0">
                <a:latin typeface="Lato" panose="020F0502020204030203" pitchFamily="34" charset="0"/>
                <a:ea typeface="Lato" panose="020F0502020204030203" pitchFamily="34" charset="0"/>
                <a:cs typeface="Lato" panose="020F0502020204030203" pitchFamily="34" charset="0"/>
              </a:rPr>
              <a:t>Protegen la verdad. </a:t>
            </a:r>
          </a:p>
          <a:p>
            <a:endParaRPr lang="es-419" sz="3600" dirty="0">
              <a:latin typeface="Lato" panose="020F0502020204030203" pitchFamily="34" charset="0"/>
              <a:ea typeface="Lato" panose="020F0502020204030203" pitchFamily="34" charset="0"/>
              <a:cs typeface="Lato" panose="020F0502020204030203" pitchFamily="34" charset="0"/>
            </a:endParaRPr>
          </a:p>
          <a:p>
            <a:r>
              <a:rPr lang="es-419" sz="3600" dirty="0">
                <a:latin typeface="Lato" panose="020F0502020204030203" pitchFamily="34" charset="0"/>
                <a:ea typeface="Lato" panose="020F0502020204030203" pitchFamily="34" charset="0"/>
                <a:cs typeface="Lato" panose="020F0502020204030203" pitchFamily="34" charset="0"/>
              </a:rPr>
              <a:t>Siguen promoviendo la veradad</a:t>
            </a:r>
            <a:r>
              <a:rPr lang="es-419" sz="3000" dirty="0">
                <a:latin typeface="Lato" panose="020F0502020204030203" pitchFamily="34" charset="0"/>
                <a:ea typeface="Lato" panose="020F0502020204030203" pitchFamily="34" charset="0"/>
                <a:cs typeface="Lato" panose="020F0502020204030203" pitchFamily="34" charset="0"/>
              </a:rPr>
              <a:t>. </a:t>
            </a:r>
            <a:endParaRPr lang="en-US" sz="3200" dirty="0"/>
          </a:p>
        </p:txBody>
      </p:sp>
    </p:spTree>
    <p:extLst>
      <p:ext uri="{BB962C8B-B14F-4D97-AF65-F5344CB8AC3E}">
        <p14:creationId xmlns:p14="http://schemas.microsoft.com/office/powerpoint/2010/main" val="1467671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g2e8bd8a35d0_0_16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9" name="Google Shape;249;g2e8bd8a35d0_0_16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50" name="Google Shape;250;g2e8bd8a35d0_0_162"/>
          <p:cNvSpPr txBox="1"/>
          <p:nvPr/>
        </p:nvSpPr>
        <p:spPr>
          <a:xfrm>
            <a:off x="2517375" y="2679550"/>
            <a:ext cx="8792100" cy="32325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La </a:t>
            </a:r>
            <a:r>
              <a:rPr lang="en-US" sz="3400" dirty="0" err="1">
                <a:solidFill>
                  <a:schemeClr val="dk1"/>
                </a:solidFill>
                <a:latin typeface="Lato"/>
                <a:ea typeface="Lato"/>
                <a:cs typeface="Lato"/>
                <a:sym typeface="Lato"/>
              </a:rPr>
              <a:t>Confesión</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Augsburgo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Apología</a:t>
            </a:r>
            <a:r>
              <a:rPr lang="en-US" sz="3400" dirty="0">
                <a:solidFill>
                  <a:schemeClr val="dk1"/>
                </a:solidFill>
                <a:latin typeface="Lato"/>
                <a:ea typeface="Lato"/>
                <a:cs typeface="Lato"/>
                <a:sym typeface="Lato"/>
              </a:rPr>
              <a:t> (1531)</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Los </a:t>
            </a:r>
            <a:r>
              <a:rPr lang="en-US" sz="3400" dirty="0" err="1">
                <a:solidFill>
                  <a:schemeClr val="dk1"/>
                </a:solidFill>
                <a:latin typeface="Lato"/>
                <a:ea typeface="Lato"/>
                <a:cs typeface="Lato"/>
                <a:sym typeface="Lato"/>
              </a:rPr>
              <a:t>Artículos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Esmalcalda</a:t>
            </a:r>
            <a:r>
              <a:rPr lang="en-US" sz="3400" dirty="0">
                <a:solidFill>
                  <a:schemeClr val="dk1"/>
                </a:solidFill>
                <a:latin typeface="Lato"/>
                <a:ea typeface="Lato"/>
                <a:cs typeface="Lato"/>
                <a:sym typeface="Lato"/>
              </a:rPr>
              <a:t> (1537)</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catecismo</a:t>
            </a:r>
            <a:r>
              <a:rPr lang="en-US" sz="3400" dirty="0">
                <a:solidFill>
                  <a:schemeClr val="dk1"/>
                </a:solidFill>
                <a:latin typeface="Lato"/>
                <a:ea typeface="Lato"/>
                <a:cs typeface="Lato"/>
                <a:sym typeface="Lato"/>
              </a:rPr>
              <a:t> mayor y </a:t>
            </a:r>
            <a:r>
              <a:rPr lang="en-US" sz="3400" dirty="0" err="1">
                <a:solidFill>
                  <a:schemeClr val="dk1"/>
                </a:solidFill>
                <a:latin typeface="Lato"/>
                <a:ea typeface="Lato"/>
                <a:cs typeface="Lato"/>
                <a:sym typeface="Lato"/>
              </a:rPr>
              <a:t>menor</a:t>
            </a:r>
            <a:r>
              <a:rPr lang="en-US" sz="3400" dirty="0">
                <a:solidFill>
                  <a:schemeClr val="dk1"/>
                </a:solidFill>
                <a:latin typeface="Lato"/>
                <a:ea typeface="Lato"/>
                <a:cs typeface="Lato"/>
                <a:sym typeface="Lato"/>
              </a:rPr>
              <a:t> de Lutero</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La </a:t>
            </a:r>
            <a:r>
              <a:rPr lang="en-US" sz="3400" dirty="0" err="1">
                <a:solidFill>
                  <a:schemeClr val="dk1"/>
                </a:solidFill>
                <a:latin typeface="Lato"/>
                <a:ea typeface="Lato"/>
                <a:cs typeface="Lato"/>
                <a:sym typeface="Lato"/>
              </a:rPr>
              <a:t>Fórmula</a:t>
            </a:r>
            <a:r>
              <a:rPr lang="en-US" sz="3400" dirty="0">
                <a:solidFill>
                  <a:schemeClr val="dk1"/>
                </a:solidFill>
                <a:latin typeface="Lato"/>
                <a:ea typeface="Lato"/>
                <a:cs typeface="Lato"/>
                <a:sym typeface="Lato"/>
              </a:rPr>
              <a:t> de Concordia (1577)</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i="1" dirty="0">
                <a:solidFill>
                  <a:schemeClr val="dk1"/>
                </a:solidFill>
                <a:latin typeface="Lato"/>
                <a:ea typeface="Lato"/>
                <a:cs typeface="Lato"/>
                <a:sym typeface="Lato"/>
              </a:rPr>
              <a:t>En </a:t>
            </a:r>
            <a:r>
              <a:rPr lang="en-US" sz="3400" i="1" dirty="0" err="1">
                <a:solidFill>
                  <a:schemeClr val="dk1"/>
                </a:solidFill>
                <a:latin typeface="Lato"/>
                <a:ea typeface="Lato"/>
                <a:cs typeface="Lato"/>
                <a:sym typeface="Lato"/>
              </a:rPr>
              <a:t>esto</a:t>
            </a:r>
            <a:r>
              <a:rPr lang="en-US" sz="3400" i="1" dirty="0">
                <a:solidFill>
                  <a:schemeClr val="dk1"/>
                </a:solidFill>
                <a:latin typeface="Lato"/>
                <a:ea typeface="Lato"/>
                <a:cs typeface="Lato"/>
                <a:sym typeface="Lato"/>
              </a:rPr>
              <a:t> </a:t>
            </a:r>
            <a:r>
              <a:rPr lang="en-US" sz="3400" i="1" dirty="0" err="1">
                <a:solidFill>
                  <a:schemeClr val="dk1"/>
                </a:solidFill>
                <a:latin typeface="Lato"/>
                <a:ea typeface="Lato"/>
                <a:cs typeface="Lato"/>
                <a:sym typeface="Lato"/>
              </a:rPr>
              <a:t>creemos</a:t>
            </a:r>
            <a:endParaRPr sz="3400" i="1" dirty="0">
              <a:solidFill>
                <a:schemeClr val="dk1"/>
              </a:solidFill>
              <a:latin typeface="Lato"/>
              <a:ea typeface="Lato"/>
              <a:cs typeface="Lato"/>
              <a:sym typeface="Lato"/>
            </a:endParaRPr>
          </a:p>
        </p:txBody>
      </p:sp>
      <p:sp>
        <p:nvSpPr>
          <p:cNvPr id="251" name="Google Shape;251;g2e8bd8a35d0_0_162"/>
          <p:cNvSpPr txBox="1"/>
          <p:nvPr/>
        </p:nvSpPr>
        <p:spPr>
          <a:xfrm>
            <a:off x="2393950" y="862450"/>
            <a:ext cx="82707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Otros escritos </a:t>
            </a:r>
            <a:endParaRPr sz="486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confesionales luteranos</a:t>
            </a:r>
            <a:endParaRPr sz="6000" b="0" i="0" u="none" strike="noStrike" cap="none">
              <a:solidFill>
                <a:srgbClr val="009444"/>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BE5A1F1E-D48E-230C-B892-CFD65BF54D86}"/>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6E0F8400-BA02-98F7-D0C8-0CCBC86A1274}"/>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D5578DF6-EAB4-9D44-76A6-3A0C2E9F8EBA}"/>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87764F7C-F7E5-0FD5-3A1E-3B4CAEAC8E1C}"/>
              </a:ext>
            </a:extLst>
          </p:cNvPr>
          <p:cNvGrpSpPr/>
          <p:nvPr/>
        </p:nvGrpSpPr>
        <p:grpSpPr>
          <a:xfrm>
            <a:off x="551075" y="2011050"/>
            <a:ext cx="11348449" cy="4021554"/>
            <a:chOff x="0" y="0"/>
            <a:chExt cx="10591180" cy="4021554"/>
          </a:xfrm>
        </p:grpSpPr>
        <p:sp>
          <p:nvSpPr>
            <p:cNvPr id="129" name="Google Shape;129;p5">
              <a:extLst>
                <a:ext uri="{FF2B5EF4-FFF2-40B4-BE49-F238E27FC236}">
                  <a16:creationId xmlns:a16="http://schemas.microsoft.com/office/drawing/2014/main" id="{7972429E-2A30-4A69-6956-D1D287DB5DD9}"/>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7699E510-067A-6C22-3384-B428C3E0F9AC}"/>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6203A848-62D5-5057-CE39-B603EAA7732C}"/>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C5A718AB-2E2B-C5A5-E47F-B907E1E9C833}"/>
                </a:ext>
              </a:extLst>
            </p:cNvPr>
            <p:cNvSpPr txBox="1"/>
            <p:nvPr/>
          </p:nvSpPr>
          <p:spPr>
            <a:xfrm>
              <a:off x="1302586" y="58994"/>
              <a:ext cx="9147694" cy="1127780"/>
            </a:xfrm>
            <a:prstGeom prst="rect">
              <a:avLst/>
            </a:prstGeom>
            <a:solidFill>
              <a:srgbClr val="00B050"/>
            </a:solidFill>
            <a:ln>
              <a:noFill/>
            </a:ln>
          </p:spPr>
          <p:txBody>
            <a:bodyPr spcFirstLastPara="1" wrap="square" lIns="119350" tIns="119350" rIns="119350" bIns="119350" anchor="ctr" anchorCtr="0">
              <a:noAutofit/>
            </a:bodyPr>
            <a:lstStyle/>
            <a:p>
              <a:pPr>
                <a:buClr>
                  <a:schemeClr val="dk1"/>
                </a:buClr>
                <a:buSzPts val="1100"/>
              </a:pPr>
              <a:r>
                <a:rPr lang="en-US" sz="3000" dirty="0" err="1">
                  <a:solidFill>
                    <a:schemeClr val="tx1"/>
                  </a:solidFill>
                  <a:latin typeface="Lato"/>
                  <a:ea typeface="Lato"/>
                  <a:cs typeface="Lato"/>
                  <a:sym typeface="Lato"/>
                </a:rPr>
                <a:t>Definir</a:t>
              </a:r>
              <a:r>
                <a:rPr lang="en-US" sz="3000" dirty="0">
                  <a:solidFill>
                    <a:schemeClr val="tx1"/>
                  </a:solidFill>
                  <a:latin typeface="Lato"/>
                  <a:ea typeface="Lato"/>
                  <a:cs typeface="Lato"/>
                  <a:sym typeface="Lato"/>
                </a:rPr>
                <a:t> que es </a:t>
              </a:r>
              <a:r>
                <a:rPr lang="en-US" sz="3000" dirty="0" err="1">
                  <a:solidFill>
                    <a:schemeClr val="tx1"/>
                  </a:solidFill>
                  <a:latin typeface="Lato"/>
                  <a:ea typeface="Lato"/>
                  <a:cs typeface="Lato"/>
                  <a:sym typeface="Lato"/>
                </a:rPr>
                <a:t>una</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iglesia</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confesional</a:t>
              </a:r>
              <a:r>
                <a:rPr lang="en-US" sz="3000" dirty="0">
                  <a:solidFill>
                    <a:schemeClr val="tx1"/>
                  </a:solidFill>
                  <a:latin typeface="Lato"/>
                  <a:ea typeface="Lato"/>
                  <a:cs typeface="Lato"/>
                  <a:sym typeface="Lato"/>
                </a:rPr>
                <a:t> e </a:t>
              </a:r>
              <a:r>
                <a:rPr lang="es-ES" sz="3000" dirty="0">
                  <a:solidFill>
                    <a:schemeClr val="tx1"/>
                  </a:solidFill>
                  <a:latin typeface="Lato"/>
                  <a:ea typeface="Lato"/>
                  <a:cs typeface="Lato"/>
                  <a:sym typeface="Lato"/>
                </a:rPr>
                <a:t>Identificar como una confesión protege y promueve la sana doctrina </a:t>
              </a:r>
              <a:endParaRPr lang="es-ES" sz="3000" b="0" i="0" u="none" strike="noStrike" cap="none" dirty="0">
                <a:solidFill>
                  <a:schemeClr val="tx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2500" dirty="0">
                <a:solidFill>
                  <a:schemeClr val="lt1"/>
                </a:solidFill>
                <a:latin typeface="Lato"/>
                <a:ea typeface="Lato"/>
                <a:cs typeface="Lato"/>
                <a:sym typeface="Lato"/>
              </a:endParaRPr>
            </a:p>
          </p:txBody>
        </p:sp>
        <p:sp>
          <p:nvSpPr>
            <p:cNvPr id="133" name="Google Shape;133;p5">
              <a:extLst>
                <a:ext uri="{FF2B5EF4-FFF2-40B4-BE49-F238E27FC236}">
                  <a16:creationId xmlns:a16="http://schemas.microsoft.com/office/drawing/2014/main" id="{9A7F7843-AF2B-C49C-36BE-E6AEBCC7780E}"/>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D062F7F4-2B95-5024-1104-8472A0484D99}"/>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2C503F80-5A0C-FE34-1852-9FBD4A988A09}"/>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46D4BB5D-6E79-02B2-4026-89B4DBB2BC1A}"/>
                </a:ext>
              </a:extLst>
            </p:cNvPr>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597A6F85-5BC1-4512-7DE8-090C49FA9BE1}"/>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A0F9432C-F0E2-1DB5-1E76-7D8B55A8CA76}"/>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3921CC29-88EC-9EBA-752A-1BD0E3C243EC}"/>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67EA4758-160C-5765-BAB9-9DC7CFEE2E13}"/>
                </a:ext>
              </a:extLst>
            </p:cNvPr>
            <p:cNvSpPr txBox="1"/>
            <p:nvPr/>
          </p:nvSpPr>
          <p:spPr>
            <a:xfrm>
              <a:off x="1443580" y="2893854"/>
              <a:ext cx="9147600" cy="112770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s-ES" sz="3000" dirty="0">
                  <a:solidFill>
                    <a:schemeClr val="bg1"/>
                  </a:solidFill>
                  <a:effectLst/>
                  <a:latin typeface="Lato" panose="020F0502020204030203" pitchFamily="34" charset="0"/>
                  <a:ea typeface="Lato" panose="020F0502020204030203" pitchFamily="34" charset="0"/>
                  <a:cs typeface="Lato" panose="020F0502020204030203" pitchFamily="34" charset="0"/>
                </a:rPr>
                <a:t>Explicar cómo el separarse de una congregación que no enseña la sana doctrina, es una muestra de amor.  </a:t>
              </a:r>
              <a:endParaRPr lang="en-US" sz="30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grpSp>
      <p:pic>
        <p:nvPicPr>
          <p:cNvPr id="141" name="Google Shape;141;p5" descr="A green bird with leaves&#10;&#10;Description automatically generated">
            <a:extLst>
              <a:ext uri="{FF2B5EF4-FFF2-40B4-BE49-F238E27FC236}">
                <a16:creationId xmlns:a16="http://schemas.microsoft.com/office/drawing/2014/main" id="{E81840BA-91FA-05AB-2C63-CD1A45E96123}"/>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0CA06762-7AB4-844A-C6F5-F26ACF8A3844}"/>
              </a:ext>
            </a:extLst>
          </p:cNvPr>
          <p:cNvSpPr txBox="1"/>
          <p:nvPr/>
        </p:nvSpPr>
        <p:spPr>
          <a:xfrm>
            <a:off x="1951345" y="3462399"/>
            <a:ext cx="9733662" cy="1015663"/>
          </a:xfrm>
          <a:prstGeom prst="rect">
            <a:avLst/>
          </a:prstGeom>
          <a:solidFill>
            <a:srgbClr val="92D050"/>
          </a:solidFill>
        </p:spPr>
        <p:txBody>
          <a:bodyPr wrap="square">
            <a:spAutoFit/>
          </a:bodyPr>
          <a:lstStyle/>
          <a:p>
            <a:pPr>
              <a:buClr>
                <a:schemeClr val="lt1"/>
              </a:buClr>
              <a:buSzPts val="2500"/>
            </a:pPr>
            <a:r>
              <a:rPr lang="es-ES" sz="3000" dirty="0">
                <a:solidFill>
                  <a:schemeClr val="tx1"/>
                </a:solidFill>
                <a:latin typeface="Lato"/>
                <a:ea typeface="Lato"/>
                <a:cs typeface="Lato"/>
                <a:sym typeface="Lato"/>
              </a:rPr>
              <a:t>Identificar las bendiciones del compañerismo y ver como Academia Cristo practica el compañerismo bíblico </a:t>
            </a:r>
          </a:p>
        </p:txBody>
      </p:sp>
    </p:spTree>
    <p:extLst>
      <p:ext uri="{BB962C8B-B14F-4D97-AF65-F5344CB8AC3E}">
        <p14:creationId xmlns:p14="http://schemas.microsoft.com/office/powerpoint/2010/main" val="2182934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8" name="Google Shape;258;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59AD98CE-0D73-30BF-3170-BE109F5C9B6E}"/>
              </a:ext>
            </a:extLst>
          </p:cNvPr>
          <p:cNvSpPr txBox="1"/>
          <p:nvPr/>
        </p:nvSpPr>
        <p:spPr>
          <a:xfrm>
            <a:off x="3206536" y="2556865"/>
            <a:ext cx="8406063" cy="1446550"/>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4400" b="1" dirty="0">
                <a:solidFill>
                  <a:schemeClr val="dk1"/>
                </a:solidFill>
                <a:latin typeface="Lato"/>
                <a:ea typeface="Lato"/>
                <a:cs typeface="Lato"/>
                <a:sym typeface="Lato"/>
              </a:rPr>
              <a:t>¿Qué es el compañerismo espiritual? </a:t>
            </a:r>
          </a:p>
        </p:txBody>
      </p:sp>
      <p:pic>
        <p:nvPicPr>
          <p:cNvPr id="4" name="Google Shape;147;p28">
            <a:extLst>
              <a:ext uri="{FF2B5EF4-FFF2-40B4-BE49-F238E27FC236}">
                <a16:creationId xmlns:a16="http://schemas.microsoft.com/office/drawing/2014/main" id="{36937E71-AF07-C3B3-E03E-9459204B2867}"/>
              </a:ext>
            </a:extLst>
          </p:cNvPr>
          <p:cNvPicPr preferRelativeResize="0"/>
          <p:nvPr/>
        </p:nvPicPr>
        <p:blipFill rotWithShape="1">
          <a:blip r:embed="rId4">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AC113935-EAEA-A8C8-B7C2-8E43CE31CEF3}"/>
            </a:ext>
          </a:extLst>
        </p:cNvPr>
        <p:cNvGrpSpPr/>
        <p:nvPr/>
      </p:nvGrpSpPr>
      <p:grpSpPr>
        <a:xfrm>
          <a:off x="0" y="0"/>
          <a:ext cx="0" cy="0"/>
          <a:chOff x="0" y="0"/>
          <a:chExt cx="0" cy="0"/>
        </a:xfrm>
      </p:grpSpPr>
      <p:sp>
        <p:nvSpPr>
          <p:cNvPr id="258" name="Google Shape;258;p30">
            <a:extLst>
              <a:ext uri="{FF2B5EF4-FFF2-40B4-BE49-F238E27FC236}">
                <a16:creationId xmlns:a16="http://schemas.microsoft.com/office/drawing/2014/main" id="{0A784405-9636-0BF5-501D-0A4831B39421}"/>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a:extLst>
              <a:ext uri="{FF2B5EF4-FFF2-40B4-BE49-F238E27FC236}">
                <a16:creationId xmlns:a16="http://schemas.microsoft.com/office/drawing/2014/main" id="{42DEDC8E-8124-DE71-C098-83355E94B9F2}"/>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B160CA95-44D3-5B3C-52D8-E3438BBD8F80}"/>
              </a:ext>
            </a:extLst>
          </p:cNvPr>
          <p:cNvSpPr txBox="1"/>
          <p:nvPr/>
        </p:nvSpPr>
        <p:spPr>
          <a:xfrm>
            <a:off x="2094426" y="737083"/>
            <a:ext cx="8406063" cy="1446550"/>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4400" b="1" dirty="0">
                <a:solidFill>
                  <a:schemeClr val="dk1"/>
                </a:solidFill>
                <a:latin typeface="Lato"/>
                <a:ea typeface="Lato"/>
                <a:cs typeface="Lato"/>
                <a:sym typeface="Lato"/>
              </a:rPr>
              <a:t>¿Qué es el compañerismo espiritual? </a:t>
            </a:r>
          </a:p>
        </p:txBody>
      </p:sp>
      <p:sp>
        <p:nvSpPr>
          <p:cNvPr id="2" name="TextBox 1">
            <a:extLst>
              <a:ext uri="{FF2B5EF4-FFF2-40B4-BE49-F238E27FC236}">
                <a16:creationId xmlns:a16="http://schemas.microsoft.com/office/drawing/2014/main" id="{283CE67F-5160-9E3B-40CD-AD62A13FE2BB}"/>
              </a:ext>
            </a:extLst>
          </p:cNvPr>
          <p:cNvSpPr txBox="1"/>
          <p:nvPr/>
        </p:nvSpPr>
        <p:spPr>
          <a:xfrm>
            <a:off x="2094426" y="2630792"/>
            <a:ext cx="8731045" cy="3785652"/>
          </a:xfrm>
          <a:prstGeom prst="rect">
            <a:avLst/>
          </a:prstGeom>
          <a:noFill/>
        </p:spPr>
        <p:txBody>
          <a:bodyPr wrap="square" rtlCol="0">
            <a:spAutoFit/>
          </a:bodyPr>
          <a:lstStyle/>
          <a:p>
            <a:r>
              <a:rPr lang="es-419" sz="3000" dirty="0">
                <a:latin typeface="Lato" panose="020F0502020204030203" pitchFamily="34" charset="0"/>
                <a:ea typeface="Lato" panose="020F0502020204030203" pitchFamily="34" charset="0"/>
                <a:cs typeface="Lato" panose="020F0502020204030203" pitchFamily="34" charset="0"/>
              </a:rPr>
              <a:t>Compañerismo – una armonía entre compañros</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dirty="0">
                <a:latin typeface="Lato" panose="020F0502020204030203" pitchFamily="34" charset="0"/>
                <a:ea typeface="Lato" panose="020F0502020204030203" pitchFamily="34" charset="0"/>
                <a:cs typeface="Lato" panose="020F0502020204030203" pitchFamily="34" charset="0"/>
              </a:rPr>
              <a:t>La Biblia describe el compañerismo espiritual como una armonía espiritual – un acuerdo en todas las doctrinas de la Biblia. </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b="1" i="1" dirty="0">
                <a:latin typeface="Lato" panose="020F0502020204030203" pitchFamily="34" charset="0"/>
                <a:ea typeface="Lato" panose="020F0502020204030203" pitchFamily="34" charset="0"/>
                <a:cs typeface="Lato" panose="020F0502020204030203" pitchFamily="34" charset="0"/>
              </a:rPr>
              <a:t>3 Juan 4 No tengo yo mayor gozo que este, el oír que mis hijos andan en la verdad.  </a:t>
            </a:r>
            <a:endParaRPr lang="en-US" sz="3200" b="1" i="1" dirty="0"/>
          </a:p>
        </p:txBody>
      </p:sp>
    </p:spTree>
    <p:extLst>
      <p:ext uri="{BB962C8B-B14F-4D97-AF65-F5344CB8AC3E}">
        <p14:creationId xmlns:p14="http://schemas.microsoft.com/office/powerpoint/2010/main" val="1880362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DCAA1C24-C5F3-A325-DC36-70C994FD83A2}"/>
            </a:ext>
          </a:extLst>
        </p:cNvPr>
        <p:cNvGrpSpPr/>
        <p:nvPr/>
      </p:nvGrpSpPr>
      <p:grpSpPr>
        <a:xfrm>
          <a:off x="0" y="0"/>
          <a:ext cx="0" cy="0"/>
          <a:chOff x="0" y="0"/>
          <a:chExt cx="0" cy="0"/>
        </a:xfrm>
      </p:grpSpPr>
      <p:sp>
        <p:nvSpPr>
          <p:cNvPr id="258" name="Google Shape;258;p30">
            <a:extLst>
              <a:ext uri="{FF2B5EF4-FFF2-40B4-BE49-F238E27FC236}">
                <a16:creationId xmlns:a16="http://schemas.microsoft.com/office/drawing/2014/main" id="{F09D0896-B6EF-1312-F103-8B583AD26A32}"/>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a:extLst>
              <a:ext uri="{FF2B5EF4-FFF2-40B4-BE49-F238E27FC236}">
                <a16:creationId xmlns:a16="http://schemas.microsoft.com/office/drawing/2014/main" id="{A0DBAD4E-58F3-CE06-F615-D76EA65AF404}"/>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4" name="Google Shape;147;p28">
            <a:extLst>
              <a:ext uri="{FF2B5EF4-FFF2-40B4-BE49-F238E27FC236}">
                <a16:creationId xmlns:a16="http://schemas.microsoft.com/office/drawing/2014/main" id="{13D34E2C-A75F-8053-CF39-F61E0295EC0B}"/>
              </a:ext>
            </a:extLst>
          </p:cNvPr>
          <p:cNvPicPr preferRelativeResize="0"/>
          <p:nvPr/>
        </p:nvPicPr>
        <p:blipFill rotWithShape="1">
          <a:blip r:embed="rId4">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sp>
        <p:nvSpPr>
          <p:cNvPr id="5" name="CuadroTexto 4">
            <a:extLst>
              <a:ext uri="{FF2B5EF4-FFF2-40B4-BE49-F238E27FC236}">
                <a16:creationId xmlns:a16="http://schemas.microsoft.com/office/drawing/2014/main" id="{2255F39B-98CF-4AD4-7BBD-AD9BA703811C}"/>
              </a:ext>
            </a:extLst>
          </p:cNvPr>
          <p:cNvSpPr txBox="1"/>
          <p:nvPr/>
        </p:nvSpPr>
        <p:spPr>
          <a:xfrm>
            <a:off x="3048000" y="2367171"/>
            <a:ext cx="8851524" cy="2123658"/>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1100"/>
              <a:buFont typeface="Arial"/>
              <a:buNone/>
            </a:pPr>
            <a:r>
              <a:rPr lang="es-ES" sz="4400" b="1" dirty="0">
                <a:solidFill>
                  <a:schemeClr val="dk1"/>
                </a:solidFill>
                <a:latin typeface="Lato"/>
                <a:ea typeface="Lato"/>
                <a:cs typeface="Lato"/>
                <a:sym typeface="Lato"/>
              </a:rPr>
              <a:t>¿Qué bendiciones dice la Biblia que disfrutamos como resultado de nuestra unidad en la fe? </a:t>
            </a:r>
            <a:endParaRPr lang="es-ES" sz="44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2354864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5CDB7FF7-C533-5063-6C5E-2C516123E5F9}"/>
            </a:ext>
          </a:extLst>
        </p:cNvPr>
        <p:cNvGrpSpPr/>
        <p:nvPr/>
      </p:nvGrpSpPr>
      <p:grpSpPr>
        <a:xfrm>
          <a:off x="0" y="0"/>
          <a:ext cx="0" cy="0"/>
          <a:chOff x="0" y="0"/>
          <a:chExt cx="0" cy="0"/>
        </a:xfrm>
      </p:grpSpPr>
      <p:sp>
        <p:nvSpPr>
          <p:cNvPr id="258" name="Google Shape;258;p30">
            <a:extLst>
              <a:ext uri="{FF2B5EF4-FFF2-40B4-BE49-F238E27FC236}">
                <a16:creationId xmlns:a16="http://schemas.microsoft.com/office/drawing/2014/main" id="{B0D12FE1-635A-37A1-CD23-38DD147AB39F}"/>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a:extLst>
              <a:ext uri="{FF2B5EF4-FFF2-40B4-BE49-F238E27FC236}">
                <a16:creationId xmlns:a16="http://schemas.microsoft.com/office/drawing/2014/main" id="{D2AFDFA9-43E6-9781-EA2A-90E379F8C66A}"/>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AE7145AF-83E2-5CF3-4D69-58F32AE0F236}"/>
              </a:ext>
            </a:extLst>
          </p:cNvPr>
          <p:cNvSpPr txBox="1"/>
          <p:nvPr/>
        </p:nvSpPr>
        <p:spPr>
          <a:xfrm>
            <a:off x="2846664" y="1194887"/>
            <a:ext cx="8534400" cy="5078313"/>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3600" dirty="0">
                <a:solidFill>
                  <a:schemeClr val="dk1"/>
                </a:solidFill>
                <a:latin typeface="Lato"/>
                <a:ea typeface="Lato"/>
                <a:cs typeface="Lato"/>
                <a:sym typeface="Lato"/>
              </a:rPr>
              <a:t>Y perseverando unánimes cada día en el templo, y partiendo el pan en las casas, comían juntos con alegría y sencillez de corazón, alabando a Dios, y teniendo favor con todo el pueblo. Y el Señor añadía cada día a la iglesia los que habían de ser salvos. “ </a:t>
            </a:r>
          </a:p>
          <a:p>
            <a:pPr marL="0" lvl="0" indent="0" algn="l" rtl="0">
              <a:spcBef>
                <a:spcPts val="0"/>
              </a:spcBef>
              <a:spcAft>
                <a:spcPts val="0"/>
              </a:spcAft>
              <a:buClr>
                <a:schemeClr val="dk1"/>
              </a:buClr>
              <a:buSzPts val="1100"/>
              <a:buFont typeface="Arial"/>
              <a:buNone/>
            </a:pPr>
            <a:endParaRPr lang="es-ES" sz="3600" i="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s-ES" sz="3600" b="1" dirty="0">
                <a:solidFill>
                  <a:schemeClr val="dk1"/>
                </a:solidFill>
                <a:latin typeface="Lato"/>
                <a:ea typeface="Lato"/>
                <a:cs typeface="Lato"/>
                <a:sym typeface="Lato"/>
              </a:rPr>
              <a:t>Hechos 2:46-47</a:t>
            </a:r>
          </a:p>
        </p:txBody>
      </p:sp>
      <p:pic>
        <p:nvPicPr>
          <p:cNvPr id="7" name="Google Shape;172;g274b448e17c_0_44">
            <a:extLst>
              <a:ext uri="{FF2B5EF4-FFF2-40B4-BE49-F238E27FC236}">
                <a16:creationId xmlns:a16="http://schemas.microsoft.com/office/drawing/2014/main" id="{51889E39-C785-2A28-43A4-641B280BD7BF}"/>
              </a:ext>
            </a:extLst>
          </p:cNvPr>
          <p:cNvPicPr preferRelativeResize="0"/>
          <p:nvPr/>
        </p:nvPicPr>
        <p:blipFill rotWithShape="1">
          <a:blip r:embed="rId4">
            <a:alphaModFix/>
          </a:blip>
          <a:srcRect/>
          <a:stretch/>
        </p:blipFill>
        <p:spPr>
          <a:xfrm>
            <a:off x="237687" y="2158988"/>
            <a:ext cx="2608977" cy="2573058"/>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20092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773F6CA6-BAE9-E817-F913-9471F25CBEED}"/>
            </a:ext>
          </a:extLst>
        </p:cNvPr>
        <p:cNvGrpSpPr/>
        <p:nvPr/>
      </p:nvGrpSpPr>
      <p:grpSpPr>
        <a:xfrm>
          <a:off x="0" y="0"/>
          <a:ext cx="0" cy="0"/>
          <a:chOff x="0" y="0"/>
          <a:chExt cx="0" cy="0"/>
        </a:xfrm>
      </p:grpSpPr>
      <p:sp>
        <p:nvSpPr>
          <p:cNvPr id="258" name="Google Shape;258;p30">
            <a:extLst>
              <a:ext uri="{FF2B5EF4-FFF2-40B4-BE49-F238E27FC236}">
                <a16:creationId xmlns:a16="http://schemas.microsoft.com/office/drawing/2014/main" id="{62271390-3924-411C-39E6-E94FBFCC6966}"/>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a:extLst>
              <a:ext uri="{FF2B5EF4-FFF2-40B4-BE49-F238E27FC236}">
                <a16:creationId xmlns:a16="http://schemas.microsoft.com/office/drawing/2014/main" id="{99C24573-AD31-836C-53C6-1380562098A4}"/>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4" name="Google Shape;147;p28">
            <a:extLst>
              <a:ext uri="{FF2B5EF4-FFF2-40B4-BE49-F238E27FC236}">
                <a16:creationId xmlns:a16="http://schemas.microsoft.com/office/drawing/2014/main" id="{8BF7AF82-A321-CC56-7C0E-A5EE94CD3AD1}"/>
              </a:ext>
            </a:extLst>
          </p:cNvPr>
          <p:cNvPicPr preferRelativeResize="0"/>
          <p:nvPr/>
        </p:nvPicPr>
        <p:blipFill rotWithShape="1">
          <a:blip r:embed="rId4">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
        <p:nvSpPr>
          <p:cNvPr id="5" name="CuadroTexto 4">
            <a:extLst>
              <a:ext uri="{FF2B5EF4-FFF2-40B4-BE49-F238E27FC236}">
                <a16:creationId xmlns:a16="http://schemas.microsoft.com/office/drawing/2014/main" id="{FD109984-EEAC-73FF-428F-C48841496CA2}"/>
              </a:ext>
            </a:extLst>
          </p:cNvPr>
          <p:cNvSpPr txBox="1"/>
          <p:nvPr/>
        </p:nvSpPr>
        <p:spPr>
          <a:xfrm>
            <a:off x="3048000" y="2367171"/>
            <a:ext cx="8851524" cy="2123658"/>
          </a:xfrm>
          <a:prstGeom prst="rect">
            <a:avLst/>
          </a:prstGeom>
          <a:noFill/>
        </p:spPr>
        <p:txBody>
          <a:bodyPr wrap="square">
            <a:spAutoFit/>
          </a:bodyPr>
          <a:lstStyle/>
          <a:p>
            <a:pPr>
              <a:buClr>
                <a:schemeClr val="dk1"/>
              </a:buClr>
              <a:buSzPts val="1100"/>
            </a:pPr>
            <a:r>
              <a:rPr lang="es-ES" sz="4400" b="1" dirty="0">
                <a:solidFill>
                  <a:schemeClr val="dk1"/>
                </a:solidFill>
                <a:latin typeface="Lato"/>
                <a:ea typeface="Lato"/>
                <a:cs typeface="Lato"/>
                <a:sym typeface="Lato"/>
              </a:rPr>
              <a:t>¿Cómo quiere Dios que conservemos las bendiciones del compañerismo espiritual? </a:t>
            </a:r>
            <a:endParaRPr lang="es-ES" sz="44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1766999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E787FA84-2F9B-BF3A-0583-9A6CB9346B23}"/>
            </a:ext>
          </a:extLst>
        </p:cNvPr>
        <p:cNvGrpSpPr/>
        <p:nvPr/>
      </p:nvGrpSpPr>
      <p:grpSpPr>
        <a:xfrm>
          <a:off x="0" y="0"/>
          <a:ext cx="0" cy="0"/>
          <a:chOff x="0" y="0"/>
          <a:chExt cx="0" cy="0"/>
        </a:xfrm>
      </p:grpSpPr>
      <p:sp>
        <p:nvSpPr>
          <p:cNvPr id="258" name="Google Shape;258;p30">
            <a:extLst>
              <a:ext uri="{FF2B5EF4-FFF2-40B4-BE49-F238E27FC236}">
                <a16:creationId xmlns:a16="http://schemas.microsoft.com/office/drawing/2014/main" id="{E3831376-2509-781B-F690-1243971EE8C7}"/>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a:extLst>
              <a:ext uri="{FF2B5EF4-FFF2-40B4-BE49-F238E27FC236}">
                <a16:creationId xmlns:a16="http://schemas.microsoft.com/office/drawing/2014/main" id="{61A7A0F7-DB73-11A3-E73F-4A34FB1BC877}"/>
              </a:ext>
            </a:extLst>
          </p:cNvPr>
          <p:cNvPicPr preferRelativeResize="0"/>
          <p:nvPr/>
        </p:nvPicPr>
        <p:blipFill rotWithShape="1">
          <a:blip r:embed="rId3">
            <a:alphaModFix/>
          </a:blip>
          <a:srcRect/>
          <a:stretch/>
        </p:blipFill>
        <p:spPr>
          <a:xfrm>
            <a:off x="10618477" y="289924"/>
            <a:ext cx="1399035" cy="1170434"/>
          </a:xfrm>
          <a:prstGeom prst="rect">
            <a:avLst/>
          </a:prstGeom>
          <a:noFill/>
          <a:ln>
            <a:noFill/>
          </a:ln>
        </p:spPr>
      </p:pic>
      <p:sp>
        <p:nvSpPr>
          <p:cNvPr id="5" name="CuadroTexto 4">
            <a:extLst>
              <a:ext uri="{FF2B5EF4-FFF2-40B4-BE49-F238E27FC236}">
                <a16:creationId xmlns:a16="http://schemas.microsoft.com/office/drawing/2014/main" id="{4DBAFB38-DF5E-FBFF-B681-1EE7AF6E89F4}"/>
              </a:ext>
            </a:extLst>
          </p:cNvPr>
          <p:cNvSpPr txBox="1"/>
          <p:nvPr/>
        </p:nvSpPr>
        <p:spPr>
          <a:xfrm>
            <a:off x="2250159" y="398529"/>
            <a:ext cx="8851524" cy="1200329"/>
          </a:xfrm>
          <a:prstGeom prst="rect">
            <a:avLst/>
          </a:prstGeom>
          <a:noFill/>
        </p:spPr>
        <p:txBody>
          <a:bodyPr wrap="square">
            <a:spAutoFit/>
          </a:bodyPr>
          <a:lstStyle/>
          <a:p>
            <a:pPr>
              <a:buClr>
                <a:schemeClr val="dk1"/>
              </a:buClr>
              <a:buSzPts val="1100"/>
            </a:pPr>
            <a:r>
              <a:rPr lang="es-ES" sz="3600" b="1" dirty="0">
                <a:solidFill>
                  <a:schemeClr val="dk1"/>
                </a:solidFill>
                <a:latin typeface="Lato"/>
                <a:ea typeface="Lato"/>
                <a:cs typeface="Lato"/>
                <a:sym typeface="Lato"/>
              </a:rPr>
              <a:t>¿Cómo quiere Dios que conservemos las bendiciones del compañerismo espiritual? </a:t>
            </a:r>
            <a:endParaRPr lang="es-ES" sz="3600" b="1" i="0" u="none" strike="noStrike" cap="none"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6F0FDC60-5D74-6661-BF6D-23D1C7BA0228}"/>
              </a:ext>
            </a:extLst>
          </p:cNvPr>
          <p:cNvSpPr txBox="1"/>
          <p:nvPr/>
        </p:nvSpPr>
        <p:spPr>
          <a:xfrm>
            <a:off x="2212414" y="1707463"/>
            <a:ext cx="9805098" cy="4708981"/>
          </a:xfrm>
          <a:prstGeom prst="rect">
            <a:avLst/>
          </a:prstGeom>
          <a:noFill/>
        </p:spPr>
        <p:txBody>
          <a:bodyPr wrap="square" rtlCol="0">
            <a:spAutoFit/>
          </a:bodyPr>
          <a:lstStyle/>
          <a:p>
            <a:r>
              <a:rPr lang="es-419" sz="3000" dirty="0">
                <a:latin typeface="Lato" panose="020F0502020204030203" pitchFamily="34" charset="0"/>
                <a:ea typeface="Lato" panose="020F0502020204030203" pitchFamily="34" charset="0"/>
                <a:cs typeface="Lato" panose="020F0502020204030203" pitchFamily="34" charset="0"/>
              </a:rPr>
              <a:t>Mantener la unidad doctrinal.</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dirty="0">
                <a:latin typeface="Lato" panose="020F0502020204030203" pitchFamily="34" charset="0"/>
                <a:ea typeface="Lato" panose="020F0502020204030203" pitchFamily="34" charset="0"/>
                <a:cs typeface="Lato" panose="020F0502020204030203" pitchFamily="34" charset="0"/>
              </a:rPr>
              <a:t>Corregir con amor la falsa creencia o enseñanza. </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dirty="0">
                <a:latin typeface="Lato" panose="020F0502020204030203" pitchFamily="34" charset="0"/>
                <a:ea typeface="Lato" panose="020F0502020204030203" pitchFamily="34" charset="0"/>
                <a:cs typeface="Lato" panose="020F0502020204030203" pitchFamily="34" charset="0"/>
              </a:rPr>
              <a:t>Separar de los que no aceptan la corrección. </a:t>
            </a:r>
          </a:p>
          <a:p>
            <a:r>
              <a:rPr lang="es-419" sz="3000" dirty="0">
                <a:latin typeface="Lato" panose="020F0502020204030203" pitchFamily="34" charset="0"/>
                <a:ea typeface="Lato" panose="020F0502020204030203" pitchFamily="34" charset="0"/>
                <a:cs typeface="Lato" panose="020F0502020204030203" pitchFamily="34" charset="0"/>
              </a:rPr>
              <a:t>(Rom. 16:17; Gálatas 5:9)</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b="1" i="1" dirty="0">
                <a:latin typeface="Lato" panose="020F0502020204030203" pitchFamily="34" charset="0"/>
                <a:ea typeface="Lato" panose="020F0502020204030203" pitchFamily="34" charset="0"/>
                <a:cs typeface="Lato" panose="020F0502020204030203" pitchFamily="34" charset="0"/>
              </a:rPr>
              <a:t>2 Juan 10-11 Si alguno viene a vosotros y no trae esta doctrina, no lo recibáis en casa, ni le digáis: Bienvenido. Porque el que le dice: Bienvenido, participa en su mala obra</a:t>
            </a:r>
          </a:p>
        </p:txBody>
      </p:sp>
    </p:spTree>
    <p:extLst>
      <p:ext uri="{BB962C8B-B14F-4D97-AF65-F5344CB8AC3E}">
        <p14:creationId xmlns:p14="http://schemas.microsoft.com/office/powerpoint/2010/main" val="1554374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7" name="Google Shape;26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adf25473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88;g2e8b8f94f3e_0_19">
            <a:extLst>
              <a:ext uri="{FF2B5EF4-FFF2-40B4-BE49-F238E27FC236}">
                <a16:creationId xmlns:a16="http://schemas.microsoft.com/office/drawing/2014/main" id="{4E48D2EA-FE7A-22B8-8E58-BC61C3E8C742}"/>
              </a:ext>
            </a:extLst>
          </p:cNvPr>
          <p:cNvSpPr txBox="1"/>
          <p:nvPr/>
        </p:nvSpPr>
        <p:spPr>
          <a:xfrm>
            <a:off x="3125597" y="2459524"/>
            <a:ext cx="812973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era lo </a:t>
            </a:r>
            <a:r>
              <a:rPr lang="en-US" sz="4000" b="1" dirty="0" err="1">
                <a:solidFill>
                  <a:schemeClr val="dk1"/>
                </a:solidFill>
                <a:latin typeface="Lato"/>
                <a:ea typeface="Lato"/>
                <a:cs typeface="Lato"/>
                <a:sym typeface="Lato"/>
              </a:rPr>
              <a:t>más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importante</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creyentes</a:t>
            </a:r>
            <a:r>
              <a:rPr lang="en-US" sz="4000" b="1" dirty="0">
                <a:solidFill>
                  <a:schemeClr val="dk1"/>
                </a:solidFill>
                <a:latin typeface="Lato"/>
                <a:ea typeface="Lato"/>
                <a:cs typeface="Lato"/>
                <a:sym typeface="Lato"/>
              </a:rPr>
              <a:t> de la Iglesia </a:t>
            </a:r>
            <a:r>
              <a:rPr lang="en-US" sz="4000" b="1" dirty="0" err="1">
                <a:solidFill>
                  <a:schemeClr val="dk1"/>
                </a:solidFill>
                <a:latin typeface="Lato"/>
                <a:ea typeface="Lato"/>
                <a:cs typeface="Lato"/>
                <a:sym typeface="Lato"/>
              </a:rPr>
              <a:t>primitiva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3" name="Google Shape;187;g2e8b8f94f3e_0_19">
            <a:extLst>
              <a:ext uri="{FF2B5EF4-FFF2-40B4-BE49-F238E27FC236}">
                <a16:creationId xmlns:a16="http://schemas.microsoft.com/office/drawing/2014/main" id="{20FB1DE4-5621-85D9-B8A7-A98A1748D2BB}"/>
              </a:ext>
            </a:extLst>
          </p:cNvPr>
          <p:cNvPicPr preferRelativeResize="0"/>
          <p:nvPr/>
        </p:nvPicPr>
        <p:blipFill rotWithShape="1">
          <a:blip r:embed="rId4">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6F849A2A-4961-95BA-48EF-6354050D01BC}"/>
            </a:ext>
          </a:extLst>
        </p:cNvPr>
        <p:cNvGrpSpPr/>
        <p:nvPr/>
      </p:nvGrpSpPr>
      <p:grpSpPr>
        <a:xfrm>
          <a:off x="0" y="0"/>
          <a:ext cx="0" cy="0"/>
          <a:chOff x="0" y="0"/>
          <a:chExt cx="0" cy="0"/>
        </a:xfrm>
      </p:grpSpPr>
      <p:sp>
        <p:nvSpPr>
          <p:cNvPr id="258" name="Google Shape;258;p30">
            <a:extLst>
              <a:ext uri="{FF2B5EF4-FFF2-40B4-BE49-F238E27FC236}">
                <a16:creationId xmlns:a16="http://schemas.microsoft.com/office/drawing/2014/main" id="{524815CA-18AB-BE94-0007-898E498F56D1}"/>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a:extLst>
              <a:ext uri="{FF2B5EF4-FFF2-40B4-BE49-F238E27FC236}">
                <a16:creationId xmlns:a16="http://schemas.microsoft.com/office/drawing/2014/main" id="{0448E9BD-654A-124C-7507-46E4DB372626}"/>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72CD480F-CE86-0A07-C6C8-BD2D2994F112}"/>
              </a:ext>
            </a:extLst>
          </p:cNvPr>
          <p:cNvSpPr txBox="1"/>
          <p:nvPr/>
        </p:nvSpPr>
        <p:spPr>
          <a:xfrm>
            <a:off x="2665606" y="1793063"/>
            <a:ext cx="8534400" cy="3416320"/>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Y </a:t>
            </a:r>
            <a:r>
              <a:rPr lang="es-E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preserveraban</a:t>
            </a:r>
            <a:r>
              <a:rPr lang="es-E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en la doctrina de los apóstoles, en la comunión unos con otros, en el partimiento del pan y en las oraciones. </a:t>
            </a:r>
          </a:p>
          <a:p>
            <a:pPr marL="0" lvl="0" indent="0" algn="l" rtl="0">
              <a:spcBef>
                <a:spcPts val="0"/>
              </a:spcBef>
              <a:spcAft>
                <a:spcPts val="0"/>
              </a:spcAft>
              <a:buClr>
                <a:schemeClr val="dk1"/>
              </a:buClr>
              <a:buSzPts val="1100"/>
              <a:buFont typeface="Arial"/>
              <a:buNone/>
            </a:pPr>
            <a:endParaRPr lang="es-E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lvl="0" indent="0" algn="l" rtl="0">
              <a:spcBef>
                <a:spcPts val="0"/>
              </a:spcBef>
              <a:spcAft>
                <a:spcPts val="0"/>
              </a:spcAft>
              <a:buClr>
                <a:schemeClr val="dk1"/>
              </a:buClr>
              <a:buSzPts val="1100"/>
              <a:buFont typeface="Arial"/>
              <a:buNone/>
            </a:pPr>
            <a:r>
              <a:rPr lang="es-E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Hechos 2:41</a:t>
            </a:r>
          </a:p>
        </p:txBody>
      </p:sp>
      <p:pic>
        <p:nvPicPr>
          <p:cNvPr id="7" name="Google Shape;172;g274b448e17c_0_44">
            <a:extLst>
              <a:ext uri="{FF2B5EF4-FFF2-40B4-BE49-F238E27FC236}">
                <a16:creationId xmlns:a16="http://schemas.microsoft.com/office/drawing/2014/main" id="{E8FC2F1D-976F-214F-B29A-535B3D4CC75E}"/>
              </a:ext>
            </a:extLst>
          </p:cNvPr>
          <p:cNvPicPr preferRelativeResize="0"/>
          <p:nvPr/>
        </p:nvPicPr>
        <p:blipFill rotWithShape="1">
          <a:blip r:embed="rId4">
            <a:alphaModFix/>
          </a:blip>
          <a:srcRect/>
          <a:stretch/>
        </p:blipFill>
        <p:spPr>
          <a:xfrm>
            <a:off x="-1" y="2214694"/>
            <a:ext cx="2608977" cy="2573058"/>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544113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a:extLst>
            <a:ext uri="{FF2B5EF4-FFF2-40B4-BE49-F238E27FC236}">
              <a16:creationId xmlns:a16="http://schemas.microsoft.com/office/drawing/2014/main" id="{DBFE0CFA-35A3-19BE-9F1D-3562A3872CB5}"/>
            </a:ext>
          </a:extLst>
        </p:cNvPr>
        <p:cNvGrpSpPr/>
        <p:nvPr/>
      </p:nvGrpSpPr>
      <p:grpSpPr>
        <a:xfrm>
          <a:off x="0" y="0"/>
          <a:ext cx="0" cy="0"/>
          <a:chOff x="0" y="0"/>
          <a:chExt cx="0" cy="0"/>
        </a:xfrm>
      </p:grpSpPr>
      <p:sp>
        <p:nvSpPr>
          <p:cNvPr id="267" name="Google Shape;267;g2adf2547317_0_0">
            <a:extLst>
              <a:ext uri="{FF2B5EF4-FFF2-40B4-BE49-F238E27FC236}">
                <a16:creationId xmlns:a16="http://schemas.microsoft.com/office/drawing/2014/main" id="{1A47114D-B1A5-2CFD-C656-0AEB84E9467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adf2547317_0_0" descr="A green bird with leaves&#10;&#10;Description automatically generated">
            <a:extLst>
              <a:ext uri="{FF2B5EF4-FFF2-40B4-BE49-F238E27FC236}">
                <a16:creationId xmlns:a16="http://schemas.microsoft.com/office/drawing/2014/main" id="{2665000A-A7A9-0D23-8B88-C68DF325F11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940DED79-13D1-3F0A-D374-484F795CDD25}"/>
              </a:ext>
            </a:extLst>
          </p:cNvPr>
          <p:cNvSpPr txBox="1"/>
          <p:nvPr/>
        </p:nvSpPr>
        <p:spPr>
          <a:xfrm>
            <a:off x="1643699" y="289924"/>
            <a:ext cx="8856790" cy="1200329"/>
          </a:xfrm>
          <a:prstGeom prst="rect">
            <a:avLst/>
          </a:prstGeom>
          <a:noFill/>
        </p:spPr>
        <p:txBody>
          <a:bodyPr wrap="square">
            <a:spAutoFit/>
          </a:bodyPr>
          <a:lstStyle/>
          <a:p>
            <a:pPr marL="457200" marR="0" lvl="1">
              <a:spcAft>
                <a:spcPts val="1000"/>
              </a:spcAft>
            </a:pPr>
            <a:r>
              <a:rPr lang="es-419" sz="3600" b="1" dirty="0">
                <a:effectLst/>
                <a:latin typeface="Lato" panose="020F0502020204030203" pitchFamily="34" charset="0"/>
                <a:ea typeface="Lato" panose="020F0502020204030203" pitchFamily="34" charset="0"/>
                <a:cs typeface="Lato" panose="020F0502020204030203" pitchFamily="34" charset="0"/>
              </a:rPr>
              <a:t>¿Qué bendiciones disfrutaron como resultado de esa comunión con Dios?</a:t>
            </a:r>
            <a:endParaRPr lang="en-US" sz="3600" b="1" u="none" strike="noStrike" dirty="0">
              <a:effectLst/>
              <a:latin typeface="Lato" panose="020F0502020204030203" pitchFamily="34" charset="0"/>
              <a:ea typeface="Lato" panose="020F0502020204030203" pitchFamily="34" charset="0"/>
              <a:cs typeface="Lato" panose="020F0502020204030203" pitchFamily="34" charset="0"/>
            </a:endParaRPr>
          </a:p>
        </p:txBody>
      </p:sp>
      <p:sp>
        <p:nvSpPr>
          <p:cNvPr id="2" name="CuadroTexto 2">
            <a:extLst>
              <a:ext uri="{FF2B5EF4-FFF2-40B4-BE49-F238E27FC236}">
                <a16:creationId xmlns:a16="http://schemas.microsoft.com/office/drawing/2014/main" id="{52B5AE82-AF0A-F003-C531-1ADC305DB91F}"/>
              </a:ext>
            </a:extLst>
          </p:cNvPr>
          <p:cNvSpPr txBox="1"/>
          <p:nvPr/>
        </p:nvSpPr>
        <p:spPr>
          <a:xfrm>
            <a:off x="1966089" y="1750282"/>
            <a:ext cx="9655640" cy="5016758"/>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419" sz="3200" dirty="0">
                <a:effectLst/>
                <a:latin typeface="Lato" panose="020F0502020204030203" pitchFamily="34" charset="0"/>
                <a:ea typeface="Lato" panose="020F0502020204030203" pitchFamily="34" charset="0"/>
                <a:cs typeface="Lato" panose="020F0502020204030203" pitchFamily="34" charset="0"/>
              </a:rPr>
              <a:t>Todos los que habían creído estaban juntos, y tenían en común todas las cosas; y vendían sus propiedades y sus bienes, y lo repartían a todos según la necesidad de cada uno. Y perseverando unánimes cada día en el templo, y partiendo el pan en las casas, comían juntos con alegría y sencillez de corazón, alabando a Dios, y teniendo favor con todo el pueblo. Y el Señor añadía cada día a la iglesia los que habían de ser salvos. " </a:t>
            </a:r>
          </a:p>
          <a:p>
            <a:pPr marL="0" lvl="0" indent="0" algn="l" rtl="0">
              <a:spcBef>
                <a:spcPts val="0"/>
              </a:spcBef>
              <a:spcAft>
                <a:spcPts val="0"/>
              </a:spcAft>
              <a:buClr>
                <a:schemeClr val="dk1"/>
              </a:buClr>
              <a:buSzPts val="1100"/>
              <a:buFont typeface="Arial"/>
              <a:buNone/>
            </a:pPr>
            <a:r>
              <a:rPr lang="es-419" sz="3200" b="1" dirty="0">
                <a:effectLst/>
                <a:latin typeface="Lato" panose="020F0502020204030203" pitchFamily="34" charset="0"/>
                <a:ea typeface="Lato" panose="020F0502020204030203" pitchFamily="34" charset="0"/>
                <a:cs typeface="Lato" panose="020F0502020204030203" pitchFamily="34" charset="0"/>
              </a:rPr>
              <a:t>Hechos 2:44-47)</a:t>
            </a:r>
            <a:endParaRPr lang="es-E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1218470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a:extLst>
            <a:ext uri="{FF2B5EF4-FFF2-40B4-BE49-F238E27FC236}">
              <a16:creationId xmlns:a16="http://schemas.microsoft.com/office/drawing/2014/main" id="{EBCB6DE9-0FF0-0C2E-4BAA-BA0E61063AD1}"/>
            </a:ext>
          </a:extLst>
        </p:cNvPr>
        <p:cNvGrpSpPr/>
        <p:nvPr/>
      </p:nvGrpSpPr>
      <p:grpSpPr>
        <a:xfrm>
          <a:off x="0" y="0"/>
          <a:ext cx="0" cy="0"/>
          <a:chOff x="0" y="0"/>
          <a:chExt cx="0" cy="0"/>
        </a:xfrm>
      </p:grpSpPr>
      <p:sp>
        <p:nvSpPr>
          <p:cNvPr id="267" name="Google Shape;267;g2adf2547317_0_0">
            <a:extLst>
              <a:ext uri="{FF2B5EF4-FFF2-40B4-BE49-F238E27FC236}">
                <a16:creationId xmlns:a16="http://schemas.microsoft.com/office/drawing/2014/main" id="{6F36EC93-6292-3C29-0420-05DEBA2CD3B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adf2547317_0_0" descr="A green bird with leaves&#10;&#10;Description automatically generated">
            <a:extLst>
              <a:ext uri="{FF2B5EF4-FFF2-40B4-BE49-F238E27FC236}">
                <a16:creationId xmlns:a16="http://schemas.microsoft.com/office/drawing/2014/main" id="{4FB30235-C648-59BC-CA98-C196CF7B258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 name="Google Shape;204;g2e8b8f94f3e_0_35">
            <a:extLst>
              <a:ext uri="{FF2B5EF4-FFF2-40B4-BE49-F238E27FC236}">
                <a16:creationId xmlns:a16="http://schemas.microsoft.com/office/drawing/2014/main" id="{075FEA50-7E2C-3CC2-E81F-45C3C3C1B632}"/>
              </a:ext>
            </a:extLst>
          </p:cNvPr>
          <p:cNvSpPr txBox="1"/>
          <p:nvPr/>
        </p:nvSpPr>
        <p:spPr>
          <a:xfrm>
            <a:off x="2407906" y="2540992"/>
            <a:ext cx="8792100" cy="323161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Comunión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unos</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otros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partimiento</a:t>
            </a:r>
            <a:r>
              <a:rPr lang="en-US" sz="3400" dirty="0">
                <a:solidFill>
                  <a:schemeClr val="dk1"/>
                </a:solidFill>
                <a:latin typeface="Lato"/>
                <a:ea typeface="Lato"/>
                <a:cs typeface="Lato"/>
                <a:sym typeface="Lato"/>
              </a:rPr>
              <a:t> del pan.”</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Las </a:t>
            </a:r>
            <a:r>
              <a:rPr lang="en-US" sz="3400" dirty="0" err="1">
                <a:solidFill>
                  <a:schemeClr val="dk1"/>
                </a:solidFill>
                <a:latin typeface="Lato"/>
                <a:ea typeface="Lato"/>
                <a:cs typeface="Lato"/>
                <a:sym typeface="Lato"/>
              </a:rPr>
              <a:t>oraciones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Ayuda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mutua</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Adoraban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juntos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Trabajo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mutuo</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p:txBody>
      </p:sp>
      <p:sp>
        <p:nvSpPr>
          <p:cNvPr id="2" name="CuadroTexto 2">
            <a:extLst>
              <a:ext uri="{FF2B5EF4-FFF2-40B4-BE49-F238E27FC236}">
                <a16:creationId xmlns:a16="http://schemas.microsoft.com/office/drawing/2014/main" id="{26804A89-5A08-233B-3918-B46416083B45}"/>
              </a:ext>
            </a:extLst>
          </p:cNvPr>
          <p:cNvSpPr txBox="1"/>
          <p:nvPr/>
        </p:nvSpPr>
        <p:spPr>
          <a:xfrm>
            <a:off x="1643699" y="485229"/>
            <a:ext cx="8856790" cy="1200329"/>
          </a:xfrm>
          <a:prstGeom prst="rect">
            <a:avLst/>
          </a:prstGeom>
          <a:noFill/>
        </p:spPr>
        <p:txBody>
          <a:bodyPr wrap="square">
            <a:spAutoFit/>
          </a:bodyPr>
          <a:lstStyle/>
          <a:p>
            <a:pPr marL="457200" marR="0" lvl="1">
              <a:spcAft>
                <a:spcPts val="1000"/>
              </a:spcAft>
            </a:pPr>
            <a:r>
              <a:rPr lang="es-419" sz="3600" b="1" dirty="0">
                <a:effectLst/>
                <a:latin typeface="Lato" panose="020F0502020204030203" pitchFamily="34" charset="0"/>
                <a:ea typeface="Lato" panose="020F0502020204030203" pitchFamily="34" charset="0"/>
                <a:cs typeface="Lato" panose="020F0502020204030203" pitchFamily="34" charset="0"/>
              </a:rPr>
              <a:t>¿Qué bendiciones disfrutaron como resultado de esa comunión con Dios?</a:t>
            </a:r>
            <a:endParaRPr lang="en-US" sz="3600" b="1" u="none" strike="noStrike"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19389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a:extLst>
            <a:ext uri="{FF2B5EF4-FFF2-40B4-BE49-F238E27FC236}">
              <a16:creationId xmlns:a16="http://schemas.microsoft.com/office/drawing/2014/main" id="{5E4E300C-3127-BA76-56E6-71C2AC7494EC}"/>
            </a:ext>
          </a:extLst>
        </p:cNvPr>
        <p:cNvGrpSpPr/>
        <p:nvPr/>
      </p:nvGrpSpPr>
      <p:grpSpPr>
        <a:xfrm>
          <a:off x="0" y="0"/>
          <a:ext cx="0" cy="0"/>
          <a:chOff x="0" y="0"/>
          <a:chExt cx="0" cy="0"/>
        </a:xfrm>
      </p:grpSpPr>
      <p:sp>
        <p:nvSpPr>
          <p:cNvPr id="275" name="Google Shape;275;g2adf2547317_0_9">
            <a:extLst>
              <a:ext uri="{FF2B5EF4-FFF2-40B4-BE49-F238E27FC236}">
                <a16:creationId xmlns:a16="http://schemas.microsoft.com/office/drawing/2014/main" id="{630E6141-D507-5642-768D-2F71D216A5F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7" name="Google Shape;277;g2adf2547317_0_9" descr="A green bird with leaves&#10;&#10;Description automatically generated">
            <a:extLst>
              <a:ext uri="{FF2B5EF4-FFF2-40B4-BE49-F238E27FC236}">
                <a16:creationId xmlns:a16="http://schemas.microsoft.com/office/drawing/2014/main" id="{C29BAC60-BCBA-B8FA-0C49-240FDCE779D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9197EEC5-0E2D-EFDF-C4B4-9FC5046C04A6}"/>
              </a:ext>
            </a:extLst>
          </p:cNvPr>
          <p:cNvSpPr txBox="1"/>
          <p:nvPr/>
        </p:nvSpPr>
        <p:spPr>
          <a:xfrm>
            <a:off x="2438557" y="746515"/>
            <a:ext cx="8061932" cy="1323439"/>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4000" dirty="0">
                <a:solidFill>
                  <a:srgbClr val="009444"/>
                </a:solidFill>
                <a:latin typeface="Lato"/>
                <a:ea typeface="Lato"/>
                <a:cs typeface="Lato"/>
                <a:sym typeface="Lato"/>
              </a:rPr>
              <a:t>¿Con quién tiene compañerismo Academia Cristo?</a:t>
            </a:r>
          </a:p>
        </p:txBody>
      </p:sp>
      <p:sp>
        <p:nvSpPr>
          <p:cNvPr id="4" name="Google Shape;242;g2e8b8f94f3e_0_93">
            <a:extLst>
              <a:ext uri="{FF2B5EF4-FFF2-40B4-BE49-F238E27FC236}">
                <a16:creationId xmlns:a16="http://schemas.microsoft.com/office/drawing/2014/main" id="{370494A3-5A69-5183-9EAA-140166CCABED}"/>
              </a:ext>
            </a:extLst>
          </p:cNvPr>
          <p:cNvSpPr txBox="1"/>
          <p:nvPr/>
        </p:nvSpPr>
        <p:spPr>
          <a:xfrm>
            <a:off x="2073473" y="2797537"/>
            <a:ext cx="8792100" cy="27090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Sínodo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Evangélico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Luterano</a:t>
            </a:r>
            <a:r>
              <a:rPr lang="en-US" sz="3400" dirty="0">
                <a:solidFill>
                  <a:schemeClr val="dk1"/>
                </a:solidFill>
                <a:latin typeface="Lato"/>
                <a:ea typeface="Lato"/>
                <a:cs typeface="Lato"/>
                <a:sym typeface="Lato"/>
              </a:rPr>
              <a:t> de Wisconsin (WELS)</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Conferencia</a:t>
            </a:r>
            <a:r>
              <a:rPr lang="en-US" sz="3400" dirty="0">
                <a:solidFill>
                  <a:schemeClr val="dk1"/>
                </a:solidFill>
                <a:latin typeface="Lato"/>
                <a:ea typeface="Lato"/>
                <a:cs typeface="Lato"/>
                <a:sym typeface="Lato"/>
              </a:rPr>
              <a:t> de Iglesias </a:t>
            </a:r>
            <a:r>
              <a:rPr lang="en-US" sz="3400" dirty="0" err="1">
                <a:solidFill>
                  <a:schemeClr val="dk1"/>
                </a:solidFill>
                <a:latin typeface="Lato"/>
                <a:ea typeface="Lato"/>
                <a:cs typeface="Lato"/>
                <a:sym typeface="Lato"/>
              </a:rPr>
              <a:t>Luteranas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Evangélicas</a:t>
            </a:r>
            <a:r>
              <a:rPr lang="en-US" sz="3400" dirty="0">
                <a:solidFill>
                  <a:schemeClr val="dk1"/>
                </a:solidFill>
                <a:latin typeface="Lato"/>
                <a:ea typeface="Lato"/>
                <a:cs typeface="Lato"/>
                <a:sym typeface="Lato"/>
              </a:rPr>
              <a:t> (CELC)</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Iglesia Cristo – WELS Internacional</a:t>
            </a:r>
            <a:endParaRPr sz="34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420883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a:extLst>
            <a:ext uri="{FF2B5EF4-FFF2-40B4-BE49-F238E27FC236}">
              <a16:creationId xmlns:a16="http://schemas.microsoft.com/office/drawing/2014/main" id="{1472C1E0-6AF6-0D29-E852-300BBB2C1990}"/>
            </a:ext>
          </a:extLst>
        </p:cNvPr>
        <p:cNvGrpSpPr/>
        <p:nvPr/>
      </p:nvGrpSpPr>
      <p:grpSpPr>
        <a:xfrm>
          <a:off x="0" y="0"/>
          <a:ext cx="0" cy="0"/>
          <a:chOff x="0" y="0"/>
          <a:chExt cx="0" cy="0"/>
        </a:xfrm>
      </p:grpSpPr>
      <p:sp>
        <p:nvSpPr>
          <p:cNvPr id="267" name="Google Shape;267;g2adf2547317_0_0">
            <a:extLst>
              <a:ext uri="{FF2B5EF4-FFF2-40B4-BE49-F238E27FC236}">
                <a16:creationId xmlns:a16="http://schemas.microsoft.com/office/drawing/2014/main" id="{D01D3660-D59F-6DEA-1353-8D45286E16E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adf2547317_0_0" descr="A green bird with leaves&#10;&#10;Description automatically generated">
            <a:extLst>
              <a:ext uri="{FF2B5EF4-FFF2-40B4-BE49-F238E27FC236}">
                <a16:creationId xmlns:a16="http://schemas.microsoft.com/office/drawing/2014/main" id="{B35EC97F-B0AD-427E-6FF7-FE3BC8F01E1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211;g2e8b95b77f8_0_12">
            <a:extLst>
              <a:ext uri="{FF2B5EF4-FFF2-40B4-BE49-F238E27FC236}">
                <a16:creationId xmlns:a16="http://schemas.microsoft.com/office/drawing/2014/main" id="{0D7C791F-44BF-8533-8A5B-70C2F82C9296}"/>
              </a:ext>
            </a:extLst>
          </p:cNvPr>
          <p:cNvPicPr preferRelativeResize="0"/>
          <p:nvPr/>
        </p:nvPicPr>
        <p:blipFill rotWithShape="1">
          <a:blip r:embed="rId4">
            <a:alphaModFix/>
          </a:blip>
          <a:srcRect t="34255" b="13165"/>
          <a:stretch/>
        </p:blipFill>
        <p:spPr>
          <a:xfrm>
            <a:off x="2908355" y="1581340"/>
            <a:ext cx="7225547" cy="4819461"/>
          </a:xfrm>
          <a:prstGeom prst="rect">
            <a:avLst/>
          </a:prstGeom>
          <a:noFill/>
          <a:ln>
            <a:noFill/>
          </a:ln>
        </p:spPr>
      </p:pic>
      <p:sp>
        <p:nvSpPr>
          <p:cNvPr id="4" name="CuadroTexto 3">
            <a:extLst>
              <a:ext uri="{FF2B5EF4-FFF2-40B4-BE49-F238E27FC236}">
                <a16:creationId xmlns:a16="http://schemas.microsoft.com/office/drawing/2014/main" id="{81B5A248-4C72-6853-4AFD-5B022061F03C}"/>
              </a:ext>
            </a:extLst>
          </p:cNvPr>
          <p:cNvSpPr txBox="1"/>
          <p:nvPr/>
        </p:nvSpPr>
        <p:spPr>
          <a:xfrm>
            <a:off x="2655067" y="228810"/>
            <a:ext cx="7732122" cy="646331"/>
          </a:xfrm>
          <a:prstGeom prst="rect">
            <a:avLst/>
          </a:prstGeom>
          <a:noFill/>
        </p:spPr>
        <p:txBody>
          <a:bodyPr wrap="square">
            <a:spAutoFit/>
          </a:bodyPr>
          <a:lstStyle/>
          <a:p>
            <a:r>
              <a:rPr lang="en-US" sz="3600" b="1" dirty="0" err="1">
                <a:solidFill>
                  <a:srgbClr val="00B050"/>
                </a:solidFill>
                <a:latin typeface="Arial Narrow" panose="020B0606020202030204" pitchFamily="34" charset="0"/>
              </a:rPr>
              <a:t>Resumen</a:t>
            </a:r>
            <a:r>
              <a:rPr lang="en-US" sz="3600" b="1" dirty="0">
                <a:solidFill>
                  <a:srgbClr val="00B050"/>
                </a:solidFill>
                <a:latin typeface="Arial Narrow" panose="020B0606020202030204" pitchFamily="34" charset="0"/>
              </a:rPr>
              <a:t> </a:t>
            </a:r>
            <a:r>
              <a:rPr lang="en-US" sz="3600" b="1" dirty="0" err="1">
                <a:solidFill>
                  <a:srgbClr val="00B050"/>
                </a:solidFill>
                <a:latin typeface="Arial Narrow" panose="020B0606020202030204" pitchFamily="34" charset="0"/>
              </a:rPr>
              <a:t>sobre</a:t>
            </a:r>
            <a:r>
              <a:rPr lang="en-US" sz="3600" b="1" dirty="0">
                <a:solidFill>
                  <a:srgbClr val="00B050"/>
                </a:solidFill>
                <a:latin typeface="Arial Narrow" panose="020B0606020202030204" pitchFamily="34" charset="0"/>
              </a:rPr>
              <a:t> </a:t>
            </a:r>
            <a:r>
              <a:rPr lang="en-US" sz="3600" b="1" dirty="0" err="1">
                <a:solidFill>
                  <a:srgbClr val="00B050"/>
                </a:solidFill>
                <a:latin typeface="Arial Narrow" panose="020B0606020202030204" pitchFamily="34" charset="0"/>
              </a:rPr>
              <a:t>el</a:t>
            </a:r>
            <a:r>
              <a:rPr lang="en-US" sz="3600" b="1" dirty="0">
                <a:solidFill>
                  <a:srgbClr val="00B050"/>
                </a:solidFill>
                <a:latin typeface="Arial Narrow" panose="020B0606020202030204" pitchFamily="34" charset="0"/>
              </a:rPr>
              <a:t> </a:t>
            </a:r>
            <a:r>
              <a:rPr lang="en-US" sz="3600" b="1" dirty="0" err="1">
                <a:solidFill>
                  <a:srgbClr val="00B050"/>
                </a:solidFill>
                <a:latin typeface="Arial Narrow" panose="020B0606020202030204" pitchFamily="34" charset="0"/>
              </a:rPr>
              <a:t>companerismo</a:t>
            </a:r>
            <a:r>
              <a:rPr lang="en-US" sz="3600" b="1" dirty="0">
                <a:solidFill>
                  <a:srgbClr val="00B050"/>
                </a:solidFill>
                <a:latin typeface="Arial Narrow" panose="020B0606020202030204" pitchFamily="34" charset="0"/>
              </a:rPr>
              <a:t> </a:t>
            </a:r>
            <a:r>
              <a:rPr lang="en-US" sz="3600" b="1" dirty="0" err="1">
                <a:solidFill>
                  <a:srgbClr val="00B050"/>
                </a:solidFill>
                <a:latin typeface="Arial Narrow" panose="020B0606020202030204" pitchFamily="34" charset="0"/>
              </a:rPr>
              <a:t>biblico</a:t>
            </a:r>
            <a:endParaRPr lang="en-US" sz="3600" b="1"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144659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BEDD384A-7A27-0EDD-E2C1-D4C1550DEC46}"/>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A727DDBC-52C0-075B-A7D0-7D35FDF27D6B}"/>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FE3F7604-F366-E9FA-2F2B-E0C3C56AF150}"/>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CA9B2475-75A5-B882-82D8-6B9BBB541CE6}"/>
              </a:ext>
            </a:extLst>
          </p:cNvPr>
          <p:cNvGrpSpPr/>
          <p:nvPr/>
        </p:nvGrpSpPr>
        <p:grpSpPr>
          <a:xfrm>
            <a:off x="551075" y="2011050"/>
            <a:ext cx="11237613" cy="4077939"/>
            <a:chOff x="0" y="0"/>
            <a:chExt cx="10487740" cy="4077939"/>
          </a:xfrm>
        </p:grpSpPr>
        <p:sp>
          <p:nvSpPr>
            <p:cNvPr id="129" name="Google Shape;129;p5">
              <a:extLst>
                <a:ext uri="{FF2B5EF4-FFF2-40B4-BE49-F238E27FC236}">
                  <a16:creationId xmlns:a16="http://schemas.microsoft.com/office/drawing/2014/main" id="{DA3E4459-30D2-0FF0-E499-17EB262F0348}"/>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F02B8298-1E58-8DE2-B462-7EA047863A41}"/>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6D5FFD64-AC5F-7A78-7D1C-0DA81D3C5C13}"/>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45CA0FA-D4D2-DEDC-160B-5140A7AB7C7D}"/>
                </a:ext>
              </a:extLst>
            </p:cNvPr>
            <p:cNvSpPr txBox="1"/>
            <p:nvPr/>
          </p:nvSpPr>
          <p:spPr>
            <a:xfrm>
              <a:off x="1302586" y="58994"/>
              <a:ext cx="9147694" cy="1127780"/>
            </a:xfrm>
            <a:prstGeom prst="rect">
              <a:avLst/>
            </a:prstGeom>
            <a:solidFill>
              <a:srgbClr val="00B050"/>
            </a:solidFill>
            <a:ln>
              <a:noFill/>
            </a:ln>
          </p:spPr>
          <p:txBody>
            <a:bodyPr spcFirstLastPara="1" wrap="square" lIns="119350" tIns="119350" rIns="119350" bIns="119350" anchor="ctr" anchorCtr="0">
              <a:noAutofit/>
            </a:bodyPr>
            <a:lstStyle/>
            <a:p>
              <a:pPr>
                <a:buClr>
                  <a:schemeClr val="dk1"/>
                </a:buClr>
                <a:buSzPts val="1100"/>
              </a:pPr>
              <a:r>
                <a:rPr lang="en-US" sz="3000" dirty="0" err="1">
                  <a:solidFill>
                    <a:schemeClr val="tx1"/>
                  </a:solidFill>
                  <a:latin typeface="Lato"/>
                  <a:ea typeface="Lato"/>
                  <a:cs typeface="Lato"/>
                  <a:sym typeface="Lato"/>
                </a:rPr>
                <a:t>Definir</a:t>
              </a:r>
              <a:r>
                <a:rPr lang="en-US" sz="3000" dirty="0">
                  <a:solidFill>
                    <a:schemeClr val="tx1"/>
                  </a:solidFill>
                  <a:latin typeface="Lato"/>
                  <a:ea typeface="Lato"/>
                  <a:cs typeface="Lato"/>
                  <a:sym typeface="Lato"/>
                </a:rPr>
                <a:t> que es </a:t>
              </a:r>
              <a:r>
                <a:rPr lang="en-US" sz="3000" dirty="0" err="1">
                  <a:solidFill>
                    <a:schemeClr val="tx1"/>
                  </a:solidFill>
                  <a:latin typeface="Lato"/>
                  <a:ea typeface="Lato"/>
                  <a:cs typeface="Lato"/>
                  <a:sym typeface="Lato"/>
                </a:rPr>
                <a:t>una</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iglesia</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confesional</a:t>
              </a:r>
              <a:r>
                <a:rPr lang="en-US" sz="3000" dirty="0">
                  <a:solidFill>
                    <a:schemeClr val="tx1"/>
                  </a:solidFill>
                  <a:latin typeface="Lato"/>
                  <a:ea typeface="Lato"/>
                  <a:cs typeface="Lato"/>
                  <a:sym typeface="Lato"/>
                </a:rPr>
                <a:t> e </a:t>
              </a:r>
              <a:r>
                <a:rPr lang="es-ES" sz="3000" dirty="0">
                  <a:solidFill>
                    <a:schemeClr val="tx1"/>
                  </a:solidFill>
                  <a:latin typeface="Lato"/>
                  <a:ea typeface="Lato"/>
                  <a:cs typeface="Lato"/>
                  <a:sym typeface="Lato"/>
                </a:rPr>
                <a:t>Identificar como una confesión protege y promueve la sana doctrina </a:t>
              </a:r>
              <a:endParaRPr lang="es-ES" sz="3000" b="0" i="0" u="none" strike="noStrike" cap="none" dirty="0">
                <a:solidFill>
                  <a:schemeClr val="tx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2500" dirty="0">
                <a:solidFill>
                  <a:schemeClr val="lt1"/>
                </a:solidFill>
                <a:latin typeface="Lato"/>
                <a:ea typeface="Lato"/>
                <a:cs typeface="Lato"/>
                <a:sym typeface="Lato"/>
              </a:endParaRPr>
            </a:p>
          </p:txBody>
        </p:sp>
        <p:sp>
          <p:nvSpPr>
            <p:cNvPr id="133" name="Google Shape;133;p5">
              <a:extLst>
                <a:ext uri="{FF2B5EF4-FFF2-40B4-BE49-F238E27FC236}">
                  <a16:creationId xmlns:a16="http://schemas.microsoft.com/office/drawing/2014/main" id="{5DAF0613-7115-16C2-1A31-C7B69E37787F}"/>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EB9F2BFD-D2FA-6D76-EBC6-691FCDE83EDF}"/>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FEA58E1C-762F-5C4E-80F3-F2E7CF173D9A}"/>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D5AE2489-894D-2B3F-4592-B9A7BA801232}"/>
                </a:ext>
              </a:extLst>
            </p:cNvPr>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895FA32F-CB84-AE1F-052C-4EE94B5CAADF}"/>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C555EC79-18D1-2908-0FD7-9010F02349A1}"/>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174DB4D3-59C0-5ADF-9847-86F83F881526}"/>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E963FF16-C3C9-2A03-6A62-BC94030A57C8}"/>
                </a:ext>
              </a:extLst>
            </p:cNvPr>
            <p:cNvSpPr txBox="1"/>
            <p:nvPr/>
          </p:nvSpPr>
          <p:spPr>
            <a:xfrm>
              <a:off x="1340140" y="2837469"/>
              <a:ext cx="9147600" cy="1240470"/>
            </a:xfrm>
            <a:prstGeom prst="rect">
              <a:avLst/>
            </a:prstGeom>
            <a:solidFill>
              <a:srgbClr val="92D050"/>
            </a:solidFill>
            <a:ln>
              <a:noFill/>
            </a:ln>
          </p:spPr>
          <p:txBody>
            <a:bodyPr spcFirstLastPara="1" wrap="square" lIns="119350" tIns="119350" rIns="119350" bIns="119350" anchor="ctr" anchorCtr="0">
              <a:noAutofit/>
            </a:bodyPr>
            <a:lstStyle/>
            <a:p>
              <a:pPr>
                <a:buClr>
                  <a:schemeClr val="lt1"/>
                </a:buClr>
                <a:buSzPts val="2500"/>
              </a:pPr>
              <a:r>
                <a:rPr lang="es-ES" sz="3000" dirty="0">
                  <a:solidFill>
                    <a:schemeClr val="tx1"/>
                  </a:solidFill>
                  <a:effectLst/>
                  <a:latin typeface="Lato" panose="020F0502020204030203" pitchFamily="34" charset="0"/>
                  <a:ea typeface="Lato" panose="020F0502020204030203" pitchFamily="34" charset="0"/>
                  <a:cs typeface="Lato" panose="020F0502020204030203" pitchFamily="34" charset="0"/>
                </a:rPr>
                <a:t>Explicar cómo el separarse de una congregación que no enseña la sana doctrina, es una muestra de amor.  </a:t>
              </a:r>
              <a:endParaRPr lang="en-US" sz="30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grpSp>
      <p:pic>
        <p:nvPicPr>
          <p:cNvPr id="141" name="Google Shape;141;p5" descr="A green bird with leaves&#10;&#10;Description automatically generated">
            <a:extLst>
              <a:ext uri="{FF2B5EF4-FFF2-40B4-BE49-F238E27FC236}">
                <a16:creationId xmlns:a16="http://schemas.microsoft.com/office/drawing/2014/main" id="{EF92BDEC-29D0-54E6-926D-4B459D6F3919}"/>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0A9023F7-0A29-7DBC-FA62-2ABA24517DEE}"/>
              </a:ext>
            </a:extLst>
          </p:cNvPr>
          <p:cNvSpPr txBox="1"/>
          <p:nvPr/>
        </p:nvSpPr>
        <p:spPr>
          <a:xfrm>
            <a:off x="1951345" y="3462399"/>
            <a:ext cx="9733662" cy="1015663"/>
          </a:xfrm>
          <a:prstGeom prst="rect">
            <a:avLst/>
          </a:prstGeom>
          <a:solidFill>
            <a:srgbClr val="00B050"/>
          </a:solidFill>
        </p:spPr>
        <p:txBody>
          <a:bodyPr wrap="square">
            <a:spAutoFit/>
          </a:bodyPr>
          <a:lstStyle/>
          <a:p>
            <a:pPr>
              <a:buClr>
                <a:schemeClr val="lt1"/>
              </a:buClr>
              <a:buSzPts val="2500"/>
            </a:pPr>
            <a:r>
              <a:rPr lang="es-ES" sz="3000" dirty="0">
                <a:solidFill>
                  <a:schemeClr val="tx1"/>
                </a:solidFill>
                <a:latin typeface="Lato"/>
                <a:ea typeface="Lato"/>
                <a:cs typeface="Lato"/>
                <a:sym typeface="Lato"/>
              </a:rPr>
              <a:t>Identificar las bendiciones del compañerismo y ver como Academia Cristo practica el compañerismo bíblico </a:t>
            </a:r>
          </a:p>
        </p:txBody>
      </p:sp>
    </p:spTree>
    <p:extLst>
      <p:ext uri="{BB962C8B-B14F-4D97-AF65-F5344CB8AC3E}">
        <p14:creationId xmlns:p14="http://schemas.microsoft.com/office/powerpoint/2010/main" val="46789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5" name="Google Shape;27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7" name="Google Shape;277;g2adf2547317_0_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218;g2e8b95b77f8_0_112">
            <a:extLst>
              <a:ext uri="{FF2B5EF4-FFF2-40B4-BE49-F238E27FC236}">
                <a16:creationId xmlns:a16="http://schemas.microsoft.com/office/drawing/2014/main" id="{6980FB03-9F69-967A-8F4D-664BAFAB5388}"/>
              </a:ext>
            </a:extLst>
          </p:cNvPr>
          <p:cNvSpPr txBox="1"/>
          <p:nvPr/>
        </p:nvSpPr>
        <p:spPr>
          <a:xfrm>
            <a:off x="3125596" y="2643083"/>
            <a:ext cx="75924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Separarse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quienes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predican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enseñan</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practican</a:t>
            </a:r>
            <a:r>
              <a:rPr lang="en-US" sz="4000" b="1" dirty="0">
                <a:solidFill>
                  <a:schemeClr val="dk1"/>
                </a:solidFill>
                <a:latin typeface="Lato"/>
                <a:ea typeface="Lato"/>
                <a:cs typeface="Lato"/>
                <a:sym typeface="Lato"/>
              </a:rPr>
              <a:t> la falsa </a:t>
            </a:r>
            <a:r>
              <a:rPr lang="en-US" sz="4000" b="1" dirty="0" err="1">
                <a:solidFill>
                  <a:schemeClr val="dk1"/>
                </a:solidFill>
                <a:latin typeface="Lato"/>
                <a:ea typeface="Lato"/>
                <a:cs typeface="Lato"/>
                <a:sym typeface="Lato"/>
              </a:rPr>
              <a:t>doctrina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persistente</a:t>
            </a:r>
            <a:r>
              <a:rPr lang="en-US" sz="4000" b="1" dirty="0">
                <a:solidFill>
                  <a:schemeClr val="dk1"/>
                </a:solidFill>
                <a:latin typeface="Lato"/>
                <a:ea typeface="Lato"/>
                <a:cs typeface="Lato"/>
                <a:sym typeface="Lato"/>
              </a:rPr>
              <a:t>,  es un </a:t>
            </a:r>
            <a:r>
              <a:rPr lang="en-US" sz="4000" b="1" dirty="0" err="1">
                <a:solidFill>
                  <a:schemeClr val="dk1"/>
                </a:solidFill>
                <a:latin typeface="Lato"/>
                <a:ea typeface="Lato"/>
                <a:cs typeface="Lato"/>
                <a:sym typeface="Lato"/>
              </a:rPr>
              <a:t>acto</a:t>
            </a:r>
            <a:r>
              <a:rPr lang="en-US" sz="4000" b="1" dirty="0">
                <a:solidFill>
                  <a:schemeClr val="dk1"/>
                </a:solidFill>
                <a:latin typeface="Lato"/>
                <a:ea typeface="Lato"/>
                <a:cs typeface="Lato"/>
                <a:sym typeface="Lato"/>
              </a:rPr>
              <a:t> de amor… o de </a:t>
            </a:r>
            <a:r>
              <a:rPr lang="en-US" sz="4000" b="1" dirty="0" err="1">
                <a:solidFill>
                  <a:schemeClr val="dk1"/>
                </a:solidFill>
                <a:latin typeface="Lato"/>
                <a:ea typeface="Lato"/>
                <a:cs typeface="Lato"/>
                <a:sym typeface="Lato"/>
              </a:rPr>
              <a:t>arrogancia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3" name="Google Shape;217;g2e8b95b77f8_0_112">
            <a:extLst>
              <a:ext uri="{FF2B5EF4-FFF2-40B4-BE49-F238E27FC236}">
                <a16:creationId xmlns:a16="http://schemas.microsoft.com/office/drawing/2014/main" id="{43966003-F20C-B8E2-816D-FD85E860841B}"/>
              </a:ext>
            </a:extLst>
          </p:cNvPr>
          <p:cNvPicPr preferRelativeResize="0"/>
          <p:nvPr/>
        </p:nvPicPr>
        <p:blipFill rotWithShape="1">
          <a:blip r:embed="rId4">
            <a:alphaModFix/>
          </a:blip>
          <a:srcRect/>
          <a:stretch/>
        </p:blipFill>
        <p:spPr>
          <a:xfrm>
            <a:off x="-1" y="1564267"/>
            <a:ext cx="3125597" cy="3218436"/>
          </a:xfrm>
          <a:prstGeom prst="rect">
            <a:avLst/>
          </a:prstGeom>
          <a:noFill/>
          <a:ln>
            <a:noFill/>
          </a:ln>
          <a:effectLst>
            <a:outerShdw blurRad="50800" dist="38100" dir="2700000" algn="tl" rotWithShape="0">
              <a:srgbClr val="000000">
                <a:alpha val="40000"/>
              </a:srgbClr>
            </a:outerShdw>
          </a:effectLst>
        </p:spPr>
      </p:pic>
      <p:sp>
        <p:nvSpPr>
          <p:cNvPr id="5" name="CuadroTexto 4">
            <a:extLst>
              <a:ext uri="{FF2B5EF4-FFF2-40B4-BE49-F238E27FC236}">
                <a16:creationId xmlns:a16="http://schemas.microsoft.com/office/drawing/2014/main" id="{110F3A3F-77A2-89E7-5408-5DAFC73615D5}"/>
              </a:ext>
            </a:extLst>
          </p:cNvPr>
          <p:cNvSpPr txBox="1"/>
          <p:nvPr/>
        </p:nvSpPr>
        <p:spPr>
          <a:xfrm>
            <a:off x="3125596" y="1044859"/>
            <a:ext cx="7336685" cy="830997"/>
          </a:xfrm>
          <a:prstGeom prst="rect">
            <a:avLst/>
          </a:prstGeom>
          <a:noFill/>
        </p:spPr>
        <p:txBody>
          <a:bodyPr wrap="square">
            <a:spAutoFit/>
          </a:bodyPr>
          <a:lstStyle/>
          <a:p>
            <a:r>
              <a:rPr lang="en-US" sz="40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a:t>
            </a:r>
            <a:r>
              <a:rPr lang="en-US" sz="4800" b="1" dirty="0" err="1">
                <a:solidFill>
                  <a:schemeClr val="tx1"/>
                </a:solidFill>
                <a:latin typeface="Lato" panose="020F0502020204030203" pitchFamily="34" charset="0"/>
                <a:ea typeface="Lato" panose="020F0502020204030203" pitchFamily="34" charset="0"/>
                <a:cs typeface="Lato" panose="020F0502020204030203" pitchFamily="34" charset="0"/>
                <a:sym typeface="Lato"/>
              </a:rPr>
              <a:t>Qué</a:t>
            </a:r>
            <a:r>
              <a:rPr lang="en-US" sz="48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 </a:t>
            </a:r>
            <a:r>
              <a:rPr lang="en-US" sz="4800" b="1" dirty="0" err="1">
                <a:solidFill>
                  <a:schemeClr val="tx1"/>
                </a:solidFill>
                <a:latin typeface="Lato" panose="020F0502020204030203" pitchFamily="34" charset="0"/>
                <a:ea typeface="Lato" panose="020F0502020204030203" pitchFamily="34" charset="0"/>
                <a:cs typeface="Lato" panose="020F0502020204030203" pitchFamily="34" charset="0"/>
                <a:sym typeface="Lato"/>
              </a:rPr>
              <a:t>opina</a:t>
            </a:r>
            <a:r>
              <a:rPr lang="en-US" sz="48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 de </a:t>
            </a:r>
            <a:r>
              <a:rPr lang="en-US" sz="4800" b="1" dirty="0" err="1">
                <a:solidFill>
                  <a:schemeClr val="tx1"/>
                </a:solidFill>
                <a:latin typeface="Lato" panose="020F0502020204030203" pitchFamily="34" charset="0"/>
                <a:ea typeface="Lato" panose="020F0502020204030203" pitchFamily="34" charset="0"/>
                <a:cs typeface="Lato" panose="020F0502020204030203" pitchFamily="34" charset="0"/>
                <a:sym typeface="Lato"/>
              </a:rPr>
              <a:t>esta</a:t>
            </a:r>
            <a:r>
              <a:rPr lang="en-US" sz="48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 </a:t>
            </a:r>
            <a:r>
              <a:rPr lang="en-US" sz="4800" b="1" dirty="0" err="1">
                <a:solidFill>
                  <a:schemeClr val="tx1"/>
                </a:solidFill>
                <a:latin typeface="Lato" panose="020F0502020204030203" pitchFamily="34" charset="0"/>
                <a:ea typeface="Lato" panose="020F0502020204030203" pitchFamily="34" charset="0"/>
                <a:cs typeface="Lato" panose="020F0502020204030203" pitchFamily="34" charset="0"/>
                <a:sym typeface="Lato"/>
              </a:rPr>
              <a:t>frase</a:t>
            </a:r>
            <a:r>
              <a:rPr lang="en-US" sz="48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 </a:t>
            </a:r>
            <a:endParaRPr lang="en-US" sz="4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a:extLst>
            <a:ext uri="{FF2B5EF4-FFF2-40B4-BE49-F238E27FC236}">
              <a16:creationId xmlns:a16="http://schemas.microsoft.com/office/drawing/2014/main" id="{8191A306-CC5C-5ABA-97AB-FB1703B33A8D}"/>
            </a:ext>
          </a:extLst>
        </p:cNvPr>
        <p:cNvGrpSpPr/>
        <p:nvPr/>
      </p:nvGrpSpPr>
      <p:grpSpPr>
        <a:xfrm>
          <a:off x="0" y="0"/>
          <a:ext cx="0" cy="0"/>
          <a:chOff x="0" y="0"/>
          <a:chExt cx="0" cy="0"/>
        </a:xfrm>
      </p:grpSpPr>
      <p:sp>
        <p:nvSpPr>
          <p:cNvPr id="275" name="Google Shape;275;g2adf2547317_0_9">
            <a:extLst>
              <a:ext uri="{FF2B5EF4-FFF2-40B4-BE49-F238E27FC236}">
                <a16:creationId xmlns:a16="http://schemas.microsoft.com/office/drawing/2014/main" id="{CD64A1D3-5696-D075-C7E8-7E3EB3DF253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218;g2e8b95b77f8_0_112">
            <a:extLst>
              <a:ext uri="{FF2B5EF4-FFF2-40B4-BE49-F238E27FC236}">
                <a16:creationId xmlns:a16="http://schemas.microsoft.com/office/drawing/2014/main" id="{24711470-11DD-BE6D-228B-EBB814D370D1}"/>
              </a:ext>
            </a:extLst>
          </p:cNvPr>
          <p:cNvSpPr txBox="1"/>
          <p:nvPr/>
        </p:nvSpPr>
        <p:spPr>
          <a:xfrm>
            <a:off x="2109638" y="289924"/>
            <a:ext cx="9666725"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Separarse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quienes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predican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enseñan</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practican</a:t>
            </a:r>
            <a:r>
              <a:rPr lang="en-US" sz="4000" b="1" dirty="0">
                <a:solidFill>
                  <a:schemeClr val="dk1"/>
                </a:solidFill>
                <a:latin typeface="Lato"/>
                <a:ea typeface="Lato"/>
                <a:cs typeface="Lato"/>
                <a:sym typeface="Lato"/>
              </a:rPr>
              <a:t> la falsa </a:t>
            </a:r>
            <a:r>
              <a:rPr lang="en-US" sz="4000" b="1" dirty="0" err="1">
                <a:solidFill>
                  <a:schemeClr val="dk1"/>
                </a:solidFill>
                <a:latin typeface="Lato"/>
                <a:ea typeface="Lato"/>
                <a:cs typeface="Lato"/>
                <a:sym typeface="Lato"/>
              </a:rPr>
              <a:t>doctrina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persistente</a:t>
            </a:r>
            <a:r>
              <a:rPr lang="en-US" sz="4000" b="1" dirty="0">
                <a:solidFill>
                  <a:schemeClr val="dk1"/>
                </a:solidFill>
                <a:latin typeface="Lato"/>
                <a:ea typeface="Lato"/>
                <a:cs typeface="Lato"/>
                <a:sym typeface="Lato"/>
              </a:rPr>
              <a:t>,  es un </a:t>
            </a:r>
            <a:r>
              <a:rPr lang="en-US" sz="4000" b="1" dirty="0" err="1">
                <a:solidFill>
                  <a:schemeClr val="dk1"/>
                </a:solidFill>
                <a:latin typeface="Lato"/>
                <a:ea typeface="Lato"/>
                <a:cs typeface="Lato"/>
                <a:sym typeface="Lato"/>
              </a:rPr>
              <a:t>acto</a:t>
            </a:r>
            <a:r>
              <a:rPr lang="en-US" sz="4000" b="1" dirty="0">
                <a:solidFill>
                  <a:schemeClr val="dk1"/>
                </a:solidFill>
                <a:latin typeface="Lato"/>
                <a:ea typeface="Lato"/>
                <a:cs typeface="Lato"/>
                <a:sym typeface="Lato"/>
              </a:rPr>
              <a:t> de amor. </a:t>
            </a:r>
          </a:p>
        </p:txBody>
      </p:sp>
      <p:sp>
        <p:nvSpPr>
          <p:cNvPr id="4" name="TextBox 3">
            <a:extLst>
              <a:ext uri="{FF2B5EF4-FFF2-40B4-BE49-F238E27FC236}">
                <a16:creationId xmlns:a16="http://schemas.microsoft.com/office/drawing/2014/main" id="{53773464-E1C6-97F1-4E7B-EB03BA48D42B}"/>
              </a:ext>
            </a:extLst>
          </p:cNvPr>
          <p:cNvSpPr txBox="1"/>
          <p:nvPr/>
        </p:nvSpPr>
        <p:spPr>
          <a:xfrm>
            <a:off x="2386728" y="2496372"/>
            <a:ext cx="8502944" cy="3785652"/>
          </a:xfrm>
          <a:prstGeom prst="rect">
            <a:avLst/>
          </a:prstGeom>
          <a:noFill/>
        </p:spPr>
        <p:txBody>
          <a:bodyPr wrap="square" rtlCol="0">
            <a:spAutoFit/>
          </a:bodyPr>
          <a:lstStyle/>
          <a:p>
            <a:r>
              <a:rPr lang="es-419" sz="3000" u="sng" dirty="0">
                <a:latin typeface="Lato" panose="020F0502020204030203" pitchFamily="34" charset="0"/>
                <a:ea typeface="Lato" panose="020F0502020204030203" pitchFamily="34" charset="0"/>
                <a:cs typeface="Lato" panose="020F0502020204030203" pitchFamily="34" charset="0"/>
              </a:rPr>
              <a:t>Primero, es un acto de amor para con Dios, </a:t>
            </a:r>
          </a:p>
          <a:p>
            <a:r>
              <a:rPr lang="es-419" sz="3000" dirty="0">
                <a:latin typeface="Lato" panose="020F0502020204030203" pitchFamily="34" charset="0"/>
                <a:ea typeface="Lato" panose="020F0502020204030203" pitchFamily="34" charset="0"/>
                <a:cs typeface="Lato" panose="020F0502020204030203" pitchFamily="34" charset="0"/>
              </a:rPr>
              <a:t>quién nos llama a separarnos de los que enseñanan en contra de la verdad. (Romanos 16:17, y a perseverar en la doctrina verdadera (2 Timoteo 3:14. </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u="sng" dirty="0">
                <a:latin typeface="Lato" panose="020F0502020204030203" pitchFamily="34" charset="0"/>
                <a:ea typeface="Lato" panose="020F0502020204030203" pitchFamily="34" charset="0"/>
                <a:cs typeface="Lato" panose="020F0502020204030203" pitchFamily="34" charset="0"/>
              </a:rPr>
              <a:t>Segundo, muestra amor por la verdad de la Palabra. </a:t>
            </a:r>
          </a:p>
        </p:txBody>
      </p:sp>
    </p:spTree>
    <p:extLst>
      <p:ext uri="{BB962C8B-B14F-4D97-AF65-F5344CB8AC3E}">
        <p14:creationId xmlns:p14="http://schemas.microsoft.com/office/powerpoint/2010/main" val="3661753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a:extLst>
            <a:ext uri="{FF2B5EF4-FFF2-40B4-BE49-F238E27FC236}">
              <a16:creationId xmlns:a16="http://schemas.microsoft.com/office/drawing/2014/main" id="{083051E7-EAC3-B0A2-FABD-B025D2C834F4}"/>
            </a:ext>
          </a:extLst>
        </p:cNvPr>
        <p:cNvGrpSpPr/>
        <p:nvPr/>
      </p:nvGrpSpPr>
      <p:grpSpPr>
        <a:xfrm>
          <a:off x="0" y="0"/>
          <a:ext cx="0" cy="0"/>
          <a:chOff x="0" y="0"/>
          <a:chExt cx="0" cy="0"/>
        </a:xfrm>
      </p:grpSpPr>
      <p:sp>
        <p:nvSpPr>
          <p:cNvPr id="275" name="Google Shape;275;g2adf2547317_0_9">
            <a:extLst>
              <a:ext uri="{FF2B5EF4-FFF2-40B4-BE49-F238E27FC236}">
                <a16:creationId xmlns:a16="http://schemas.microsoft.com/office/drawing/2014/main" id="{F67B2D12-CAFF-1272-1841-D103A44E7CC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7" name="Google Shape;277;g2adf2547317_0_9" descr="A green bird with leaves&#10;&#10;Description automatically generated">
            <a:extLst>
              <a:ext uri="{FF2B5EF4-FFF2-40B4-BE49-F238E27FC236}">
                <a16:creationId xmlns:a16="http://schemas.microsoft.com/office/drawing/2014/main" id="{7D9CBF3B-F3E9-F810-01C0-A6DB0AC939B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5" name="CuadroTexto 4">
            <a:extLst>
              <a:ext uri="{FF2B5EF4-FFF2-40B4-BE49-F238E27FC236}">
                <a16:creationId xmlns:a16="http://schemas.microsoft.com/office/drawing/2014/main" id="{E58C9400-931C-5968-F902-A0B46C9A0B47}"/>
              </a:ext>
            </a:extLst>
          </p:cNvPr>
          <p:cNvSpPr txBox="1"/>
          <p:nvPr/>
        </p:nvSpPr>
        <p:spPr>
          <a:xfrm>
            <a:off x="3287399" y="1924651"/>
            <a:ext cx="8181474" cy="3416320"/>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3600" dirty="0">
                <a:solidFill>
                  <a:schemeClr val="dk1"/>
                </a:solidFill>
                <a:latin typeface="Lato"/>
                <a:ea typeface="Lato"/>
                <a:cs typeface="Lato"/>
                <a:sym typeface="Lato"/>
              </a:rPr>
              <a:t>"Si vosotros permaneciereis en mi palabra, seréis verdaderamente mis discípulos; y conoceréis la verdad, y la verdad os hará libres.”</a:t>
            </a:r>
          </a:p>
          <a:p>
            <a:pPr marL="0" lvl="0" indent="0" algn="l" rtl="0">
              <a:spcBef>
                <a:spcPts val="0"/>
              </a:spcBef>
              <a:spcAft>
                <a:spcPts val="0"/>
              </a:spcAft>
              <a:buClr>
                <a:schemeClr val="dk1"/>
              </a:buClr>
              <a:buSzPts val="2800"/>
              <a:buFont typeface="Arial"/>
              <a:buNone/>
            </a:pPr>
            <a:endParaRPr lang="es-ES" sz="3600" i="1" dirty="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s-ES" sz="3600" b="1" dirty="0">
                <a:solidFill>
                  <a:schemeClr val="dk1"/>
                </a:solidFill>
                <a:latin typeface="Lato"/>
                <a:ea typeface="Lato"/>
                <a:cs typeface="Lato"/>
                <a:sym typeface="Lato"/>
              </a:rPr>
              <a:t>Juan 8:31-32</a:t>
            </a:r>
          </a:p>
        </p:txBody>
      </p:sp>
      <p:pic>
        <p:nvPicPr>
          <p:cNvPr id="6" name="Google Shape;226;g2e8b8f94f3e_0_47">
            <a:extLst>
              <a:ext uri="{FF2B5EF4-FFF2-40B4-BE49-F238E27FC236}">
                <a16:creationId xmlns:a16="http://schemas.microsoft.com/office/drawing/2014/main" id="{F0005A0D-DBE0-D5E8-CC08-63465ED71169}"/>
              </a:ext>
            </a:extLst>
          </p:cNvPr>
          <p:cNvPicPr preferRelativeResize="0"/>
          <p:nvPr/>
        </p:nvPicPr>
        <p:blipFill rotWithShape="1">
          <a:blip r:embed="rId4">
            <a:alphaModFix/>
          </a:blip>
          <a:srcRect/>
          <a:stretch/>
        </p:blipFill>
        <p:spPr>
          <a:xfrm>
            <a:off x="80901" y="2023593"/>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941412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a:extLst>
            <a:ext uri="{FF2B5EF4-FFF2-40B4-BE49-F238E27FC236}">
              <a16:creationId xmlns:a16="http://schemas.microsoft.com/office/drawing/2014/main" id="{F1832819-C76C-545F-114A-702C5B9AA1A5}"/>
            </a:ext>
          </a:extLst>
        </p:cNvPr>
        <p:cNvGrpSpPr/>
        <p:nvPr/>
      </p:nvGrpSpPr>
      <p:grpSpPr>
        <a:xfrm>
          <a:off x="0" y="0"/>
          <a:ext cx="0" cy="0"/>
          <a:chOff x="0" y="0"/>
          <a:chExt cx="0" cy="0"/>
        </a:xfrm>
      </p:grpSpPr>
      <p:sp>
        <p:nvSpPr>
          <p:cNvPr id="275" name="Google Shape;275;g2adf2547317_0_9">
            <a:extLst>
              <a:ext uri="{FF2B5EF4-FFF2-40B4-BE49-F238E27FC236}">
                <a16:creationId xmlns:a16="http://schemas.microsoft.com/office/drawing/2014/main" id="{2EB1ED82-D7FF-D640-6DC7-55686D4CE32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218;g2e8b95b77f8_0_112">
            <a:extLst>
              <a:ext uri="{FF2B5EF4-FFF2-40B4-BE49-F238E27FC236}">
                <a16:creationId xmlns:a16="http://schemas.microsoft.com/office/drawing/2014/main" id="{8E1EE26E-FE58-B5C9-7FC6-0DE3DF332BE9}"/>
              </a:ext>
            </a:extLst>
          </p:cNvPr>
          <p:cNvSpPr txBox="1"/>
          <p:nvPr/>
        </p:nvSpPr>
        <p:spPr>
          <a:xfrm>
            <a:off x="2109638" y="289924"/>
            <a:ext cx="9666725"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Separarse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quienes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predican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enseñan</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practican</a:t>
            </a:r>
            <a:r>
              <a:rPr lang="en-US" sz="4000" b="1" dirty="0">
                <a:solidFill>
                  <a:schemeClr val="dk1"/>
                </a:solidFill>
                <a:latin typeface="Lato"/>
                <a:ea typeface="Lato"/>
                <a:cs typeface="Lato"/>
                <a:sym typeface="Lato"/>
              </a:rPr>
              <a:t> la falsa </a:t>
            </a:r>
            <a:r>
              <a:rPr lang="en-US" sz="4000" b="1" dirty="0" err="1">
                <a:solidFill>
                  <a:schemeClr val="dk1"/>
                </a:solidFill>
                <a:latin typeface="Lato"/>
                <a:ea typeface="Lato"/>
                <a:cs typeface="Lato"/>
                <a:sym typeface="Lato"/>
              </a:rPr>
              <a:t>doctrina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persistente</a:t>
            </a:r>
            <a:r>
              <a:rPr lang="en-US" sz="4000" b="1" dirty="0">
                <a:solidFill>
                  <a:schemeClr val="dk1"/>
                </a:solidFill>
                <a:latin typeface="Lato"/>
                <a:ea typeface="Lato"/>
                <a:cs typeface="Lato"/>
                <a:sym typeface="Lato"/>
              </a:rPr>
              <a:t>,  es un </a:t>
            </a:r>
            <a:r>
              <a:rPr lang="en-US" sz="4000" b="1" dirty="0" err="1">
                <a:solidFill>
                  <a:schemeClr val="dk1"/>
                </a:solidFill>
                <a:latin typeface="Lato"/>
                <a:ea typeface="Lato"/>
                <a:cs typeface="Lato"/>
                <a:sym typeface="Lato"/>
              </a:rPr>
              <a:t>acto</a:t>
            </a:r>
            <a:r>
              <a:rPr lang="en-US" sz="4000" b="1" dirty="0">
                <a:solidFill>
                  <a:schemeClr val="dk1"/>
                </a:solidFill>
                <a:latin typeface="Lato"/>
                <a:ea typeface="Lato"/>
                <a:cs typeface="Lato"/>
                <a:sym typeface="Lato"/>
              </a:rPr>
              <a:t> de amor. </a:t>
            </a:r>
          </a:p>
        </p:txBody>
      </p:sp>
      <p:sp>
        <p:nvSpPr>
          <p:cNvPr id="4" name="TextBox 3">
            <a:extLst>
              <a:ext uri="{FF2B5EF4-FFF2-40B4-BE49-F238E27FC236}">
                <a16:creationId xmlns:a16="http://schemas.microsoft.com/office/drawing/2014/main" id="{CD5BC44F-1D5A-7A21-62EE-3323B03441AC}"/>
              </a:ext>
            </a:extLst>
          </p:cNvPr>
          <p:cNvSpPr txBox="1"/>
          <p:nvPr/>
        </p:nvSpPr>
        <p:spPr>
          <a:xfrm>
            <a:off x="2386728" y="2496372"/>
            <a:ext cx="8502944" cy="553998"/>
          </a:xfrm>
          <a:prstGeom prst="rect">
            <a:avLst/>
          </a:prstGeom>
          <a:noFill/>
        </p:spPr>
        <p:txBody>
          <a:bodyPr wrap="square" rtlCol="0">
            <a:spAutoFit/>
          </a:bodyPr>
          <a:lstStyle/>
          <a:p>
            <a:r>
              <a:rPr lang="es-419" sz="3000" u="sng" dirty="0">
                <a:latin typeface="Lato" panose="020F0502020204030203" pitchFamily="34" charset="0"/>
                <a:ea typeface="Lato" panose="020F0502020204030203" pitchFamily="34" charset="0"/>
                <a:cs typeface="Lato" panose="020F0502020204030203" pitchFamily="34" charset="0"/>
              </a:rPr>
              <a:t>Tercero, muestra amor para nuestro prójimo.</a:t>
            </a:r>
          </a:p>
        </p:txBody>
      </p:sp>
      <p:sp>
        <p:nvSpPr>
          <p:cNvPr id="3" name="CuadroTexto 4">
            <a:extLst>
              <a:ext uri="{FF2B5EF4-FFF2-40B4-BE49-F238E27FC236}">
                <a16:creationId xmlns:a16="http://schemas.microsoft.com/office/drawing/2014/main" id="{1AA6BD63-CB16-E4B9-B7DB-3608E3D6D5F1}"/>
              </a:ext>
            </a:extLst>
          </p:cNvPr>
          <p:cNvSpPr txBox="1"/>
          <p:nvPr/>
        </p:nvSpPr>
        <p:spPr>
          <a:xfrm>
            <a:off x="2547463" y="3807631"/>
            <a:ext cx="8181474" cy="2554545"/>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3200" dirty="0">
                <a:solidFill>
                  <a:schemeClr val="dk1"/>
                </a:solidFill>
                <a:latin typeface="Lato"/>
                <a:ea typeface="Lato"/>
                <a:cs typeface="Lato"/>
                <a:sym typeface="Lato"/>
              </a:rPr>
              <a:t>"…el que haga volver al pecador del error </a:t>
            </a:r>
          </a:p>
          <a:p>
            <a:pPr marL="0" lvl="0" indent="0" algn="l" rtl="0">
              <a:spcBef>
                <a:spcPts val="0"/>
              </a:spcBef>
              <a:spcAft>
                <a:spcPts val="0"/>
              </a:spcAft>
              <a:buClr>
                <a:schemeClr val="dk1"/>
              </a:buClr>
              <a:buSzPts val="1100"/>
              <a:buFont typeface="Arial"/>
              <a:buNone/>
            </a:pPr>
            <a:r>
              <a:rPr lang="es-ES" sz="3200" dirty="0">
                <a:solidFill>
                  <a:schemeClr val="dk1"/>
                </a:solidFill>
                <a:latin typeface="Lato"/>
                <a:ea typeface="Lato"/>
                <a:cs typeface="Lato"/>
                <a:sym typeface="Lato"/>
              </a:rPr>
              <a:t>de su camino, salvará de muerte un alma, </a:t>
            </a:r>
          </a:p>
          <a:p>
            <a:pPr marL="0" lvl="0" indent="0" algn="l" rtl="0">
              <a:spcBef>
                <a:spcPts val="0"/>
              </a:spcBef>
              <a:spcAft>
                <a:spcPts val="0"/>
              </a:spcAft>
              <a:buClr>
                <a:schemeClr val="dk1"/>
              </a:buClr>
              <a:buSzPts val="1100"/>
              <a:buFont typeface="Arial"/>
              <a:buNone/>
            </a:pPr>
            <a:r>
              <a:rPr lang="es-ES" sz="3200" dirty="0">
                <a:solidFill>
                  <a:schemeClr val="dk1"/>
                </a:solidFill>
                <a:latin typeface="Lato"/>
                <a:ea typeface="Lato"/>
                <a:cs typeface="Lato"/>
                <a:sym typeface="Lato"/>
              </a:rPr>
              <a:t>y cubrirá multitud de pecados.</a:t>
            </a:r>
          </a:p>
          <a:p>
            <a:pPr marL="0" lvl="0" indent="0" algn="l" rtl="0">
              <a:spcBef>
                <a:spcPts val="0"/>
              </a:spcBef>
              <a:spcAft>
                <a:spcPts val="0"/>
              </a:spcAft>
              <a:buClr>
                <a:schemeClr val="dk1"/>
              </a:buClr>
              <a:buSzPts val="2800"/>
              <a:buFont typeface="Arial"/>
              <a:buNone/>
            </a:pPr>
            <a:endParaRPr lang="es-ES" sz="3200" i="1" dirty="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s-ES" sz="3200" b="1" dirty="0">
                <a:solidFill>
                  <a:schemeClr val="dk1"/>
                </a:solidFill>
                <a:latin typeface="Lato"/>
                <a:ea typeface="Lato"/>
                <a:cs typeface="Lato"/>
                <a:sym typeface="Lato"/>
              </a:rPr>
              <a:t>Santiago 5:20</a:t>
            </a:r>
          </a:p>
        </p:txBody>
      </p:sp>
    </p:spTree>
    <p:extLst>
      <p:ext uri="{BB962C8B-B14F-4D97-AF65-F5344CB8AC3E}">
        <p14:creationId xmlns:p14="http://schemas.microsoft.com/office/powerpoint/2010/main" val="315397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348449" cy="4021554"/>
            <a:chOff x="0" y="0"/>
            <a:chExt cx="10591180" cy="4021554"/>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58994"/>
              <a:ext cx="9147694" cy="1127780"/>
            </a:xfrm>
            <a:prstGeom prst="rect">
              <a:avLst/>
            </a:prstGeom>
            <a:solidFill>
              <a:srgbClr val="92D050"/>
            </a:solidFill>
            <a:ln>
              <a:noFill/>
            </a:ln>
          </p:spPr>
          <p:txBody>
            <a:bodyPr spcFirstLastPara="1" wrap="square" lIns="119350" tIns="119350" rIns="119350" bIns="119350" anchor="ctr" anchorCtr="0">
              <a:noAutofit/>
            </a:bodyPr>
            <a:lstStyle/>
            <a:p>
              <a:pPr>
                <a:buClr>
                  <a:schemeClr val="dk1"/>
                </a:buClr>
                <a:buSzPts val="1100"/>
              </a:pPr>
              <a:r>
                <a:rPr lang="en-US" sz="3000" dirty="0" err="1">
                  <a:solidFill>
                    <a:schemeClr val="tx1"/>
                  </a:solidFill>
                  <a:latin typeface="Lato"/>
                  <a:ea typeface="Lato"/>
                  <a:cs typeface="Lato"/>
                  <a:sym typeface="Lato"/>
                </a:rPr>
                <a:t>Definir</a:t>
              </a:r>
              <a:r>
                <a:rPr lang="en-US" sz="3000" dirty="0">
                  <a:solidFill>
                    <a:schemeClr val="tx1"/>
                  </a:solidFill>
                  <a:latin typeface="Lato"/>
                  <a:ea typeface="Lato"/>
                  <a:cs typeface="Lato"/>
                  <a:sym typeface="Lato"/>
                </a:rPr>
                <a:t> que es </a:t>
              </a:r>
              <a:r>
                <a:rPr lang="en-US" sz="3000" dirty="0" err="1">
                  <a:solidFill>
                    <a:schemeClr val="tx1"/>
                  </a:solidFill>
                  <a:latin typeface="Lato"/>
                  <a:ea typeface="Lato"/>
                  <a:cs typeface="Lato"/>
                  <a:sym typeface="Lato"/>
                </a:rPr>
                <a:t>una</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iglesia</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confesional</a:t>
              </a:r>
              <a:r>
                <a:rPr lang="en-US" sz="3000" dirty="0">
                  <a:solidFill>
                    <a:schemeClr val="tx1"/>
                  </a:solidFill>
                  <a:latin typeface="Lato"/>
                  <a:ea typeface="Lato"/>
                  <a:cs typeface="Lato"/>
                  <a:sym typeface="Lato"/>
                </a:rPr>
                <a:t> e </a:t>
              </a:r>
              <a:r>
                <a:rPr lang="es-ES" sz="3000" dirty="0">
                  <a:solidFill>
                    <a:schemeClr val="tx1"/>
                  </a:solidFill>
                  <a:latin typeface="Lato"/>
                  <a:ea typeface="Lato"/>
                  <a:cs typeface="Lato"/>
                  <a:sym typeface="Lato"/>
                </a:rPr>
                <a:t>Identificar como una confesión protege y promueve la sana doctrina </a:t>
              </a:r>
              <a:endParaRPr lang="es-ES" sz="3000" b="0" i="0" u="none" strike="noStrike" cap="none" dirty="0">
                <a:solidFill>
                  <a:schemeClr val="tx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2500" dirty="0">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443580" y="2893854"/>
              <a:ext cx="9147600" cy="112770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s-ES" sz="3000" dirty="0">
                  <a:solidFill>
                    <a:schemeClr val="bg1"/>
                  </a:solidFill>
                  <a:effectLst/>
                  <a:latin typeface="Lato" panose="020F0502020204030203" pitchFamily="34" charset="0"/>
                  <a:ea typeface="Lato" panose="020F0502020204030203" pitchFamily="34" charset="0"/>
                  <a:cs typeface="Lato" panose="020F0502020204030203" pitchFamily="34" charset="0"/>
                </a:rPr>
                <a:t>Explicar cómo el separarse de una congregación que no enseña la sana doctrina, es una muestra de amor.  </a:t>
              </a:r>
              <a:endParaRPr lang="en-US" sz="30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DFB4A97F-D00D-EA29-FA47-C7E829E56CEA}"/>
              </a:ext>
            </a:extLst>
          </p:cNvPr>
          <p:cNvSpPr txBox="1"/>
          <p:nvPr/>
        </p:nvSpPr>
        <p:spPr>
          <a:xfrm>
            <a:off x="1980842" y="3521393"/>
            <a:ext cx="9733662" cy="1015663"/>
          </a:xfrm>
          <a:prstGeom prst="rect">
            <a:avLst/>
          </a:prstGeom>
          <a:noFill/>
        </p:spPr>
        <p:txBody>
          <a:bodyPr wrap="square">
            <a:spAutoFit/>
          </a:bodyPr>
          <a:lstStyle/>
          <a:p>
            <a:pPr>
              <a:buClr>
                <a:schemeClr val="lt1"/>
              </a:buClr>
              <a:buSzPts val="2500"/>
            </a:pPr>
            <a:r>
              <a:rPr lang="es-ES" sz="3000" dirty="0">
                <a:solidFill>
                  <a:schemeClr val="lt1"/>
                </a:solidFill>
                <a:latin typeface="Lato"/>
                <a:ea typeface="Lato"/>
                <a:cs typeface="Lato"/>
                <a:sym typeface="Lato"/>
              </a:rPr>
              <a:t>Identificar las bendiciones del compañerismo y ver como Academia Cristo practica el compañerismo bíblico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a:extLst>
            <a:ext uri="{FF2B5EF4-FFF2-40B4-BE49-F238E27FC236}">
              <a16:creationId xmlns:a16="http://schemas.microsoft.com/office/drawing/2014/main" id="{21793A45-9E6B-E702-FEC8-E78092ABD6B9}"/>
            </a:ext>
          </a:extLst>
        </p:cNvPr>
        <p:cNvGrpSpPr/>
        <p:nvPr/>
      </p:nvGrpSpPr>
      <p:grpSpPr>
        <a:xfrm>
          <a:off x="0" y="0"/>
          <a:ext cx="0" cy="0"/>
          <a:chOff x="0" y="0"/>
          <a:chExt cx="0" cy="0"/>
        </a:xfrm>
      </p:grpSpPr>
      <p:sp>
        <p:nvSpPr>
          <p:cNvPr id="275" name="Google Shape;275;g2adf2547317_0_9">
            <a:extLst>
              <a:ext uri="{FF2B5EF4-FFF2-40B4-BE49-F238E27FC236}">
                <a16:creationId xmlns:a16="http://schemas.microsoft.com/office/drawing/2014/main" id="{47D67752-C377-39E2-9BFF-C32F596D26C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218;g2e8b95b77f8_0_112">
            <a:extLst>
              <a:ext uri="{FF2B5EF4-FFF2-40B4-BE49-F238E27FC236}">
                <a16:creationId xmlns:a16="http://schemas.microsoft.com/office/drawing/2014/main" id="{25E8BE1C-BBEB-27B4-28E7-5D3FDC4B2D07}"/>
              </a:ext>
            </a:extLst>
          </p:cNvPr>
          <p:cNvSpPr txBox="1"/>
          <p:nvPr/>
        </p:nvSpPr>
        <p:spPr>
          <a:xfrm>
            <a:off x="2109638" y="289924"/>
            <a:ext cx="9666725"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Separarse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quienes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predican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enseñan</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practican</a:t>
            </a:r>
            <a:r>
              <a:rPr lang="en-US" sz="4000" b="1" dirty="0">
                <a:solidFill>
                  <a:schemeClr val="dk1"/>
                </a:solidFill>
                <a:latin typeface="Lato"/>
                <a:ea typeface="Lato"/>
                <a:cs typeface="Lato"/>
                <a:sym typeface="Lato"/>
              </a:rPr>
              <a:t> la falsa </a:t>
            </a:r>
            <a:r>
              <a:rPr lang="en-US" sz="4000" b="1" dirty="0" err="1">
                <a:solidFill>
                  <a:schemeClr val="dk1"/>
                </a:solidFill>
                <a:latin typeface="Lato"/>
                <a:ea typeface="Lato"/>
                <a:cs typeface="Lato"/>
                <a:sym typeface="Lato"/>
              </a:rPr>
              <a:t>doctrina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persistente</a:t>
            </a:r>
            <a:r>
              <a:rPr lang="en-US" sz="4000" b="1" dirty="0">
                <a:solidFill>
                  <a:schemeClr val="dk1"/>
                </a:solidFill>
                <a:latin typeface="Lato"/>
                <a:ea typeface="Lato"/>
                <a:cs typeface="Lato"/>
                <a:sym typeface="Lato"/>
              </a:rPr>
              <a:t>,  es un </a:t>
            </a:r>
            <a:r>
              <a:rPr lang="en-US" sz="4000" b="1" dirty="0" err="1">
                <a:solidFill>
                  <a:schemeClr val="dk1"/>
                </a:solidFill>
                <a:latin typeface="Lato"/>
                <a:ea typeface="Lato"/>
                <a:cs typeface="Lato"/>
                <a:sym typeface="Lato"/>
              </a:rPr>
              <a:t>acto</a:t>
            </a:r>
            <a:r>
              <a:rPr lang="en-US" sz="4000" b="1" dirty="0">
                <a:solidFill>
                  <a:schemeClr val="dk1"/>
                </a:solidFill>
                <a:latin typeface="Lato"/>
                <a:ea typeface="Lato"/>
                <a:cs typeface="Lato"/>
                <a:sym typeface="Lato"/>
              </a:rPr>
              <a:t> de amor. </a:t>
            </a:r>
          </a:p>
        </p:txBody>
      </p:sp>
      <p:sp>
        <p:nvSpPr>
          <p:cNvPr id="4" name="TextBox 3">
            <a:extLst>
              <a:ext uri="{FF2B5EF4-FFF2-40B4-BE49-F238E27FC236}">
                <a16:creationId xmlns:a16="http://schemas.microsoft.com/office/drawing/2014/main" id="{4E3AE1BB-561A-7B77-FA2A-E0A4205885CF}"/>
              </a:ext>
            </a:extLst>
          </p:cNvPr>
          <p:cNvSpPr txBox="1"/>
          <p:nvPr/>
        </p:nvSpPr>
        <p:spPr>
          <a:xfrm>
            <a:off x="2331309" y="3197964"/>
            <a:ext cx="8502944" cy="2862322"/>
          </a:xfrm>
          <a:prstGeom prst="rect">
            <a:avLst/>
          </a:prstGeom>
          <a:noFill/>
        </p:spPr>
        <p:txBody>
          <a:bodyPr wrap="square" rtlCol="0">
            <a:spAutoFit/>
          </a:bodyPr>
          <a:lstStyle/>
          <a:p>
            <a:r>
              <a:rPr lang="es-419" sz="3000" u="sng" dirty="0">
                <a:latin typeface="Lato" panose="020F0502020204030203" pitchFamily="34" charset="0"/>
                <a:ea typeface="Lato" panose="020F0502020204030203" pitchFamily="34" charset="0"/>
                <a:cs typeface="Lato" panose="020F0502020204030203" pitchFamily="34" charset="0"/>
              </a:rPr>
              <a:t>Es un acto de amor hacia nosotros mismos.</a:t>
            </a:r>
            <a:br>
              <a:rPr lang="es-419" sz="3000" u="sng" dirty="0">
                <a:latin typeface="Lato" panose="020F0502020204030203" pitchFamily="34" charset="0"/>
                <a:ea typeface="Lato" panose="020F0502020204030203" pitchFamily="34" charset="0"/>
                <a:cs typeface="Lato" panose="020F0502020204030203" pitchFamily="34" charset="0"/>
              </a:rPr>
            </a:br>
            <a:br>
              <a:rPr lang="es-419" sz="3000" u="sng" dirty="0">
                <a:latin typeface="Lato" panose="020F0502020204030203" pitchFamily="34" charset="0"/>
                <a:ea typeface="Lato" panose="020F0502020204030203" pitchFamily="34" charset="0"/>
                <a:cs typeface="Lato" panose="020F0502020204030203" pitchFamily="34" charset="0"/>
              </a:rPr>
            </a:br>
            <a:r>
              <a:rPr lang="es-419" sz="3000" u="sng" dirty="0">
                <a:latin typeface="Lato" panose="020F0502020204030203" pitchFamily="34" charset="0"/>
                <a:ea typeface="Lato" panose="020F0502020204030203" pitchFamily="34" charset="0"/>
                <a:cs typeface="Lato" panose="020F0502020204030203" pitchFamily="34" charset="0"/>
              </a:rPr>
              <a:t>Es un acto de amor porque busca a preservar las bendiciones del compañerismo espiritual. </a:t>
            </a:r>
            <a:br>
              <a:rPr lang="es-419" sz="3000" u="sng" dirty="0">
                <a:latin typeface="Lato" panose="020F0502020204030203" pitchFamily="34" charset="0"/>
                <a:ea typeface="Lato" panose="020F0502020204030203" pitchFamily="34" charset="0"/>
                <a:cs typeface="Lato" panose="020F0502020204030203" pitchFamily="34" charset="0"/>
              </a:rPr>
            </a:br>
            <a:br>
              <a:rPr lang="es-419" sz="3000" u="sng" dirty="0">
                <a:latin typeface="Lato" panose="020F0502020204030203" pitchFamily="34" charset="0"/>
                <a:ea typeface="Lato" panose="020F0502020204030203" pitchFamily="34" charset="0"/>
                <a:cs typeface="Lato" panose="020F0502020204030203" pitchFamily="34" charset="0"/>
              </a:rPr>
            </a:br>
            <a:endParaRPr lang="es-419" sz="3000" u="sng"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19720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g2661923d557_0_19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0" name="Google Shape;400;g2661923d557_0_192" descr="A green bird with leaves&#10;&#10;Description automatically generated"/>
          <p:cNvPicPr preferRelativeResize="0"/>
          <p:nvPr/>
        </p:nvPicPr>
        <p:blipFill>
          <a:blip r:embed="rId3">
            <a:alphaModFix/>
          </a:blip>
          <a:stretch>
            <a:fillRect/>
          </a:stretch>
        </p:blipFill>
        <p:spPr>
          <a:xfrm>
            <a:off x="10468957" y="676182"/>
            <a:ext cx="1399034" cy="1170434"/>
          </a:xfrm>
          <a:prstGeom prst="rect">
            <a:avLst/>
          </a:prstGeom>
          <a:noFill/>
          <a:ln>
            <a:noFill/>
          </a:ln>
        </p:spPr>
      </p:pic>
      <p:sp>
        <p:nvSpPr>
          <p:cNvPr id="4" name="Google Shape;156;g26ba99a7413_0_221">
            <a:extLst>
              <a:ext uri="{FF2B5EF4-FFF2-40B4-BE49-F238E27FC236}">
                <a16:creationId xmlns:a16="http://schemas.microsoft.com/office/drawing/2014/main" id="{893CD826-806B-B770-0B85-144E58AAF411}"/>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 name="Picture 5" descr="A person standing in front of a green circle&#10;&#10;AI-generated content may be incorrect.">
            <a:extLst>
              <a:ext uri="{FF2B5EF4-FFF2-40B4-BE49-F238E27FC236}">
                <a16:creationId xmlns:a16="http://schemas.microsoft.com/office/drawing/2014/main" id="{F5ECD956-4CD1-79BD-ADF1-4E8BF3C361CF}"/>
              </a:ext>
            </a:extLst>
          </p:cNvPr>
          <p:cNvPicPr>
            <a:picLocks noChangeAspect="1"/>
          </p:cNvPicPr>
          <p:nvPr/>
        </p:nvPicPr>
        <p:blipFill>
          <a:blip r:embed="rId4"/>
          <a:stretch>
            <a:fillRect/>
          </a:stretch>
        </p:blipFill>
        <p:spPr>
          <a:xfrm>
            <a:off x="840693" y="1959323"/>
            <a:ext cx="10603811" cy="445212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adf2547317_0_0"/>
          <p:cNvSpPr txBox="1"/>
          <p:nvPr/>
        </p:nvSpPr>
        <p:spPr>
          <a:xfrm>
            <a:off x="4127382" y="2873643"/>
            <a:ext cx="71895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sp>
        <p:nvSpPr>
          <p:cNvPr id="334" name="Google Shape;334;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6" name="Google Shape;336;g2adf25473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2">
          <a:extLst>
            <a:ext uri="{FF2B5EF4-FFF2-40B4-BE49-F238E27FC236}">
              <a16:creationId xmlns:a16="http://schemas.microsoft.com/office/drawing/2014/main" id="{8CDEDD93-FA0C-11E2-22A3-F482592B7CA5}"/>
            </a:ext>
          </a:extLst>
        </p:cNvPr>
        <p:cNvGrpSpPr/>
        <p:nvPr/>
      </p:nvGrpSpPr>
      <p:grpSpPr>
        <a:xfrm>
          <a:off x="0" y="0"/>
          <a:ext cx="0" cy="0"/>
          <a:chOff x="0" y="0"/>
          <a:chExt cx="0" cy="0"/>
        </a:xfrm>
      </p:grpSpPr>
      <p:sp>
        <p:nvSpPr>
          <p:cNvPr id="333" name="Google Shape;333;g2adf2547317_0_0">
            <a:extLst>
              <a:ext uri="{FF2B5EF4-FFF2-40B4-BE49-F238E27FC236}">
                <a16:creationId xmlns:a16="http://schemas.microsoft.com/office/drawing/2014/main" id="{808A954B-8D68-B8E8-557B-0DEAECF294AE}"/>
              </a:ext>
            </a:extLst>
          </p:cNvPr>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34" name="Google Shape;334;g2adf2547317_0_0">
            <a:extLst>
              <a:ext uri="{FF2B5EF4-FFF2-40B4-BE49-F238E27FC236}">
                <a16:creationId xmlns:a16="http://schemas.microsoft.com/office/drawing/2014/main" id="{3D0BBEFF-0BE7-95D6-B353-5F08C0F479D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g2adf2547317_0_0">
            <a:extLst>
              <a:ext uri="{FF2B5EF4-FFF2-40B4-BE49-F238E27FC236}">
                <a16:creationId xmlns:a16="http://schemas.microsoft.com/office/drawing/2014/main" id="{5BF4DF94-FC87-957D-6B0A-7AA8F3F65BD3}"/>
              </a:ext>
            </a:extLst>
          </p:cNvPr>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36" name="Google Shape;336;g2adf2547317_0_0" descr="A green bird with leaves&#10;&#10;Description automatically generated">
            <a:extLst>
              <a:ext uri="{FF2B5EF4-FFF2-40B4-BE49-F238E27FC236}">
                <a16:creationId xmlns:a16="http://schemas.microsoft.com/office/drawing/2014/main" id="{8EC8C513-7377-3571-C930-5D53CDD6DB6B}"/>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676223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41" name="Google Shape;341;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43" name="Google Shape;343;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p28"/>
          <p:cNvPicPr preferRelativeResize="0"/>
          <p:nvPr/>
        </p:nvPicPr>
        <p:blipFill rotWithShape="1">
          <a:blip r:embed="rId3">
            <a:alphaModFix/>
          </a:blip>
          <a:srcRect/>
          <a:stretch/>
        </p:blipFill>
        <p:spPr>
          <a:xfrm>
            <a:off x="-1" y="1711107"/>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p28"/>
          <p:cNvSpPr txBox="1"/>
          <p:nvPr/>
        </p:nvSpPr>
        <p:spPr>
          <a:xfrm>
            <a:off x="3125596" y="2374443"/>
            <a:ext cx="78636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Academia Cristo es parte de un cuerpo eclesiástico "confesional.”</a:t>
            </a:r>
            <a:endParaRPr sz="4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es una iglesia confesional? </a:t>
            </a:r>
            <a:endParaRPr sz="4000" b="1">
              <a:solidFill>
                <a:schemeClr val="dk1"/>
              </a:solidFill>
              <a:latin typeface="Lato"/>
              <a:ea typeface="Lato"/>
              <a:cs typeface="Lato"/>
              <a:sym typeface="Lato"/>
            </a:endParaRPr>
          </a:p>
        </p:txBody>
      </p:sp>
      <p:pic>
        <p:nvPicPr>
          <p:cNvPr id="149" name="Google Shape;149;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a:extLst>
            <a:ext uri="{FF2B5EF4-FFF2-40B4-BE49-F238E27FC236}">
              <a16:creationId xmlns:a16="http://schemas.microsoft.com/office/drawing/2014/main" id="{A003D53C-9AFD-A10C-07E5-741E2AB98BC8}"/>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414AB05E-67B4-D3E0-6462-35BAE1AC3798}"/>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8">
            <a:extLst>
              <a:ext uri="{FF2B5EF4-FFF2-40B4-BE49-F238E27FC236}">
                <a16:creationId xmlns:a16="http://schemas.microsoft.com/office/drawing/2014/main" id="{4AFDD854-EEAE-ECE7-43DA-6396938614DB}"/>
              </a:ext>
            </a:extLst>
          </p:cNvPr>
          <p:cNvSpPr txBox="1"/>
          <p:nvPr/>
        </p:nvSpPr>
        <p:spPr>
          <a:xfrm>
            <a:off x="2164200" y="752512"/>
            <a:ext cx="7863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iglesia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confesional</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149" name="Google Shape;149;p28" descr="A green bird with leaves&#10;&#10;Description automatically generated">
            <a:extLst>
              <a:ext uri="{FF2B5EF4-FFF2-40B4-BE49-F238E27FC236}">
                <a16:creationId xmlns:a16="http://schemas.microsoft.com/office/drawing/2014/main" id="{587D7E52-CDF0-991B-8E02-EB2F65383ECE}"/>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E0DE5096-99C1-6671-A2C2-49ED527ED29C}"/>
              </a:ext>
            </a:extLst>
          </p:cNvPr>
          <p:cNvSpPr txBox="1"/>
          <p:nvPr/>
        </p:nvSpPr>
        <p:spPr>
          <a:xfrm>
            <a:off x="2164200" y="2153265"/>
            <a:ext cx="9035806" cy="3970318"/>
          </a:xfrm>
          <a:prstGeom prst="rect">
            <a:avLst/>
          </a:prstGeom>
          <a:noFill/>
        </p:spPr>
        <p:txBody>
          <a:bodyPr wrap="square" rtlCol="0">
            <a:spAutoFit/>
          </a:bodyPr>
          <a:lstStyle/>
          <a:p>
            <a:r>
              <a:rPr lang="en-US" sz="3600" i="1" dirty="0"/>
              <a:t>Romanos 10:19</a:t>
            </a:r>
          </a:p>
          <a:p>
            <a:r>
              <a:rPr lang="en-US" sz="3600" i="1" dirty="0"/>
              <a:t>Si </a:t>
            </a:r>
            <a:r>
              <a:rPr lang="en-US" sz="3600" i="1" dirty="0" err="1"/>
              <a:t>confiesas</a:t>
            </a:r>
            <a:r>
              <a:rPr lang="en-US" sz="3600" i="1" dirty="0"/>
              <a:t> con </a:t>
            </a:r>
            <a:r>
              <a:rPr lang="en-US" sz="3600" i="1" dirty="0" err="1"/>
              <a:t>tu</a:t>
            </a:r>
            <a:r>
              <a:rPr lang="en-US" sz="3600" i="1" dirty="0"/>
              <a:t> boca que Jesús es </a:t>
            </a:r>
            <a:r>
              <a:rPr lang="en-US" sz="3600" i="1" dirty="0" err="1"/>
              <a:t>el</a:t>
            </a:r>
            <a:r>
              <a:rPr lang="en-US" sz="3600" i="1" dirty="0"/>
              <a:t> </a:t>
            </a:r>
            <a:r>
              <a:rPr lang="en-US" sz="3600" i="1" dirty="0" err="1"/>
              <a:t>Señor</a:t>
            </a:r>
            <a:r>
              <a:rPr lang="en-US" sz="3600" i="1" dirty="0"/>
              <a:t>…</a:t>
            </a:r>
          </a:p>
          <a:p>
            <a:endParaRPr lang="en-US" sz="3600" dirty="0"/>
          </a:p>
          <a:p>
            <a:r>
              <a:rPr lang="en-US" sz="3600" dirty="0" err="1"/>
              <a:t>Confesar</a:t>
            </a:r>
            <a:r>
              <a:rPr lang="en-US" sz="3600" dirty="0"/>
              <a:t> = </a:t>
            </a:r>
            <a:r>
              <a:rPr lang="en-US" sz="3600" dirty="0" err="1"/>
              <a:t>profesar</a:t>
            </a:r>
            <a:r>
              <a:rPr lang="en-US" sz="3600" dirty="0"/>
              <a:t> </a:t>
            </a:r>
            <a:r>
              <a:rPr lang="en-US" sz="3600" dirty="0" err="1"/>
              <a:t>públicamente</a:t>
            </a:r>
            <a:endParaRPr lang="en-US" sz="3600" dirty="0"/>
          </a:p>
          <a:p>
            <a:endParaRPr lang="en-US" sz="3600" dirty="0"/>
          </a:p>
          <a:p>
            <a:r>
              <a:rPr lang="en-US" sz="3600" dirty="0"/>
              <a:t>Las </a:t>
            </a:r>
            <a:r>
              <a:rPr lang="en-US" sz="3600" dirty="0" err="1"/>
              <a:t>Confesiones</a:t>
            </a:r>
            <a:r>
              <a:rPr lang="en-US" sz="3600" dirty="0"/>
              <a:t> – </a:t>
            </a:r>
            <a:r>
              <a:rPr lang="en-US" sz="3600" dirty="0" err="1"/>
              <a:t>declaraciones</a:t>
            </a:r>
            <a:r>
              <a:rPr lang="en-US" sz="3600" dirty="0"/>
              <a:t> </a:t>
            </a:r>
            <a:r>
              <a:rPr lang="en-US" sz="3600" dirty="0" err="1"/>
              <a:t>públicas</a:t>
            </a:r>
            <a:endParaRPr lang="en-US" sz="3600" dirty="0"/>
          </a:p>
        </p:txBody>
      </p:sp>
    </p:spTree>
    <p:extLst>
      <p:ext uri="{BB962C8B-B14F-4D97-AF65-F5344CB8AC3E}">
        <p14:creationId xmlns:p14="http://schemas.microsoft.com/office/powerpoint/2010/main" val="141045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879e93aee_0_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879e93aee_0_15"/>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879e93aee_0_15"/>
          <p:cNvSpPr txBox="1"/>
          <p:nvPr/>
        </p:nvSpPr>
        <p:spPr>
          <a:xfrm>
            <a:off x="3287398" y="2767200"/>
            <a:ext cx="8056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propósito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importante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tienen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escritos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confesionales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879e93aee_0_1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BD077239-5CCA-C6C1-73A2-6736A827A0AB}"/>
            </a:ext>
          </a:extLst>
        </p:cNvPr>
        <p:cNvGrpSpPr/>
        <p:nvPr/>
      </p:nvGrpSpPr>
      <p:grpSpPr>
        <a:xfrm>
          <a:off x="0" y="0"/>
          <a:ext cx="0" cy="0"/>
          <a:chOff x="0" y="0"/>
          <a:chExt cx="0" cy="0"/>
        </a:xfrm>
      </p:grpSpPr>
      <p:sp>
        <p:nvSpPr>
          <p:cNvPr id="154" name="Google Shape;154;g2e879e93aee_0_15">
            <a:extLst>
              <a:ext uri="{FF2B5EF4-FFF2-40B4-BE49-F238E27FC236}">
                <a16:creationId xmlns:a16="http://schemas.microsoft.com/office/drawing/2014/main" id="{4281E6E1-5EF5-01F4-3635-FFD7AF2911E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e879e93aee_0_15">
            <a:extLst>
              <a:ext uri="{FF2B5EF4-FFF2-40B4-BE49-F238E27FC236}">
                <a16:creationId xmlns:a16="http://schemas.microsoft.com/office/drawing/2014/main" id="{EF424870-D5F7-1F62-AB26-3C8B8E10EF5A}"/>
              </a:ext>
            </a:extLst>
          </p:cNvPr>
          <p:cNvSpPr txBox="1"/>
          <p:nvPr/>
        </p:nvSpPr>
        <p:spPr>
          <a:xfrm>
            <a:off x="2043694" y="289924"/>
            <a:ext cx="8056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propósito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importante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tienen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escritos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confesionales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879e93aee_0_15" descr="A green bird with leaves&#10;&#10;Description automatically generated">
            <a:extLst>
              <a:ext uri="{FF2B5EF4-FFF2-40B4-BE49-F238E27FC236}">
                <a16:creationId xmlns:a16="http://schemas.microsoft.com/office/drawing/2014/main" id="{797E4CD6-8403-9213-0903-590F9207516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E6358341-223C-8D52-A93B-909098640527}"/>
              </a:ext>
            </a:extLst>
          </p:cNvPr>
          <p:cNvSpPr txBox="1"/>
          <p:nvPr/>
        </p:nvSpPr>
        <p:spPr>
          <a:xfrm>
            <a:off x="2468961" y="2161748"/>
            <a:ext cx="8731045" cy="4031873"/>
          </a:xfrm>
          <a:prstGeom prst="rect">
            <a:avLst/>
          </a:prstGeom>
          <a:noFill/>
        </p:spPr>
        <p:txBody>
          <a:bodyPr wrap="square" rtlCol="0">
            <a:spAutoFit/>
          </a:bodyPr>
          <a:lstStyle/>
          <a:p>
            <a:r>
              <a:rPr lang="en-US" sz="3200" dirty="0"/>
              <a:t>Hay </a:t>
            </a:r>
            <a:r>
              <a:rPr lang="en-US" sz="3200" dirty="0" err="1"/>
              <a:t>varias</a:t>
            </a:r>
            <a:r>
              <a:rPr lang="en-US" sz="3200" dirty="0"/>
              <a:t> </a:t>
            </a:r>
            <a:r>
              <a:rPr lang="en-US" sz="3200" dirty="0" err="1"/>
              <a:t>interpretaciones</a:t>
            </a:r>
            <a:r>
              <a:rPr lang="en-US" sz="3200" dirty="0"/>
              <a:t> de la Palabra.</a:t>
            </a:r>
          </a:p>
          <a:p>
            <a:endParaRPr lang="en-US" sz="3200" dirty="0"/>
          </a:p>
          <a:p>
            <a:r>
              <a:rPr lang="en-US" sz="3200" dirty="0"/>
              <a:t>El </a:t>
            </a:r>
            <a:r>
              <a:rPr lang="en-US" sz="3200" dirty="0" err="1"/>
              <a:t>propósito</a:t>
            </a:r>
            <a:r>
              <a:rPr lang="en-US" sz="3200" dirty="0"/>
              <a:t> de </a:t>
            </a:r>
            <a:r>
              <a:rPr lang="en-US" sz="3200" dirty="0" err="1"/>
              <a:t>los</a:t>
            </a:r>
            <a:r>
              <a:rPr lang="en-US" sz="3200" dirty="0"/>
              <a:t> </a:t>
            </a:r>
            <a:r>
              <a:rPr lang="en-US" sz="3200" dirty="0" err="1"/>
              <a:t>escritos</a:t>
            </a:r>
            <a:r>
              <a:rPr lang="en-US" sz="3200" dirty="0"/>
              <a:t> </a:t>
            </a:r>
            <a:r>
              <a:rPr lang="en-US" sz="3200" dirty="0" err="1"/>
              <a:t>confesionales</a:t>
            </a:r>
            <a:r>
              <a:rPr lang="en-US" sz="3200" dirty="0"/>
              <a:t> es </a:t>
            </a:r>
            <a:r>
              <a:rPr lang="en-US" sz="3200" dirty="0" err="1"/>
              <a:t>mostrar</a:t>
            </a:r>
            <a:r>
              <a:rPr lang="en-US" sz="3200" dirty="0"/>
              <a:t> con precision lo que </a:t>
            </a:r>
            <a:r>
              <a:rPr lang="en-US" sz="3200" dirty="0" err="1"/>
              <a:t>creemos</a:t>
            </a:r>
            <a:r>
              <a:rPr lang="en-US" sz="3200" dirty="0"/>
              <a:t> y </a:t>
            </a:r>
            <a:r>
              <a:rPr lang="en-US" sz="3200" dirty="0" err="1"/>
              <a:t>por</a:t>
            </a:r>
            <a:r>
              <a:rPr lang="en-US" sz="3200" dirty="0"/>
              <a:t> </a:t>
            </a:r>
            <a:r>
              <a:rPr lang="en-US" sz="3200" dirty="0" err="1"/>
              <a:t>qué</a:t>
            </a:r>
            <a:r>
              <a:rPr lang="en-US" sz="3200" dirty="0"/>
              <a:t>. </a:t>
            </a:r>
          </a:p>
          <a:p>
            <a:endParaRPr lang="en-US" sz="3200" dirty="0"/>
          </a:p>
          <a:p>
            <a:r>
              <a:rPr lang="en-US" sz="3200" dirty="0" err="1"/>
              <a:t>Promueven</a:t>
            </a:r>
            <a:r>
              <a:rPr lang="en-US" sz="3200" dirty="0"/>
              <a:t> la </a:t>
            </a:r>
            <a:r>
              <a:rPr lang="en-US" sz="3200" dirty="0" err="1"/>
              <a:t>verdad</a:t>
            </a:r>
            <a:r>
              <a:rPr lang="en-US" sz="3200" dirty="0"/>
              <a:t> y </a:t>
            </a:r>
            <a:r>
              <a:rPr lang="en-US" sz="3200" dirty="0" err="1"/>
              <a:t>protegen</a:t>
            </a:r>
            <a:r>
              <a:rPr lang="en-US" sz="3200" dirty="0"/>
              <a:t> </a:t>
            </a:r>
            <a:r>
              <a:rPr lang="en-US" sz="3200" dirty="0" err="1"/>
              <a:t>el</a:t>
            </a:r>
            <a:r>
              <a:rPr lang="en-US" sz="3200" dirty="0"/>
              <a:t> </a:t>
            </a:r>
            <a:r>
              <a:rPr lang="en-US" sz="3200" dirty="0" err="1"/>
              <a:t>evangelio</a:t>
            </a:r>
            <a:r>
              <a:rPr lang="en-US" sz="3200" dirty="0"/>
              <a:t> de las falsas </a:t>
            </a:r>
            <a:r>
              <a:rPr lang="en-US" sz="3200" dirty="0" err="1"/>
              <a:t>enseñanzas</a:t>
            </a:r>
            <a:r>
              <a:rPr lang="en-US" sz="3200" dirty="0"/>
              <a:t>. </a:t>
            </a:r>
          </a:p>
        </p:txBody>
      </p:sp>
    </p:spTree>
    <p:extLst>
      <p:ext uri="{BB962C8B-B14F-4D97-AF65-F5344CB8AC3E}">
        <p14:creationId xmlns:p14="http://schemas.microsoft.com/office/powerpoint/2010/main" val="70274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74b448e17c_0_44"/>
          <p:cNvSpPr txBox="1"/>
          <p:nvPr/>
        </p:nvSpPr>
        <p:spPr>
          <a:xfrm>
            <a:off x="3125595" y="804600"/>
            <a:ext cx="8297400" cy="5509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a:t>
            </a:r>
            <a:r>
              <a:rPr lang="en-US" sz="3200" dirty="0" err="1">
                <a:solidFill>
                  <a:schemeClr val="dk1"/>
                </a:solidFill>
                <a:latin typeface="Lato"/>
                <a:ea typeface="Lato"/>
                <a:cs typeface="Lato"/>
                <a:sym typeface="Lato"/>
              </a:rPr>
              <a:t>Cuídense</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falsos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profetas</a:t>
            </a:r>
            <a:r>
              <a:rPr lang="en-US" sz="3200" dirty="0">
                <a:solidFill>
                  <a:schemeClr val="dk1"/>
                </a:solidFill>
                <a:latin typeface="Lato"/>
                <a:ea typeface="Lato"/>
                <a:cs typeface="Lato"/>
                <a:sym typeface="Lato"/>
              </a:rPr>
              <a:t>, que </a:t>
            </a:r>
            <a:endParaRPr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vienen</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ustedes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disfrazados</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ovejas</a:t>
            </a:r>
            <a:r>
              <a:rPr lang="en-US" sz="3200" dirty="0">
                <a:solidFill>
                  <a:schemeClr val="dk1"/>
                </a:solidFill>
                <a:latin typeface="Lato"/>
                <a:ea typeface="Lato"/>
                <a:cs typeface="Lato"/>
                <a:sym typeface="Lato"/>
              </a:rPr>
              <a:t>, </a:t>
            </a:r>
            <a:endParaRPr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pero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dentro</a:t>
            </a:r>
            <a:r>
              <a:rPr lang="en-US" sz="3200" dirty="0">
                <a:solidFill>
                  <a:schemeClr val="dk1"/>
                </a:solidFill>
                <a:latin typeface="Lato"/>
                <a:ea typeface="Lato"/>
                <a:cs typeface="Lato"/>
                <a:sym typeface="Lato"/>
              </a:rPr>
              <a:t> son lobos </a:t>
            </a:r>
            <a:r>
              <a:rPr lang="en-US" sz="3200" dirty="0" err="1">
                <a:solidFill>
                  <a:schemeClr val="dk1"/>
                </a:solidFill>
                <a:latin typeface="Lato"/>
                <a:ea typeface="Lato"/>
                <a:cs typeface="Lato"/>
                <a:sym typeface="Lato"/>
              </a:rPr>
              <a:t>rapaces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Ustedes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conocerán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sus </a:t>
            </a:r>
            <a:r>
              <a:rPr lang="en-US" sz="3200" dirty="0" err="1">
                <a:solidFill>
                  <a:schemeClr val="dk1"/>
                </a:solidFill>
                <a:latin typeface="Lato"/>
                <a:ea typeface="Lato"/>
                <a:cs typeface="Lato"/>
                <a:sym typeface="Lato"/>
              </a:rPr>
              <a:t>frutos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pues</a:t>
            </a:r>
            <a:r>
              <a:rPr lang="en-US" sz="3200" dirty="0">
                <a:solidFill>
                  <a:schemeClr val="dk1"/>
                </a:solidFill>
                <a:latin typeface="Lato"/>
                <a:ea typeface="Lato"/>
                <a:cs typeface="Lato"/>
                <a:sym typeface="Lato"/>
              </a:rPr>
              <a:t> no se </a:t>
            </a:r>
            <a:r>
              <a:rPr lang="en-US" sz="3200" dirty="0" err="1">
                <a:solidFill>
                  <a:schemeClr val="dk1"/>
                </a:solidFill>
                <a:latin typeface="Lato"/>
                <a:ea typeface="Lato"/>
                <a:cs typeface="Lato"/>
                <a:sym typeface="Lato"/>
              </a:rPr>
              <a:t>recogen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uvas</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espinos, </a:t>
            </a:r>
            <a:r>
              <a:rPr lang="en-US" sz="3200" dirty="0" err="1">
                <a:solidFill>
                  <a:schemeClr val="dk1"/>
                </a:solidFill>
                <a:latin typeface="Lato"/>
                <a:ea typeface="Lato"/>
                <a:cs typeface="Lato"/>
                <a:sym typeface="Lato"/>
              </a:rPr>
              <a:t>ni</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higos</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abrojos</a:t>
            </a:r>
            <a:r>
              <a:rPr lang="en-US" sz="3200" dirty="0">
                <a:solidFill>
                  <a:schemeClr val="dk1"/>
                </a:solidFill>
                <a:latin typeface="Lato"/>
                <a:ea typeface="Lato"/>
                <a:cs typeface="Lato"/>
                <a:sym typeface="Lato"/>
              </a:rPr>
              <a:t>. Del </a:t>
            </a:r>
            <a:r>
              <a:rPr lang="en-US" sz="3200" dirty="0" err="1">
                <a:solidFill>
                  <a:schemeClr val="dk1"/>
                </a:solidFill>
                <a:latin typeface="Lato"/>
                <a:ea typeface="Lato"/>
                <a:cs typeface="Lato"/>
                <a:sym typeface="Lato"/>
              </a:rPr>
              <a:t>mismo</a:t>
            </a:r>
            <a:r>
              <a:rPr lang="en-US" sz="3200" dirty="0">
                <a:solidFill>
                  <a:schemeClr val="dk1"/>
                </a:solidFill>
                <a:latin typeface="Lato"/>
                <a:ea typeface="Lato"/>
                <a:cs typeface="Lato"/>
                <a:sym typeface="Lato"/>
              </a:rPr>
              <a:t> modo, </a:t>
            </a:r>
            <a:r>
              <a:rPr lang="en-US" sz="3200" dirty="0" err="1">
                <a:solidFill>
                  <a:schemeClr val="dk1"/>
                </a:solidFill>
                <a:latin typeface="Lato"/>
                <a:ea typeface="Lato"/>
                <a:cs typeface="Lato"/>
                <a:sym typeface="Lato"/>
              </a:rPr>
              <a:t>todo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buen</a:t>
            </a:r>
            <a:r>
              <a:rPr lang="en-US" sz="3200" dirty="0">
                <a:solidFill>
                  <a:schemeClr val="dk1"/>
                </a:solidFill>
                <a:latin typeface="Lato"/>
                <a:ea typeface="Lato"/>
                <a:cs typeface="Lato"/>
                <a:sym typeface="Lato"/>
              </a:rPr>
              <a:t> árbol da buenos </a:t>
            </a:r>
            <a:r>
              <a:rPr lang="en-US" sz="3200" dirty="0" err="1">
                <a:solidFill>
                  <a:schemeClr val="dk1"/>
                </a:solidFill>
                <a:latin typeface="Lato"/>
                <a:ea typeface="Lato"/>
                <a:cs typeface="Lato"/>
                <a:sym typeface="Lato"/>
              </a:rPr>
              <a:t>frutos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pero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árbol </a:t>
            </a:r>
            <a:r>
              <a:rPr lang="en-US" sz="3200" dirty="0" err="1">
                <a:solidFill>
                  <a:schemeClr val="dk1"/>
                </a:solidFill>
                <a:latin typeface="Lato"/>
                <a:ea typeface="Lato"/>
                <a:cs typeface="Lato"/>
                <a:sym typeface="Lato"/>
              </a:rPr>
              <a:t>malo</a:t>
            </a:r>
            <a:r>
              <a:rPr lang="en-US" sz="3200" dirty="0">
                <a:solidFill>
                  <a:schemeClr val="dk1"/>
                </a:solidFill>
                <a:latin typeface="Lato"/>
                <a:ea typeface="Lato"/>
                <a:cs typeface="Lato"/>
                <a:sym typeface="Lato"/>
              </a:rPr>
              <a:t> da </a:t>
            </a:r>
            <a:r>
              <a:rPr lang="en-US" sz="3200" dirty="0" err="1">
                <a:solidFill>
                  <a:schemeClr val="dk1"/>
                </a:solidFill>
                <a:latin typeface="Lato"/>
                <a:ea typeface="Lato"/>
                <a:cs typeface="Lato"/>
                <a:sym typeface="Lato"/>
              </a:rPr>
              <a:t>frutos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malos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Así</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ustedes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endParaRPr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conocerán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sus </a:t>
            </a:r>
            <a:r>
              <a:rPr lang="en-US" sz="3200" dirty="0" err="1">
                <a:solidFill>
                  <a:schemeClr val="dk1"/>
                </a:solidFill>
                <a:latin typeface="Lato"/>
                <a:ea typeface="Lato"/>
                <a:cs typeface="Lato"/>
                <a:sym typeface="Lato"/>
              </a:rPr>
              <a:t>frutos</a:t>
            </a:r>
            <a:r>
              <a:rPr lang="en-US" sz="3200" dirty="0">
                <a:solidFill>
                  <a:schemeClr val="dk1"/>
                </a:solidFill>
                <a:latin typeface="Lato"/>
                <a:ea typeface="Lato"/>
                <a:cs typeface="Lato"/>
                <a:sym typeface="Lato"/>
              </a:rPr>
              <a:t>.”</a:t>
            </a:r>
            <a:endParaRPr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2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200" b="1" dirty="0">
                <a:solidFill>
                  <a:schemeClr val="dk1"/>
                </a:solidFill>
                <a:latin typeface="Lato"/>
                <a:ea typeface="Lato"/>
                <a:cs typeface="Lato"/>
                <a:sym typeface="Lato"/>
              </a:rPr>
              <a:t>Mateo 7:15-17, 20</a:t>
            </a:r>
            <a:endParaRPr sz="3200" b="1" u="none" strike="noStrike" cap="none" dirty="0">
              <a:solidFill>
                <a:schemeClr val="dk1"/>
              </a:solidFill>
              <a:latin typeface="Lato"/>
              <a:ea typeface="Lato"/>
              <a:cs typeface="Lato"/>
              <a:sym typeface="Lato"/>
            </a:endParaRPr>
          </a:p>
        </p:txBody>
      </p:sp>
      <p:sp>
        <p:nvSpPr>
          <p:cNvPr id="171" name="Google Shape;171;g274b448e17c_0_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74b448e17c_0_44"/>
          <p:cNvPicPr preferRelativeResize="0"/>
          <p:nvPr/>
        </p:nvPicPr>
        <p:blipFill rotWithShape="1">
          <a:blip r:embed="rId3">
            <a:alphaModFix/>
          </a:blip>
          <a:srcRect/>
          <a:stretch/>
        </p:blipFill>
        <p:spPr>
          <a:xfrm>
            <a:off x="-1" y="1794270"/>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74b448e17c_0_4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C5DD99-BA5E-468B-91E3-39704DB94302}">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2.xml><?xml version="1.0" encoding="utf-8"?>
<ds:datastoreItem xmlns:ds="http://schemas.openxmlformats.org/officeDocument/2006/customXml" ds:itemID="{7C2BA6C5-6412-4707-A95B-D17D13FE0919}">
  <ds:schemaRefs>
    <ds:schemaRef ds:uri="http://schemas.microsoft.com/sharepoint/v3/contenttype/forms"/>
  </ds:schemaRefs>
</ds:datastoreItem>
</file>

<file path=customXml/itemProps3.xml><?xml version="1.0" encoding="utf-8"?>
<ds:datastoreItem xmlns:ds="http://schemas.openxmlformats.org/officeDocument/2006/customXml" ds:itemID="{A230530B-C8FD-494A-BCCB-EAE224DB33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544</TotalTime>
  <Words>6531</Words>
  <Application>Microsoft Macintosh PowerPoint</Application>
  <PresentationFormat>Widescreen</PresentationFormat>
  <Paragraphs>295</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Symbol</vt:lpstr>
      <vt:lpstr>Arial</vt:lpstr>
      <vt:lpstr>Lato</vt:lpstr>
      <vt:lpstr>Arial Narrow</vt:lpstr>
      <vt:lpstr>Calibri</vt:lpstr>
      <vt:lpstr>system-ui</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31</cp:revision>
  <dcterms:created xsi:type="dcterms:W3CDTF">2023-11-29T19:33:05Z</dcterms:created>
  <dcterms:modified xsi:type="dcterms:W3CDTF">2026-01-14T21:14:31Z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