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Lst>
  <p:sldSz cy="6858000" cx="12192000"/>
  <p:notesSz cx="6858000" cy="9144000"/>
  <p:embeddedFontLst>
    <p:embeddedFont>
      <p:font typeface="Lato"/>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4" roundtripDataSignature="AMtx7mhGWPHiOD7DBRYf6AoUhsESE+cZK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Lato-bold.fntdata"/><Relationship Id="rId50" Type="http://schemas.openxmlformats.org/officeDocument/2006/relationships/font" Target="fonts/Lato-regular.fntdata"/><Relationship Id="rId53" Type="http://schemas.openxmlformats.org/officeDocument/2006/relationships/font" Target="fonts/Lato-boldItalic.fntdata"/><Relationship Id="rId52" Type="http://schemas.openxmlformats.org/officeDocument/2006/relationships/font" Target="fonts/Lato-italic.fntdata"/><Relationship Id="rId11" Type="http://schemas.openxmlformats.org/officeDocument/2006/relationships/slide" Target="slides/slide7.xml"/><Relationship Id="rId10" Type="http://schemas.openxmlformats.org/officeDocument/2006/relationships/slide" Target="slides/slide6.xml"/><Relationship Id="rId54"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iblegateway.com/passage/?search=Hechos%201%3A3-12&amp;version=RVC#fes-RVC-26937a"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Z70Ny73HmWg"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ae621378b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g2ae621378b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b="1" lang="en-US" sz="1800">
                <a:latin typeface="Calibri"/>
                <a:ea typeface="Calibri"/>
                <a:cs typeface="Calibri"/>
                <a:sym typeface="Calibri"/>
              </a:rPr>
              <a:t>BIENVENIDA Y ORACIÓN </a:t>
            </a:r>
            <a:r>
              <a:rPr lang="en-US" sz="1800">
                <a:latin typeface="Calibri"/>
                <a:ea typeface="Calibri"/>
                <a:cs typeface="Calibri"/>
                <a:sym typeface="Calibri"/>
              </a:rPr>
              <a:t> (20 minutos – 10 minutos antes el inicio de la clase y 10 minutos durante la clase)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solidFill>
                  <a:srgbClr val="000000"/>
                </a:solidFill>
                <a:latin typeface="Calibri"/>
                <a:ea typeface="Calibri"/>
                <a:cs typeface="Calibri"/>
                <a:sym typeface="Calibri"/>
              </a:rPr>
              <a:t>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solidFill>
                  <a:srgbClr val="000000"/>
                </a:solidFill>
                <a:latin typeface="Calibri"/>
                <a:ea typeface="Calibri"/>
                <a:cs typeface="Calibri"/>
                <a:sym typeface="Calibri"/>
              </a:rPr>
              <a:t>1. Bienvenida y saludos</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i="1" lang="en-US" sz="1800">
                <a:solidFill>
                  <a:srgbClr val="00B050"/>
                </a:solidFill>
                <a:latin typeface="Calibri"/>
                <a:ea typeface="Calibri"/>
                <a:cs typeface="Calibri"/>
                <a:sym typeface="Calibri"/>
              </a:rPr>
              <a:t>Abre la sala de Zoom 10 minutos antes de la clase para saludar a los estudiantes, especialmente a los nuevos. A la hora de empezar, inicia la grabación y da una cálida bienvenida. Preséntate y sigue conociendo a los estudiantes. Si hay muchos y no puedes terminar en 10 minutos, pídeles que compartan sus saludos en el chat. </a:t>
            </a:r>
            <a:endParaRPr/>
          </a:p>
          <a:p>
            <a:pPr indent="0" lvl="0" marL="0" marR="0" rtl="0" algn="l">
              <a:lnSpc>
                <a:spcPct val="100000"/>
              </a:lnSpc>
              <a:spcBef>
                <a:spcPts val="0"/>
              </a:spcBef>
              <a:spcAft>
                <a:spcPts val="0"/>
              </a:spcAft>
              <a:buSzPts val="1100"/>
              <a:buFont typeface="Arial"/>
              <a:buNone/>
            </a:pPr>
            <a:r>
              <a:t/>
            </a:r>
            <a:endParaRPr i="1" sz="1800">
              <a:solidFill>
                <a:srgbClr val="00B050"/>
              </a:solidFill>
              <a:latin typeface="Calibri"/>
              <a:ea typeface="Calibri"/>
              <a:cs typeface="Calibri"/>
              <a:sym typeface="Calibri"/>
            </a:endParaRPr>
          </a:p>
          <a:p>
            <a:pPr indent="0" lvl="0" marL="0" marR="0" rtl="0" algn="l">
              <a:lnSpc>
                <a:spcPct val="100000"/>
              </a:lnSpc>
              <a:spcBef>
                <a:spcPts val="0"/>
              </a:spcBef>
              <a:spcAft>
                <a:spcPts val="0"/>
              </a:spcAft>
              <a:buSzPts val="1100"/>
              <a:buFont typeface="Arial"/>
              <a:buNone/>
            </a:pPr>
            <a:r>
              <a:t/>
            </a:r>
            <a:endParaRPr i="1" sz="1800">
              <a:solidFill>
                <a:srgbClr val="00B050"/>
              </a:solidFill>
              <a:latin typeface="Calibri"/>
              <a:ea typeface="Calibri"/>
              <a:cs typeface="Calibri"/>
              <a:sym typeface="Calibri"/>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6c0eec2cfd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100">
                <a:latin typeface="Calibri"/>
                <a:ea typeface="Calibri"/>
                <a:cs typeface="Calibri"/>
                <a:sym typeface="Calibri"/>
              </a:rPr>
              <a:t>Los objetivos principales del curso son: </a:t>
            </a:r>
            <a:endParaRPr/>
          </a:p>
          <a:p>
            <a:pPr indent="0" lvl="0" marL="0" marR="0" rtl="0" algn="l">
              <a:lnSpc>
                <a:spcPct val="100000"/>
              </a:lnSpc>
              <a:spcBef>
                <a:spcPts val="0"/>
              </a:spcBef>
              <a:spcAft>
                <a:spcPts val="0"/>
              </a:spcAft>
              <a:buSzPts val="1100"/>
              <a:buFont typeface="Arial"/>
              <a:buNone/>
            </a:pPr>
            <a:r>
              <a:t/>
            </a:r>
            <a:endParaRPr sz="1100">
              <a:latin typeface="Calibri"/>
              <a:ea typeface="Calibri"/>
              <a:cs typeface="Calibri"/>
              <a:sym typeface="Calibri"/>
            </a:endParaRPr>
          </a:p>
          <a:p>
            <a:pPr indent="-171450" lvl="0" marL="171450" marR="0" rtl="0" algn="l">
              <a:lnSpc>
                <a:spcPct val="100000"/>
              </a:lnSpc>
              <a:spcBef>
                <a:spcPts val="0"/>
              </a:spcBef>
              <a:spcAft>
                <a:spcPts val="0"/>
              </a:spcAft>
              <a:buSzPts val="1100"/>
              <a:buChar char="●"/>
            </a:pPr>
            <a:r>
              <a:rPr lang="en-US" sz="1100">
                <a:latin typeface="Calibri"/>
                <a:ea typeface="Calibri"/>
                <a:cs typeface="Calibri"/>
                <a:sym typeface="Calibri"/>
              </a:rPr>
              <a:t>Comprender historias claves de Hechos utilizando el método de las Cuatro “C”.</a:t>
            </a:r>
            <a:endParaRPr sz="1100">
              <a:latin typeface="Calibri"/>
              <a:ea typeface="Calibri"/>
              <a:cs typeface="Calibri"/>
              <a:sym typeface="Calibri"/>
            </a:endParaRPr>
          </a:p>
          <a:p>
            <a:pPr indent="-171450" lvl="0" marL="171450" marR="0" rtl="0" algn="l">
              <a:lnSpc>
                <a:spcPct val="100000"/>
              </a:lnSpc>
              <a:spcBef>
                <a:spcPts val="0"/>
              </a:spcBef>
              <a:spcAft>
                <a:spcPts val="0"/>
              </a:spcAft>
              <a:buSzPts val="1100"/>
              <a:buChar char="●"/>
            </a:pPr>
            <a:r>
              <a:rPr lang="en-US" sz="1100">
                <a:latin typeface="Calibri"/>
                <a:ea typeface="Calibri"/>
                <a:cs typeface="Calibri"/>
                <a:sym typeface="Calibri"/>
              </a:rPr>
              <a:t>Considerar pecado y gracia (el amor inmerecido de Dios) en cada historia Bíblica y aplicarlos a la vida personal. </a:t>
            </a:r>
            <a:endParaRPr sz="1100">
              <a:latin typeface="Calibri"/>
              <a:ea typeface="Calibri"/>
              <a:cs typeface="Calibri"/>
              <a:sym typeface="Calibri"/>
            </a:endParaRPr>
          </a:p>
          <a:p>
            <a:pPr indent="-171450" lvl="0" marL="171450" marR="0" rtl="0" algn="l">
              <a:lnSpc>
                <a:spcPct val="100000"/>
              </a:lnSpc>
              <a:spcBef>
                <a:spcPts val="0"/>
              </a:spcBef>
              <a:spcAft>
                <a:spcPts val="0"/>
              </a:spcAft>
              <a:buSzPts val="1100"/>
              <a:buChar char="●"/>
            </a:pPr>
            <a:r>
              <a:rPr lang="en-US" sz="1100">
                <a:latin typeface="Calibri"/>
                <a:ea typeface="Calibri"/>
                <a:cs typeface="Calibri"/>
                <a:sym typeface="Calibri"/>
              </a:rPr>
              <a:t>Identificar el propósito de la iglesia cristiana y nuestro propósito como un miembro activo del cuerpo de Cristo. </a:t>
            </a:r>
            <a:endParaRPr/>
          </a:p>
          <a:p>
            <a:pPr indent="-101600" lvl="0" marL="171450" marR="0" rtl="0" algn="l">
              <a:lnSpc>
                <a:spcPct val="100000"/>
              </a:lnSpc>
              <a:spcBef>
                <a:spcPts val="0"/>
              </a:spcBef>
              <a:spcAft>
                <a:spcPts val="0"/>
              </a:spcAft>
              <a:buSzPts val="1100"/>
              <a:buNone/>
            </a:pPr>
            <a:r>
              <a:t/>
            </a:r>
            <a:endParaRPr sz="11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100">
                <a:latin typeface="Calibri"/>
                <a:ea typeface="Calibri"/>
                <a:cs typeface="Calibri"/>
                <a:sym typeface="Calibri"/>
              </a:rPr>
              <a:t>Nuestra oración como Academia es que Dios nos enseñe por medio de Su Palabra y nos use como sus testigos hasta los confines de la tierra. </a:t>
            </a:r>
            <a:endParaRPr sz="1100">
              <a:latin typeface="Calibri"/>
              <a:ea typeface="Calibri"/>
              <a:cs typeface="Calibri"/>
              <a:sym typeface="Calibri"/>
            </a:endParaRPr>
          </a:p>
          <a:p>
            <a:pPr indent="0" lvl="0" marL="0" marR="17145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179" name="Google Shape;179;g26c0eec2cfd_0_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4. Esquema del curso y el Proyecto Final</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El curso consta de 8 lecciones, cada una con sesiones en vivo y tareas.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Deseamos que participen en vivo, pero si no es posible, están invitados a seguir la lección a través de la grabación que se compartirá en el grupo de WhatsApp del curso. Por favor, comuníquense con el profesor si no podrías participar en vivo.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Hay dos sesiones en vivo para cada lección, una por la mañana y una por la noche. Puedes elegir la sesión que mejor se adapte a tu horario personal. </a:t>
            </a:r>
            <a:endParaRPr sz="1800">
              <a:latin typeface="Calibri"/>
              <a:ea typeface="Calibri"/>
              <a:cs typeface="Calibri"/>
              <a:sym typeface="Calibri"/>
            </a:endParaRPr>
          </a:p>
          <a:p>
            <a:pPr indent="0" lvl="0" marL="0" marR="171450" rtl="0" algn="l">
              <a:lnSpc>
                <a:spcPct val="100000"/>
              </a:lnSpc>
              <a:spcBef>
                <a:spcPts val="1000"/>
              </a:spcBef>
              <a:spcAft>
                <a:spcPts val="1000"/>
              </a:spcAft>
              <a:buSzPts val="1100"/>
              <a:buNone/>
            </a:pPr>
            <a:r>
              <a:t/>
            </a:r>
            <a:endParaRPr>
              <a:solidFill>
                <a:schemeClr val="dk1"/>
              </a:solidFill>
              <a:latin typeface="Calibri"/>
              <a:ea typeface="Calibri"/>
              <a:cs typeface="Calibri"/>
              <a:sym typeface="Calibri"/>
            </a:endParaRPr>
          </a:p>
        </p:txBody>
      </p:sp>
      <p:sp>
        <p:nvSpPr>
          <p:cNvPr id="195" name="Google Shape;195;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c7cd4f111b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100">
                <a:latin typeface="Calibri"/>
                <a:ea typeface="Calibri"/>
                <a:cs typeface="Calibri"/>
                <a:sym typeface="Calibri"/>
              </a:rPr>
              <a:t>Para aprobar el curso oficialmente, te invitamos a realizar un proyecto final. El proyecto final de este curso consiste en un examen escrito de 8 preguntas clave, una para cada lección. </a:t>
            </a:r>
            <a:r>
              <a:rPr lang="en-US" sz="1800">
                <a:latin typeface="Calibri"/>
                <a:ea typeface="Calibri"/>
                <a:cs typeface="Calibri"/>
                <a:sym typeface="Calibri"/>
              </a:rPr>
              <a:t>Además, el proyecto final incluye una oportunidad para demostrar tu habilidad de encontrar ley y evangelio en un texto y aplicarlo a su vida personal.</a:t>
            </a:r>
            <a:r>
              <a:rPr lang="en-US"/>
              <a:t> </a:t>
            </a:r>
            <a:endParaRPr sz="1100">
              <a:latin typeface="Calibri"/>
              <a:ea typeface="Calibri"/>
              <a:cs typeface="Calibri"/>
              <a:sym typeface="Calibri"/>
            </a:endParaRPr>
          </a:p>
          <a:p>
            <a:pPr indent="0" lvl="0" marL="0" marR="0" rtl="0" algn="l">
              <a:lnSpc>
                <a:spcPct val="100000"/>
              </a:lnSpc>
              <a:spcBef>
                <a:spcPts val="0"/>
              </a:spcBef>
              <a:spcAft>
                <a:spcPts val="0"/>
              </a:spcAft>
              <a:buSzPts val="1100"/>
              <a:buFont typeface="Arial"/>
              <a:buNone/>
            </a:pPr>
            <a:r>
              <a:t/>
            </a:r>
            <a:endParaRPr sz="11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100">
                <a:latin typeface="Calibri"/>
                <a:ea typeface="Calibri"/>
                <a:cs typeface="Calibri"/>
                <a:sym typeface="Calibri"/>
              </a:rPr>
              <a:t>Pregunta #1 que corresponde a la lección de hoy: ¿Qué finalidad o propósito tiene la iglesia? (Respalde su respuesta del libro de Hechos)</a:t>
            </a:r>
            <a:r>
              <a:rPr lang="en-US" sz="1100">
                <a:solidFill>
                  <a:schemeClr val="dk1"/>
                </a:solidFill>
                <a:latin typeface="Calibri"/>
                <a:ea typeface="Calibri"/>
                <a:cs typeface="Calibri"/>
                <a:sym typeface="Calibri"/>
              </a:rPr>
              <a:t> </a:t>
            </a:r>
            <a:endParaRPr sz="1100">
              <a:latin typeface="Calibri"/>
              <a:ea typeface="Calibri"/>
              <a:cs typeface="Calibri"/>
              <a:sym typeface="Calibri"/>
            </a:endParaRPr>
          </a:p>
        </p:txBody>
      </p:sp>
      <p:sp>
        <p:nvSpPr>
          <p:cNvPr id="204" name="Google Shape;204;g2c7cd4f111b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Arial"/>
              <a:buNone/>
            </a:pPr>
            <a:r>
              <a:t/>
            </a:r>
            <a:endParaRPr sz="1100">
              <a:latin typeface="Calibri"/>
              <a:ea typeface="Calibri"/>
              <a:cs typeface="Calibri"/>
              <a:sym typeface="Calibri"/>
            </a:endParaRPr>
          </a:p>
        </p:txBody>
      </p:sp>
      <p:sp>
        <p:nvSpPr>
          <p:cNvPr id="214" name="Google Shape;214;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17145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223" name="Google Shape;22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i="1" lang="en-US" sz="1100">
                <a:solidFill>
                  <a:srgbClr val="00B050"/>
                </a:solidFill>
                <a:latin typeface="Calibri"/>
                <a:ea typeface="Calibri"/>
                <a:cs typeface="Calibri"/>
                <a:sym typeface="Calibri"/>
              </a:rPr>
              <a:t> </a:t>
            </a:r>
            <a:endParaRPr sz="11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100">
                <a:solidFill>
                  <a:srgbClr val="000000"/>
                </a:solidFill>
                <a:latin typeface="Calibri"/>
                <a:ea typeface="Calibri"/>
                <a:cs typeface="Calibri"/>
                <a:sym typeface="Calibri"/>
              </a:rPr>
              <a:t>En nuestra lección hoy día, deseamos hacer lo siguiente:</a:t>
            </a:r>
            <a:br>
              <a:rPr lang="en-US" sz="1100">
                <a:solidFill>
                  <a:srgbClr val="000000"/>
                </a:solidFill>
                <a:latin typeface="Calibri"/>
                <a:ea typeface="Calibri"/>
                <a:cs typeface="Calibri"/>
                <a:sym typeface="Calibri"/>
              </a:rPr>
            </a:br>
            <a:r>
              <a:rPr lang="en-US" sz="1100">
                <a:solidFill>
                  <a:srgbClr val="000000"/>
                </a:solidFill>
                <a:latin typeface="Calibri"/>
                <a:ea typeface="Calibri"/>
                <a:cs typeface="Calibri"/>
                <a:sym typeface="Calibri"/>
              </a:rPr>
              <a:t>1. Identificar el propósito y los objetivos generales del curso. </a:t>
            </a:r>
            <a:endParaRPr sz="11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b="1" lang="en-US" sz="1100">
                <a:solidFill>
                  <a:srgbClr val="000000"/>
                </a:solidFill>
                <a:latin typeface="Calibri"/>
                <a:ea typeface="Calibri"/>
                <a:cs typeface="Calibri"/>
                <a:sym typeface="Calibri"/>
              </a:rPr>
              <a:t>2. Usar el método de las Cuatro “C” para leer y comprender Hechos 1:3-12. </a:t>
            </a:r>
            <a:endParaRPr b="1" sz="11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100">
                <a:solidFill>
                  <a:srgbClr val="000000"/>
                </a:solidFill>
                <a:latin typeface="Calibri"/>
                <a:ea typeface="Calibri"/>
                <a:cs typeface="Calibri"/>
                <a:sym typeface="Calibri"/>
              </a:rPr>
              <a:t>3. Describir el propósito de la iglesia con evidencia del libro de Hechos. </a:t>
            </a:r>
            <a:endParaRPr sz="1100">
              <a:latin typeface="Calibri"/>
              <a:ea typeface="Calibri"/>
              <a:cs typeface="Calibri"/>
              <a:sym typeface="Calibri"/>
            </a:endParaRPr>
          </a:p>
          <a:p>
            <a:pPr indent="0" lvl="0" marL="0" marR="0" rtl="0" algn="l">
              <a:lnSpc>
                <a:spcPct val="100000"/>
              </a:lnSpc>
              <a:spcBef>
                <a:spcPts val="0"/>
              </a:spcBef>
              <a:spcAft>
                <a:spcPts val="0"/>
              </a:spcAft>
              <a:buSzPts val="1100"/>
              <a:buFont typeface="Arial"/>
              <a:buNone/>
            </a:pPr>
            <a:r>
              <a:t/>
            </a:r>
            <a:endParaRPr sz="1100">
              <a:solidFill>
                <a:srgbClr val="000000"/>
              </a:solidFill>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br>
              <a:rPr lang="en-US" sz="1100">
                <a:solidFill>
                  <a:srgbClr val="000000"/>
                </a:solidFill>
                <a:latin typeface="Calibri"/>
                <a:ea typeface="Calibri"/>
                <a:cs typeface="Calibri"/>
                <a:sym typeface="Calibri"/>
              </a:rPr>
            </a:br>
            <a:endParaRPr/>
          </a:p>
          <a:p>
            <a:pPr indent="0" lvl="0" marL="0" rtl="0" algn="l">
              <a:lnSpc>
                <a:spcPct val="100000"/>
              </a:lnSpc>
              <a:spcBef>
                <a:spcPts val="600"/>
              </a:spcBef>
              <a:spcAft>
                <a:spcPts val="0"/>
              </a:spcAft>
              <a:buSzPts val="1100"/>
              <a:buNone/>
            </a:pPr>
            <a:r>
              <a:t/>
            </a:r>
            <a:endParaRPr/>
          </a:p>
        </p:txBody>
      </p:sp>
      <p:sp>
        <p:nvSpPr>
          <p:cNvPr id="231" name="Google Shape;231;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Calibri"/>
              <a:buAutoNum type="arabicPeriod"/>
            </a:pPr>
            <a:r>
              <a:rPr lang="en-US" sz="1800">
                <a:latin typeface="Calibri"/>
                <a:ea typeface="Calibri"/>
                <a:cs typeface="Calibri"/>
                <a:sym typeface="Calibri"/>
              </a:rPr>
              <a:t>Introducción al método de Las Cuatro “C”. </a:t>
            </a:r>
            <a:endParaRPr/>
          </a:p>
          <a:p>
            <a:pPr indent="-273050" lvl="0" marL="34290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285750" lvl="0" marL="285750" marR="0" rtl="0" algn="l">
              <a:lnSpc>
                <a:spcPct val="100000"/>
              </a:lnSpc>
              <a:spcBef>
                <a:spcPts val="0"/>
              </a:spcBef>
              <a:spcAft>
                <a:spcPts val="0"/>
              </a:spcAft>
              <a:buSzPts val="1100"/>
              <a:buChar char="●"/>
            </a:pPr>
            <a:r>
              <a:rPr lang="en-US" sz="1800">
                <a:latin typeface="Calibri"/>
                <a:ea typeface="Calibri"/>
                <a:cs typeface="Calibri"/>
                <a:sym typeface="Calibri"/>
              </a:rPr>
              <a:t>Las 4C es un método sencillo para comprender y enseñar la Palabra de Dios por medio de historia bíblicas. </a:t>
            </a:r>
            <a:endParaRPr sz="1800">
              <a:latin typeface="Calibri"/>
              <a:ea typeface="Calibri"/>
              <a:cs typeface="Calibri"/>
              <a:sym typeface="Calibri"/>
            </a:endParaRPr>
          </a:p>
          <a:p>
            <a:pPr indent="-285750" lvl="0" marL="285750" marR="0" rtl="0" algn="l">
              <a:lnSpc>
                <a:spcPct val="100000"/>
              </a:lnSpc>
              <a:spcBef>
                <a:spcPts val="0"/>
              </a:spcBef>
              <a:spcAft>
                <a:spcPts val="0"/>
              </a:spcAft>
              <a:buSzPts val="1100"/>
              <a:buChar char="●"/>
            </a:pPr>
            <a:r>
              <a:rPr lang="en-US" sz="1800">
                <a:latin typeface="Calibri"/>
                <a:ea typeface="Calibri"/>
                <a:cs typeface="Calibri"/>
                <a:sym typeface="Calibri"/>
              </a:rPr>
              <a:t>Las 4C son Captar, Contar, Considerar y Consolidar</a:t>
            </a:r>
            <a:endParaRPr sz="1800">
              <a:latin typeface="Calibri"/>
              <a:ea typeface="Calibri"/>
              <a:cs typeface="Calibri"/>
              <a:sym typeface="Calibri"/>
            </a:endParaRPr>
          </a:p>
          <a:p>
            <a:pPr indent="-285750" lvl="0" marL="285750" marR="0" rtl="0" algn="l">
              <a:lnSpc>
                <a:spcPct val="100000"/>
              </a:lnSpc>
              <a:spcBef>
                <a:spcPts val="0"/>
              </a:spcBef>
              <a:spcAft>
                <a:spcPts val="0"/>
              </a:spcAft>
              <a:buSzPts val="1100"/>
              <a:buChar char="●"/>
            </a:pPr>
            <a:r>
              <a:rPr lang="en-US" sz="1800">
                <a:latin typeface="Calibri"/>
                <a:ea typeface="Calibri"/>
                <a:cs typeface="Calibri"/>
                <a:sym typeface="Calibri"/>
              </a:rPr>
              <a:t>A lo largo de este curso vamos a utilizar este método para que se sientan cómodos estudiando la Palabra y compartiendo la Palabra.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Arial"/>
              <a:buNone/>
            </a:pPr>
            <a:r>
              <a:t/>
            </a:r>
            <a:endParaRPr sz="1100">
              <a:latin typeface="Calibri"/>
              <a:ea typeface="Calibri"/>
              <a:cs typeface="Calibri"/>
              <a:sym typeface="Calibri"/>
            </a:endParaRPr>
          </a:p>
        </p:txBody>
      </p:sp>
      <p:sp>
        <p:nvSpPr>
          <p:cNvPr id="250" name="Google Shape;25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6c0eec2cfd_0_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2. Captar.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El Captar es el primer paso de Las Cuatro “C”. Es el gancho para llamar la atención de otros. Es el puente para llevar la conversación a la Palabra de Dios.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El Captar puede ser una pregunta, algo de las últimas noticias, algo de la cultura, una canción, una imagen, etc.</a:t>
            </a:r>
            <a:endParaRPr sz="1800">
              <a:latin typeface="Calibri"/>
              <a:ea typeface="Calibri"/>
              <a:cs typeface="Calibri"/>
              <a:sym typeface="Calibri"/>
            </a:endParaRPr>
          </a:p>
          <a:p>
            <a:pPr indent="0" lvl="0" marL="0" marR="171450" rtl="0" algn="l">
              <a:lnSpc>
                <a:spcPct val="100000"/>
              </a:lnSpc>
              <a:spcBef>
                <a:spcPts val="1000"/>
              </a:spcBef>
              <a:spcAft>
                <a:spcPts val="600"/>
              </a:spcAft>
              <a:buSzPts val="1100"/>
              <a:buNone/>
            </a:pPr>
            <a:r>
              <a:t/>
            </a:r>
            <a:endParaRPr b="1">
              <a:solidFill>
                <a:schemeClr val="dk1"/>
              </a:solidFill>
              <a:latin typeface="Calibri"/>
              <a:ea typeface="Calibri"/>
              <a:cs typeface="Calibri"/>
              <a:sym typeface="Calibri"/>
            </a:endParaRPr>
          </a:p>
        </p:txBody>
      </p:sp>
      <p:sp>
        <p:nvSpPr>
          <p:cNvPr id="259" name="Google Shape;259;g26c0eec2cfd_0_2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100">
                <a:latin typeface="Calibri"/>
                <a:ea typeface="Calibri"/>
                <a:cs typeface="Calibri"/>
                <a:sym typeface="Calibri"/>
              </a:rPr>
              <a:t>Nuestro Captar de hoy día es la pregunta de nuestra tarea: ¿Cuáles fueron las últimas palabras de Jesús a sus discípulos? (Imagina que estás hablando con alguien a quien quieres compartir la Palabra de Dios. Esta pregunta podría ser… ¿Sabes cuáles fueron las últimas palabras de Jesús? </a:t>
            </a:r>
            <a:endParaRPr/>
          </a:p>
          <a:p>
            <a:pPr indent="0" lvl="0" marL="0" marR="0" rtl="0" algn="l">
              <a:lnSpc>
                <a:spcPct val="100000"/>
              </a:lnSpc>
              <a:spcBef>
                <a:spcPts val="0"/>
              </a:spcBef>
              <a:spcAft>
                <a:spcPts val="0"/>
              </a:spcAft>
              <a:buSzPts val="1100"/>
              <a:buFont typeface="Arial"/>
              <a:buNone/>
            </a:pPr>
            <a:r>
              <a:t/>
            </a:r>
            <a:endParaRPr i="1" sz="1100">
              <a:solidFill>
                <a:srgbClr val="00B050"/>
              </a:solidFill>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i="1" lang="en-US" sz="1100">
                <a:solidFill>
                  <a:srgbClr val="00B050"/>
                </a:solidFill>
                <a:latin typeface="Calibri"/>
                <a:ea typeface="Calibri"/>
                <a:cs typeface="Calibri"/>
                <a:sym typeface="Calibri"/>
              </a:rPr>
              <a:t>Invita respuestas de los estudiantes. </a:t>
            </a:r>
            <a:endParaRPr i="1" sz="1100">
              <a:solidFill>
                <a:srgbClr val="00B050"/>
              </a:solidFill>
              <a:latin typeface="Calibri"/>
              <a:ea typeface="Calibri"/>
              <a:cs typeface="Calibri"/>
              <a:sym typeface="Calibri"/>
            </a:endParaRPr>
          </a:p>
          <a:p>
            <a:pPr indent="-101600" lvl="0" marL="171450" marR="0" rtl="0" algn="l">
              <a:lnSpc>
                <a:spcPct val="100000"/>
              </a:lnSpc>
              <a:spcBef>
                <a:spcPts val="0"/>
              </a:spcBef>
              <a:spcAft>
                <a:spcPts val="0"/>
              </a:spcAft>
              <a:buSzPts val="1100"/>
              <a:buNone/>
            </a:pPr>
            <a:r>
              <a:t/>
            </a:r>
            <a:endParaRPr sz="1100">
              <a:solidFill>
                <a:srgbClr val="00B050"/>
              </a:solidFill>
              <a:latin typeface="Calibri"/>
              <a:ea typeface="Calibri"/>
              <a:cs typeface="Calibri"/>
              <a:sym typeface="Calibri"/>
            </a:endParaRPr>
          </a:p>
          <a:p>
            <a:pPr indent="-171450" lvl="0" marL="171450" marR="0" rtl="0" algn="l">
              <a:lnSpc>
                <a:spcPct val="100000"/>
              </a:lnSpc>
              <a:spcBef>
                <a:spcPts val="0"/>
              </a:spcBef>
              <a:spcAft>
                <a:spcPts val="0"/>
              </a:spcAft>
              <a:buSzPts val="1100"/>
              <a:buChar char="●"/>
            </a:pPr>
            <a:r>
              <a:rPr lang="en-US" sz="1100">
                <a:latin typeface="Calibri"/>
                <a:ea typeface="Calibri"/>
                <a:cs typeface="Calibri"/>
                <a:sym typeface="Calibri"/>
              </a:rPr>
              <a:t>Lucas 24:45-49“Entonces les abrió el entendimiento para que pudieran comprender las Escrituras, y les dijo: ‘Así está escrito, y así era necesario, que el Cristo padeciera y resucitara de los muertos al tercer día, y que en su nombre se predicara el arrepentimiento y el perdón de pecados en todas las naciones, comenzando por Jerusalén. De esto, ustedes son testigos. Yo voy a enviar sobre ustedes la promesa de mi Padre; pero ustedes, quédense en la ciudad de Jerusalén hasta que desde lo alto sean investidos de poder.’”</a:t>
            </a:r>
            <a:endParaRPr/>
          </a:p>
          <a:p>
            <a:pPr indent="-101600" lvl="0" marL="171450" marR="0" rtl="0" algn="l">
              <a:lnSpc>
                <a:spcPct val="100000"/>
              </a:lnSpc>
              <a:spcBef>
                <a:spcPts val="0"/>
              </a:spcBef>
              <a:spcAft>
                <a:spcPts val="0"/>
              </a:spcAft>
              <a:buSzPts val="1100"/>
              <a:buNone/>
            </a:pPr>
            <a:r>
              <a:t/>
            </a:r>
            <a:endParaRPr sz="1100">
              <a:latin typeface="Calibri"/>
              <a:ea typeface="Calibri"/>
              <a:cs typeface="Calibri"/>
              <a:sym typeface="Calibri"/>
            </a:endParaRPr>
          </a:p>
          <a:p>
            <a:pPr indent="-171450" lvl="0" marL="171450" marR="0" rtl="0" algn="l">
              <a:lnSpc>
                <a:spcPct val="100000"/>
              </a:lnSpc>
              <a:spcBef>
                <a:spcPts val="0"/>
              </a:spcBef>
              <a:spcAft>
                <a:spcPts val="0"/>
              </a:spcAft>
              <a:buSzPts val="1100"/>
              <a:buChar char="●"/>
            </a:pPr>
            <a:r>
              <a:rPr lang="en-US" sz="1100">
                <a:latin typeface="Calibri"/>
                <a:ea typeface="Calibri"/>
                <a:cs typeface="Calibri"/>
                <a:sym typeface="Calibri"/>
              </a:rPr>
              <a:t>Hechos 1:8 Pero cuando venga sobre ustedes el Espíritu Santo recibirán poder, y serán mis testigos en Jerusalén, en Judea, en Samaria, y hasta lo último de la tierra.” </a:t>
            </a:r>
            <a:endParaRPr sz="1100">
              <a:latin typeface="Calibri"/>
              <a:ea typeface="Calibri"/>
              <a:cs typeface="Calibri"/>
              <a:sym typeface="Calibri"/>
            </a:endParaRPr>
          </a:p>
          <a:p>
            <a:pPr indent="0" lvl="0" marL="0" marR="171450" rtl="0" algn="l">
              <a:lnSpc>
                <a:spcPct val="100000"/>
              </a:lnSpc>
              <a:spcBef>
                <a:spcPts val="1000"/>
              </a:spcBef>
              <a:spcAft>
                <a:spcPts val="0"/>
              </a:spcAft>
              <a:buSzPts val="1100"/>
              <a:buNone/>
            </a:pPr>
            <a:r>
              <a:t/>
            </a:r>
            <a:endParaRPr b="1">
              <a:solidFill>
                <a:schemeClr val="dk1"/>
              </a:solidFill>
              <a:latin typeface="Calibri"/>
              <a:ea typeface="Calibri"/>
              <a:cs typeface="Calibri"/>
              <a:sym typeface="Calibri"/>
            </a:endParaRPr>
          </a:p>
          <a:p>
            <a:pPr indent="0" lvl="0" marL="0" marR="171450" rtl="0" algn="l">
              <a:lnSpc>
                <a:spcPct val="100000"/>
              </a:lnSpc>
              <a:spcBef>
                <a:spcPts val="1600"/>
              </a:spcBef>
              <a:spcAft>
                <a:spcPts val="0"/>
              </a:spcAft>
              <a:buSzPts val="1100"/>
              <a:buNone/>
            </a:pPr>
            <a:r>
              <a:t/>
            </a:r>
            <a:endParaRPr b="1">
              <a:solidFill>
                <a:schemeClr val="dk1"/>
              </a:solidFill>
              <a:latin typeface="Calibri"/>
              <a:ea typeface="Calibri"/>
              <a:cs typeface="Calibri"/>
              <a:sym typeface="Calibri"/>
            </a:endParaRPr>
          </a:p>
          <a:p>
            <a:pPr indent="0" lvl="0" marL="0" marR="171450" rtl="0" algn="l">
              <a:lnSpc>
                <a:spcPct val="100000"/>
              </a:lnSpc>
              <a:spcBef>
                <a:spcPts val="1600"/>
              </a:spcBef>
              <a:spcAft>
                <a:spcPts val="0"/>
              </a:spcAft>
              <a:buClr>
                <a:srgbClr val="000000"/>
              </a:buClr>
              <a:buSzPts val="1100"/>
              <a:buFont typeface="Arial"/>
              <a:buNone/>
            </a:pPr>
            <a:r>
              <a:rPr lang="en-US" sz="1800">
                <a:latin typeface="Calibri"/>
                <a:ea typeface="Calibri"/>
                <a:cs typeface="Calibri"/>
                <a:sym typeface="Calibri"/>
              </a:rPr>
              <a:t>Al ver las respuestas a la pregunta de Captar, podemos imaginar como una conversación o devocional podría seguir adelante. (¿Sabes que significa estas palabras? ¿Cómo podemos ser testigos de Jesús?) </a:t>
            </a:r>
            <a:endParaRPr sz="1800">
              <a:latin typeface="Calibri"/>
              <a:ea typeface="Calibri"/>
              <a:cs typeface="Calibri"/>
              <a:sym typeface="Calibri"/>
            </a:endParaRPr>
          </a:p>
          <a:p>
            <a:pPr indent="0" lvl="0" marL="0" marR="171450" rtl="0" algn="l">
              <a:lnSpc>
                <a:spcPct val="100000"/>
              </a:lnSpc>
              <a:spcBef>
                <a:spcPts val="1600"/>
              </a:spcBef>
              <a:spcAft>
                <a:spcPts val="600"/>
              </a:spcAft>
              <a:buSzPts val="1100"/>
              <a:buNone/>
            </a:pPr>
            <a:r>
              <a:t/>
            </a:r>
            <a:endParaRPr b="1">
              <a:solidFill>
                <a:schemeClr val="dk1"/>
              </a:solidFill>
              <a:latin typeface="Calibri"/>
              <a:ea typeface="Calibri"/>
              <a:cs typeface="Calibri"/>
              <a:sym typeface="Calibri"/>
            </a:endParaRPr>
          </a:p>
        </p:txBody>
      </p:sp>
      <p:sp>
        <p:nvSpPr>
          <p:cNvPr id="268" name="Google Shape;268;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3. Contar.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El contar es el segundo paso de Las Cuatro C. Es el momento cuando la Palabra de Dios es compartido. Se puede simplemente leer la historia bíblica juntos o ser puede contar la historia con tus propias palabras. </a:t>
            </a:r>
            <a:endParaRPr/>
          </a:p>
          <a:p>
            <a:pPr indent="-273050" lvl="0" marL="342900" marR="0" rtl="0" algn="l">
              <a:lnSpc>
                <a:spcPct val="100000"/>
              </a:lnSpc>
              <a:spcBef>
                <a:spcPts val="0"/>
              </a:spcBef>
              <a:spcAft>
                <a:spcPts val="0"/>
              </a:spcAft>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solidFill>
                  <a:srgbClr val="000000"/>
                </a:solidFill>
                <a:latin typeface="Calibri"/>
                <a:ea typeface="Calibri"/>
                <a:cs typeface="Calibri"/>
                <a:sym typeface="Calibri"/>
              </a:rPr>
              <a:t>Hoy día, vamos a contar la historia de Hechos 1:3-12</a:t>
            </a:r>
            <a:endParaRPr/>
          </a:p>
          <a:p>
            <a:pPr indent="-273050" lvl="0" marL="342900" marR="0" rtl="0" algn="l">
              <a:lnSpc>
                <a:spcPct val="100000"/>
              </a:lnSpc>
              <a:spcBef>
                <a:spcPts val="0"/>
              </a:spcBef>
              <a:spcAft>
                <a:spcPts val="0"/>
              </a:spcAft>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i="1" lang="en-US" sz="1800">
                <a:solidFill>
                  <a:srgbClr val="00B050"/>
                </a:solidFill>
                <a:latin typeface="Calibri"/>
                <a:ea typeface="Calibri"/>
                <a:cs typeface="Calibri"/>
                <a:sym typeface="Calibri"/>
              </a:rPr>
              <a:t>Explique a los estudiantes que ahora vas a demostrar como contar la historia biblia. Tienes algunas opciones: Leer la historia bíblica, pedir que un estudiante lee la historia bíblica, contar la historia bíblica con tus propias palabras o pedir que un estudiante cuenta la historia bíblica. </a:t>
            </a:r>
            <a:endParaRPr sz="1800">
              <a:latin typeface="Calibri"/>
              <a:ea typeface="Calibri"/>
              <a:cs typeface="Calibri"/>
              <a:sym typeface="Calibri"/>
            </a:endParaRPr>
          </a:p>
          <a:p>
            <a:pPr indent="0" lvl="0" marL="0" rtl="0" algn="l">
              <a:lnSpc>
                <a:spcPct val="100000"/>
              </a:lnSpc>
              <a:spcBef>
                <a:spcPts val="1000"/>
              </a:spcBef>
              <a:spcAft>
                <a:spcPts val="0"/>
              </a:spcAft>
              <a:buSzPts val="1100"/>
              <a:buNone/>
            </a:pPr>
            <a:r>
              <a:t/>
            </a:r>
            <a:endParaRPr b="1">
              <a:solidFill>
                <a:schemeClr val="dk1"/>
              </a:solidFill>
              <a:latin typeface="Calibri"/>
              <a:ea typeface="Calibri"/>
              <a:cs typeface="Calibri"/>
              <a:sym typeface="Calibri"/>
            </a:endParaRPr>
          </a:p>
        </p:txBody>
      </p:sp>
      <p:sp>
        <p:nvSpPr>
          <p:cNvPr id="278" name="Google Shape;278;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Font typeface="Calibri"/>
              <a:buNone/>
            </a:pPr>
            <a:r>
              <a:rPr b="1" lang="en-US">
                <a:solidFill>
                  <a:schemeClr val="dk1"/>
                </a:solidFill>
                <a:latin typeface="Calibri"/>
                <a:ea typeface="Calibri"/>
                <a:cs typeface="Calibri"/>
                <a:sym typeface="Calibri"/>
              </a:rPr>
              <a:t>Hechos 1:3-12</a:t>
            </a:r>
            <a:br>
              <a:rPr b="1" lang="en-US">
                <a:solidFill>
                  <a:schemeClr val="dk1"/>
                </a:solidFill>
                <a:latin typeface="Calibri"/>
                <a:ea typeface="Calibri"/>
                <a:cs typeface="Calibri"/>
                <a:sym typeface="Calibri"/>
              </a:rPr>
            </a:br>
            <a:br>
              <a:rPr b="1" lang="en-US">
                <a:solidFill>
                  <a:schemeClr val="dk1"/>
                </a:solidFill>
                <a:latin typeface="Calibri"/>
                <a:ea typeface="Calibri"/>
                <a:cs typeface="Calibri"/>
                <a:sym typeface="Calibri"/>
              </a:rPr>
            </a:br>
            <a:r>
              <a:rPr b="1" baseline="30000" i="0" lang="en-US" u="none" strike="noStrike">
                <a:solidFill>
                  <a:srgbClr val="000000"/>
                </a:solidFill>
                <a:latin typeface="Arial"/>
                <a:ea typeface="Arial"/>
                <a:cs typeface="Arial"/>
                <a:sym typeface="Arial"/>
              </a:rPr>
              <a:t>3 </a:t>
            </a:r>
            <a:r>
              <a:rPr b="0" i="0" lang="en-US" u="none" strike="noStrike">
                <a:solidFill>
                  <a:srgbClr val="000000"/>
                </a:solidFill>
                <a:latin typeface="Arial"/>
                <a:ea typeface="Arial"/>
                <a:cs typeface="Arial"/>
                <a:sym typeface="Arial"/>
              </a:rPr>
              <a:t>Después de su muerte, se les presentó vivo y, con muchas pruebas que no admiten duda, se les apareció durante cuarenta días y les habló acerca del reino de Dios. </a:t>
            </a:r>
            <a:r>
              <a:rPr b="1" baseline="30000" i="0" lang="en-US" u="none" strike="noStrike">
                <a:solidFill>
                  <a:srgbClr val="000000"/>
                </a:solidFill>
                <a:latin typeface="Arial"/>
                <a:ea typeface="Arial"/>
                <a:cs typeface="Arial"/>
                <a:sym typeface="Arial"/>
              </a:rPr>
              <a:t>4 </a:t>
            </a:r>
            <a:r>
              <a:rPr b="0" i="0" lang="en-US" u="none" strike="noStrike">
                <a:solidFill>
                  <a:srgbClr val="000000"/>
                </a:solidFill>
                <a:latin typeface="Arial"/>
                <a:ea typeface="Arial"/>
                <a:cs typeface="Arial"/>
                <a:sym typeface="Arial"/>
              </a:rPr>
              <a:t>Mientras estaban juntos, les mandó que no se fueran de Jerusalén, sino que les dijo</a:t>
            </a:r>
            <a:r>
              <a:rPr b="1" i="0" lang="en-US" u="none" strike="noStrike">
                <a:solidFill>
                  <a:srgbClr val="000000"/>
                </a:solidFill>
                <a:latin typeface="Arial"/>
                <a:ea typeface="Arial"/>
                <a:cs typeface="Arial"/>
                <a:sym typeface="Arial"/>
              </a:rPr>
              <a:t>: «Esperen la promesa del Padre, la cual ustedes oyeron de mí. </a:t>
            </a:r>
            <a:r>
              <a:rPr b="1" baseline="30000" i="0" lang="en-US" u="none" strike="noStrike">
                <a:solidFill>
                  <a:srgbClr val="000000"/>
                </a:solidFill>
                <a:latin typeface="Arial"/>
                <a:ea typeface="Arial"/>
                <a:cs typeface="Arial"/>
                <a:sym typeface="Arial"/>
              </a:rPr>
              <a:t>5 </a:t>
            </a:r>
            <a:r>
              <a:rPr b="1" i="0" lang="en-US" u="none" strike="noStrike">
                <a:solidFill>
                  <a:srgbClr val="000000"/>
                </a:solidFill>
                <a:latin typeface="Arial"/>
                <a:ea typeface="Arial"/>
                <a:cs typeface="Arial"/>
                <a:sym typeface="Arial"/>
              </a:rPr>
              <a:t>Como saben, Juan bautizó con agua, pero dentro de algunos días ustedes serán bautizados con el Espíritu Santo.»</a:t>
            </a:r>
            <a:endParaRPr/>
          </a:p>
          <a:p>
            <a:pPr indent="0" lvl="0" marL="158750" rtl="0" algn="l">
              <a:lnSpc>
                <a:spcPct val="100000"/>
              </a:lnSpc>
              <a:spcBef>
                <a:spcPts val="0"/>
              </a:spcBef>
              <a:spcAft>
                <a:spcPts val="0"/>
              </a:spcAft>
              <a:buSzPts val="1100"/>
              <a:buFont typeface="Arial"/>
              <a:buNone/>
            </a:pPr>
            <a:r>
              <a:t/>
            </a:r>
            <a:endParaRPr b="1" baseline="3000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t/>
            </a:r>
            <a:endParaRPr b="1" baseline="3000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6 </a:t>
            </a:r>
            <a:r>
              <a:rPr b="0" i="0" lang="en-US" u="none" strike="noStrike">
                <a:solidFill>
                  <a:srgbClr val="000000"/>
                </a:solidFill>
                <a:latin typeface="Arial"/>
                <a:ea typeface="Arial"/>
                <a:cs typeface="Arial"/>
                <a:sym typeface="Arial"/>
              </a:rPr>
              <a:t>Entonces los que estaban reunidos con él le preguntaron: «Señor, ¿vas a devolverle a Israel el reino en este tiempo?» </a:t>
            </a:r>
            <a:r>
              <a:rPr b="1" baseline="30000" i="0" lang="en-US" u="none" strike="noStrike">
                <a:solidFill>
                  <a:srgbClr val="000000"/>
                </a:solidFill>
                <a:latin typeface="Arial"/>
                <a:ea typeface="Arial"/>
                <a:cs typeface="Arial"/>
                <a:sym typeface="Arial"/>
              </a:rPr>
              <a:t>7 </a:t>
            </a:r>
            <a:r>
              <a:rPr b="0" i="0" lang="en-US" u="none" strike="noStrike">
                <a:solidFill>
                  <a:srgbClr val="000000"/>
                </a:solidFill>
                <a:latin typeface="Arial"/>
                <a:ea typeface="Arial"/>
                <a:cs typeface="Arial"/>
                <a:sym typeface="Arial"/>
              </a:rPr>
              <a:t>Y él les respondió: «No les toca a ustedes saber el tiempo ni el momento, que son del dominio del Padre.</a:t>
            </a:r>
            <a:endParaRPr/>
          </a:p>
          <a:p>
            <a:pPr indent="0" lvl="0" marL="158750" rtl="0" algn="l">
              <a:lnSpc>
                <a:spcPct val="100000"/>
              </a:lnSpc>
              <a:spcBef>
                <a:spcPts val="0"/>
              </a:spcBef>
              <a:spcAft>
                <a:spcPts val="0"/>
              </a:spcAft>
              <a:buSzPts val="1100"/>
              <a:buFont typeface="Arial"/>
              <a:buNone/>
            </a:pPr>
            <a:r>
              <a:t/>
            </a:r>
            <a:endParaRPr b="0" baseline="3000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8 </a:t>
            </a:r>
            <a:r>
              <a:rPr b="1" i="0" lang="en-US" u="none" strike="noStrike">
                <a:solidFill>
                  <a:srgbClr val="000000"/>
                </a:solidFill>
                <a:latin typeface="Arial"/>
                <a:ea typeface="Arial"/>
                <a:cs typeface="Arial"/>
                <a:sym typeface="Arial"/>
              </a:rPr>
              <a:t>Pero cuando venga sobre ustedes el Espíritu Santo recibirán poder, y serán mis testigos en Jerusalén, en Judea, en Samaria, y hasta lo último de la tierra.» </a:t>
            </a:r>
            <a:endParaRPr/>
          </a:p>
          <a:p>
            <a:pPr indent="0" lvl="0" marL="158750" rtl="0" algn="l">
              <a:lnSpc>
                <a:spcPct val="100000"/>
              </a:lnSpc>
              <a:spcBef>
                <a:spcPts val="0"/>
              </a:spcBef>
              <a:spcAft>
                <a:spcPts val="0"/>
              </a:spcAft>
              <a:buSzPts val="1100"/>
              <a:buFont typeface="Arial"/>
              <a:buNone/>
            </a:pPr>
            <a:r>
              <a:t/>
            </a:r>
            <a:endParaRPr b="0" baseline="3000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9 </a:t>
            </a:r>
            <a:r>
              <a:rPr b="0" i="0" lang="en-US" u="none" strike="noStrike">
                <a:solidFill>
                  <a:srgbClr val="000000"/>
                </a:solidFill>
                <a:latin typeface="Arial"/>
                <a:ea typeface="Arial"/>
                <a:cs typeface="Arial"/>
                <a:sym typeface="Arial"/>
              </a:rPr>
              <a:t>Después de haber dicho esto, ellos lo vieron elevarse y ser recibido por una nube, que lo ocultó de sus ojos. </a:t>
            </a:r>
            <a:endParaRPr/>
          </a:p>
          <a:p>
            <a:pPr indent="0" lvl="0" marL="158750" rtl="0" algn="l">
              <a:lnSpc>
                <a:spcPct val="100000"/>
              </a:lnSpc>
              <a:spcBef>
                <a:spcPts val="0"/>
              </a:spcBef>
              <a:spcAft>
                <a:spcPts val="0"/>
              </a:spcAft>
              <a:buSzPts val="1100"/>
              <a:buFont typeface="Arial"/>
              <a:buNone/>
            </a:pPr>
            <a:r>
              <a:t/>
            </a:r>
            <a:endParaRPr b="0" baseline="3000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10 </a:t>
            </a:r>
            <a:r>
              <a:rPr b="0" i="0" lang="en-US" u="none" strike="noStrike">
                <a:solidFill>
                  <a:srgbClr val="000000"/>
                </a:solidFill>
                <a:latin typeface="Arial"/>
                <a:ea typeface="Arial"/>
                <a:cs typeface="Arial"/>
                <a:sym typeface="Arial"/>
              </a:rPr>
              <a:t>Mientras miraban al cielo y veían cómo él se alejaba, dos varones vestidos de blanco se pusieron junto a ellos</a:t>
            </a:r>
            <a:r>
              <a:rPr b="1" baseline="30000" i="0" lang="en-US" u="none" strike="noStrike">
                <a:solidFill>
                  <a:srgbClr val="000000"/>
                </a:solidFill>
                <a:latin typeface="Arial"/>
                <a:ea typeface="Arial"/>
                <a:cs typeface="Arial"/>
                <a:sym typeface="Arial"/>
              </a:rPr>
              <a:t>11 </a:t>
            </a:r>
            <a:r>
              <a:rPr b="0" i="0" lang="en-US" u="none" strike="noStrike">
                <a:solidFill>
                  <a:srgbClr val="000000"/>
                </a:solidFill>
                <a:latin typeface="Arial"/>
                <a:ea typeface="Arial"/>
                <a:cs typeface="Arial"/>
                <a:sym typeface="Arial"/>
              </a:rPr>
              <a:t>y les dijeron: «Varones galileos, ¿por qué están mirando al cielo? Este mismo Jesús, que ustedes han visto irse al cielo, vendrá de la misma manera que lo vieron desaparecer.»</a:t>
            </a:r>
            <a:endParaRPr/>
          </a:p>
          <a:p>
            <a:pPr indent="0" lvl="0" marL="158750" rtl="0" algn="l">
              <a:lnSpc>
                <a:spcPct val="100000"/>
              </a:lnSpc>
              <a:spcBef>
                <a:spcPts val="0"/>
              </a:spcBef>
              <a:spcAft>
                <a:spcPts val="0"/>
              </a:spcAft>
              <a:buSzPts val="1100"/>
              <a:buFont typeface="Arial"/>
              <a:buNone/>
            </a:pPr>
            <a:r>
              <a:t/>
            </a:r>
            <a:endParaRPr b="1" baseline="3000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12 </a:t>
            </a:r>
            <a:r>
              <a:rPr b="0" i="0" lang="en-US" u="none" strike="noStrike">
                <a:solidFill>
                  <a:srgbClr val="000000"/>
                </a:solidFill>
                <a:latin typeface="Arial"/>
                <a:ea typeface="Arial"/>
                <a:cs typeface="Arial"/>
                <a:sym typeface="Arial"/>
              </a:rPr>
              <a:t>Entonces los apóstoles volvieron a Jerusalén desde el monte del Olivar, que dista de Jerusalén poco más de un kilómetro.</a:t>
            </a:r>
            <a:r>
              <a:rPr b="0" baseline="30000" i="0" lang="en-US" u="none" strike="noStrike">
                <a:solidFill>
                  <a:srgbClr val="000000"/>
                </a:solidFill>
                <a:latin typeface="Arial"/>
                <a:ea typeface="Arial"/>
                <a:cs typeface="Arial"/>
                <a:sym typeface="Arial"/>
              </a:rPr>
              <a:t>[</a:t>
            </a:r>
            <a:r>
              <a:rPr b="0" baseline="30000" i="0" lang="en-US" u="sng" strike="noStrike">
                <a:solidFill>
                  <a:srgbClr val="517E90"/>
                </a:solidFill>
                <a:latin typeface="Arial"/>
                <a:ea typeface="Arial"/>
                <a:cs typeface="Arial"/>
                <a:sym typeface="Arial"/>
                <a:hlinkClick r:id="rId2">
                  <a:extLst>
                    <a:ext uri="{A12FA001-AC4F-418D-AE19-62706E023703}">
                      <ahyp:hlinkClr val="tx"/>
                    </a:ext>
                  </a:extLst>
                </a:hlinkClick>
              </a:rPr>
              <a:t>a</a:t>
            </a:r>
            <a:r>
              <a:rPr b="0" baseline="30000" i="0" lang="en-US" u="none" strike="noStrike">
                <a:solidFill>
                  <a:srgbClr val="000000"/>
                </a:solidFill>
                <a:latin typeface="Arial"/>
                <a:ea typeface="Arial"/>
                <a:cs typeface="Arial"/>
                <a:sym typeface="Arial"/>
              </a:rPr>
              <a:t>]</a:t>
            </a:r>
            <a:endParaRPr b="0" i="0" u="none" strike="noStrike">
              <a:solidFill>
                <a:srgbClr val="000000"/>
              </a:solidFill>
              <a:latin typeface="Arial"/>
              <a:ea typeface="Arial"/>
              <a:cs typeface="Arial"/>
              <a:sym typeface="Arial"/>
            </a:endParaRPr>
          </a:p>
          <a:p>
            <a:pPr indent="0" lvl="0" marL="0" rtl="0" algn="l">
              <a:lnSpc>
                <a:spcPct val="100000"/>
              </a:lnSpc>
              <a:spcBef>
                <a:spcPts val="1000"/>
              </a:spcBef>
              <a:spcAft>
                <a:spcPts val="0"/>
              </a:spcAft>
              <a:buSzPts val="1100"/>
              <a:buNone/>
            </a:pPr>
            <a:r>
              <a:t/>
            </a:r>
            <a:endParaRPr b="1">
              <a:solidFill>
                <a:schemeClr val="dk1"/>
              </a:solidFill>
              <a:latin typeface="Calibri"/>
              <a:ea typeface="Calibri"/>
              <a:cs typeface="Calibri"/>
              <a:sym typeface="Calibri"/>
            </a:endParaRPr>
          </a:p>
        </p:txBody>
      </p:sp>
      <p:sp>
        <p:nvSpPr>
          <p:cNvPr id="287" name="Google Shape;287;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4. Considerar.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El considerar es el tercer paso de Las Cuatro C. En este paso, consideramos los detalles de la historia bíblica utilizando seis preguntas. Deseamos entender las palabras que Dios nos ha dado antes de aplicarlas a la vida personal. </a:t>
            </a:r>
            <a:endParaRPr sz="1800">
              <a:latin typeface="Calibri"/>
              <a:ea typeface="Calibri"/>
              <a:cs typeface="Calibri"/>
              <a:sym typeface="Calibri"/>
            </a:endParaRPr>
          </a:p>
          <a:p>
            <a:pPr indent="0" lvl="0" marL="0" rtl="0" algn="l">
              <a:lnSpc>
                <a:spcPct val="100000"/>
              </a:lnSpc>
              <a:spcBef>
                <a:spcPts val="1000"/>
              </a:spcBef>
              <a:spcAft>
                <a:spcPts val="0"/>
              </a:spcAft>
              <a:buSzPts val="1100"/>
              <a:buNone/>
            </a:pPr>
            <a:r>
              <a:t/>
            </a:r>
            <a:endParaRPr b="1">
              <a:solidFill>
                <a:schemeClr val="dk1"/>
              </a:solidFill>
              <a:latin typeface="Calibri"/>
              <a:ea typeface="Calibri"/>
              <a:cs typeface="Calibri"/>
              <a:sym typeface="Calibri"/>
            </a:endParaRPr>
          </a:p>
        </p:txBody>
      </p:sp>
      <p:sp>
        <p:nvSpPr>
          <p:cNvPr id="294" name="Google Shape;294;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Calibri"/>
              <a:buAutoNum type="arabicPeriod"/>
            </a:pPr>
            <a:r>
              <a:rPr lang="en-US" sz="1800">
                <a:latin typeface="Calibri"/>
                <a:ea typeface="Calibri"/>
                <a:cs typeface="Calibri"/>
                <a:sym typeface="Calibri"/>
              </a:rPr>
              <a:t>¿Quiénes son los personajes de esta historia?</a:t>
            </a:r>
            <a:endParaRPr/>
          </a:p>
          <a:p>
            <a:pPr indent="-273050" lvl="0" marL="34290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Los personajes principales: Los 11 discípulos y Jesús</a:t>
            </a:r>
            <a:endParaRPr/>
          </a:p>
          <a:p>
            <a:pPr indent="-273050" lvl="0" marL="342900" marR="0" rtl="0" algn="l">
              <a:lnSpc>
                <a:spcPct val="100000"/>
              </a:lnSpc>
              <a:spcBef>
                <a:spcPts val="0"/>
              </a:spcBef>
              <a:spcAft>
                <a:spcPts val="0"/>
              </a:spcAft>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Jesús (se les presentó dándoles muchas pruebas de que estaba vivo)</a:t>
            </a:r>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Dios (Reino de Dios, la promesa del Padre)</a:t>
            </a:r>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el Espíritu (serán bautizados con el Espíritu Santo </a:t>
            </a:r>
            <a:endParaRPr/>
          </a:p>
          <a:p>
            <a:pPr indent="-273050" lvl="0" marL="342900" marR="0" rtl="0" algn="l">
              <a:lnSpc>
                <a:spcPct val="100000"/>
              </a:lnSpc>
              <a:spcBef>
                <a:spcPts val="0"/>
              </a:spcBef>
              <a:spcAft>
                <a:spcPts val="0"/>
              </a:spcAft>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Juan el Bautista (v.5 Juan bautizó con agua, pero dentro de pocos días ustedes serán bautizados con el Espíritu Santo) </a:t>
            </a:r>
            <a:endParaRPr/>
          </a:p>
          <a:p>
            <a:pPr indent="-273050" lvl="0" marL="342900" marR="0" rtl="0" algn="l">
              <a:lnSpc>
                <a:spcPct val="100000"/>
              </a:lnSpc>
              <a:spcBef>
                <a:spcPts val="0"/>
              </a:spcBef>
              <a:spcAft>
                <a:spcPts val="0"/>
              </a:spcAft>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Dos varones vestidos en blanco (v. 10 De repente, se les acercaron dos hombres vestidos en blanco)</a:t>
            </a:r>
            <a:endParaRPr sz="1800">
              <a:latin typeface="Calibri"/>
              <a:ea typeface="Calibri"/>
              <a:cs typeface="Calibri"/>
              <a:sym typeface="Calibri"/>
            </a:endParaRPr>
          </a:p>
          <a:p>
            <a:pPr indent="0" lvl="0" marL="0" marR="17145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304" name="Google Shape;30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2. ¿Cuáles son los objetos de esta historia?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Una Agua; (v.5) Juan bautizó con agua</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Tierra; (v.8) Hasta los confines de la tierra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Una nube; (v.9) una nube lo ocultó de su vista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Vestidos de blanco; (v.10) Dos hombres les acercaron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Al cielo; (v. 11). ¿Qué hacen aquí mirando al cielo?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El monte (v.12) </a:t>
            </a:r>
            <a:endParaRPr sz="1800">
              <a:latin typeface="Calibri"/>
              <a:ea typeface="Calibri"/>
              <a:cs typeface="Calibri"/>
              <a:sym typeface="Calibri"/>
            </a:endParaRPr>
          </a:p>
          <a:p>
            <a:pPr indent="0" lvl="0" marL="0" marR="17145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316" name="Google Shape;31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3. ¿Dónde ocurrió la historia?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En el monte de Olivos, cerca de Jerusalén (v. 12) Entonces regresaron a Jerusalén desde el monte llamado Olivos, situado aproximadamente a un kilómetro de la ciudad. </a:t>
            </a:r>
            <a:endParaRPr sz="1800">
              <a:latin typeface="Calibri"/>
              <a:ea typeface="Calibri"/>
              <a:cs typeface="Calibri"/>
              <a:sym typeface="Calibri"/>
            </a:endParaRPr>
          </a:p>
          <a:p>
            <a:pPr indent="0" lvl="0" marL="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328" name="Google Shape;328;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4. ¿Cuándo ocurrió la historia?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40 días después de la resurrección de Jesús V. Durante cuarenta días se les apareció y les habló acerca del reino de Dios.</a:t>
            </a:r>
            <a:endParaRPr sz="1800">
              <a:latin typeface="Calibri"/>
              <a:ea typeface="Calibri"/>
              <a:cs typeface="Calibri"/>
              <a:sym typeface="Calibri"/>
            </a:endParaRPr>
          </a:p>
          <a:p>
            <a:pPr indent="0" lvl="0" marL="0" marR="17145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340" name="Google Shape;34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5. ¿Cuál es el problema?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Algunos dudaban</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Todavía no entienden bien el reino de Dios. (V. 6) Señor, ¿es ahora cuando vas a restablecer el reino a Israel?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Jesús ascendió (v. 9) Fue llevado a las alturas. </a:t>
            </a:r>
            <a:endParaRPr sz="1800">
              <a:latin typeface="Calibri"/>
              <a:ea typeface="Calibri"/>
              <a:cs typeface="Calibri"/>
              <a:sym typeface="Calibri"/>
            </a:endParaRPr>
          </a:p>
          <a:p>
            <a:pPr indent="0" lvl="0" marL="0" marR="17145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352" name="Google Shape;35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 6. ¿Se resuelve el problema? ¿Cómo?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Jesús les explica el reino de Dios (V. 7-8) No les toca a ustedes conocer la hora ni el momento determinados por la autoridad misma del Padre. Pero cuando venga el Espíritu Santo sobre ustedes, recibirán poder y serán mis testigos tanto en Jerusalén como en toda Judea, Samaria, y hasta los confines de la tierra. </a:t>
            </a:r>
            <a:endParaRPr/>
          </a:p>
          <a:p>
            <a:pPr indent="-273050" lvl="0" marL="342900" marR="0" rtl="0" algn="l">
              <a:lnSpc>
                <a:spcPct val="100000"/>
              </a:lnSpc>
              <a:spcBef>
                <a:spcPts val="0"/>
              </a:spcBef>
              <a:spcAft>
                <a:spcPts val="0"/>
              </a:spcAft>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Jesús les promete el Espíritu Santo (V.8)</a:t>
            </a:r>
            <a:endParaRPr/>
          </a:p>
          <a:p>
            <a:pPr indent="-273050" lvl="0" marL="342900" marR="0" rtl="0" algn="l">
              <a:lnSpc>
                <a:spcPct val="100000"/>
              </a:lnSpc>
              <a:spcBef>
                <a:spcPts val="0"/>
              </a:spcBef>
              <a:spcAft>
                <a:spcPts val="0"/>
              </a:spcAft>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Les encarga una misión sumamente importante (V.8)</a:t>
            </a:r>
            <a:endParaRPr/>
          </a:p>
          <a:p>
            <a:pPr indent="-273050" lvl="0" marL="342900" marR="0" rtl="0" algn="l">
              <a:lnSpc>
                <a:spcPct val="100000"/>
              </a:lnSpc>
              <a:spcBef>
                <a:spcPts val="0"/>
              </a:spcBef>
              <a:spcAft>
                <a:spcPts val="0"/>
              </a:spcAft>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Jesús va a venir de nuevo (V.11) Este mismo Jesús, que ha sido llevado de entre ustedes al cielo, vendrá otra vez de la misma manera que lo han visto irse. </a:t>
            </a:r>
            <a:endParaRPr sz="1800">
              <a:latin typeface="Calibri"/>
              <a:ea typeface="Calibri"/>
              <a:cs typeface="Calibri"/>
              <a:sym typeface="Calibri"/>
            </a:endParaRPr>
          </a:p>
          <a:p>
            <a:pPr indent="-228600" lvl="0" marL="914400" marR="171450" rtl="0" algn="l">
              <a:lnSpc>
                <a:spcPct val="100000"/>
              </a:lnSpc>
              <a:spcBef>
                <a:spcPts val="0"/>
              </a:spcBef>
              <a:spcAft>
                <a:spcPts val="0"/>
              </a:spcAft>
              <a:buClr>
                <a:schemeClr val="dk1"/>
              </a:buClr>
              <a:buSzPts val="1100"/>
              <a:buFont typeface="Calibri"/>
              <a:buNone/>
            </a:pPr>
            <a:r>
              <a:t/>
            </a:r>
            <a:endParaRPr>
              <a:solidFill>
                <a:schemeClr val="dk1"/>
              </a:solidFill>
              <a:latin typeface="Calibri"/>
              <a:ea typeface="Calibri"/>
              <a:cs typeface="Calibri"/>
              <a:sym typeface="Calibri"/>
            </a:endParaRPr>
          </a:p>
        </p:txBody>
      </p:sp>
      <p:sp>
        <p:nvSpPr>
          <p:cNvPr id="364" name="Google Shape;36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5. Consolidar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El Consolidar es el cuarto paso de Las Cuatro Cs. Este paso incluye cuatro preguntas para aplicar la Palabra de Dios a nuestros corazones y a nuestras vidas. </a:t>
            </a:r>
            <a:endParaRPr sz="1800">
              <a:latin typeface="Calibri"/>
              <a:ea typeface="Calibri"/>
              <a:cs typeface="Calibri"/>
              <a:sym typeface="Calibri"/>
            </a:endParaRPr>
          </a:p>
          <a:p>
            <a:pPr indent="0" lvl="0" marL="0" rtl="0" algn="l">
              <a:lnSpc>
                <a:spcPct val="100000"/>
              </a:lnSpc>
              <a:spcBef>
                <a:spcPts val="1000"/>
              </a:spcBef>
              <a:spcAft>
                <a:spcPts val="0"/>
              </a:spcAft>
              <a:buSzPts val="1100"/>
              <a:buNone/>
            </a:pPr>
            <a:r>
              <a:t/>
            </a:r>
            <a:endParaRPr b="1">
              <a:solidFill>
                <a:schemeClr val="dk1"/>
              </a:solidFill>
              <a:latin typeface="Calibri"/>
              <a:ea typeface="Calibri"/>
              <a:cs typeface="Calibri"/>
              <a:sym typeface="Calibri"/>
            </a:endParaRPr>
          </a:p>
        </p:txBody>
      </p:sp>
      <p:sp>
        <p:nvSpPr>
          <p:cNvPr id="376" name="Google Shape;376;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AutoNum type="arabicPeriod"/>
            </a:pPr>
            <a:r>
              <a:rPr lang="en-US" sz="1800">
                <a:latin typeface="Calibri"/>
                <a:ea typeface="Calibri"/>
                <a:cs typeface="Calibri"/>
                <a:sym typeface="Calibri"/>
              </a:rPr>
              <a:t>¿Cuál es el punto principal de la historia? </a:t>
            </a:r>
            <a:endParaRPr/>
          </a:p>
          <a:p>
            <a:pPr indent="-273050" lvl="0" marL="342900" marR="0" rtl="0" algn="l">
              <a:lnSpc>
                <a:spcPct val="100000"/>
              </a:lnSpc>
              <a:spcBef>
                <a:spcPts val="0"/>
              </a:spcBef>
              <a:spcAft>
                <a:spcPts val="0"/>
              </a:spcAft>
              <a:buSzPts val="1100"/>
              <a:buNone/>
            </a:pPr>
            <a:r>
              <a:t/>
            </a:r>
            <a:endParaRPr sz="1800">
              <a:latin typeface="Calibri"/>
              <a:ea typeface="Calibri"/>
              <a:cs typeface="Calibri"/>
              <a:sym typeface="Calibri"/>
            </a:endParaRPr>
          </a:p>
          <a:p>
            <a:pPr indent="-342900" lvl="0" marL="342900" marR="17145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Antes de ascender al cielo, Jesús prepara a sus discípulos para ser sus testigos al mundo. </a:t>
            </a:r>
            <a:endParaRPr sz="1800">
              <a:latin typeface="Calibri"/>
              <a:ea typeface="Calibri"/>
              <a:cs typeface="Calibri"/>
              <a:sym typeface="Calibri"/>
            </a:endParaRPr>
          </a:p>
          <a:p>
            <a:pPr indent="0" lvl="0" marL="0" rtl="0" algn="l">
              <a:lnSpc>
                <a:spcPct val="100000"/>
              </a:lnSpc>
              <a:spcBef>
                <a:spcPts val="1200"/>
              </a:spcBef>
              <a:spcAft>
                <a:spcPts val="0"/>
              </a:spcAft>
              <a:buSzPts val="1100"/>
              <a:buNone/>
            </a:pPr>
            <a:r>
              <a:t/>
            </a:r>
            <a:endParaRPr>
              <a:solidFill>
                <a:schemeClr val="dk1"/>
              </a:solidFill>
              <a:latin typeface="Calibri"/>
              <a:ea typeface="Calibri"/>
              <a:cs typeface="Calibri"/>
              <a:sym typeface="Calibri"/>
            </a:endParaRPr>
          </a:p>
        </p:txBody>
      </p:sp>
      <p:sp>
        <p:nvSpPr>
          <p:cNvPr id="386" name="Google Shape;38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100">
                <a:solidFill>
                  <a:srgbClr val="000000"/>
                </a:solidFill>
                <a:latin typeface="Calibri"/>
                <a:ea typeface="Calibri"/>
                <a:cs typeface="Calibri"/>
                <a:sym typeface="Calibri"/>
              </a:rPr>
              <a:t>2. Introducción breve a Lección 1</a:t>
            </a:r>
            <a:endParaRPr/>
          </a:p>
          <a:p>
            <a:pPr indent="0" lvl="0" marL="0" marR="0" rtl="0" algn="l">
              <a:lnSpc>
                <a:spcPct val="100000"/>
              </a:lnSpc>
              <a:spcBef>
                <a:spcPts val="0"/>
              </a:spcBef>
              <a:spcAft>
                <a:spcPts val="0"/>
              </a:spcAft>
              <a:buSzPts val="1100"/>
              <a:buFont typeface="Arial"/>
              <a:buNone/>
            </a:pPr>
            <a:r>
              <a:t/>
            </a:r>
            <a:endParaRPr sz="11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100">
                <a:solidFill>
                  <a:srgbClr val="000000"/>
                </a:solidFill>
                <a:latin typeface="Calibri"/>
                <a:ea typeface="Calibri"/>
                <a:cs typeface="Calibri"/>
                <a:sym typeface="Calibri"/>
              </a:rPr>
              <a:t>De nuevo, muy bienvenidos a todos a la Lección 1 de “La Iglesia Cristiana.” </a:t>
            </a:r>
            <a:endParaRPr/>
          </a:p>
          <a:p>
            <a:pPr indent="0" lvl="0" marL="0" marR="0" rtl="0" algn="l">
              <a:lnSpc>
                <a:spcPct val="100000"/>
              </a:lnSpc>
              <a:spcBef>
                <a:spcPts val="0"/>
              </a:spcBef>
              <a:spcAft>
                <a:spcPts val="0"/>
              </a:spcAft>
              <a:buSzPts val="1100"/>
              <a:buFont typeface="Arial"/>
              <a:buNone/>
            </a:pPr>
            <a:r>
              <a:t/>
            </a:r>
            <a:endParaRPr sz="1100">
              <a:solidFill>
                <a:srgbClr val="000000"/>
              </a:solidFill>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100">
                <a:solidFill>
                  <a:srgbClr val="000000"/>
                </a:solidFill>
                <a:latin typeface="Calibri"/>
                <a:ea typeface="Calibri"/>
                <a:cs typeface="Calibri"/>
                <a:sym typeface="Calibri"/>
              </a:rPr>
              <a:t>Hoy exploraremos las últimas palabras de Jesucristo a sus discípulos, que son palabras de ánimo, consuelo y propósito. </a:t>
            </a:r>
            <a:endParaRPr/>
          </a:p>
          <a:p>
            <a:pPr indent="0" lvl="0" marL="0" marR="0" rtl="0" algn="l">
              <a:lnSpc>
                <a:spcPct val="100000"/>
              </a:lnSpc>
              <a:spcBef>
                <a:spcPts val="0"/>
              </a:spcBef>
              <a:spcAft>
                <a:spcPts val="0"/>
              </a:spcAft>
              <a:buSzPts val="1100"/>
              <a:buFont typeface="Arial"/>
              <a:buNone/>
            </a:pPr>
            <a:r>
              <a:t/>
            </a:r>
            <a:endParaRPr sz="1100">
              <a:solidFill>
                <a:srgbClr val="000000"/>
              </a:solidFill>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100">
                <a:solidFill>
                  <a:srgbClr val="000000"/>
                </a:solidFill>
                <a:latin typeface="Calibri"/>
                <a:ea typeface="Calibri"/>
                <a:cs typeface="Calibri"/>
                <a:sym typeface="Calibri"/>
              </a:rPr>
              <a:t>Además, reflexionaremos sobre lo que estas palabras significan para nosotros y para la iglesia hoy en día.</a:t>
            </a:r>
            <a:endParaRPr/>
          </a:p>
          <a:p>
            <a:pPr indent="0" lvl="0" marL="0" marR="0" rtl="0" algn="l">
              <a:lnSpc>
                <a:spcPct val="100000"/>
              </a:lnSpc>
              <a:spcBef>
                <a:spcPts val="0"/>
              </a:spcBef>
              <a:spcAft>
                <a:spcPts val="0"/>
              </a:spcAft>
              <a:buSzPts val="1100"/>
              <a:buFont typeface="Arial"/>
              <a:buNone/>
            </a:pPr>
            <a:r>
              <a:t/>
            </a:r>
            <a:endParaRPr sz="1100">
              <a:solidFill>
                <a:srgbClr val="000000"/>
              </a:solidFill>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100">
                <a:solidFill>
                  <a:srgbClr val="000000"/>
                </a:solidFill>
                <a:latin typeface="Calibri"/>
                <a:ea typeface="Calibri"/>
                <a:cs typeface="Calibri"/>
                <a:sym typeface="Calibri"/>
              </a:rPr>
              <a:t>Estudiaremos el propósito de la iglesia. Que Dios bendiga nuestro estudio. </a:t>
            </a:r>
            <a:endParaRPr sz="11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93" name="Google Shape;9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2. ¿Qué pecado veo en esta historia y confieso en mi vida?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Aun cuando Jesús estaba a punto de ascender al cielo, las palabras de los discípulos todavía reflejaban corazones enfocado en cosas del mundo (v.6)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Al igual que los discípulos somos tentados continuamente a pecar acomodando la enseñanza de Jesús en su Palabra para que cuadre con nuestras ideas preconcebidas.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A veces no damos testimonio de Jesucristo. (v. 8) serán mis testigos </a:t>
            </a:r>
            <a:endParaRPr sz="1800">
              <a:latin typeface="Calibri"/>
              <a:ea typeface="Calibri"/>
              <a:cs typeface="Calibri"/>
              <a:sym typeface="Calibri"/>
            </a:endParaRPr>
          </a:p>
          <a:p>
            <a:pPr indent="0" lvl="0" marL="0" marR="171450" rtl="0" algn="l">
              <a:lnSpc>
                <a:spcPct val="100000"/>
              </a:lnSpc>
              <a:spcBef>
                <a:spcPts val="600"/>
              </a:spcBef>
              <a:spcAft>
                <a:spcPts val="0"/>
              </a:spcAft>
              <a:buSzPts val="1100"/>
              <a:buNone/>
            </a:pPr>
            <a:r>
              <a:t/>
            </a:r>
            <a:endParaRPr>
              <a:solidFill>
                <a:schemeClr val="dk1"/>
              </a:solidFill>
              <a:latin typeface="Calibri"/>
              <a:ea typeface="Calibri"/>
              <a:cs typeface="Calibri"/>
              <a:sym typeface="Calibri"/>
            </a:endParaRPr>
          </a:p>
        </p:txBody>
      </p:sp>
      <p:sp>
        <p:nvSpPr>
          <p:cNvPr id="398" name="Google Shape;398;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3. ¿En qué versos y palabras de esta historia veo el amor de Dios hacía mí?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¡Cristo ha resucitado! Los fortaleció durante 40 días con muchas pruebas que no admiten duda de su resurrección. (V. 3)</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Él les estaba enviando al Espíritu Santo para guiarles. (V. 4, 8)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También tenemos el Espíritu Santo </a:t>
            </a:r>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Dios desea que todos sean salvos, a mí también! </a:t>
            </a:r>
            <a:endParaRPr sz="1800">
              <a:latin typeface="Calibri"/>
              <a:ea typeface="Calibri"/>
              <a:cs typeface="Calibri"/>
              <a:sym typeface="Calibri"/>
            </a:endParaRPr>
          </a:p>
          <a:p>
            <a:pPr indent="0" lvl="0" marL="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410" name="Google Shape;410;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4. ¿Qué pediré que Dios obre en mí para poner en práctica su Palabra?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171450" rtl="0" algn="l">
              <a:lnSpc>
                <a:spcPct val="107000"/>
              </a:lnSpc>
              <a:spcBef>
                <a:spcPts val="0"/>
              </a:spcBef>
              <a:spcAft>
                <a:spcPts val="0"/>
              </a:spcAft>
              <a:buSzPts val="1100"/>
              <a:buFont typeface="Noto Sans Symbols"/>
              <a:buChar char="∙"/>
            </a:pPr>
            <a:r>
              <a:rPr lang="en-US" sz="1800">
                <a:latin typeface="Calibri"/>
                <a:ea typeface="Calibri"/>
                <a:cs typeface="Calibri"/>
                <a:sym typeface="Calibri"/>
              </a:rPr>
              <a:t>La misión que Jesús les dio a los apóstoles ha sido dada a todos aquellos que confían en él para la salvación, la misión de ser sus testigos entre las naciones a través del bautismo y enseñando la Palabra. </a:t>
            </a:r>
            <a:endParaRPr sz="1800">
              <a:latin typeface="Calibri"/>
              <a:ea typeface="Calibri"/>
              <a:cs typeface="Calibri"/>
              <a:sym typeface="Calibri"/>
            </a:endParaRPr>
          </a:p>
          <a:p>
            <a:pPr indent="0" lvl="0" marL="0" marR="171450" rtl="0" algn="l">
              <a:lnSpc>
                <a:spcPct val="100000"/>
              </a:lnSpc>
              <a:spcBef>
                <a:spcPts val="2000"/>
              </a:spcBef>
              <a:spcAft>
                <a:spcPts val="0"/>
              </a:spcAft>
              <a:buSzPts val="1100"/>
              <a:buNone/>
            </a:pPr>
            <a:r>
              <a:t/>
            </a:r>
            <a:endParaRPr>
              <a:solidFill>
                <a:schemeClr val="dk1"/>
              </a:solidFill>
              <a:latin typeface="Calibri"/>
              <a:ea typeface="Calibri"/>
              <a:cs typeface="Calibri"/>
              <a:sym typeface="Calibri"/>
            </a:endParaRPr>
          </a:p>
        </p:txBody>
      </p:sp>
      <p:sp>
        <p:nvSpPr>
          <p:cNvPr id="422" name="Google Shape;42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100">
                <a:solidFill>
                  <a:srgbClr val="000000"/>
                </a:solidFill>
                <a:latin typeface="Calibri"/>
                <a:ea typeface="Calibri"/>
                <a:cs typeface="Calibri"/>
                <a:sym typeface="Calibri"/>
              </a:rPr>
              <a:t>En nuestra lección hoy día, deseamos hacer lo siguiente:</a:t>
            </a:r>
            <a:br>
              <a:rPr lang="en-US" sz="1100">
                <a:solidFill>
                  <a:srgbClr val="000000"/>
                </a:solidFill>
                <a:latin typeface="Calibri"/>
                <a:ea typeface="Calibri"/>
                <a:cs typeface="Calibri"/>
                <a:sym typeface="Calibri"/>
              </a:rPr>
            </a:br>
            <a:r>
              <a:rPr lang="en-US" sz="1100">
                <a:solidFill>
                  <a:srgbClr val="000000"/>
                </a:solidFill>
                <a:latin typeface="Calibri"/>
                <a:ea typeface="Calibri"/>
                <a:cs typeface="Calibri"/>
                <a:sym typeface="Calibri"/>
              </a:rPr>
              <a:t>1. Identificar el propósito y los objetivos generales del curso. </a:t>
            </a:r>
            <a:endParaRPr sz="11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b="0" lang="en-US" sz="1100">
                <a:solidFill>
                  <a:srgbClr val="000000"/>
                </a:solidFill>
                <a:latin typeface="Calibri"/>
                <a:ea typeface="Calibri"/>
                <a:cs typeface="Calibri"/>
                <a:sym typeface="Calibri"/>
              </a:rPr>
              <a:t>2. Usar el método de las Cuatro “C” para leer y comprender Hechos 1:3-12.</a:t>
            </a:r>
            <a:r>
              <a:rPr b="1" lang="en-US" sz="1100">
                <a:solidFill>
                  <a:srgbClr val="000000"/>
                </a:solidFill>
                <a:latin typeface="Calibri"/>
                <a:ea typeface="Calibri"/>
                <a:cs typeface="Calibri"/>
                <a:sym typeface="Calibri"/>
              </a:rPr>
              <a:t> </a:t>
            </a:r>
            <a:endParaRPr b="1" sz="11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b="1" lang="en-US" sz="1100">
                <a:solidFill>
                  <a:srgbClr val="000000"/>
                </a:solidFill>
                <a:latin typeface="Calibri"/>
                <a:ea typeface="Calibri"/>
                <a:cs typeface="Calibri"/>
                <a:sym typeface="Calibri"/>
              </a:rPr>
              <a:t>3. Describir el propósito de la iglesia con evidencia del libro de Hechos. </a:t>
            </a:r>
            <a:endParaRPr b="1" sz="1100">
              <a:latin typeface="Calibri"/>
              <a:ea typeface="Calibri"/>
              <a:cs typeface="Calibri"/>
              <a:sym typeface="Calibri"/>
            </a:endParaRPr>
          </a:p>
          <a:p>
            <a:pPr indent="0" lvl="0" marL="0" rtl="0" algn="l">
              <a:lnSpc>
                <a:spcPct val="100000"/>
              </a:lnSpc>
              <a:spcBef>
                <a:spcPts val="600"/>
              </a:spcBef>
              <a:spcAft>
                <a:spcPts val="0"/>
              </a:spcAft>
              <a:buSzPts val="1100"/>
              <a:buNone/>
            </a:pPr>
            <a:r>
              <a:t/>
            </a:r>
            <a:endParaRPr/>
          </a:p>
        </p:txBody>
      </p:sp>
      <p:sp>
        <p:nvSpPr>
          <p:cNvPr id="434" name="Google Shape;434;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Calibri"/>
              <a:buAutoNum type="arabicPeriod"/>
            </a:pPr>
            <a:r>
              <a:rPr lang="en-US" sz="1800">
                <a:latin typeface="Calibri"/>
                <a:ea typeface="Calibri"/>
                <a:cs typeface="Calibri"/>
                <a:sym typeface="Calibri"/>
              </a:rPr>
              <a:t>Considerando lo que hemos estudiado hoy, ¿Qué finalidad o propósito tiene la iglesia? </a:t>
            </a:r>
            <a:r>
              <a:rPr lang="en-US" sz="1800">
                <a:solidFill>
                  <a:srgbClr val="00B050"/>
                </a:solidFill>
                <a:latin typeface="Calibri"/>
                <a:ea typeface="Calibri"/>
                <a:cs typeface="Calibri"/>
                <a:sym typeface="Calibri"/>
              </a:rPr>
              <a:t>(Pregunta #1 del Proyecto Final) </a:t>
            </a:r>
            <a:r>
              <a:rPr i="1" lang="en-US" sz="1800">
                <a:solidFill>
                  <a:srgbClr val="00B050"/>
                </a:solidFill>
                <a:latin typeface="Calibri"/>
                <a:ea typeface="Calibri"/>
                <a:cs typeface="Calibri"/>
                <a:sym typeface="Calibri"/>
              </a:rPr>
              <a:t>Invita respuestas de los estudiantes. </a:t>
            </a:r>
            <a:endParaRPr i="1" sz="18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453" name="Google Shape;453;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c7cd4f111b_0_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La ascensión de Jesús deja en claro la finalidad de la iglesia</a:t>
            </a:r>
            <a:endParaRPr/>
          </a:p>
          <a:p>
            <a:pPr indent="-273050" lvl="0" marL="342900" marR="0" rtl="0" algn="l">
              <a:lnSpc>
                <a:spcPct val="100000"/>
              </a:lnSpc>
              <a:spcBef>
                <a:spcPts val="0"/>
              </a:spcBef>
              <a:spcAft>
                <a:spcPts val="0"/>
              </a:spcAft>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La presencia visible de Cristo ya no era necesaria. Ya dio su vida en obediencia perfecta y en la muerte. Ya resucitó. Y les había dicho a sus discípulos: </a:t>
            </a:r>
            <a:endParaRPr sz="1800">
              <a:latin typeface="Calibri"/>
              <a:ea typeface="Calibri"/>
              <a:cs typeface="Calibri"/>
              <a:sym typeface="Calibri"/>
            </a:endParaRPr>
          </a:p>
          <a:p>
            <a:pPr indent="0" lvl="0" marL="0" rtl="0" algn="l">
              <a:lnSpc>
                <a:spcPct val="100000"/>
              </a:lnSpc>
              <a:spcBef>
                <a:spcPts val="1000"/>
              </a:spcBef>
              <a:spcAft>
                <a:spcPts val="1000"/>
              </a:spcAft>
              <a:buSzPts val="1100"/>
              <a:buNone/>
            </a:pPr>
            <a:r>
              <a:t/>
            </a:r>
            <a:endParaRPr b="1">
              <a:solidFill>
                <a:schemeClr val="dk1"/>
              </a:solidFill>
              <a:latin typeface="Calibri"/>
              <a:ea typeface="Calibri"/>
              <a:cs typeface="Calibri"/>
              <a:sym typeface="Calibri"/>
            </a:endParaRPr>
          </a:p>
        </p:txBody>
      </p:sp>
      <p:sp>
        <p:nvSpPr>
          <p:cNvPr id="459" name="Google Shape;459;g2c7cd4f111b_0_1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6e56d05998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000"/>
              </a:spcBef>
              <a:spcAft>
                <a:spcPts val="0"/>
              </a:spcAft>
              <a:buClr>
                <a:srgbClr val="000000"/>
              </a:buClr>
              <a:buSzPts val="1100"/>
              <a:buFont typeface="Arial"/>
              <a:buNone/>
            </a:pPr>
            <a:r>
              <a:rPr lang="en-US" sz="1100">
                <a:latin typeface="Calibri"/>
                <a:ea typeface="Calibri"/>
                <a:cs typeface="Calibri"/>
                <a:sym typeface="Calibri"/>
              </a:rPr>
              <a:t>Hechos 1:6-8, “Entonces los que estaban reunidos con él le preguntaron: - ¿Señor, es ahora cuando vas a restablecer el reino a Israel? No les toca a ustedes conocer la hora ni el momento determinados por la autoridad misma del Padre – les contestó Jesús – Pero, cuando venga el Espíritu Santo sobre ustedes, recibirán poder y serán mis testigos tanto en Jerusalén, como en toda Judea y Samaria, y hasta los confines de la tierra.”</a:t>
            </a:r>
            <a:endParaRPr/>
          </a:p>
          <a:p>
            <a:pPr indent="0" lvl="0" marL="0" marR="0" rtl="0" algn="l">
              <a:lnSpc>
                <a:spcPct val="100000"/>
              </a:lnSpc>
              <a:spcBef>
                <a:spcPts val="1000"/>
              </a:spcBef>
              <a:spcAft>
                <a:spcPts val="0"/>
              </a:spcAft>
              <a:buClr>
                <a:srgbClr val="000000"/>
              </a:buClr>
              <a:buSzPts val="1100"/>
              <a:buFont typeface="Arial"/>
              <a:buNone/>
            </a:pPr>
            <a:r>
              <a:t/>
            </a:r>
            <a:endParaRPr sz="1100">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1100"/>
              <a:buFont typeface="Arial"/>
              <a:buNone/>
            </a:pPr>
            <a:r>
              <a:rPr lang="en-US" sz="1100">
                <a:latin typeface="Calibri"/>
                <a:ea typeface="Calibri"/>
                <a:cs typeface="Calibri"/>
                <a:sym typeface="Calibri"/>
              </a:rPr>
              <a:t>Jesús, al irse, nos hizo copartícipes en su misión, y en su obra. </a:t>
            </a:r>
            <a:r>
              <a:rPr lang="en-US" sz="1800">
                <a:latin typeface="Calibri"/>
                <a:ea typeface="Calibri"/>
                <a:cs typeface="Calibri"/>
                <a:sym typeface="Calibri"/>
              </a:rPr>
              <a:t>Nos ha dado el Espíritu Santo</a:t>
            </a:r>
            <a:r>
              <a:rPr lang="en-US"/>
              <a:t> </a:t>
            </a:r>
            <a:endParaRPr sz="1100">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1100"/>
              <a:buFont typeface="Arial"/>
              <a:buNone/>
            </a:pPr>
            <a:r>
              <a:t/>
            </a:r>
            <a:endParaRPr sz="1100">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1100"/>
              <a:buFont typeface="Arial"/>
              <a:buNone/>
            </a:pPr>
            <a:r>
              <a:rPr lang="en-US" sz="1100">
                <a:latin typeface="Calibri"/>
                <a:ea typeface="Calibri"/>
                <a:cs typeface="Calibri"/>
                <a:sym typeface="Calibri"/>
              </a:rPr>
              <a:t>¡Qué gran bendición! Esta es la finalidad de la iglesia. Ser testigos de Jesucristo hasta los confines de la tierra. </a:t>
            </a:r>
            <a:endParaRPr/>
          </a:p>
          <a:p>
            <a:pPr indent="0" lvl="0" marL="0" marR="0" rtl="0" algn="l">
              <a:lnSpc>
                <a:spcPct val="100000"/>
              </a:lnSpc>
              <a:spcBef>
                <a:spcPts val="1000"/>
              </a:spcBef>
              <a:spcAft>
                <a:spcPts val="0"/>
              </a:spcAft>
              <a:buClr>
                <a:srgbClr val="000000"/>
              </a:buClr>
              <a:buSzPts val="1100"/>
              <a:buFont typeface="Arial"/>
              <a:buNone/>
            </a:pPr>
            <a:r>
              <a:t/>
            </a:r>
            <a:endParaRPr sz="1100">
              <a:latin typeface="Calibri"/>
              <a:ea typeface="Calibri"/>
              <a:cs typeface="Calibri"/>
              <a:sym typeface="Calibri"/>
            </a:endParaRPr>
          </a:p>
          <a:p>
            <a:pPr indent="0" lvl="0" marL="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467" name="Google Shape;467;g26e56d05998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6f54ec5443_0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El propósito de la iglesia que encontramos en Hechos 1, también está en Mateo 28:18-20</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Mateo 28:18-20, “Se me ha dado toda autoridad en el cielo y en la tierra. Por tanto, vayan y hagan discípulos de todas las naciones, bautizándoles en el nombre del Padre y del Hijo y del Espíritu Santo, enseñándoles a obedecer todo lo que les he mandado a ustedes. Y les aseguro que estaré con ustedes siempre, hasta el fin del mundo.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Aquí Dios nos da más información sobre cómo seamos sus testigos: ¡Vamos! Y hacemos discípulos. Bautizándoles y enseñándoles.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No es posible por nuestras propias fuerzas, sino por el poder del evangelio y el Espíritu Santo. No estamos solos. </a:t>
            </a:r>
            <a:endParaRPr sz="1100">
              <a:latin typeface="Calibri"/>
              <a:ea typeface="Calibri"/>
              <a:cs typeface="Calibri"/>
              <a:sym typeface="Calibri"/>
            </a:endParaRPr>
          </a:p>
          <a:p>
            <a:pPr indent="-114300" lvl="2" marL="1371600" rtl="0" algn="l">
              <a:lnSpc>
                <a:spcPct val="100000"/>
              </a:lnSpc>
              <a:spcBef>
                <a:spcPts val="0"/>
              </a:spcBef>
              <a:spcAft>
                <a:spcPts val="0"/>
              </a:spcAft>
              <a:buClr>
                <a:schemeClr val="dk1"/>
              </a:buClr>
              <a:buSzPts val="1100"/>
              <a:buFont typeface="Calibri"/>
              <a:buNone/>
            </a:pPr>
            <a:r>
              <a:t/>
            </a:r>
            <a:endParaRPr>
              <a:solidFill>
                <a:schemeClr val="dk1"/>
              </a:solidFill>
              <a:latin typeface="Calibri"/>
              <a:ea typeface="Calibri"/>
              <a:cs typeface="Calibri"/>
              <a:sym typeface="Calibri"/>
            </a:endParaRPr>
          </a:p>
        </p:txBody>
      </p:sp>
      <p:sp>
        <p:nvSpPr>
          <p:cNvPr id="475" name="Google Shape;475;g26f54ec5443_0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3" name="Google Shape;483;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2. La misión de Dios es nuestra misión</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Nuestro Dios es un “Dios que Envía.” Es un Dios misionero que persiste en acercarse a la gente del mundo. Y siempre lo ha sido.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Desde el principio, Dios fue a buscar a Adán y Eva mientras se escondían en el jardín, avergonzados. A ellos y a nosotros, Dios prometió un Salvador, un Mesías que aplastaría la cabeza del diablo.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Dios envió a Abran a Canaán. Envió a José a Egipto (Salmo 105:17). Envió a Moisés para liberar a su pueblo; a jueces para luchar por ellos; y a numerosos profetas para llamarlos de vuelta a Él.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Y cuando se cumplió el tiempo, el Padre envió a su propio Hijo para salvar al mundo. Luego envió al Espíritu Santo en Pentecostés. Y finalmente, Dios también envía a la iglesia.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La Biblia es una historia de la acción de Dios en y por el mundo. El libro de Hechos es una historia de los hechos de Dios a través de los apóstoles y discípulos.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La iglesia es la obra de Dios misma Y nosotros somos la iglesia. </a:t>
            </a:r>
            <a:endParaRPr sz="1800">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Este propósito de la iglesia es también nuestro propósito personal como vemos en 1 Pedro 2:9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2 Pedro 2:9 Pero ustedes son linaje escogido, real sacerdocio, nación santa, pueblo adquirido por Dios, para que anuncien los hechos maravillosos de aquel que los llamó de las tinieblas a su luz admirable. </a:t>
            </a:r>
            <a:endParaRPr/>
          </a:p>
          <a:p>
            <a:pPr indent="-215900" lvl="1" marL="742950" marR="0" rtl="0" algn="l">
              <a:lnSpc>
                <a:spcPct val="100000"/>
              </a:lnSpc>
              <a:spcBef>
                <a:spcPts val="0"/>
              </a:spcBef>
              <a:spcAft>
                <a:spcPts val="0"/>
              </a:spcAft>
              <a:buSzPts val="1100"/>
              <a:buFont typeface="Courier New"/>
              <a:buNone/>
            </a:pPr>
            <a:r>
              <a:t/>
            </a:r>
            <a:endParaRPr sz="11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Nuestra motivación para ser testigos proviene del maravilloso Evangelio, las buenas nuevas del amor de Dios por nosotros en Cristo. </a:t>
            </a:r>
            <a:endParaRPr/>
          </a:p>
          <a:p>
            <a:pPr indent="-273050" lvl="0" marL="342900" marR="0" rtl="0" algn="l">
              <a:lnSpc>
                <a:spcPct val="100000"/>
              </a:lnSpc>
              <a:spcBef>
                <a:spcPts val="0"/>
              </a:spcBef>
              <a:spcAft>
                <a:spcPts val="0"/>
              </a:spcAft>
              <a:buSzPts val="1100"/>
              <a:buFont typeface="Noto Sans Symbols"/>
              <a:buNone/>
            </a:pPr>
            <a:r>
              <a:t/>
            </a:r>
            <a:endParaRPr sz="11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Así como Cristo fue enviado al mundo, nosotros somos enviados a proclamar su salvación a todo el mundo. Somos enviados. Cada iglesia y cada cristiano están comisionados a llevar el mensaje a su parte del mundo. </a:t>
            </a:r>
            <a:endParaRPr/>
          </a:p>
          <a:p>
            <a:pPr indent="-273050" lvl="0" marL="342900" marR="0" rtl="0" algn="l">
              <a:lnSpc>
                <a:spcPct val="100000"/>
              </a:lnSpc>
              <a:spcBef>
                <a:spcPts val="0"/>
              </a:spcBef>
              <a:spcAft>
                <a:spcPts val="0"/>
              </a:spcAft>
              <a:buSzPts val="1100"/>
              <a:buFont typeface="Noto Sans Symbols"/>
              <a:buNone/>
            </a:pPr>
            <a:r>
              <a:t/>
            </a:r>
            <a:endParaRPr sz="11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Dondequiera que estés, allí es donde Dios te ha enviado en Su misión. Él está contigo. </a:t>
            </a:r>
            <a:endParaRPr sz="1100">
              <a:latin typeface="Calibri"/>
              <a:ea typeface="Calibri"/>
              <a:cs typeface="Calibri"/>
              <a:sym typeface="Calibri"/>
            </a:endParaRPr>
          </a:p>
          <a:p>
            <a:pPr indent="-114300" lvl="2" marL="1371600" rtl="0" algn="l">
              <a:lnSpc>
                <a:spcPct val="100000"/>
              </a:lnSpc>
              <a:spcBef>
                <a:spcPts val="0"/>
              </a:spcBef>
              <a:spcAft>
                <a:spcPts val="0"/>
              </a:spcAft>
              <a:buClr>
                <a:schemeClr val="dk1"/>
              </a:buClr>
              <a:buSzPts val="1100"/>
              <a:buFont typeface="Calibri"/>
              <a:buNone/>
            </a:pPr>
            <a:r>
              <a:t/>
            </a:r>
            <a:endParaRPr>
              <a:solidFill>
                <a:schemeClr val="dk1"/>
              </a:solidFill>
              <a:latin typeface="Calibri"/>
              <a:ea typeface="Calibri"/>
              <a:cs typeface="Calibri"/>
              <a:sym typeface="Calibri"/>
            </a:endParaRPr>
          </a:p>
        </p:txBody>
      </p:sp>
      <p:sp>
        <p:nvSpPr>
          <p:cNvPr id="490" name="Google Shape;490;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solidFill>
                  <a:srgbClr val="000000"/>
                </a:solidFill>
                <a:latin typeface="Calibri"/>
                <a:ea typeface="Calibri"/>
                <a:cs typeface="Calibri"/>
                <a:sym typeface="Calibri"/>
              </a:rPr>
              <a:t>3. Oración</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solidFill>
                  <a:srgbClr val="00B050"/>
                </a:solidFill>
                <a:latin typeface="Calibri"/>
                <a:ea typeface="Calibri"/>
                <a:cs typeface="Calibri"/>
                <a:sym typeface="Calibri"/>
              </a:rPr>
              <a:t>Comienza con la siguiente oración (o tu propia):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Amado Jesús que estás en el cielo, te doy gracias por tu gran amor. Reconozco que soy pecador y te agradezco porque has hecho que todas estas maravillosas verdades sobre ti se hayan escrito, para que podamos creer muchos años después de que viviste en esta tierra. Te pido que dispongas todo para que tu Palabra sea leída y predicada a muchas personas, para que ellos también puedan creer y experimentar la alegría de la vida eterna. Ayúdanos, Señor a ser fieles discípulos que llevan tu Palabra, fortalécenos en ella y danos consuelo en la aflicción. Amén. </a:t>
            </a:r>
            <a:endParaRPr sz="1800">
              <a:latin typeface="Calibri"/>
              <a:ea typeface="Calibri"/>
              <a:cs typeface="Calibri"/>
              <a:sym typeface="Calibri"/>
            </a:endParaRPr>
          </a:p>
          <a:p>
            <a:pPr indent="0" lvl="0" marL="228600" marR="171450" rtl="0" algn="l">
              <a:lnSpc>
                <a:spcPct val="100000"/>
              </a:lnSpc>
              <a:spcBef>
                <a:spcPts val="0"/>
              </a:spcBef>
              <a:spcAft>
                <a:spcPts val="1000"/>
              </a:spcAft>
              <a:buClr>
                <a:schemeClr val="dk1"/>
              </a:buClr>
              <a:buSzPts val="1100"/>
              <a:buFont typeface="Arial"/>
              <a:buNone/>
            </a:pPr>
            <a:r>
              <a:t/>
            </a:r>
            <a:endParaRPr b="1">
              <a:solidFill>
                <a:schemeClr val="dk1"/>
              </a:solidFill>
              <a:latin typeface="Calibri"/>
              <a:ea typeface="Calibri"/>
              <a:cs typeface="Calibri"/>
              <a:sym typeface="Calibri"/>
            </a:endParaRPr>
          </a:p>
        </p:txBody>
      </p:sp>
      <p:sp>
        <p:nvSpPr>
          <p:cNvPr id="104" name="Google Shape;10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800">
                <a:latin typeface="Calibri"/>
                <a:ea typeface="Calibri"/>
                <a:cs typeface="Calibri"/>
                <a:sym typeface="Calibri"/>
              </a:rPr>
              <a:t>1. Proyecto Final pregunta que corresponde a Lección 1: ¿Qué finalidad o propósito tiene la iglesia? (Respalde su respuesta del libro de Hechos). </a:t>
            </a:r>
            <a:r>
              <a:rPr lang="en-US" sz="1800">
                <a:solidFill>
                  <a:srgbClr val="00B050"/>
                </a:solidFill>
                <a:latin typeface="Calibri"/>
                <a:ea typeface="Calibri"/>
                <a:cs typeface="Calibri"/>
                <a:sym typeface="Calibri"/>
              </a:rPr>
              <a:t>Invita a los estudiantes empezar ya con el proyecto final contestando a esta pregunta. </a:t>
            </a:r>
            <a:endParaRPr sz="18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498" name="Google Shape;498;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6ba99a7413_0_6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2. Encargar la tarea para Lección 2: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Ver el video: </a:t>
            </a:r>
            <a:r>
              <a:rPr lang="en-US" sz="1800" u="sng">
                <a:solidFill>
                  <a:srgbClr val="0563C1"/>
                </a:solidFill>
                <a:latin typeface="Calibri"/>
                <a:ea typeface="Calibri"/>
                <a:cs typeface="Calibri"/>
                <a:sym typeface="Calibri"/>
                <a:hlinkClick r:id="rId2">
                  <a:extLst>
                    <a:ext uri="{A12FA001-AC4F-418D-AE19-62706E023703}">
                      <ahyp:hlinkClr val="tx"/>
                    </a:ext>
                  </a:extLst>
                </a:hlinkClick>
              </a:rPr>
              <a:t>https://www.youtube.com/watch?v=Z70Ny73HmWg</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Leer Hechos desde 1:13 hasta 2:21 en tus Biblias.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Hagan un mini-investigación del día de Pentecostés (o la Fiesta de Semanas) en el Antiguo Testamento. </a:t>
            </a:r>
            <a:endParaRPr sz="1800">
              <a:latin typeface="Calibri"/>
              <a:ea typeface="Calibri"/>
              <a:cs typeface="Calibri"/>
              <a:sym typeface="Calibri"/>
            </a:endParaRPr>
          </a:p>
          <a:p>
            <a:pPr indent="0" lvl="0" marL="228600" marR="171450" rtl="0" algn="l">
              <a:lnSpc>
                <a:spcPct val="100000"/>
              </a:lnSpc>
              <a:spcBef>
                <a:spcPts val="0"/>
              </a:spcBef>
              <a:spcAft>
                <a:spcPts val="0"/>
              </a:spcAft>
              <a:buClr>
                <a:schemeClr val="dk1"/>
              </a:buClr>
              <a:buSzPts val="1100"/>
              <a:buFont typeface="Arial"/>
              <a:buNone/>
            </a:pPr>
            <a:r>
              <a:t/>
            </a:r>
            <a:endParaRPr b="1">
              <a:solidFill>
                <a:schemeClr val="dk1"/>
              </a:solidFill>
              <a:latin typeface="Calibri"/>
              <a:ea typeface="Calibri"/>
              <a:cs typeface="Calibri"/>
              <a:sym typeface="Calibri"/>
            </a:endParaRPr>
          </a:p>
        </p:txBody>
      </p:sp>
      <p:sp>
        <p:nvSpPr>
          <p:cNvPr id="504" name="Google Shape;504;g26ba99a7413_0_6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adf147660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914400" rtl="0" algn="l">
              <a:lnSpc>
                <a:spcPct val="100000"/>
              </a:lnSpc>
              <a:spcBef>
                <a:spcPts val="0"/>
              </a:spcBef>
              <a:spcAft>
                <a:spcPts val="1000"/>
              </a:spcAft>
              <a:buClr>
                <a:schemeClr val="dk1"/>
              </a:buClr>
              <a:buSzPts val="1100"/>
              <a:buFont typeface="Calibri"/>
              <a:buNone/>
            </a:pPr>
            <a:r>
              <a:t/>
            </a:r>
            <a:endParaRPr/>
          </a:p>
        </p:txBody>
      </p:sp>
      <p:sp>
        <p:nvSpPr>
          <p:cNvPr id="514" name="Google Shape;514;g2adf147660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2. Compartir la oración de clausura o la bendición</a:t>
            </a:r>
            <a:endParaRPr sz="1800">
              <a:latin typeface="Cambria"/>
              <a:ea typeface="Cambria"/>
              <a:cs typeface="Cambria"/>
              <a:sym typeface="Cambria"/>
            </a:endParaRPr>
          </a:p>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3. Despedida</a:t>
            </a:r>
            <a:endParaRPr sz="1800">
              <a:latin typeface="Cambria"/>
              <a:ea typeface="Cambria"/>
              <a:cs typeface="Cambria"/>
              <a:sym typeface="Cambria"/>
            </a:endParaRPr>
          </a:p>
          <a:p>
            <a:pPr indent="0" lvl="0" marL="0" rtl="0" algn="l">
              <a:lnSpc>
                <a:spcPct val="100000"/>
              </a:lnSpc>
              <a:spcBef>
                <a:spcPts val="0"/>
              </a:spcBef>
              <a:spcAft>
                <a:spcPts val="0"/>
              </a:spcAft>
              <a:buSzPts val="1100"/>
              <a:buNone/>
            </a:pPr>
            <a:r>
              <a:t/>
            </a:r>
            <a:endParaRPr/>
          </a:p>
        </p:txBody>
      </p:sp>
      <p:sp>
        <p:nvSpPr>
          <p:cNvPr id="522" name="Google Shape;522;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ac1ba269cb_0_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171450" rtl="0" algn="l">
              <a:lnSpc>
                <a:spcPct val="100000"/>
              </a:lnSpc>
              <a:spcBef>
                <a:spcPts val="1000"/>
              </a:spcBef>
              <a:spcAft>
                <a:spcPts val="1000"/>
              </a:spcAft>
              <a:buSzPts val="1100"/>
              <a:buNone/>
            </a:pPr>
            <a:r>
              <a:t/>
            </a:r>
            <a:endParaRPr b="1" u="sng">
              <a:solidFill>
                <a:schemeClr val="dk1"/>
              </a:solidFill>
              <a:latin typeface="Calibri"/>
              <a:ea typeface="Calibri"/>
              <a:cs typeface="Calibri"/>
              <a:sym typeface="Calibri"/>
            </a:endParaRPr>
          </a:p>
        </p:txBody>
      </p:sp>
      <p:sp>
        <p:nvSpPr>
          <p:cNvPr id="532" name="Google Shape;532;g2ac1ba269cb_0_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Calibri"/>
              <a:buAutoNum type="arabicPeriod"/>
            </a:pPr>
            <a:r>
              <a:rPr lang="en-US" sz="1800">
                <a:latin typeface="Calibri"/>
                <a:ea typeface="Calibri"/>
                <a:cs typeface="Calibri"/>
                <a:sym typeface="Calibri"/>
              </a:rPr>
              <a:t>¿Por qué se fue al cielo Jesús? ¿Por qué no se quedó aquí con nosotros? ¿Qué está haciendo? </a:t>
            </a:r>
            <a:endParaRPr/>
          </a:p>
          <a:p>
            <a:pPr indent="-273050" lvl="0" marL="34290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Cristo es el Señor. Su ascensión certifica el señorío de Cristo sobre toda la creación, a la que gobierna como Señor exaltado para beneficio de su iglesia. (Efesios 1:20-22) </a:t>
            </a:r>
            <a:endParaRPr/>
          </a:p>
          <a:p>
            <a:pPr indent="-273050" lvl="0" marL="342900" marR="0" rtl="0" algn="l">
              <a:lnSpc>
                <a:spcPct val="100000"/>
              </a:lnSpc>
              <a:spcBef>
                <a:spcPts val="0"/>
              </a:spcBef>
              <a:spcAft>
                <a:spcPts val="0"/>
              </a:spcAft>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Jesús fue al cielo para preparar un lugar para nosotros (Juan 14:2,3). Porque Jesús vino del cielo y regresó al cielo (Juan 3:13; 6:33,38), tenemos la seguridad de que nos llevará allá cuando vuelva. </a:t>
            </a:r>
            <a:endParaRPr/>
          </a:p>
          <a:p>
            <a:pPr indent="-273050" lvl="0" marL="342900" marR="0" rtl="0" algn="l">
              <a:lnSpc>
                <a:spcPct val="100000"/>
              </a:lnSpc>
              <a:spcBef>
                <a:spcPts val="0"/>
              </a:spcBef>
              <a:spcAft>
                <a:spcPts val="0"/>
              </a:spcAft>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Jesús defiende nuestro caso e intercede por nosotros ante Dios en el cielo. El que es Dios y es también el hombre que sufrió y fue tentado como nosotros. Por eso tiene afinidad con nosotros y aboga por nosotros delante de Dios en el cielo (1 Juan 2:1,2; Hebreos 4:15,16). </a:t>
            </a:r>
            <a:endParaRPr/>
          </a:p>
          <a:p>
            <a:pPr indent="-273050" lvl="0" marL="342900" marR="0" rtl="0" algn="l">
              <a:lnSpc>
                <a:spcPct val="100000"/>
              </a:lnSpc>
              <a:spcBef>
                <a:spcPts val="0"/>
              </a:spcBef>
              <a:spcAft>
                <a:spcPts val="0"/>
              </a:spcAft>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Cristo, en su estado de exaltación, gobierna y dirige los asuntos de este mundo. Todas las cosas obrarán para el bien de los hijos de Dios (Romanos 8:28). Jesús que dio su vida por nosotros, dirige todos los asuntos de este mundo de modo que estaremos con él en el cielo. Por eso, no tenemos temor del demonio y del mundo con su hostilidad hacia Cristo y su iglesia. ¡Cristo vive! ¡Reina! El mismo Jesús que dio su vida por nosotros, hará que todas las cosas obren para nuestro eterno bien. </a:t>
            </a:r>
            <a:endParaRPr sz="1800">
              <a:latin typeface="Calibri"/>
              <a:ea typeface="Calibri"/>
              <a:cs typeface="Calibri"/>
              <a:sym typeface="Calibri"/>
            </a:endParaRPr>
          </a:p>
          <a:p>
            <a:pPr indent="-273050" lvl="0" marL="342900" marR="0" rtl="0" algn="l">
              <a:lnSpc>
                <a:spcPct val="100000"/>
              </a:lnSpc>
              <a:spcBef>
                <a:spcPts val="0"/>
              </a:spcBef>
              <a:spcAft>
                <a:spcPts val="0"/>
              </a:spcAft>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La ascensión de Jesús deja en claro la finalidad de la iglesia. La presencia visible de Cristo ya no era necesaria. Ya dio su vida en obediencia perfecta y en la muerte. Ya resucitó. Y les había dicho a sus discípulos: “Ciertamente les aseguro que el que cree en mí la obras que yo hago también él las hará, y aun las hará mayores, porque yo vuelvo al Padre.” (Juan 14:12) “Serán mis testigos… hasta los confines de la tierra.” “Vayan y hagan discípulos a todas las naciones.” Jesús, al irse, nos hizo copartícipes en su misión, y en su obra. ¡Qué gran bendición! Esta es la finalidad de la iglesia. </a:t>
            </a:r>
            <a:endParaRPr sz="1800">
              <a:latin typeface="Calibri"/>
              <a:ea typeface="Calibri"/>
              <a:cs typeface="Calibri"/>
              <a:sym typeface="Calibri"/>
            </a:endParaRPr>
          </a:p>
          <a:p>
            <a:pPr indent="-273050" lvl="0" marL="342900" marR="0" rtl="0" algn="l">
              <a:lnSpc>
                <a:spcPct val="100000"/>
              </a:lnSpc>
              <a:spcBef>
                <a:spcPts val="0"/>
              </a:spcBef>
              <a:spcAft>
                <a:spcPts val="0"/>
              </a:spcAft>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Las herramientas que Dios nos ha dado para llevar a cabo esta obra: Por tanto, vayan y hagan discípulos en todas las naciones, y bautícenlos en el nombre del Padre, y del Hijo, y del Espíritu Santo. Enséñenles a cumplir todas las cosas que les he mandado. Y yo estaré con ustedes todos los días, hasta el fin del mundo. Amén. (Mateo 28:19-20)</a:t>
            </a:r>
            <a:endParaRPr sz="1800">
              <a:latin typeface="Calibri"/>
              <a:ea typeface="Calibri"/>
              <a:cs typeface="Calibri"/>
              <a:sym typeface="Calibri"/>
            </a:endParaRPr>
          </a:p>
          <a:p>
            <a:pPr indent="-273050" lvl="0" marL="342900" marR="0" rtl="0" algn="l">
              <a:lnSpc>
                <a:spcPct val="100000"/>
              </a:lnSpc>
              <a:spcBef>
                <a:spcPts val="0"/>
              </a:spcBef>
              <a:spcAft>
                <a:spcPts val="0"/>
              </a:spcAft>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En sencillo: Bautizar en el nombre del Dios trino. Enseñar la Palabra. Y promete nunca dejarnos solos en esta obra hasta su regreso. </a:t>
            </a:r>
            <a:endParaRPr sz="1800">
              <a:latin typeface="Calibri"/>
              <a:ea typeface="Calibri"/>
              <a:cs typeface="Calibri"/>
              <a:sym typeface="Calibri"/>
            </a:endParaRPr>
          </a:p>
          <a:p>
            <a:pPr indent="-273050" lvl="0" marL="342900" marR="0" rtl="0" algn="l">
              <a:lnSpc>
                <a:spcPct val="100000"/>
              </a:lnSpc>
              <a:spcBef>
                <a:spcPts val="0"/>
              </a:spcBef>
              <a:spcAft>
                <a:spcPts val="0"/>
              </a:spcAft>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Pablo les dijo a los atenienses: “Él (Dios) ha fijado un día en que juzgará al mundo con justicia, por medio del hombre que ha designado.” De ello ha dado pruebas a todos al levantarlo de entre los muertos” (Hechos 17:31). </a:t>
            </a:r>
            <a:endParaRPr sz="1800">
              <a:latin typeface="Calibri"/>
              <a:ea typeface="Calibri"/>
              <a:cs typeface="Calibri"/>
              <a:sym typeface="Calibri"/>
            </a:endParaRPr>
          </a:p>
          <a:p>
            <a:pPr indent="-273050" lvl="0" marL="342900" marR="0" rtl="0" algn="l">
              <a:lnSpc>
                <a:spcPct val="100000"/>
              </a:lnSpc>
              <a:spcBef>
                <a:spcPts val="0"/>
              </a:spcBef>
              <a:spcAft>
                <a:spcPts val="0"/>
              </a:spcAft>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En conclusión, Cristo nos prepara un lugar en el cielo, intercede, gobierna, edifica la iglesia, y pronto juzgará todo con justicia. </a:t>
            </a:r>
            <a:endParaRPr sz="1800">
              <a:latin typeface="Calibri"/>
              <a:ea typeface="Calibri"/>
              <a:cs typeface="Calibri"/>
              <a:sym typeface="Calibri"/>
            </a:endParaRPr>
          </a:p>
          <a:p>
            <a:pPr indent="-228600" lvl="0" marL="914400" rtl="0" algn="l">
              <a:lnSpc>
                <a:spcPct val="100000"/>
              </a:lnSpc>
              <a:spcBef>
                <a:spcPts val="0"/>
              </a:spcBef>
              <a:spcAft>
                <a:spcPts val="1000"/>
              </a:spcAft>
              <a:buClr>
                <a:schemeClr val="dk1"/>
              </a:buClr>
              <a:buSzPts val="1100"/>
              <a:buFont typeface="Calibri"/>
              <a:buNone/>
            </a:pPr>
            <a:r>
              <a:t/>
            </a:r>
            <a:endParaRPr/>
          </a:p>
        </p:txBody>
      </p:sp>
      <p:sp>
        <p:nvSpPr>
          <p:cNvPr id="543" name="Google Shape;543;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b="1" lang="en-US" sz="1800">
                <a:solidFill>
                  <a:srgbClr val="000000"/>
                </a:solidFill>
                <a:latin typeface="Calibri"/>
                <a:ea typeface="Calibri"/>
                <a:cs typeface="Calibri"/>
                <a:sym typeface="Calibri"/>
              </a:rPr>
              <a:t>OBJECTIVOS DE LA CLASE </a:t>
            </a:r>
            <a:r>
              <a:rPr lang="en-US" sz="1800">
                <a:solidFill>
                  <a:srgbClr val="000000"/>
                </a:solidFill>
                <a:latin typeface="Calibri"/>
                <a:ea typeface="Calibri"/>
                <a:cs typeface="Calibri"/>
                <a:sym typeface="Calibri"/>
              </a:rPr>
              <a:t>(1 minuto)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i="1" lang="en-US" sz="1800">
                <a:solidFill>
                  <a:srgbClr val="00B050"/>
                </a:solidFill>
                <a:latin typeface="Calibri"/>
                <a:ea typeface="Calibri"/>
                <a:cs typeface="Calibri"/>
                <a:sym typeface="Calibri"/>
              </a:rPr>
              <a:t>Presente los tres objetivos principales de la lección. Invite a los estudiantes a tomar notas y a tener sus Biblias listas.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i="1" lang="en-US" sz="1800">
                <a:solidFill>
                  <a:srgbClr val="00B050"/>
                </a:solidFill>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solidFill>
                  <a:srgbClr val="000000"/>
                </a:solidFill>
                <a:latin typeface="Calibri"/>
                <a:ea typeface="Calibri"/>
                <a:cs typeface="Calibri"/>
                <a:sym typeface="Calibri"/>
              </a:rPr>
              <a:t>En nuestra lección hoy día, deseamos hacer lo siguiente:</a:t>
            </a:r>
            <a:br>
              <a:rPr lang="en-US" sz="1800">
                <a:solidFill>
                  <a:srgbClr val="000000"/>
                </a:solidFill>
                <a:latin typeface="Calibri"/>
                <a:ea typeface="Calibri"/>
                <a:cs typeface="Calibri"/>
                <a:sym typeface="Calibri"/>
              </a:rPr>
            </a:br>
            <a:r>
              <a:rPr lang="en-US" sz="1800">
                <a:solidFill>
                  <a:srgbClr val="000000"/>
                </a:solidFill>
                <a:latin typeface="Calibri"/>
                <a:ea typeface="Calibri"/>
                <a:cs typeface="Calibri"/>
                <a:sym typeface="Calibri"/>
              </a:rPr>
              <a:t>1. Identificar el propósito y los objetivos generales del curso.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solidFill>
                  <a:srgbClr val="000000"/>
                </a:solidFill>
                <a:latin typeface="Calibri"/>
                <a:ea typeface="Calibri"/>
                <a:cs typeface="Calibri"/>
                <a:sym typeface="Calibri"/>
              </a:rPr>
              <a:t>2. Usar el método de las Cuatro “C” para leer y comprender Hechos 1:3-12.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solidFill>
                  <a:srgbClr val="000000"/>
                </a:solidFill>
                <a:latin typeface="Calibri"/>
                <a:ea typeface="Calibri"/>
                <a:cs typeface="Calibri"/>
                <a:sym typeface="Calibri"/>
              </a:rPr>
              <a:t>3. Describir el propósito de la iglesia con evidencia del libro de Hechos.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Arial"/>
              <a:buNone/>
            </a:pPr>
            <a:r>
              <a:t/>
            </a:r>
            <a:endParaRPr sz="1800">
              <a:solidFill>
                <a:srgbClr val="000000"/>
              </a:solidFill>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solidFill>
                  <a:srgbClr val="000000"/>
                </a:solidFill>
                <a:latin typeface="Calibri"/>
                <a:ea typeface="Calibri"/>
                <a:cs typeface="Calibri"/>
                <a:sym typeface="Calibri"/>
              </a:rPr>
              <a:t>Ahora empezamos con la primera. </a:t>
            </a:r>
            <a:br>
              <a:rPr lang="en-US" sz="1800">
                <a:solidFill>
                  <a:srgbClr val="000000"/>
                </a:solidFill>
                <a:latin typeface="Calibri"/>
                <a:ea typeface="Calibri"/>
                <a:cs typeface="Calibri"/>
                <a:sym typeface="Calibri"/>
              </a:rPr>
            </a:br>
            <a:endParaRPr/>
          </a:p>
        </p:txBody>
      </p:sp>
      <p:sp>
        <p:nvSpPr>
          <p:cNvPr id="112" name="Google Shape;11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228600" marR="0" rtl="0" algn="l">
              <a:lnSpc>
                <a:spcPct val="100000"/>
              </a:lnSpc>
              <a:spcBef>
                <a:spcPts val="0"/>
              </a:spcBef>
              <a:spcAft>
                <a:spcPts val="0"/>
              </a:spcAft>
              <a:buSzPts val="1100"/>
              <a:buFont typeface="Calibri"/>
              <a:buAutoNum type="arabicPeriod"/>
            </a:pPr>
            <a:r>
              <a:rPr lang="en-US" sz="1100">
                <a:latin typeface="Calibri"/>
                <a:ea typeface="Calibri"/>
                <a:cs typeface="Calibri"/>
                <a:sym typeface="Calibri"/>
              </a:rPr>
              <a:t>Nivel Discipulado</a:t>
            </a:r>
            <a:r>
              <a:rPr lang="en-US" sz="800">
                <a:latin typeface="Calibri"/>
                <a:ea typeface="Calibri"/>
                <a:cs typeface="Calibri"/>
                <a:sym typeface="Calibri"/>
              </a:rPr>
              <a:t> </a:t>
            </a:r>
            <a:endParaRPr/>
          </a:p>
          <a:p>
            <a:pPr indent="-158750" lvl="0" marL="228600" marR="0" rtl="0" algn="l">
              <a:lnSpc>
                <a:spcPct val="100000"/>
              </a:lnSpc>
              <a:spcBef>
                <a:spcPts val="0"/>
              </a:spcBef>
              <a:spcAft>
                <a:spcPts val="0"/>
              </a:spcAft>
              <a:buSzPts val="1100"/>
              <a:buFont typeface="Arial"/>
              <a:buNone/>
            </a:pPr>
            <a:r>
              <a:t/>
            </a:r>
            <a:endParaRPr sz="11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100">
                <a:latin typeface="Calibri"/>
                <a:ea typeface="Calibri"/>
                <a:cs typeface="Calibri"/>
                <a:sym typeface="Calibri"/>
              </a:rPr>
              <a:t>La misión de Academia Cristo es compartir el evangelio que da vida con el mundo. Te invitamos a terminar los 13 cursos de Nivel Discipulado con nosotros! </a:t>
            </a:r>
            <a:endParaRPr/>
          </a:p>
          <a:p>
            <a:pPr indent="0" lvl="0" marL="0" marR="0" rtl="0" algn="l">
              <a:lnSpc>
                <a:spcPct val="100000"/>
              </a:lnSpc>
              <a:spcBef>
                <a:spcPts val="0"/>
              </a:spcBef>
              <a:spcAft>
                <a:spcPts val="0"/>
              </a:spcAft>
              <a:buSzPts val="1100"/>
              <a:buFont typeface="Arial"/>
              <a:buNone/>
            </a:pPr>
            <a:r>
              <a:t/>
            </a:r>
            <a:endParaRPr b="1" sz="11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100">
                <a:latin typeface="Calibri"/>
                <a:ea typeface="Calibri"/>
                <a:cs typeface="Calibri"/>
                <a:sym typeface="Calibri"/>
              </a:rPr>
              <a:t>Este curso es uno de los 13 cursos que conforman nuestro Nivel Discipulado de estudio. </a:t>
            </a:r>
            <a:endParaRPr sz="1100">
              <a:latin typeface="Calibri"/>
              <a:ea typeface="Calibri"/>
              <a:cs typeface="Calibri"/>
              <a:sym typeface="Calibri"/>
            </a:endParaRPr>
          </a:p>
          <a:p>
            <a:pPr indent="-171450" lvl="0" marL="171450" marR="0" rtl="0" algn="l">
              <a:lnSpc>
                <a:spcPct val="100000"/>
              </a:lnSpc>
              <a:spcBef>
                <a:spcPts val="0"/>
              </a:spcBef>
              <a:spcAft>
                <a:spcPts val="0"/>
              </a:spcAft>
              <a:buSzPts val="1100"/>
              <a:buChar char="●"/>
            </a:pPr>
            <a:r>
              <a:rPr lang="en-US" sz="1100">
                <a:latin typeface="Calibri"/>
                <a:ea typeface="Calibri"/>
                <a:cs typeface="Calibri"/>
                <a:sym typeface="Calibri"/>
              </a:rPr>
              <a:t>La Biblia: 6 cursos en los que estudiamos historias bíblicas y las aplicamos a la vida personal utilizando el método de las 4C. </a:t>
            </a:r>
            <a:endParaRPr/>
          </a:p>
          <a:p>
            <a:pPr indent="-171450" lvl="0" marL="171450" marR="0" rtl="0" algn="l">
              <a:lnSpc>
                <a:spcPct val="100000"/>
              </a:lnSpc>
              <a:spcBef>
                <a:spcPts val="0"/>
              </a:spcBef>
              <a:spcAft>
                <a:spcPts val="0"/>
              </a:spcAft>
              <a:buSzPts val="1100"/>
              <a:buChar char="●"/>
            </a:pPr>
            <a:r>
              <a:rPr lang="en-US" sz="1100">
                <a:latin typeface="Calibri"/>
                <a:ea typeface="Calibri"/>
                <a:cs typeface="Calibri"/>
                <a:sym typeface="Calibri"/>
              </a:rPr>
              <a:t>Las Enseñanzas de Jesús: 3 cursos en los que nos enfocamos en la doctrina (sacramentos, quién es Dios, las enseñanzas principales de la Palabra de Dios, etc.)</a:t>
            </a:r>
            <a:endParaRPr sz="1100">
              <a:latin typeface="Calibri"/>
              <a:ea typeface="Calibri"/>
              <a:cs typeface="Calibri"/>
              <a:sym typeface="Calibri"/>
            </a:endParaRPr>
          </a:p>
          <a:p>
            <a:pPr indent="-171450" lvl="0" marL="171450" marR="0" rtl="0" algn="l">
              <a:lnSpc>
                <a:spcPct val="100000"/>
              </a:lnSpc>
              <a:spcBef>
                <a:spcPts val="0"/>
              </a:spcBef>
              <a:spcAft>
                <a:spcPts val="0"/>
              </a:spcAft>
              <a:buSzPts val="1100"/>
              <a:buChar char="●"/>
            </a:pPr>
            <a:r>
              <a:rPr lang="en-US" sz="1100">
                <a:latin typeface="Calibri"/>
                <a:ea typeface="Calibri"/>
                <a:cs typeface="Calibri"/>
                <a:sym typeface="Calibri"/>
              </a:rPr>
              <a:t>Identificación Espiritual y Legalismo: 2 cursos en los que analizamos las diferencias clave en las enseñanzas de diversas iglesias. </a:t>
            </a:r>
            <a:endParaRPr sz="1100">
              <a:latin typeface="Calibri"/>
              <a:ea typeface="Calibri"/>
              <a:cs typeface="Calibri"/>
              <a:sym typeface="Calibri"/>
            </a:endParaRPr>
          </a:p>
          <a:p>
            <a:pPr indent="-171450" lvl="0" marL="171450" marR="0" rtl="0" algn="l">
              <a:lnSpc>
                <a:spcPct val="100000"/>
              </a:lnSpc>
              <a:spcBef>
                <a:spcPts val="0"/>
              </a:spcBef>
              <a:spcAft>
                <a:spcPts val="0"/>
              </a:spcAft>
              <a:buSzPts val="1100"/>
              <a:buChar char="●"/>
            </a:pPr>
            <a:r>
              <a:rPr lang="en-US" sz="1100">
                <a:latin typeface="Calibri"/>
                <a:ea typeface="Calibri"/>
                <a:cs typeface="Calibri"/>
                <a:sym typeface="Calibri"/>
              </a:rPr>
              <a:t>La Palabra Crece: 2 cursos en los que reciben capacitación en ser discípulos y hacer discípulos. </a:t>
            </a:r>
            <a:endParaRPr/>
          </a:p>
          <a:p>
            <a:pPr indent="-101600" lvl="0" marL="171450" marR="0" rtl="0" algn="l">
              <a:lnSpc>
                <a:spcPct val="100000"/>
              </a:lnSpc>
              <a:spcBef>
                <a:spcPts val="0"/>
              </a:spcBef>
              <a:spcAft>
                <a:spcPts val="0"/>
              </a:spcAft>
              <a:buSzPts val="1100"/>
              <a:buNone/>
            </a:pPr>
            <a:r>
              <a:t/>
            </a:r>
            <a:endParaRPr sz="11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100">
                <a:latin typeface="Calibri"/>
                <a:ea typeface="Calibri"/>
                <a:cs typeface="Calibri"/>
                <a:sym typeface="Calibri"/>
              </a:rPr>
              <a:t>Este curso, “La Iglesia Cristiana”, forma parte de los 6 cursos de la Biblia en los que aprendemos a comprender y aplicar historias bíblicas de manera Cristocéntrica. </a:t>
            </a:r>
            <a:endParaRPr/>
          </a:p>
          <a:p>
            <a:pPr indent="-273050" lvl="0" marL="342900" marR="0" rtl="0" algn="l">
              <a:lnSpc>
                <a:spcPct val="100000"/>
              </a:lnSpc>
              <a:spcBef>
                <a:spcPts val="0"/>
              </a:spcBef>
              <a:spcAft>
                <a:spcPts val="0"/>
              </a:spcAft>
              <a:buSzPts val="1100"/>
              <a:buFont typeface="Noto Sans Symbols"/>
              <a:buNone/>
            </a:pPr>
            <a:r>
              <a:t/>
            </a:r>
            <a:endParaRPr sz="1800">
              <a:latin typeface="Cambria"/>
              <a:ea typeface="Cambria"/>
              <a:cs typeface="Cambria"/>
              <a:sym typeface="Cambria"/>
            </a:endParaRPr>
          </a:p>
          <a:p>
            <a:pPr indent="0" lvl="0" marL="0" rtl="0" algn="l">
              <a:lnSpc>
                <a:spcPct val="100000"/>
              </a:lnSpc>
              <a:spcBef>
                <a:spcPts val="600"/>
              </a:spcBef>
              <a:spcAft>
                <a:spcPts val="0"/>
              </a:spcAft>
              <a:buSzPts val="1100"/>
              <a:buNone/>
            </a:pPr>
            <a:r>
              <a:t/>
            </a:r>
            <a:endParaRPr/>
          </a:p>
        </p:txBody>
      </p:sp>
      <p:sp>
        <p:nvSpPr>
          <p:cNvPr id="131" name="Google Shape;13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2. Nivel Sembrador</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La misión de Academia Cristo es también animarles y capacitarles para compartir la Palabra con tus comunidades. </a:t>
            </a:r>
            <a:r>
              <a:rPr b="1" lang="en-US" sz="1800">
                <a:latin typeface="Calibri"/>
                <a:ea typeface="Calibri"/>
                <a:cs typeface="Calibri"/>
                <a:sym typeface="Calibri"/>
              </a:rPr>
              <a:t>¡Te enseñamos para que tú puedas enseñar a otros!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Al graduarte del Nivel Discipulado, consideras la oportunidad para participar en nuestro Nivel Sembrador. En este programa, continuarás estudiando la Palabra, pero también recibirás un consejero que te guiará mientras compartes la Palabra con otros. Dios nos ha llamado a cada uno de nosotros a ser Su luz, y como Academia Cristo, nos regocijamos cuando más personas están compartiendo con aún más personas la salvación que tienen por fe en Jesucristo.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Recuerda que toda Academia Cristo es completamente gratuita. Es una bendición y un privilegio enseñar y alentar a otros en el Evangelio. </a:t>
            </a:r>
            <a:endParaRPr sz="1800">
              <a:latin typeface="Calibri"/>
              <a:ea typeface="Calibri"/>
              <a:cs typeface="Calibri"/>
              <a:sym typeface="Calibri"/>
            </a:endParaRPr>
          </a:p>
          <a:p>
            <a:pPr indent="0" lvl="0" marL="228600" marR="171450" rtl="0" algn="l">
              <a:lnSpc>
                <a:spcPct val="100000"/>
              </a:lnSpc>
              <a:spcBef>
                <a:spcPts val="1000"/>
              </a:spcBef>
              <a:spcAft>
                <a:spcPts val="0"/>
              </a:spcAft>
              <a:buClr>
                <a:schemeClr val="dk1"/>
              </a:buClr>
              <a:buSzPts val="1100"/>
              <a:buFont typeface="Arial"/>
              <a:buNone/>
            </a:pPr>
            <a:r>
              <a:t/>
            </a:r>
            <a:endParaRPr b="1">
              <a:solidFill>
                <a:schemeClr val="dk1"/>
              </a:solidFill>
              <a:latin typeface="Calibri"/>
              <a:ea typeface="Calibri"/>
              <a:cs typeface="Calibri"/>
              <a:sym typeface="Calibri"/>
            </a:endParaRPr>
          </a:p>
        </p:txBody>
      </p:sp>
      <p:sp>
        <p:nvSpPr>
          <p:cNvPr id="155" name="Google Shape;15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17145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162" name="Google Shape;16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3. Descripción del curso: “La Iglesia Cristiana.”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En este curso, exploraremos los eventos posteriores a la resurrección de Jesucristo en el libro de Hechos y abordaremos preguntas clave: ¿Cuál es el propósito y la misión de la iglesia? ¿Qué significa el día de Pentecostés? ¿Cuál fue la estrategia misionera del Apóstol Pablo y cuál debemos adoptar hoy? ¿Por qué es importante capacitar a otros en el evangelio?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Buscaremos respuestas en la Palabra de Dios y aplicaremos lo aprendido a nuestras vidas.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Este curso nos enseñará sobre la iglesia del primer siglo y nos preparará para compartir la Palabra de Dios a través de historias bíblicas, considerando siempre las dos enseñanzas principales de la Biblia: La ley y el evangelio.  </a:t>
            </a:r>
            <a:endParaRPr b="1">
              <a:solidFill>
                <a:schemeClr val="dk1"/>
              </a:solidFill>
              <a:latin typeface="Calibri"/>
              <a:ea typeface="Calibri"/>
              <a:cs typeface="Calibri"/>
              <a:sym typeface="Calibri"/>
            </a:endParaRPr>
          </a:p>
        </p:txBody>
      </p:sp>
      <p:sp>
        <p:nvSpPr>
          <p:cNvPr id="170" name="Google Shape;17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4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4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4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4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4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4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4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3"/>
          <p:cNvSpPr/>
          <p:nvPr>
            <p:ph idx="2" type="pic"/>
          </p:nvPr>
        </p:nvSpPr>
        <p:spPr>
          <a:xfrm>
            <a:off x="5183188" y="987425"/>
            <a:ext cx="6172200" cy="4873625"/>
          </a:xfrm>
          <a:prstGeom prst="rect">
            <a:avLst/>
          </a:prstGeom>
          <a:noFill/>
          <a:ln>
            <a:noFill/>
          </a:ln>
        </p:spPr>
      </p:sp>
      <p:sp>
        <p:nvSpPr>
          <p:cNvPr id="64" name="Google Shape;64;p4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18.png"/><Relationship Id="rId5"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21.png"/><Relationship Id="rId5"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33.png"/><Relationship Id="rId5"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23.png"/><Relationship Id="rId5"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image" Target="../media/image31.png"/><Relationship Id="rId5"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22.png"/><Relationship Id="rId5"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7.png"/><Relationship Id="rId4" Type="http://schemas.openxmlformats.org/officeDocument/2006/relationships/image" Target="../media/image3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8.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8.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8.pn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2.jp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g2ae621378b2_0_0"/>
          <p:cNvPicPr preferRelativeResize="0"/>
          <p:nvPr/>
        </p:nvPicPr>
        <p:blipFill>
          <a:blip r:embed="rId3">
            <a:alphaModFix/>
          </a:blip>
          <a:stretch>
            <a:fillRect/>
          </a:stretch>
        </p:blipFill>
        <p:spPr>
          <a:xfrm>
            <a:off x="0" y="3"/>
            <a:ext cx="12191990" cy="6857995"/>
          </a:xfrm>
          <a:prstGeom prst="rect">
            <a:avLst/>
          </a:prstGeom>
          <a:noFill/>
          <a:ln>
            <a:noFill/>
          </a:ln>
        </p:spPr>
      </p:pic>
      <p:pic>
        <p:nvPicPr>
          <p:cNvPr id="85" name="Google Shape;85;g2ae621378b2_0_0"/>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26c0eec2cfd_0_89"/>
          <p:cNvSpPr txBox="1"/>
          <p:nvPr/>
        </p:nvSpPr>
        <p:spPr>
          <a:xfrm>
            <a:off x="1475027" y="403125"/>
            <a:ext cx="89589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9444"/>
                </a:solidFill>
                <a:latin typeface="Lato"/>
                <a:ea typeface="Lato"/>
                <a:cs typeface="Lato"/>
                <a:sym typeface="Lato"/>
              </a:rPr>
              <a:t>Objetivos del Curso</a:t>
            </a:r>
            <a:endParaRPr b="0" i="0" sz="6000" u="none" cap="none" strike="noStrike">
              <a:solidFill>
                <a:srgbClr val="009444"/>
              </a:solidFill>
              <a:latin typeface="Lato"/>
              <a:ea typeface="Lato"/>
              <a:cs typeface="Lato"/>
              <a:sym typeface="Lato"/>
            </a:endParaRPr>
          </a:p>
        </p:txBody>
      </p:sp>
      <p:cxnSp>
        <p:nvCxnSpPr>
          <p:cNvPr id="182" name="Google Shape;182;g26c0eec2cfd_0_89"/>
          <p:cNvCxnSpPr/>
          <p:nvPr/>
        </p:nvCxnSpPr>
        <p:spPr>
          <a:xfrm>
            <a:off x="2373086" y="1597768"/>
            <a:ext cx="7195500" cy="0"/>
          </a:xfrm>
          <a:prstGeom prst="straightConnector1">
            <a:avLst/>
          </a:prstGeom>
          <a:noFill/>
          <a:ln cap="flat" cmpd="sng" w="38100">
            <a:solidFill>
              <a:srgbClr val="7F7F7F"/>
            </a:solidFill>
            <a:prstDash val="solid"/>
            <a:miter lim="800000"/>
            <a:headEnd len="sm" w="sm" type="none"/>
            <a:tailEnd len="sm" w="sm" type="none"/>
          </a:ln>
        </p:spPr>
      </p:cxnSp>
      <p:sp>
        <p:nvSpPr>
          <p:cNvPr id="183" name="Google Shape;183;g26c0eec2cfd_0_89"/>
          <p:cNvSpPr/>
          <p:nvPr/>
        </p:nvSpPr>
        <p:spPr>
          <a:xfrm>
            <a:off x="745675" y="2011694"/>
            <a:ext cx="10450200" cy="149940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84" name="Google Shape;184;g26c0eec2cfd_0_89"/>
          <p:cNvSpPr/>
          <p:nvPr/>
        </p:nvSpPr>
        <p:spPr>
          <a:xfrm>
            <a:off x="1086826" y="2417673"/>
            <a:ext cx="620400" cy="620400"/>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85" name="Google Shape;185;g26c0eec2cfd_0_89"/>
          <p:cNvSpPr/>
          <p:nvPr/>
        </p:nvSpPr>
        <p:spPr>
          <a:xfrm>
            <a:off x="745675" y="3726050"/>
            <a:ext cx="10450200" cy="135510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86" name="Google Shape;186;g26c0eec2cfd_0_89"/>
          <p:cNvSpPr/>
          <p:nvPr/>
        </p:nvSpPr>
        <p:spPr>
          <a:xfrm>
            <a:off x="1086826" y="4132199"/>
            <a:ext cx="620400" cy="620400"/>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descr="A green bird with leaves&#10;&#10;Description automatically generated" id="187" name="Google Shape;187;g26c0eec2cfd_0_89"/>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
        <p:nvSpPr>
          <p:cNvPr id="188" name="Google Shape;188;g26c0eec2cfd_0_89"/>
          <p:cNvSpPr/>
          <p:nvPr/>
        </p:nvSpPr>
        <p:spPr>
          <a:xfrm>
            <a:off x="745725" y="5274300"/>
            <a:ext cx="10450200" cy="135510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89" name="Google Shape;189;g26c0eec2cfd_0_89"/>
          <p:cNvSpPr/>
          <p:nvPr/>
        </p:nvSpPr>
        <p:spPr>
          <a:xfrm>
            <a:off x="1086876" y="5680449"/>
            <a:ext cx="620400" cy="620400"/>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90" name="Google Shape;190;g26c0eec2cfd_0_89"/>
          <p:cNvSpPr txBox="1"/>
          <p:nvPr/>
        </p:nvSpPr>
        <p:spPr>
          <a:xfrm>
            <a:off x="2333757" y="2218972"/>
            <a:ext cx="8511224"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0" u="none" cap="none" strike="noStrike">
                <a:solidFill>
                  <a:srgbClr val="000000"/>
                </a:solidFill>
                <a:latin typeface="Arial"/>
                <a:ea typeface="Arial"/>
                <a:cs typeface="Arial"/>
                <a:sym typeface="Arial"/>
              </a:rPr>
              <a:t>Comprender historias clave de Hechos utilizando el método de las Cuatro “C</a:t>
            </a:r>
            <a:r>
              <a:rPr lang="en-US" sz="3000"/>
              <a:t>”.</a:t>
            </a:r>
            <a:endParaRPr/>
          </a:p>
        </p:txBody>
      </p:sp>
      <p:sp>
        <p:nvSpPr>
          <p:cNvPr id="191" name="Google Shape;191;g26c0eec2cfd_0_89"/>
          <p:cNvSpPr txBox="1"/>
          <p:nvPr/>
        </p:nvSpPr>
        <p:spPr>
          <a:xfrm>
            <a:off x="2340077" y="3822934"/>
            <a:ext cx="8511224"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0" u="none" cap="none" strike="noStrike">
                <a:solidFill>
                  <a:srgbClr val="000000"/>
                </a:solidFill>
                <a:latin typeface="Arial"/>
                <a:ea typeface="Arial"/>
                <a:cs typeface="Arial"/>
                <a:sym typeface="Arial"/>
              </a:rPr>
              <a:t>Considerar pecado y Gracia en cada historia Bíblica y aplicarlos a la vida personal. </a:t>
            </a:r>
            <a:endParaRPr/>
          </a:p>
        </p:txBody>
      </p:sp>
      <p:sp>
        <p:nvSpPr>
          <p:cNvPr id="192" name="Google Shape;192;g26c0eec2cfd_0_89"/>
          <p:cNvSpPr txBox="1"/>
          <p:nvPr/>
        </p:nvSpPr>
        <p:spPr>
          <a:xfrm>
            <a:off x="2296227" y="5249193"/>
            <a:ext cx="9150048"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0" u="none" cap="none" strike="noStrike">
                <a:solidFill>
                  <a:srgbClr val="000000"/>
                </a:solidFill>
                <a:latin typeface="Arial"/>
                <a:ea typeface="Arial"/>
                <a:cs typeface="Arial"/>
                <a:sym typeface="Arial"/>
              </a:rPr>
              <a:t>Identificar el propósito de la Iglesia Cristiana y nuestro propósito como miembros del cuerpo de Cristo.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6" name="Shape 196"/>
        <p:cNvGrpSpPr/>
        <p:nvPr/>
      </p:nvGrpSpPr>
      <p:grpSpPr>
        <a:xfrm>
          <a:off x="0" y="0"/>
          <a:ext cx="0" cy="0"/>
          <a:chOff x="0" y="0"/>
          <a:chExt cx="0" cy="0"/>
        </a:xfrm>
      </p:grpSpPr>
      <p:sp>
        <p:nvSpPr>
          <p:cNvPr id="197" name="Google Shape;197;p22"/>
          <p:cNvSpPr txBox="1"/>
          <p:nvPr/>
        </p:nvSpPr>
        <p:spPr>
          <a:xfrm>
            <a:off x="1915627" y="543750"/>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Esquema del Curso</a:t>
            </a:r>
            <a:endParaRPr b="0" i="0" sz="6000" u="none" cap="none" strike="noStrike">
              <a:solidFill>
                <a:srgbClr val="009444"/>
              </a:solidFill>
              <a:latin typeface="Lato"/>
              <a:ea typeface="Lato"/>
              <a:cs typeface="Lato"/>
              <a:sym typeface="Lato"/>
            </a:endParaRPr>
          </a:p>
        </p:txBody>
      </p:sp>
      <p:sp>
        <p:nvSpPr>
          <p:cNvPr id="198" name="Google Shape;198;p22"/>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199" name="Google Shape;199;p22"/>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cxnSp>
        <p:nvCxnSpPr>
          <p:cNvPr id="200" name="Google Shape;200;p22"/>
          <p:cNvCxnSpPr/>
          <p:nvPr/>
        </p:nvCxnSpPr>
        <p:spPr>
          <a:xfrm>
            <a:off x="1915627" y="1607429"/>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201" name="Google Shape;201;p22"/>
          <p:cNvSpPr txBox="1"/>
          <p:nvPr/>
        </p:nvSpPr>
        <p:spPr>
          <a:xfrm>
            <a:off x="2063700" y="2066785"/>
            <a:ext cx="8064600" cy="4032900"/>
          </a:xfrm>
          <a:prstGeom prst="rect">
            <a:avLst/>
          </a:prstGeom>
          <a:noFill/>
          <a:ln>
            <a:noFill/>
          </a:ln>
        </p:spPr>
        <p:txBody>
          <a:bodyPr anchorCtr="0" anchor="t" bIns="45700" lIns="91425" spcFirstLastPara="1" rIns="91425" wrap="square" tIns="45700">
            <a:spAutoFit/>
          </a:bodyPr>
          <a:lstStyle/>
          <a:p>
            <a:pPr indent="-431800" lvl="0" marL="457200" marR="0" rtl="0" algn="l">
              <a:lnSpc>
                <a:spcPct val="100000"/>
              </a:lnSpc>
              <a:spcBef>
                <a:spcPts val="0"/>
              </a:spcBef>
              <a:spcAft>
                <a:spcPts val="0"/>
              </a:spcAft>
              <a:buClr>
                <a:schemeClr val="dk1"/>
              </a:buClr>
              <a:buSzPts val="3200"/>
              <a:buFont typeface="Lato"/>
              <a:buAutoNum type="arabicPeriod"/>
            </a:pPr>
            <a:r>
              <a:rPr b="0" i="0" lang="en-US" sz="3200" u="none" cap="none" strike="noStrike">
                <a:solidFill>
                  <a:schemeClr val="dk1"/>
                </a:solidFill>
                <a:latin typeface="Lato"/>
                <a:ea typeface="Lato"/>
                <a:cs typeface="Lato"/>
                <a:sym typeface="Lato"/>
              </a:rPr>
              <a:t>Jesús </a:t>
            </a:r>
            <a:r>
              <a:rPr lang="en-US" sz="3200">
                <a:solidFill>
                  <a:schemeClr val="dk1"/>
                </a:solidFill>
                <a:latin typeface="Lato"/>
                <a:ea typeface="Lato"/>
                <a:cs typeface="Lato"/>
                <a:sym typeface="Lato"/>
              </a:rPr>
              <a:t>s</a:t>
            </a:r>
            <a:r>
              <a:rPr b="0" i="0" lang="en-US" sz="3200" u="none" cap="none" strike="noStrike">
                <a:solidFill>
                  <a:schemeClr val="dk1"/>
                </a:solidFill>
                <a:latin typeface="Lato"/>
                <a:ea typeface="Lato"/>
                <a:cs typeface="Lato"/>
                <a:sym typeface="Lato"/>
              </a:rPr>
              <a:t>ube al Cielo</a:t>
            </a:r>
            <a:endParaRPr b="0" i="0" sz="3200" u="none" cap="none" strike="noStrike">
              <a:solidFill>
                <a:schemeClr val="dk1"/>
              </a:solidFill>
              <a:latin typeface="Lato"/>
              <a:ea typeface="Lato"/>
              <a:cs typeface="Lato"/>
              <a:sym typeface="Lato"/>
            </a:endParaRPr>
          </a:p>
          <a:p>
            <a:pPr indent="-431800" lvl="0" marL="457200" marR="0" rtl="0" algn="l">
              <a:lnSpc>
                <a:spcPct val="100000"/>
              </a:lnSpc>
              <a:spcBef>
                <a:spcPts val="0"/>
              </a:spcBef>
              <a:spcAft>
                <a:spcPts val="0"/>
              </a:spcAft>
              <a:buClr>
                <a:schemeClr val="dk1"/>
              </a:buClr>
              <a:buSzPts val="3200"/>
              <a:buFont typeface="Lato"/>
              <a:buAutoNum type="arabicPeriod"/>
            </a:pPr>
            <a:r>
              <a:rPr b="0" i="0" lang="en-US" sz="3200" u="none" cap="none" strike="noStrike">
                <a:solidFill>
                  <a:schemeClr val="dk1"/>
                </a:solidFill>
                <a:latin typeface="Lato"/>
                <a:ea typeface="Lato"/>
                <a:cs typeface="Lato"/>
                <a:sym typeface="Lato"/>
              </a:rPr>
              <a:t>Pentecostés</a:t>
            </a:r>
            <a:endParaRPr b="0" i="0" sz="3200" u="none" cap="none" strike="noStrike">
              <a:solidFill>
                <a:schemeClr val="dk1"/>
              </a:solidFill>
              <a:latin typeface="Lato"/>
              <a:ea typeface="Lato"/>
              <a:cs typeface="Lato"/>
              <a:sym typeface="Lato"/>
            </a:endParaRPr>
          </a:p>
          <a:p>
            <a:pPr indent="-431800" lvl="0" marL="457200" marR="0" rtl="0" algn="l">
              <a:lnSpc>
                <a:spcPct val="100000"/>
              </a:lnSpc>
              <a:spcBef>
                <a:spcPts val="0"/>
              </a:spcBef>
              <a:spcAft>
                <a:spcPts val="0"/>
              </a:spcAft>
              <a:buClr>
                <a:schemeClr val="dk1"/>
              </a:buClr>
              <a:buSzPts val="3200"/>
              <a:buFont typeface="Lato"/>
              <a:buAutoNum type="arabicPeriod"/>
            </a:pPr>
            <a:r>
              <a:rPr b="0" i="0" lang="en-US" sz="3200" u="none" cap="none" strike="noStrike">
                <a:solidFill>
                  <a:schemeClr val="dk1"/>
                </a:solidFill>
                <a:latin typeface="Lato"/>
                <a:ea typeface="Lato"/>
                <a:cs typeface="Lato"/>
                <a:sym typeface="Lato"/>
              </a:rPr>
              <a:t>Pedro </a:t>
            </a:r>
            <a:r>
              <a:rPr lang="en-US" sz="3200">
                <a:solidFill>
                  <a:schemeClr val="dk1"/>
                </a:solidFill>
                <a:latin typeface="Lato"/>
                <a:ea typeface="Lato"/>
                <a:cs typeface="Lato"/>
                <a:sym typeface="Lato"/>
              </a:rPr>
              <a:t>t</a:t>
            </a:r>
            <a:r>
              <a:rPr b="0" i="0" lang="en-US" sz="3200" u="none" cap="none" strike="noStrike">
                <a:solidFill>
                  <a:schemeClr val="dk1"/>
                </a:solidFill>
                <a:latin typeface="Lato"/>
                <a:ea typeface="Lato"/>
                <a:cs typeface="Lato"/>
                <a:sym typeface="Lato"/>
              </a:rPr>
              <a:t>estifica de Jesús</a:t>
            </a:r>
            <a:endParaRPr b="0" i="0" sz="3200" u="none" cap="none" strike="noStrike">
              <a:solidFill>
                <a:schemeClr val="dk1"/>
              </a:solidFill>
              <a:latin typeface="Lato"/>
              <a:ea typeface="Lato"/>
              <a:cs typeface="Lato"/>
              <a:sym typeface="Lato"/>
            </a:endParaRPr>
          </a:p>
          <a:p>
            <a:pPr indent="-431800" lvl="0" marL="457200" marR="0" rtl="0" algn="l">
              <a:lnSpc>
                <a:spcPct val="100000"/>
              </a:lnSpc>
              <a:spcBef>
                <a:spcPts val="0"/>
              </a:spcBef>
              <a:spcAft>
                <a:spcPts val="0"/>
              </a:spcAft>
              <a:buClr>
                <a:schemeClr val="dk1"/>
              </a:buClr>
              <a:buSzPts val="3200"/>
              <a:buFont typeface="Lato"/>
              <a:buAutoNum type="arabicPeriod"/>
            </a:pPr>
            <a:r>
              <a:rPr b="0" i="0" lang="en-US" sz="3200" u="none" cap="none" strike="noStrike">
                <a:solidFill>
                  <a:schemeClr val="dk1"/>
                </a:solidFill>
                <a:latin typeface="Lato"/>
                <a:ea typeface="Lato"/>
                <a:cs typeface="Lato"/>
                <a:sym typeface="Lato"/>
              </a:rPr>
              <a:t>Jesús </a:t>
            </a:r>
            <a:r>
              <a:rPr lang="en-US" sz="3200">
                <a:solidFill>
                  <a:schemeClr val="dk1"/>
                </a:solidFill>
                <a:latin typeface="Lato"/>
                <a:ea typeface="Lato"/>
                <a:cs typeface="Lato"/>
                <a:sym typeface="Lato"/>
              </a:rPr>
              <a:t>c</a:t>
            </a:r>
            <a:r>
              <a:rPr b="0" i="0" lang="en-US" sz="3200" u="none" cap="none" strike="noStrike">
                <a:solidFill>
                  <a:schemeClr val="dk1"/>
                </a:solidFill>
                <a:latin typeface="Lato"/>
                <a:ea typeface="Lato"/>
                <a:cs typeface="Lato"/>
                <a:sym typeface="Lato"/>
              </a:rPr>
              <a:t>ambia a Pablo</a:t>
            </a:r>
            <a:endParaRPr b="0" i="0" sz="3200" u="none" cap="none" strike="noStrike">
              <a:solidFill>
                <a:schemeClr val="dk1"/>
              </a:solidFill>
              <a:latin typeface="Lato"/>
              <a:ea typeface="Lato"/>
              <a:cs typeface="Lato"/>
              <a:sym typeface="Lato"/>
            </a:endParaRPr>
          </a:p>
          <a:p>
            <a:pPr indent="-431800" lvl="0" marL="457200" marR="0" rtl="0" algn="l">
              <a:lnSpc>
                <a:spcPct val="100000"/>
              </a:lnSpc>
              <a:spcBef>
                <a:spcPts val="0"/>
              </a:spcBef>
              <a:spcAft>
                <a:spcPts val="0"/>
              </a:spcAft>
              <a:buClr>
                <a:schemeClr val="dk1"/>
              </a:buClr>
              <a:buSzPts val="3200"/>
              <a:buFont typeface="Lato"/>
              <a:buAutoNum type="arabicPeriod"/>
            </a:pPr>
            <a:r>
              <a:rPr b="0" i="0" lang="en-US" sz="3200" u="none" cap="none" strike="noStrike">
                <a:solidFill>
                  <a:schemeClr val="dk1"/>
                </a:solidFill>
                <a:latin typeface="Lato"/>
                <a:ea typeface="Lato"/>
                <a:cs typeface="Lato"/>
                <a:sym typeface="Lato"/>
              </a:rPr>
              <a:t>Antioquía cerca de Pisidia</a:t>
            </a:r>
            <a:endParaRPr b="0" i="0" sz="3200" u="none" cap="none" strike="noStrike">
              <a:solidFill>
                <a:schemeClr val="dk1"/>
              </a:solidFill>
              <a:latin typeface="Lato"/>
              <a:ea typeface="Lato"/>
              <a:cs typeface="Lato"/>
              <a:sym typeface="Lato"/>
            </a:endParaRPr>
          </a:p>
          <a:p>
            <a:pPr indent="-431800" lvl="0" marL="457200" marR="0" rtl="0" algn="l">
              <a:lnSpc>
                <a:spcPct val="100000"/>
              </a:lnSpc>
              <a:spcBef>
                <a:spcPts val="0"/>
              </a:spcBef>
              <a:spcAft>
                <a:spcPts val="0"/>
              </a:spcAft>
              <a:buClr>
                <a:schemeClr val="dk1"/>
              </a:buClr>
              <a:buSzPts val="3200"/>
              <a:buFont typeface="Lato"/>
              <a:buAutoNum type="arabicPeriod"/>
            </a:pPr>
            <a:r>
              <a:rPr b="0" i="0" lang="en-US" sz="3200" u="none" cap="none" strike="noStrike">
                <a:solidFill>
                  <a:schemeClr val="dk1"/>
                </a:solidFill>
                <a:latin typeface="Lato"/>
                <a:ea typeface="Lato"/>
                <a:cs typeface="Lato"/>
                <a:sym typeface="Lato"/>
              </a:rPr>
              <a:t>Un </a:t>
            </a:r>
            <a:r>
              <a:rPr lang="en-US" sz="3200">
                <a:solidFill>
                  <a:schemeClr val="dk1"/>
                </a:solidFill>
                <a:latin typeface="Lato"/>
                <a:ea typeface="Lato"/>
                <a:cs typeface="Lato"/>
                <a:sym typeface="Lato"/>
              </a:rPr>
              <a:t>m</a:t>
            </a:r>
            <a:r>
              <a:rPr b="0" i="0" lang="en-US" sz="3200" u="none" cap="none" strike="noStrike">
                <a:solidFill>
                  <a:schemeClr val="dk1"/>
                </a:solidFill>
                <a:latin typeface="Lato"/>
                <a:ea typeface="Lato"/>
                <a:cs typeface="Lato"/>
                <a:sym typeface="Lato"/>
              </a:rPr>
              <a:t>ensaje a los </a:t>
            </a:r>
            <a:r>
              <a:rPr lang="en-US" sz="3200">
                <a:solidFill>
                  <a:schemeClr val="dk1"/>
                </a:solidFill>
                <a:latin typeface="Lato"/>
                <a:ea typeface="Lato"/>
                <a:cs typeface="Lato"/>
                <a:sym typeface="Lato"/>
              </a:rPr>
              <a:t>n</a:t>
            </a:r>
            <a:r>
              <a:rPr b="0" i="0" lang="en-US" sz="3200" u="none" cap="none" strike="noStrike">
                <a:solidFill>
                  <a:schemeClr val="dk1"/>
                </a:solidFill>
                <a:latin typeface="Lato"/>
                <a:ea typeface="Lato"/>
                <a:cs typeface="Lato"/>
                <a:sym typeface="Lato"/>
              </a:rPr>
              <a:t>o </a:t>
            </a:r>
            <a:r>
              <a:rPr lang="en-US" sz="3200">
                <a:solidFill>
                  <a:schemeClr val="dk1"/>
                </a:solidFill>
                <a:latin typeface="Lato"/>
                <a:ea typeface="Lato"/>
                <a:cs typeface="Lato"/>
                <a:sym typeface="Lato"/>
              </a:rPr>
              <a:t>j</a:t>
            </a:r>
            <a:r>
              <a:rPr b="0" i="0" lang="en-US" sz="3200" u="none" cap="none" strike="noStrike">
                <a:solidFill>
                  <a:schemeClr val="dk1"/>
                </a:solidFill>
                <a:latin typeface="Lato"/>
                <a:ea typeface="Lato"/>
                <a:cs typeface="Lato"/>
                <a:sym typeface="Lato"/>
              </a:rPr>
              <a:t>ud</a:t>
            </a:r>
            <a:r>
              <a:rPr lang="en-US" sz="3200">
                <a:solidFill>
                  <a:schemeClr val="dk1"/>
                </a:solidFill>
                <a:latin typeface="Lato"/>
                <a:ea typeface="Lato"/>
                <a:cs typeface="Lato"/>
                <a:sym typeface="Lato"/>
              </a:rPr>
              <a:t>í</a:t>
            </a:r>
            <a:r>
              <a:rPr b="0" i="0" lang="en-US" sz="3200" u="none" cap="none" strike="noStrike">
                <a:solidFill>
                  <a:schemeClr val="dk1"/>
                </a:solidFill>
                <a:latin typeface="Lato"/>
                <a:ea typeface="Lato"/>
                <a:cs typeface="Lato"/>
                <a:sym typeface="Lato"/>
              </a:rPr>
              <a:t>os</a:t>
            </a:r>
            <a:endParaRPr b="0" i="0" sz="3200" u="none" cap="none" strike="noStrike">
              <a:solidFill>
                <a:schemeClr val="dk1"/>
              </a:solidFill>
              <a:latin typeface="Lato"/>
              <a:ea typeface="Lato"/>
              <a:cs typeface="Lato"/>
              <a:sym typeface="Lato"/>
            </a:endParaRPr>
          </a:p>
          <a:p>
            <a:pPr indent="-431800" lvl="0" marL="457200" marR="0" rtl="0" algn="l">
              <a:lnSpc>
                <a:spcPct val="100000"/>
              </a:lnSpc>
              <a:spcBef>
                <a:spcPts val="0"/>
              </a:spcBef>
              <a:spcAft>
                <a:spcPts val="0"/>
              </a:spcAft>
              <a:buClr>
                <a:schemeClr val="dk1"/>
              </a:buClr>
              <a:buSzPts val="3200"/>
              <a:buFont typeface="Lato"/>
              <a:buAutoNum type="arabicPeriod"/>
            </a:pPr>
            <a:r>
              <a:rPr b="0" i="0" lang="en-US" sz="3200" u="none" cap="none" strike="noStrike">
                <a:solidFill>
                  <a:schemeClr val="dk1"/>
                </a:solidFill>
                <a:latin typeface="Lato"/>
                <a:ea typeface="Lato"/>
                <a:cs typeface="Lato"/>
                <a:sym typeface="Lato"/>
              </a:rPr>
              <a:t>En Filipos</a:t>
            </a:r>
            <a:endParaRPr b="0" i="0" sz="3200" u="none" cap="none" strike="noStrike">
              <a:solidFill>
                <a:schemeClr val="dk1"/>
              </a:solidFill>
              <a:latin typeface="Lato"/>
              <a:ea typeface="Lato"/>
              <a:cs typeface="Lato"/>
              <a:sym typeface="Lato"/>
            </a:endParaRPr>
          </a:p>
          <a:p>
            <a:pPr indent="-431800" lvl="0" marL="457200" marR="0" rtl="0" algn="l">
              <a:lnSpc>
                <a:spcPct val="100000"/>
              </a:lnSpc>
              <a:spcBef>
                <a:spcPts val="0"/>
              </a:spcBef>
              <a:spcAft>
                <a:spcPts val="0"/>
              </a:spcAft>
              <a:buClr>
                <a:schemeClr val="dk1"/>
              </a:buClr>
              <a:buSzPts val="3200"/>
              <a:buFont typeface="Lato"/>
              <a:buAutoNum type="arabicPeriod"/>
            </a:pPr>
            <a:r>
              <a:rPr b="0" i="0" lang="en-US" sz="3200" u="none" cap="none" strike="noStrike">
                <a:solidFill>
                  <a:schemeClr val="dk1"/>
                </a:solidFill>
                <a:latin typeface="Lato"/>
                <a:ea typeface="Lato"/>
                <a:cs typeface="Lato"/>
                <a:sym typeface="Lato"/>
              </a:rPr>
              <a:t>Los</a:t>
            </a:r>
            <a:r>
              <a:rPr lang="en-US" sz="3200">
                <a:solidFill>
                  <a:schemeClr val="dk1"/>
                </a:solidFill>
                <a:latin typeface="Lato"/>
                <a:ea typeface="Lato"/>
                <a:cs typeface="Lato"/>
                <a:sym typeface="Lato"/>
              </a:rPr>
              <a:t> últimos d</a:t>
            </a:r>
            <a:r>
              <a:rPr b="0" i="0" lang="en-US" sz="3200" u="none" cap="none" strike="noStrike">
                <a:solidFill>
                  <a:schemeClr val="dk1"/>
                </a:solidFill>
                <a:latin typeface="Lato"/>
                <a:ea typeface="Lato"/>
                <a:cs typeface="Lato"/>
                <a:sym typeface="Lato"/>
              </a:rPr>
              <a:t>ías de Pablo</a:t>
            </a:r>
            <a:endParaRPr b="0" i="0" sz="3200" u="none" cap="none" strike="noStrike">
              <a:solidFill>
                <a:schemeClr val="dk1"/>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5" name="Shape 205"/>
        <p:cNvGrpSpPr/>
        <p:nvPr/>
      </p:nvGrpSpPr>
      <p:grpSpPr>
        <a:xfrm>
          <a:off x="0" y="0"/>
          <a:ext cx="0" cy="0"/>
          <a:chOff x="0" y="0"/>
          <a:chExt cx="0" cy="0"/>
        </a:xfrm>
      </p:grpSpPr>
      <p:sp>
        <p:nvSpPr>
          <p:cNvPr id="206" name="Google Shape;206;g2c7cd4f111b_0_12"/>
          <p:cNvSpPr txBox="1"/>
          <p:nvPr/>
        </p:nvSpPr>
        <p:spPr>
          <a:xfrm>
            <a:off x="3770927" y="1633341"/>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El Proyecto Final</a:t>
            </a:r>
            <a:endParaRPr b="0" i="0" sz="6000" u="none" cap="none" strike="noStrike">
              <a:solidFill>
                <a:srgbClr val="009444"/>
              </a:solidFill>
              <a:latin typeface="Lato"/>
              <a:ea typeface="Lato"/>
              <a:cs typeface="Lato"/>
              <a:sym typeface="Lato"/>
            </a:endParaRPr>
          </a:p>
        </p:txBody>
      </p:sp>
      <p:sp>
        <p:nvSpPr>
          <p:cNvPr id="207" name="Google Shape;207;g2c7cd4f111b_0_12"/>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208" name="Google Shape;208;g2c7cd4f111b_0_12"/>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pic>
        <p:nvPicPr>
          <p:cNvPr id="209" name="Google Shape;209;g2c7cd4f111b_0_12"/>
          <p:cNvPicPr preferRelativeResize="0"/>
          <p:nvPr/>
        </p:nvPicPr>
        <p:blipFill rotWithShape="1">
          <a:blip r:embed="rId4">
            <a:alphaModFix/>
          </a:blip>
          <a:srcRect b="0" l="0" r="0" t="0"/>
          <a:stretch/>
        </p:blipFill>
        <p:spPr>
          <a:xfrm rot="5400000">
            <a:off x="4281" y="1168550"/>
            <a:ext cx="4051701" cy="4051701"/>
          </a:xfrm>
          <a:prstGeom prst="rect">
            <a:avLst/>
          </a:prstGeom>
          <a:noFill/>
          <a:ln>
            <a:noFill/>
          </a:ln>
        </p:spPr>
      </p:pic>
      <p:cxnSp>
        <p:nvCxnSpPr>
          <p:cNvPr id="210" name="Google Shape;210;g2c7cd4f111b_0_12"/>
          <p:cNvCxnSpPr/>
          <p:nvPr/>
        </p:nvCxnSpPr>
        <p:spPr>
          <a:xfrm>
            <a:off x="3770927" y="2764101"/>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211" name="Google Shape;211;g2c7cd4f111b_0_12"/>
          <p:cNvSpPr txBox="1"/>
          <p:nvPr/>
        </p:nvSpPr>
        <p:spPr>
          <a:xfrm>
            <a:off x="3770927" y="3157751"/>
            <a:ext cx="8064600" cy="2062500"/>
          </a:xfrm>
          <a:prstGeom prst="rect">
            <a:avLst/>
          </a:prstGeom>
          <a:noFill/>
          <a:ln>
            <a:noFill/>
          </a:ln>
        </p:spPr>
        <p:txBody>
          <a:bodyPr anchorCtr="0" anchor="t" bIns="45700" lIns="91425" spcFirstLastPara="1" rIns="91425" wrap="square" tIns="45700">
            <a:spAutoFit/>
          </a:bodyPr>
          <a:lstStyle/>
          <a:p>
            <a:pPr indent="-431800" lvl="0" marL="457200" marR="0" rtl="0" algn="l">
              <a:lnSpc>
                <a:spcPct val="100000"/>
              </a:lnSpc>
              <a:spcBef>
                <a:spcPts val="0"/>
              </a:spcBef>
              <a:spcAft>
                <a:spcPts val="0"/>
              </a:spcAft>
              <a:buClr>
                <a:schemeClr val="dk1"/>
              </a:buClr>
              <a:buSzPts val="3200"/>
              <a:buFont typeface="Lato"/>
              <a:buChar char="●"/>
            </a:pPr>
            <a:r>
              <a:rPr b="0" i="0" lang="en-US" sz="3200" u="none" cap="none" strike="noStrike">
                <a:solidFill>
                  <a:schemeClr val="dk1"/>
                </a:solidFill>
                <a:latin typeface="Lato"/>
                <a:ea typeface="Lato"/>
                <a:cs typeface="Lato"/>
                <a:sym typeface="Lato"/>
              </a:rPr>
              <a:t>Examen escrito </a:t>
            </a:r>
            <a:endParaRPr b="0" i="0" sz="3200" u="none" cap="none" strike="noStrike">
              <a:solidFill>
                <a:schemeClr val="dk1"/>
              </a:solidFill>
              <a:latin typeface="Lato"/>
              <a:ea typeface="Lato"/>
              <a:cs typeface="Lato"/>
              <a:sym typeface="Lato"/>
            </a:endParaRPr>
          </a:p>
          <a:p>
            <a:pPr indent="-431800" lvl="0" marL="457200" marR="0" rtl="0" algn="l">
              <a:lnSpc>
                <a:spcPct val="100000"/>
              </a:lnSpc>
              <a:spcBef>
                <a:spcPts val="0"/>
              </a:spcBef>
              <a:spcAft>
                <a:spcPts val="0"/>
              </a:spcAft>
              <a:buClr>
                <a:schemeClr val="dk1"/>
              </a:buClr>
              <a:buSzPts val="3200"/>
              <a:buFont typeface="Lato"/>
              <a:buChar char="●"/>
            </a:pPr>
            <a:r>
              <a:rPr b="0" i="0" lang="en-US" sz="3200" u="none" cap="none" strike="noStrike">
                <a:solidFill>
                  <a:schemeClr val="dk1"/>
                </a:solidFill>
                <a:latin typeface="Lato"/>
                <a:ea typeface="Lato"/>
                <a:cs typeface="Lato"/>
                <a:sym typeface="Lato"/>
              </a:rPr>
              <a:t>8 preguntas clave</a:t>
            </a:r>
            <a:endParaRPr b="0" i="0" sz="3200" u="none" cap="none" strike="noStrike">
              <a:solidFill>
                <a:schemeClr val="dk1"/>
              </a:solidFill>
              <a:latin typeface="Lato"/>
              <a:ea typeface="Lato"/>
              <a:cs typeface="Lato"/>
              <a:sym typeface="Lato"/>
            </a:endParaRPr>
          </a:p>
          <a:p>
            <a:pPr indent="-431800" lvl="0" marL="457200" marR="0" rtl="0" algn="l">
              <a:lnSpc>
                <a:spcPct val="100000"/>
              </a:lnSpc>
              <a:spcBef>
                <a:spcPts val="0"/>
              </a:spcBef>
              <a:spcAft>
                <a:spcPts val="0"/>
              </a:spcAft>
              <a:buClr>
                <a:schemeClr val="dk1"/>
              </a:buClr>
              <a:buSzPts val="3200"/>
              <a:buFont typeface="Lato"/>
              <a:buChar char="●"/>
            </a:pPr>
            <a:r>
              <a:rPr b="0" i="0" lang="en-US" sz="3200" u="none" cap="none" strike="noStrike">
                <a:solidFill>
                  <a:schemeClr val="dk1"/>
                </a:solidFill>
                <a:latin typeface="Lato"/>
                <a:ea typeface="Lato"/>
                <a:cs typeface="Lato"/>
                <a:sym typeface="Lato"/>
              </a:rPr>
              <a:t>Encontrar pecado y gracia en un texto </a:t>
            </a:r>
            <a:endParaRPr b="0" i="0" sz="32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Lato"/>
                <a:ea typeface="Lato"/>
                <a:cs typeface="Lato"/>
                <a:sym typeface="Lato"/>
              </a:rPr>
              <a:t>y aplicarlo a su vida personal</a:t>
            </a:r>
            <a:endParaRPr b="0" i="0" sz="3200" u="none" cap="none" strike="noStrike">
              <a:solidFill>
                <a:schemeClr val="dk1"/>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5" name="Shape 215"/>
        <p:cNvGrpSpPr/>
        <p:nvPr/>
      </p:nvGrpSpPr>
      <p:grpSpPr>
        <a:xfrm>
          <a:off x="0" y="0"/>
          <a:ext cx="0" cy="0"/>
          <a:chOff x="0" y="0"/>
          <a:chExt cx="0" cy="0"/>
        </a:xfrm>
      </p:grpSpPr>
      <p:sp>
        <p:nvSpPr>
          <p:cNvPr id="216" name="Google Shape;216;p23"/>
          <p:cNvSpPr txBox="1"/>
          <p:nvPr/>
        </p:nvSpPr>
        <p:spPr>
          <a:xfrm>
            <a:off x="3770927" y="1633341"/>
            <a:ext cx="7189500" cy="8401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La </a:t>
            </a:r>
            <a:r>
              <a:rPr lang="en-US" sz="4860">
                <a:solidFill>
                  <a:srgbClr val="009444"/>
                </a:solidFill>
                <a:latin typeface="Lato"/>
                <a:ea typeface="Lato"/>
                <a:cs typeface="Lato"/>
                <a:sym typeface="Lato"/>
              </a:rPr>
              <a:t>E</a:t>
            </a:r>
            <a:r>
              <a:rPr b="0" i="0" lang="en-US" sz="4860" u="none" cap="none" strike="noStrike">
                <a:solidFill>
                  <a:srgbClr val="009444"/>
                </a:solidFill>
                <a:latin typeface="Lato"/>
                <a:ea typeface="Lato"/>
                <a:cs typeface="Lato"/>
                <a:sym typeface="Lato"/>
              </a:rPr>
              <a:t>ncuesta</a:t>
            </a:r>
            <a:endParaRPr b="0" i="0" sz="6000" u="none" cap="none" strike="noStrike">
              <a:solidFill>
                <a:srgbClr val="009444"/>
              </a:solidFill>
              <a:latin typeface="Lato"/>
              <a:ea typeface="Lato"/>
              <a:cs typeface="Lato"/>
              <a:sym typeface="Lato"/>
            </a:endParaRPr>
          </a:p>
        </p:txBody>
      </p:sp>
      <p:sp>
        <p:nvSpPr>
          <p:cNvPr id="217" name="Google Shape;217;p23"/>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218" name="Google Shape;218;p23"/>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pic>
        <p:nvPicPr>
          <p:cNvPr id="219" name="Google Shape;219;p23"/>
          <p:cNvPicPr preferRelativeResize="0"/>
          <p:nvPr/>
        </p:nvPicPr>
        <p:blipFill rotWithShape="1">
          <a:blip r:embed="rId4">
            <a:alphaModFix/>
          </a:blip>
          <a:srcRect b="0" l="0" r="0" t="0"/>
          <a:stretch/>
        </p:blipFill>
        <p:spPr>
          <a:xfrm rot="5400000">
            <a:off x="4281" y="1168550"/>
            <a:ext cx="4051701" cy="4051701"/>
          </a:xfrm>
          <a:prstGeom prst="rect">
            <a:avLst/>
          </a:prstGeom>
          <a:noFill/>
          <a:ln>
            <a:noFill/>
          </a:ln>
        </p:spPr>
      </p:pic>
      <p:cxnSp>
        <p:nvCxnSpPr>
          <p:cNvPr id="220" name="Google Shape;220;p23"/>
          <p:cNvCxnSpPr/>
          <p:nvPr/>
        </p:nvCxnSpPr>
        <p:spPr>
          <a:xfrm>
            <a:off x="3770927" y="2764101"/>
            <a:ext cx="6269700" cy="0"/>
          </a:xfrm>
          <a:prstGeom prst="straightConnector1">
            <a:avLst/>
          </a:prstGeom>
          <a:noFill/>
          <a:ln cap="flat" cmpd="sng" w="38100">
            <a:solidFill>
              <a:srgbClr val="7F7F7F"/>
            </a:solidFill>
            <a:prstDash val="solid"/>
            <a:miter lim="800000"/>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4"/>
          <p:cNvSpPr txBox="1"/>
          <p:nvPr/>
        </p:nvSpPr>
        <p:spPr>
          <a:xfrm>
            <a:off x="3602242" y="2367712"/>
            <a:ext cx="7189367" cy="15880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¿Preguntas, dudas o comentarios?</a:t>
            </a:r>
            <a:endParaRPr b="0" i="0" sz="6000" u="none" cap="none" strike="noStrike">
              <a:solidFill>
                <a:srgbClr val="009444"/>
              </a:solidFill>
              <a:latin typeface="Lato"/>
              <a:ea typeface="Lato"/>
              <a:cs typeface="Lato"/>
              <a:sym typeface="Lato"/>
            </a:endParaRPr>
          </a:p>
        </p:txBody>
      </p:sp>
      <p:sp>
        <p:nvSpPr>
          <p:cNvPr id="226" name="Google Shape;226;p24"/>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27" name="Google Shape;227;p24"/>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228" name="Google Shape;228;p24"/>
          <p:cNvPicPr preferRelativeResize="0"/>
          <p:nvPr/>
        </p:nvPicPr>
        <p:blipFill rotWithShape="1">
          <a:blip r:embed="rId4">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5"/>
          <p:cNvSpPr txBox="1"/>
          <p:nvPr/>
        </p:nvSpPr>
        <p:spPr>
          <a:xfrm>
            <a:off x="2237027" y="403126"/>
            <a:ext cx="8958900" cy="10156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000" u="none" cap="none" strike="noStrike">
                <a:solidFill>
                  <a:srgbClr val="009444"/>
                </a:solidFill>
                <a:latin typeface="Lato"/>
                <a:ea typeface="Lato"/>
                <a:cs typeface="Lato"/>
                <a:sym typeface="Lato"/>
              </a:rPr>
              <a:t>Objetivos de la Lección</a:t>
            </a:r>
            <a:endParaRPr b="0" i="0" sz="6000" u="none" cap="none" strike="noStrike">
              <a:solidFill>
                <a:srgbClr val="009444"/>
              </a:solidFill>
              <a:latin typeface="Lato"/>
              <a:ea typeface="Lato"/>
              <a:cs typeface="Lato"/>
              <a:sym typeface="Lato"/>
            </a:endParaRPr>
          </a:p>
        </p:txBody>
      </p:sp>
      <p:cxnSp>
        <p:nvCxnSpPr>
          <p:cNvPr id="234" name="Google Shape;234;p25"/>
          <p:cNvCxnSpPr/>
          <p:nvPr/>
        </p:nvCxnSpPr>
        <p:spPr>
          <a:xfrm>
            <a:off x="2373087" y="1597768"/>
            <a:ext cx="7195457" cy="0"/>
          </a:xfrm>
          <a:prstGeom prst="straightConnector1">
            <a:avLst/>
          </a:prstGeom>
          <a:noFill/>
          <a:ln cap="flat" cmpd="sng" w="38100">
            <a:solidFill>
              <a:srgbClr val="7F7F7F"/>
            </a:solidFill>
            <a:prstDash val="solid"/>
            <a:miter lim="800000"/>
            <a:headEnd len="sm" w="sm" type="none"/>
            <a:tailEnd len="sm" w="sm" type="none"/>
          </a:ln>
        </p:spPr>
      </p:cxnSp>
      <p:grpSp>
        <p:nvGrpSpPr>
          <p:cNvPr id="235" name="Google Shape;235;p25"/>
          <p:cNvGrpSpPr/>
          <p:nvPr/>
        </p:nvGrpSpPr>
        <p:grpSpPr>
          <a:xfrm>
            <a:off x="745673" y="2011042"/>
            <a:ext cx="10450280" cy="3947713"/>
            <a:chOff x="0" y="0"/>
            <a:chExt cx="10450280" cy="3947713"/>
          </a:xfrm>
        </p:grpSpPr>
        <p:sp>
          <p:nvSpPr>
            <p:cNvPr id="236" name="Google Shape;236;p25"/>
            <p:cNvSpPr/>
            <p:nvPr/>
          </p:nvSpPr>
          <p:spPr>
            <a:xfrm>
              <a:off x="0" y="481"/>
              <a:ext cx="10450280" cy="112778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237" name="Google Shape;237;p25"/>
            <p:cNvSpPr/>
            <p:nvPr/>
          </p:nvSpPr>
          <p:spPr>
            <a:xfrm>
              <a:off x="341153" y="254232"/>
              <a:ext cx="620279" cy="620279"/>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238" name="Google Shape;238;p25"/>
            <p:cNvSpPr/>
            <p:nvPr/>
          </p:nvSpPr>
          <p:spPr>
            <a:xfrm>
              <a:off x="1302586" y="0"/>
              <a:ext cx="9147694" cy="112778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239" name="Google Shape;239;p25"/>
            <p:cNvSpPr txBox="1"/>
            <p:nvPr/>
          </p:nvSpPr>
          <p:spPr>
            <a:xfrm>
              <a:off x="1302586" y="0"/>
              <a:ext cx="9147694" cy="1127780"/>
            </a:xfrm>
            <a:prstGeom prst="rect">
              <a:avLst/>
            </a:prstGeom>
            <a:noFill/>
            <a:ln>
              <a:noFill/>
            </a:ln>
          </p:spPr>
          <p:txBody>
            <a:bodyPr anchorCtr="0" anchor="ctr" bIns="119350" lIns="119350" spcFirstLastPara="1" rIns="119350" wrap="square" tIns="119350">
              <a:no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Lato"/>
                  <a:ea typeface="Lato"/>
                  <a:cs typeface="Lato"/>
                  <a:sym typeface="Lato"/>
                </a:rPr>
                <a:t>Identificar el propósito y los objetivos generales del curso. </a:t>
              </a:r>
              <a:endParaRPr b="0" i="0" sz="2800" u="none" cap="none" strike="noStrike">
                <a:solidFill>
                  <a:schemeClr val="lt1"/>
                </a:solidFill>
                <a:latin typeface="Lato"/>
                <a:ea typeface="Lato"/>
                <a:cs typeface="Lato"/>
                <a:sym typeface="Lato"/>
              </a:endParaRPr>
            </a:p>
          </p:txBody>
        </p:sp>
        <p:sp>
          <p:nvSpPr>
            <p:cNvPr id="240" name="Google Shape;240;p25"/>
            <p:cNvSpPr/>
            <p:nvPr/>
          </p:nvSpPr>
          <p:spPr>
            <a:xfrm>
              <a:off x="0" y="1410207"/>
              <a:ext cx="10450280" cy="112778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241" name="Google Shape;241;p25"/>
            <p:cNvSpPr/>
            <p:nvPr/>
          </p:nvSpPr>
          <p:spPr>
            <a:xfrm>
              <a:off x="341153" y="1663958"/>
              <a:ext cx="620279" cy="620279"/>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242" name="Google Shape;242;p25"/>
            <p:cNvSpPr/>
            <p:nvPr/>
          </p:nvSpPr>
          <p:spPr>
            <a:xfrm>
              <a:off x="1302586" y="1410207"/>
              <a:ext cx="9147694" cy="112778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243" name="Google Shape;243;p25"/>
            <p:cNvSpPr txBox="1"/>
            <p:nvPr/>
          </p:nvSpPr>
          <p:spPr>
            <a:xfrm>
              <a:off x="1302586" y="1410207"/>
              <a:ext cx="9147694" cy="1127780"/>
            </a:xfrm>
            <a:prstGeom prst="rect">
              <a:avLst/>
            </a:prstGeom>
            <a:solidFill>
              <a:srgbClr val="A8D08C"/>
            </a:solidFill>
            <a:ln>
              <a:noFill/>
            </a:ln>
          </p:spPr>
          <p:txBody>
            <a:bodyPr anchorCtr="0" anchor="ctr" bIns="119350" lIns="119350" spcFirstLastPara="1" rIns="119350" wrap="square" tIns="119350">
              <a:noAutofit/>
            </a:bodyPr>
            <a:lstStyle/>
            <a:p>
              <a:pPr indent="0" lvl="0" marL="0" marR="0" rtl="0" algn="l">
                <a:lnSpc>
                  <a:spcPct val="100000"/>
                </a:lnSpc>
                <a:spcBef>
                  <a:spcPts val="0"/>
                </a:spcBef>
                <a:spcAft>
                  <a:spcPts val="0"/>
                </a:spcAft>
                <a:buNone/>
              </a:pPr>
              <a:r>
                <a:rPr b="0" i="0" lang="en-US" sz="2800" u="none" cap="none" strike="noStrike">
                  <a:solidFill>
                    <a:schemeClr val="dk1"/>
                  </a:solidFill>
                  <a:latin typeface="Lato"/>
                  <a:ea typeface="Lato"/>
                  <a:cs typeface="Lato"/>
                  <a:sym typeface="Lato"/>
                </a:rPr>
                <a:t>Usar el método de las Cuatro “C” para leer y comprender Hechos 1:3-12. </a:t>
              </a:r>
              <a:endParaRPr b="0" i="0" sz="2800" u="none" cap="none" strike="noStrike">
                <a:solidFill>
                  <a:schemeClr val="dk1"/>
                </a:solidFill>
                <a:latin typeface="Lato"/>
                <a:ea typeface="Lato"/>
                <a:cs typeface="Lato"/>
                <a:sym typeface="Lato"/>
              </a:endParaRPr>
            </a:p>
          </p:txBody>
        </p:sp>
        <p:sp>
          <p:nvSpPr>
            <p:cNvPr id="244" name="Google Shape;244;p25"/>
            <p:cNvSpPr/>
            <p:nvPr/>
          </p:nvSpPr>
          <p:spPr>
            <a:xfrm>
              <a:off x="0" y="2819933"/>
              <a:ext cx="10450280" cy="112778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245" name="Google Shape;245;p25"/>
            <p:cNvSpPr/>
            <p:nvPr/>
          </p:nvSpPr>
          <p:spPr>
            <a:xfrm>
              <a:off x="341153" y="3073684"/>
              <a:ext cx="620279" cy="620279"/>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246" name="Google Shape;246;p25"/>
            <p:cNvSpPr/>
            <p:nvPr/>
          </p:nvSpPr>
          <p:spPr>
            <a:xfrm>
              <a:off x="1302586" y="2819933"/>
              <a:ext cx="9147694" cy="112778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247" name="Google Shape;247;p25"/>
            <p:cNvSpPr txBox="1"/>
            <p:nvPr/>
          </p:nvSpPr>
          <p:spPr>
            <a:xfrm>
              <a:off x="1302586" y="2819933"/>
              <a:ext cx="9147694" cy="1127780"/>
            </a:xfrm>
            <a:prstGeom prst="rect">
              <a:avLst/>
            </a:prstGeom>
            <a:noFill/>
            <a:ln>
              <a:noFill/>
            </a:ln>
          </p:spPr>
          <p:txBody>
            <a:bodyPr anchorCtr="0" anchor="ctr" bIns="119350" lIns="119350" spcFirstLastPara="1" rIns="119350" wrap="square" tIns="119350">
              <a:no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Lato"/>
                  <a:ea typeface="Lato"/>
                  <a:cs typeface="Lato"/>
                  <a:sym typeface="Lato"/>
                </a:rPr>
                <a:t>Describir el propósito de la Iglesia con evidencia del libro de Hechos. </a:t>
              </a:r>
              <a:endParaRPr b="0" i="0" sz="2800" u="none" cap="none" strike="noStrike">
                <a:solidFill>
                  <a:schemeClr val="lt1"/>
                </a:solidFill>
                <a:latin typeface="Lato"/>
                <a:ea typeface="Lato"/>
                <a:cs typeface="Lato"/>
                <a:sym typeface="Lato"/>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1" name="Shape 251"/>
        <p:cNvGrpSpPr/>
        <p:nvPr/>
      </p:nvGrpSpPr>
      <p:grpSpPr>
        <a:xfrm>
          <a:off x="0" y="0"/>
          <a:ext cx="0" cy="0"/>
          <a:chOff x="0" y="0"/>
          <a:chExt cx="0" cy="0"/>
        </a:xfrm>
      </p:grpSpPr>
      <p:sp>
        <p:nvSpPr>
          <p:cNvPr id="252" name="Google Shape;252;p26"/>
          <p:cNvSpPr txBox="1"/>
          <p:nvPr/>
        </p:nvSpPr>
        <p:spPr>
          <a:xfrm>
            <a:off x="2501250" y="620168"/>
            <a:ext cx="7189500" cy="8401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Las Cuatro C</a:t>
            </a:r>
            <a:endParaRPr b="0" i="0" sz="6000" u="none" cap="none" strike="noStrike">
              <a:solidFill>
                <a:srgbClr val="009444"/>
              </a:solidFill>
              <a:latin typeface="Lato"/>
              <a:ea typeface="Lato"/>
              <a:cs typeface="Lato"/>
              <a:sym typeface="Lato"/>
            </a:endParaRPr>
          </a:p>
        </p:txBody>
      </p:sp>
      <p:sp>
        <p:nvSpPr>
          <p:cNvPr id="253" name="Google Shape;253;p26"/>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254" name="Google Shape;254;p26"/>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cxnSp>
        <p:nvCxnSpPr>
          <p:cNvPr id="255" name="Google Shape;255;p26"/>
          <p:cNvCxnSpPr/>
          <p:nvPr/>
        </p:nvCxnSpPr>
        <p:spPr>
          <a:xfrm>
            <a:off x="2501250" y="1584228"/>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256" name="Google Shape;256;p26"/>
          <p:cNvSpPr txBox="1"/>
          <p:nvPr/>
        </p:nvSpPr>
        <p:spPr>
          <a:xfrm>
            <a:off x="2501250" y="1820204"/>
            <a:ext cx="8064600" cy="4524275"/>
          </a:xfrm>
          <a:prstGeom prst="rect">
            <a:avLst/>
          </a:prstGeom>
          <a:noFill/>
          <a:ln>
            <a:noFill/>
          </a:ln>
        </p:spPr>
        <p:txBody>
          <a:bodyPr anchorCtr="0" anchor="t" bIns="45700" lIns="91425" spcFirstLastPara="1" rIns="91425" wrap="square" tIns="45700">
            <a:spAutoFit/>
          </a:bodyPr>
          <a:lstStyle/>
          <a:p>
            <a:pPr indent="0" lvl="0" marL="25400" marR="0" rtl="0" algn="l">
              <a:lnSpc>
                <a:spcPct val="150000"/>
              </a:lnSpc>
              <a:spcBef>
                <a:spcPts val="0"/>
              </a:spcBef>
              <a:spcAft>
                <a:spcPts val="0"/>
              </a:spcAft>
              <a:buNone/>
            </a:pPr>
            <a:r>
              <a:rPr b="0" i="0" lang="en-US" sz="4800" u="none" cap="none" strike="noStrike">
                <a:solidFill>
                  <a:schemeClr val="dk1"/>
                </a:solidFill>
                <a:latin typeface="Lato"/>
                <a:ea typeface="Lato"/>
                <a:cs typeface="Lato"/>
                <a:sym typeface="Lato"/>
              </a:rPr>
              <a:t>Captar</a:t>
            </a:r>
            <a:endParaRPr b="0" i="0" sz="4800" u="none" cap="none" strike="noStrike">
              <a:solidFill>
                <a:schemeClr val="dk1"/>
              </a:solidFill>
              <a:latin typeface="Lato"/>
              <a:ea typeface="Lato"/>
              <a:cs typeface="Lato"/>
              <a:sym typeface="Lato"/>
            </a:endParaRPr>
          </a:p>
          <a:p>
            <a:pPr indent="0" lvl="0" marL="25400" marR="0" rtl="0" algn="l">
              <a:lnSpc>
                <a:spcPct val="150000"/>
              </a:lnSpc>
              <a:spcBef>
                <a:spcPts val="0"/>
              </a:spcBef>
              <a:spcAft>
                <a:spcPts val="0"/>
              </a:spcAft>
              <a:buNone/>
            </a:pPr>
            <a:r>
              <a:rPr b="0" i="0" lang="en-US" sz="4800" u="none" cap="none" strike="noStrike">
                <a:solidFill>
                  <a:schemeClr val="dk1"/>
                </a:solidFill>
                <a:latin typeface="Lato"/>
                <a:ea typeface="Lato"/>
                <a:cs typeface="Lato"/>
                <a:sym typeface="Lato"/>
              </a:rPr>
              <a:t>Contar</a:t>
            </a:r>
            <a:endParaRPr b="0" i="0" sz="4800" u="none" cap="none" strike="noStrike">
              <a:solidFill>
                <a:schemeClr val="dk1"/>
              </a:solidFill>
              <a:latin typeface="Lato"/>
              <a:ea typeface="Lato"/>
              <a:cs typeface="Lato"/>
              <a:sym typeface="Lato"/>
            </a:endParaRPr>
          </a:p>
          <a:p>
            <a:pPr indent="0" lvl="0" marL="25400" marR="0" rtl="0" algn="l">
              <a:lnSpc>
                <a:spcPct val="150000"/>
              </a:lnSpc>
              <a:spcBef>
                <a:spcPts val="0"/>
              </a:spcBef>
              <a:spcAft>
                <a:spcPts val="0"/>
              </a:spcAft>
              <a:buNone/>
            </a:pPr>
            <a:r>
              <a:rPr b="0" i="0" lang="en-US" sz="4800" u="none" cap="none" strike="noStrike">
                <a:solidFill>
                  <a:schemeClr val="dk1"/>
                </a:solidFill>
                <a:latin typeface="Lato"/>
                <a:ea typeface="Lato"/>
                <a:cs typeface="Lato"/>
                <a:sym typeface="Lato"/>
              </a:rPr>
              <a:t>Considerar</a:t>
            </a:r>
            <a:endParaRPr b="0" i="0" sz="4800" u="none" cap="none" strike="noStrike">
              <a:solidFill>
                <a:schemeClr val="dk1"/>
              </a:solidFill>
              <a:latin typeface="Lato"/>
              <a:ea typeface="Lato"/>
              <a:cs typeface="Lato"/>
              <a:sym typeface="Lato"/>
            </a:endParaRPr>
          </a:p>
          <a:p>
            <a:pPr indent="0" lvl="0" marL="25400" marR="0" rtl="0" algn="l">
              <a:lnSpc>
                <a:spcPct val="150000"/>
              </a:lnSpc>
              <a:spcBef>
                <a:spcPts val="0"/>
              </a:spcBef>
              <a:spcAft>
                <a:spcPts val="0"/>
              </a:spcAft>
              <a:buNone/>
            </a:pPr>
            <a:r>
              <a:rPr b="0" i="0" lang="en-US" sz="4800" u="none" cap="none" strike="noStrike">
                <a:solidFill>
                  <a:schemeClr val="dk1"/>
                </a:solidFill>
                <a:latin typeface="Lato"/>
                <a:ea typeface="Lato"/>
                <a:cs typeface="Lato"/>
                <a:sym typeface="Lato"/>
              </a:rPr>
              <a:t>Consolidar</a:t>
            </a:r>
            <a:endParaRPr b="0" i="0" sz="4800" u="none" cap="none" strike="noStrike">
              <a:solidFill>
                <a:schemeClr val="dk1"/>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0" name="Shape 260"/>
        <p:cNvGrpSpPr/>
        <p:nvPr/>
      </p:nvGrpSpPr>
      <p:grpSpPr>
        <a:xfrm>
          <a:off x="0" y="0"/>
          <a:ext cx="0" cy="0"/>
          <a:chOff x="0" y="0"/>
          <a:chExt cx="0" cy="0"/>
        </a:xfrm>
      </p:grpSpPr>
      <p:sp>
        <p:nvSpPr>
          <p:cNvPr id="261" name="Google Shape;261;g26c0eec2cfd_0_221"/>
          <p:cNvSpPr txBox="1"/>
          <p:nvPr/>
        </p:nvSpPr>
        <p:spPr>
          <a:xfrm>
            <a:off x="3544740" y="2633988"/>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Captar</a:t>
            </a:r>
            <a:endParaRPr b="0" i="0" sz="6000" u="none" cap="none" strike="noStrike">
              <a:solidFill>
                <a:srgbClr val="009444"/>
              </a:solidFill>
              <a:latin typeface="Lato"/>
              <a:ea typeface="Lato"/>
              <a:cs typeface="Lato"/>
              <a:sym typeface="Lato"/>
            </a:endParaRPr>
          </a:p>
        </p:txBody>
      </p:sp>
      <p:cxnSp>
        <p:nvCxnSpPr>
          <p:cNvPr id="262" name="Google Shape;262;g26c0eec2cfd_0_221"/>
          <p:cNvCxnSpPr/>
          <p:nvPr/>
        </p:nvCxnSpPr>
        <p:spPr>
          <a:xfrm>
            <a:off x="3544740" y="3803862"/>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263" name="Google Shape;263;g26c0eec2cfd_0_221"/>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64" name="Google Shape;264;g26c0eec2cfd_0_221"/>
          <p:cNvPicPr preferRelativeResize="0"/>
          <p:nvPr/>
        </p:nvPicPr>
        <p:blipFill rotWithShape="1">
          <a:blip r:embed="rId3">
            <a:alphaModFix/>
          </a:blip>
          <a:srcRect b="0" l="1446" r="1434" t="0"/>
          <a:stretch/>
        </p:blipFill>
        <p:spPr>
          <a:xfrm>
            <a:off x="-105984" y="1549427"/>
            <a:ext cx="3650724" cy="3759145"/>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265" name="Google Shape;265;g26c0eec2cfd_0_221"/>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9" name="Shape 269"/>
        <p:cNvGrpSpPr/>
        <p:nvPr/>
      </p:nvGrpSpPr>
      <p:grpSpPr>
        <a:xfrm>
          <a:off x="0" y="0"/>
          <a:ext cx="0" cy="0"/>
          <a:chOff x="0" y="0"/>
          <a:chExt cx="0" cy="0"/>
        </a:xfrm>
      </p:grpSpPr>
      <p:sp>
        <p:nvSpPr>
          <p:cNvPr id="270" name="Google Shape;270;p27"/>
          <p:cNvSpPr txBox="1"/>
          <p:nvPr/>
        </p:nvSpPr>
        <p:spPr>
          <a:xfrm>
            <a:off x="3310989" y="1432050"/>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Captar</a:t>
            </a:r>
            <a:endParaRPr b="0" i="0" sz="6000" u="none" cap="none" strike="noStrike">
              <a:solidFill>
                <a:srgbClr val="009444"/>
              </a:solidFill>
              <a:latin typeface="Lato"/>
              <a:ea typeface="Lato"/>
              <a:cs typeface="Lato"/>
              <a:sym typeface="Lato"/>
            </a:endParaRPr>
          </a:p>
        </p:txBody>
      </p:sp>
      <p:cxnSp>
        <p:nvCxnSpPr>
          <p:cNvPr id="271" name="Google Shape;271;p27"/>
          <p:cNvCxnSpPr/>
          <p:nvPr/>
        </p:nvCxnSpPr>
        <p:spPr>
          <a:xfrm>
            <a:off x="3310989" y="2564999"/>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272" name="Google Shape;272;p27"/>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73" name="Google Shape;273;p27"/>
          <p:cNvPicPr preferRelativeResize="0"/>
          <p:nvPr/>
        </p:nvPicPr>
        <p:blipFill rotWithShape="1">
          <a:blip r:embed="rId3">
            <a:alphaModFix/>
          </a:blip>
          <a:srcRect b="0" l="1446" r="1434" t="0"/>
          <a:stretch/>
        </p:blipFill>
        <p:spPr>
          <a:xfrm>
            <a:off x="-181663" y="1460358"/>
            <a:ext cx="3650724" cy="3759145"/>
          </a:xfrm>
          <a:prstGeom prst="rect">
            <a:avLst/>
          </a:prstGeom>
          <a:noFill/>
          <a:ln>
            <a:noFill/>
          </a:ln>
          <a:effectLst>
            <a:outerShdw blurRad="50800" rotWithShape="0" algn="tl" dir="2700000" dist="38100">
              <a:srgbClr val="000000">
                <a:alpha val="40000"/>
              </a:srgbClr>
            </a:outerShdw>
          </a:effectLst>
        </p:spPr>
      </p:pic>
      <p:sp>
        <p:nvSpPr>
          <p:cNvPr id="274" name="Google Shape;274;p27"/>
          <p:cNvSpPr txBox="1"/>
          <p:nvPr/>
        </p:nvSpPr>
        <p:spPr>
          <a:xfrm>
            <a:off x="3341242" y="3054359"/>
            <a:ext cx="7432500" cy="28622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Lato"/>
                <a:ea typeface="Lato"/>
                <a:cs typeface="Lato"/>
                <a:sym typeface="Lato"/>
              </a:rPr>
              <a:t>¿Cuáles fueron las últimas palabras de Jesús a sus discípulos? </a:t>
            </a:r>
            <a:endParaRPr/>
          </a:p>
          <a:p>
            <a:pPr indent="0" lvl="0" marL="0" marR="0" rtl="0" algn="l">
              <a:lnSpc>
                <a:spcPct val="100000"/>
              </a:lnSpc>
              <a:spcBef>
                <a:spcPts val="0"/>
              </a:spcBef>
              <a:spcAft>
                <a:spcPts val="0"/>
              </a:spcAft>
              <a:buClr>
                <a:srgbClr val="000000"/>
              </a:buClr>
              <a:buSzPts val="3200"/>
              <a:buFont typeface="Arial"/>
              <a:buNone/>
            </a:pPr>
            <a:r>
              <a:t/>
            </a:r>
            <a:endParaRPr b="1" i="0" sz="3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3200"/>
              <a:buFont typeface="Arial"/>
              <a:buNone/>
            </a:pPr>
            <a:r>
              <a:t/>
            </a:r>
            <a:endParaRPr b="1" i="0" sz="3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Lato"/>
                <a:ea typeface="Lato"/>
                <a:cs typeface="Lato"/>
                <a:sym typeface="Lato"/>
              </a:rPr>
              <a:t>Lucas 24:36-53; Hechos 1:3-12</a:t>
            </a:r>
            <a:endParaRPr b="0" i="0" sz="3600" u="none" cap="none" strike="noStrike">
              <a:solidFill>
                <a:schemeClr val="dk1"/>
              </a:solidFill>
              <a:latin typeface="Lato"/>
              <a:ea typeface="Lato"/>
              <a:cs typeface="Lato"/>
              <a:sym typeface="Lato"/>
            </a:endParaRPr>
          </a:p>
        </p:txBody>
      </p:sp>
      <p:pic>
        <p:nvPicPr>
          <p:cNvPr descr="A green bird with leaves&#10;&#10;Description automatically generated" id="275" name="Google Shape;275;p27"/>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9" name="Shape 279"/>
        <p:cNvGrpSpPr/>
        <p:nvPr/>
      </p:nvGrpSpPr>
      <p:grpSpPr>
        <a:xfrm>
          <a:off x="0" y="0"/>
          <a:ext cx="0" cy="0"/>
          <a:chOff x="0" y="0"/>
          <a:chExt cx="0" cy="0"/>
        </a:xfrm>
      </p:grpSpPr>
      <p:sp>
        <p:nvSpPr>
          <p:cNvPr id="280" name="Google Shape;280;p28"/>
          <p:cNvSpPr txBox="1"/>
          <p:nvPr/>
        </p:nvSpPr>
        <p:spPr>
          <a:xfrm>
            <a:off x="3496925" y="3015137"/>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Contar: Hechos 1:3-12</a:t>
            </a:r>
            <a:endParaRPr b="0" i="0" sz="6000" u="none" cap="none" strike="noStrike">
              <a:solidFill>
                <a:srgbClr val="009444"/>
              </a:solidFill>
              <a:latin typeface="Lato"/>
              <a:ea typeface="Lato"/>
              <a:cs typeface="Lato"/>
              <a:sym typeface="Lato"/>
            </a:endParaRPr>
          </a:p>
        </p:txBody>
      </p:sp>
      <p:cxnSp>
        <p:nvCxnSpPr>
          <p:cNvPr id="281" name="Google Shape;281;p28"/>
          <p:cNvCxnSpPr/>
          <p:nvPr/>
        </p:nvCxnSpPr>
        <p:spPr>
          <a:xfrm>
            <a:off x="3682860" y="4120953"/>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282" name="Google Shape;282;p28"/>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83" name="Google Shape;283;p28"/>
          <p:cNvPicPr preferRelativeResize="0"/>
          <p:nvPr/>
        </p:nvPicPr>
        <p:blipFill rotWithShape="1">
          <a:blip r:embed="rId3">
            <a:alphaModFix/>
          </a:blip>
          <a:srcRect b="0" l="1436" r="1447" t="0"/>
          <a:stretch/>
        </p:blipFill>
        <p:spPr>
          <a:xfrm>
            <a:off x="-299915" y="1460358"/>
            <a:ext cx="3982775" cy="4101062"/>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284" name="Google Shape;284;p28"/>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6"/>
          <p:cNvPicPr preferRelativeResize="0"/>
          <p:nvPr/>
        </p:nvPicPr>
        <p:blipFill rotWithShape="1">
          <a:blip r:embed="rId3">
            <a:alphaModFix/>
          </a:blip>
          <a:srcRect b="0" l="0" r="0" t="0"/>
          <a:stretch/>
        </p:blipFill>
        <p:spPr>
          <a:xfrm>
            <a:off x="2487020" y="692278"/>
            <a:ext cx="7217960" cy="547344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8" name="Shape 288"/>
        <p:cNvGrpSpPr/>
        <p:nvPr/>
      </p:nvGrpSpPr>
      <p:grpSpPr>
        <a:xfrm>
          <a:off x="0" y="0"/>
          <a:ext cx="0" cy="0"/>
          <a:chOff x="0" y="0"/>
          <a:chExt cx="0" cy="0"/>
        </a:xfrm>
      </p:grpSpPr>
      <p:sp>
        <p:nvSpPr>
          <p:cNvPr id="289" name="Google Shape;289;p29"/>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0" name="Google Shape;290;p29"/>
          <p:cNvSpPr txBox="1"/>
          <p:nvPr/>
        </p:nvSpPr>
        <p:spPr>
          <a:xfrm>
            <a:off x="2110576" y="596402"/>
            <a:ext cx="7189500" cy="8401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Hechos 1:3-12</a:t>
            </a:r>
            <a:endParaRPr b="0" i="0" sz="6000" u="none" cap="none" strike="noStrike">
              <a:solidFill>
                <a:srgbClr val="009444"/>
              </a:solidFill>
              <a:latin typeface="Lato"/>
              <a:ea typeface="Lato"/>
              <a:cs typeface="Lato"/>
              <a:sym typeface="Lato"/>
            </a:endParaRPr>
          </a:p>
        </p:txBody>
      </p:sp>
      <p:pic>
        <p:nvPicPr>
          <p:cNvPr descr="Why Christ's Ascension is Essential - Christianity Today" id="291" name="Google Shape;291;p29"/>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0"/>
          <p:cNvSpPr txBox="1"/>
          <p:nvPr/>
        </p:nvSpPr>
        <p:spPr>
          <a:xfrm>
            <a:off x="3602242" y="2148731"/>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297" name="Google Shape;297;p30"/>
          <p:cNvCxnSpPr/>
          <p:nvPr/>
        </p:nvCxnSpPr>
        <p:spPr>
          <a:xfrm>
            <a:off x="3602242" y="3153161"/>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298" name="Google Shape;298;p30"/>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299" name="Google Shape;299;p30"/>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pic>
        <p:nvPicPr>
          <p:cNvPr id="300" name="Google Shape;300;p30"/>
          <p:cNvPicPr preferRelativeResize="0"/>
          <p:nvPr/>
        </p:nvPicPr>
        <p:blipFill rotWithShape="1">
          <a:blip r:embed="rId4">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301" name="Google Shape;301;p30"/>
          <p:cNvSpPr txBox="1"/>
          <p:nvPr/>
        </p:nvSpPr>
        <p:spPr>
          <a:xfrm>
            <a:off x="3602242" y="3429000"/>
            <a:ext cx="48573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88"/>
              <a:buFont typeface="Arial"/>
              <a:buNone/>
            </a:pPr>
            <a:r>
              <a:rPr b="0" i="0" lang="en-US" sz="3888" u="none" cap="none" strike="noStrike">
                <a:solidFill>
                  <a:schemeClr val="dk1"/>
                </a:solidFill>
                <a:latin typeface="Lato"/>
                <a:ea typeface="Lato"/>
                <a:cs typeface="Lato"/>
                <a:sym typeface="Lato"/>
              </a:rPr>
              <a:t>Hechos 1:3-12</a:t>
            </a:r>
            <a:endParaRPr b="0" i="0" sz="4800" u="none" cap="none" strike="noStrike">
              <a:solidFill>
                <a:schemeClr val="dk1"/>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5" name="Shape 305"/>
        <p:cNvGrpSpPr/>
        <p:nvPr/>
      </p:nvGrpSpPr>
      <p:grpSpPr>
        <a:xfrm>
          <a:off x="0" y="0"/>
          <a:ext cx="0" cy="0"/>
          <a:chOff x="0" y="0"/>
          <a:chExt cx="0" cy="0"/>
        </a:xfrm>
      </p:grpSpPr>
      <p:sp>
        <p:nvSpPr>
          <p:cNvPr id="306" name="Google Shape;306;p11"/>
          <p:cNvSpPr txBox="1"/>
          <p:nvPr/>
        </p:nvSpPr>
        <p:spPr>
          <a:xfrm>
            <a:off x="4127382" y="1806843"/>
            <a:ext cx="7189367"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307" name="Google Shape;307;p11"/>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308" name="Google Shape;308;p11"/>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b="0" i="0" lang="en-US" sz="3888" u="none" cap="none" strike="noStrike">
                <a:solidFill>
                  <a:schemeClr val="dk1"/>
                </a:solidFill>
                <a:latin typeface="Lato"/>
                <a:ea typeface="Lato"/>
                <a:cs typeface="Lato"/>
                <a:sym typeface="Lato"/>
              </a:rPr>
              <a:t>Hechos 1:3-12</a:t>
            </a:r>
            <a:endParaRPr b="0" i="0" sz="4800" u="none" cap="none" strike="noStrike">
              <a:solidFill>
                <a:schemeClr val="dk1"/>
              </a:solidFill>
              <a:latin typeface="Lato"/>
              <a:ea typeface="Lato"/>
              <a:cs typeface="Lato"/>
              <a:sym typeface="Lato"/>
            </a:endParaRPr>
          </a:p>
        </p:txBody>
      </p:sp>
      <p:sp>
        <p:nvSpPr>
          <p:cNvPr id="309" name="Google Shape;309;p11"/>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10" name="Google Shape;310;p11"/>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311" name="Google Shape;311;p11"/>
          <p:cNvSpPr txBox="1"/>
          <p:nvPr/>
        </p:nvSpPr>
        <p:spPr>
          <a:xfrm>
            <a:off x="4127381" y="4163146"/>
            <a:ext cx="7432648"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Lato"/>
                <a:ea typeface="Lato"/>
                <a:cs typeface="Lato"/>
                <a:sym typeface="Lato"/>
              </a:rPr>
              <a:t>¿Quiénes son los personajes de esta historia?</a:t>
            </a:r>
            <a:endParaRPr b="1" i="0" sz="36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312" name="Google Shape;312;p11"/>
          <p:cNvPicPr preferRelativeResize="0"/>
          <p:nvPr/>
        </p:nvPicPr>
        <p:blipFill rotWithShape="1">
          <a:blip r:embed="rId4">
            <a:alphaModFix/>
          </a:blip>
          <a:srcRect b="23587" l="7105" r="7634" t="10153"/>
          <a:stretch/>
        </p:blipFill>
        <p:spPr>
          <a:xfrm>
            <a:off x="8577182" y="1617635"/>
            <a:ext cx="1662993" cy="1292389"/>
          </a:xfrm>
          <a:prstGeom prst="rect">
            <a:avLst/>
          </a:prstGeom>
          <a:noFill/>
          <a:ln>
            <a:noFill/>
          </a:ln>
        </p:spPr>
      </p:pic>
      <p:pic>
        <p:nvPicPr>
          <p:cNvPr descr="A green bird with leaves&#10;&#10;Description automatically generated" id="313" name="Google Shape;313;p11"/>
          <p:cNvPicPr preferRelativeResize="0"/>
          <p:nvPr/>
        </p:nvPicPr>
        <p:blipFill rotWithShape="1">
          <a:blip r:embed="rId5">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7" name="Shape 317"/>
        <p:cNvGrpSpPr/>
        <p:nvPr/>
      </p:nvGrpSpPr>
      <p:grpSpPr>
        <a:xfrm>
          <a:off x="0" y="0"/>
          <a:ext cx="0" cy="0"/>
          <a:chOff x="0" y="0"/>
          <a:chExt cx="0" cy="0"/>
        </a:xfrm>
      </p:grpSpPr>
      <p:sp>
        <p:nvSpPr>
          <p:cNvPr id="318" name="Google Shape;318;p12"/>
          <p:cNvSpPr txBox="1"/>
          <p:nvPr/>
        </p:nvSpPr>
        <p:spPr>
          <a:xfrm>
            <a:off x="4127382" y="1806843"/>
            <a:ext cx="7189367"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319" name="Google Shape;319;p12"/>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320" name="Google Shape;320;p12"/>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b="0" i="0" lang="en-US" sz="3888" u="none" cap="none" strike="noStrike">
                <a:solidFill>
                  <a:schemeClr val="dk1"/>
                </a:solidFill>
                <a:latin typeface="Lato"/>
                <a:ea typeface="Lato"/>
                <a:cs typeface="Lato"/>
                <a:sym typeface="Lato"/>
              </a:rPr>
              <a:t>Hechos 1:3-12</a:t>
            </a:r>
            <a:endParaRPr b="0" i="0" sz="4800" u="none" cap="none" strike="noStrike">
              <a:solidFill>
                <a:schemeClr val="dk1"/>
              </a:solidFill>
              <a:latin typeface="Lato"/>
              <a:ea typeface="Lato"/>
              <a:cs typeface="Lato"/>
              <a:sym typeface="Lato"/>
            </a:endParaRPr>
          </a:p>
        </p:txBody>
      </p:sp>
      <p:sp>
        <p:nvSpPr>
          <p:cNvPr id="321" name="Google Shape;321;p12"/>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22" name="Google Shape;322;p12"/>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323" name="Google Shape;323;p12"/>
          <p:cNvSpPr txBox="1"/>
          <p:nvPr/>
        </p:nvSpPr>
        <p:spPr>
          <a:xfrm>
            <a:off x="4127381" y="4163146"/>
            <a:ext cx="6727973"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Lato"/>
                <a:ea typeface="Lato"/>
                <a:cs typeface="Lato"/>
                <a:sym typeface="Lato"/>
              </a:rPr>
              <a:t>¿Cuáles son los objetos de esta historia?</a:t>
            </a:r>
            <a:endParaRPr b="1" i="0" sz="36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324" name="Google Shape;324;p12"/>
          <p:cNvPicPr preferRelativeResize="0"/>
          <p:nvPr/>
        </p:nvPicPr>
        <p:blipFill rotWithShape="1">
          <a:blip r:embed="rId4">
            <a:alphaModFix/>
          </a:blip>
          <a:srcRect b="0" l="0" r="0" t="0"/>
          <a:stretch/>
        </p:blipFill>
        <p:spPr>
          <a:xfrm>
            <a:off x="8919859" y="1460358"/>
            <a:ext cx="1266321" cy="1389026"/>
          </a:xfrm>
          <a:prstGeom prst="rect">
            <a:avLst/>
          </a:prstGeom>
          <a:noFill/>
          <a:ln>
            <a:noFill/>
          </a:ln>
        </p:spPr>
      </p:pic>
      <p:pic>
        <p:nvPicPr>
          <p:cNvPr descr="A green bird with leaves&#10;&#10;Description automatically generated" id="325" name="Google Shape;325;p12"/>
          <p:cNvPicPr preferRelativeResize="0"/>
          <p:nvPr/>
        </p:nvPicPr>
        <p:blipFill rotWithShape="1">
          <a:blip r:embed="rId5">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9" name="Shape 329"/>
        <p:cNvGrpSpPr/>
        <p:nvPr/>
      </p:nvGrpSpPr>
      <p:grpSpPr>
        <a:xfrm>
          <a:off x="0" y="0"/>
          <a:ext cx="0" cy="0"/>
          <a:chOff x="0" y="0"/>
          <a:chExt cx="0" cy="0"/>
        </a:xfrm>
      </p:grpSpPr>
      <p:sp>
        <p:nvSpPr>
          <p:cNvPr id="330" name="Google Shape;330;p13"/>
          <p:cNvSpPr txBox="1"/>
          <p:nvPr/>
        </p:nvSpPr>
        <p:spPr>
          <a:xfrm>
            <a:off x="4127382" y="1806843"/>
            <a:ext cx="7189367"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331" name="Google Shape;331;p13"/>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332" name="Google Shape;332;p13"/>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b="0" i="0" lang="en-US" sz="3888" u="none" cap="none" strike="noStrike">
                <a:solidFill>
                  <a:schemeClr val="dk1"/>
                </a:solidFill>
                <a:latin typeface="Lato"/>
                <a:ea typeface="Lato"/>
                <a:cs typeface="Lato"/>
                <a:sym typeface="Lato"/>
              </a:rPr>
              <a:t>Hechos 1:3-12</a:t>
            </a:r>
            <a:endParaRPr b="0" i="0" sz="4800" u="none" cap="none" strike="noStrike">
              <a:solidFill>
                <a:schemeClr val="dk1"/>
              </a:solidFill>
              <a:latin typeface="Lato"/>
              <a:ea typeface="Lato"/>
              <a:cs typeface="Lato"/>
              <a:sym typeface="Lato"/>
            </a:endParaRPr>
          </a:p>
        </p:txBody>
      </p:sp>
      <p:sp>
        <p:nvSpPr>
          <p:cNvPr id="333" name="Google Shape;333;p13"/>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34" name="Google Shape;334;p13"/>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335" name="Google Shape;335;p13"/>
          <p:cNvSpPr txBox="1"/>
          <p:nvPr/>
        </p:nvSpPr>
        <p:spPr>
          <a:xfrm>
            <a:off x="4127381" y="4163146"/>
            <a:ext cx="7432500"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Lato"/>
                <a:ea typeface="Lato"/>
                <a:cs typeface="Lato"/>
                <a:sym typeface="Lato"/>
              </a:rPr>
              <a:t>¿Dónde ocurrió la historia?</a:t>
            </a:r>
            <a:endParaRPr b="1" i="0" sz="36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336" name="Google Shape;336;p13"/>
          <p:cNvPicPr preferRelativeResize="0"/>
          <p:nvPr/>
        </p:nvPicPr>
        <p:blipFill rotWithShape="1">
          <a:blip r:embed="rId4">
            <a:alphaModFix/>
          </a:blip>
          <a:srcRect b="0" l="0" r="0" t="0"/>
          <a:stretch/>
        </p:blipFill>
        <p:spPr>
          <a:xfrm>
            <a:off x="9076083" y="1470749"/>
            <a:ext cx="1127705" cy="1374727"/>
          </a:xfrm>
          <a:prstGeom prst="rect">
            <a:avLst/>
          </a:prstGeom>
          <a:noFill/>
          <a:ln>
            <a:noFill/>
          </a:ln>
        </p:spPr>
      </p:pic>
      <p:pic>
        <p:nvPicPr>
          <p:cNvPr descr="A green bird with leaves&#10;&#10;Description automatically generated" id="337" name="Google Shape;337;p13"/>
          <p:cNvPicPr preferRelativeResize="0"/>
          <p:nvPr/>
        </p:nvPicPr>
        <p:blipFill rotWithShape="1">
          <a:blip r:embed="rId5">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1" name="Shape 341"/>
        <p:cNvGrpSpPr/>
        <p:nvPr/>
      </p:nvGrpSpPr>
      <p:grpSpPr>
        <a:xfrm>
          <a:off x="0" y="0"/>
          <a:ext cx="0" cy="0"/>
          <a:chOff x="0" y="0"/>
          <a:chExt cx="0" cy="0"/>
        </a:xfrm>
      </p:grpSpPr>
      <p:sp>
        <p:nvSpPr>
          <p:cNvPr id="342" name="Google Shape;342;p14"/>
          <p:cNvSpPr txBox="1"/>
          <p:nvPr/>
        </p:nvSpPr>
        <p:spPr>
          <a:xfrm>
            <a:off x="4127382" y="1806843"/>
            <a:ext cx="7189367"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343" name="Google Shape;343;p14"/>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344" name="Google Shape;344;p14"/>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b="0" i="0" lang="en-US" sz="3888" u="none" cap="none" strike="noStrike">
                <a:solidFill>
                  <a:schemeClr val="dk1"/>
                </a:solidFill>
                <a:latin typeface="Lato"/>
                <a:ea typeface="Lato"/>
                <a:cs typeface="Lato"/>
                <a:sym typeface="Lato"/>
              </a:rPr>
              <a:t>Hechos 1:3-12</a:t>
            </a:r>
            <a:endParaRPr b="0" i="0" sz="4800" u="none" cap="none" strike="noStrike">
              <a:solidFill>
                <a:schemeClr val="dk1"/>
              </a:solidFill>
              <a:latin typeface="Lato"/>
              <a:ea typeface="Lato"/>
              <a:cs typeface="Lato"/>
              <a:sym typeface="Lato"/>
            </a:endParaRPr>
          </a:p>
        </p:txBody>
      </p:sp>
      <p:sp>
        <p:nvSpPr>
          <p:cNvPr id="345" name="Google Shape;345;p14"/>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46" name="Google Shape;346;p14"/>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347" name="Google Shape;347;p14"/>
          <p:cNvSpPr txBox="1"/>
          <p:nvPr/>
        </p:nvSpPr>
        <p:spPr>
          <a:xfrm>
            <a:off x="4127381" y="4163146"/>
            <a:ext cx="7432500"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Lato"/>
                <a:ea typeface="Lato"/>
                <a:cs typeface="Lato"/>
                <a:sym typeface="Lato"/>
              </a:rPr>
              <a:t>¿Cuándo ocurrió la historia?</a:t>
            </a:r>
            <a:endParaRPr b="1" i="0" sz="36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348" name="Google Shape;348;p14"/>
          <p:cNvPicPr preferRelativeResize="0"/>
          <p:nvPr/>
        </p:nvPicPr>
        <p:blipFill rotWithShape="1">
          <a:blip r:embed="rId4">
            <a:alphaModFix/>
          </a:blip>
          <a:srcRect b="0" l="0" r="0" t="0"/>
          <a:stretch/>
        </p:blipFill>
        <p:spPr>
          <a:xfrm>
            <a:off x="9269912" y="1743573"/>
            <a:ext cx="824369" cy="950227"/>
          </a:xfrm>
          <a:prstGeom prst="rect">
            <a:avLst/>
          </a:prstGeom>
          <a:noFill/>
          <a:ln>
            <a:noFill/>
          </a:ln>
        </p:spPr>
      </p:pic>
      <p:pic>
        <p:nvPicPr>
          <p:cNvPr descr="A green bird with leaves&#10;&#10;Description automatically generated" id="349" name="Google Shape;349;p14"/>
          <p:cNvPicPr preferRelativeResize="0"/>
          <p:nvPr/>
        </p:nvPicPr>
        <p:blipFill rotWithShape="1">
          <a:blip r:embed="rId5">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3" name="Shape 353"/>
        <p:cNvGrpSpPr/>
        <p:nvPr/>
      </p:nvGrpSpPr>
      <p:grpSpPr>
        <a:xfrm>
          <a:off x="0" y="0"/>
          <a:ext cx="0" cy="0"/>
          <a:chOff x="0" y="0"/>
          <a:chExt cx="0" cy="0"/>
        </a:xfrm>
      </p:grpSpPr>
      <p:sp>
        <p:nvSpPr>
          <p:cNvPr id="354" name="Google Shape;354;p15"/>
          <p:cNvSpPr txBox="1"/>
          <p:nvPr/>
        </p:nvSpPr>
        <p:spPr>
          <a:xfrm>
            <a:off x="4127382" y="1806843"/>
            <a:ext cx="7189367"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355" name="Google Shape;355;p15"/>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356" name="Google Shape;356;p15"/>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b="0" i="0" lang="en-US" sz="3888" u="none" cap="none" strike="noStrike">
                <a:solidFill>
                  <a:schemeClr val="dk1"/>
                </a:solidFill>
                <a:latin typeface="Lato"/>
                <a:ea typeface="Lato"/>
                <a:cs typeface="Lato"/>
                <a:sym typeface="Lato"/>
              </a:rPr>
              <a:t>Hechos 1:3-12</a:t>
            </a:r>
            <a:endParaRPr b="0" i="0" sz="4800" u="none" cap="none" strike="noStrike">
              <a:solidFill>
                <a:schemeClr val="dk1"/>
              </a:solidFill>
              <a:latin typeface="Lato"/>
              <a:ea typeface="Lato"/>
              <a:cs typeface="Lato"/>
              <a:sym typeface="Lato"/>
            </a:endParaRPr>
          </a:p>
        </p:txBody>
      </p:sp>
      <p:sp>
        <p:nvSpPr>
          <p:cNvPr id="357" name="Google Shape;357;p15"/>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58" name="Google Shape;358;p15"/>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359" name="Google Shape;359;p15"/>
          <p:cNvSpPr txBox="1"/>
          <p:nvPr/>
        </p:nvSpPr>
        <p:spPr>
          <a:xfrm>
            <a:off x="4127381" y="4163146"/>
            <a:ext cx="7432500"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Lato"/>
                <a:ea typeface="Lato"/>
                <a:cs typeface="Lato"/>
                <a:sym typeface="Lato"/>
              </a:rPr>
              <a:t>¿Cuál es el problema?</a:t>
            </a:r>
            <a:endParaRPr b="1" i="0" sz="36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360" name="Google Shape;360;p15"/>
          <p:cNvPicPr preferRelativeResize="0"/>
          <p:nvPr/>
        </p:nvPicPr>
        <p:blipFill rotWithShape="1">
          <a:blip r:embed="rId4">
            <a:alphaModFix/>
          </a:blip>
          <a:srcRect b="0" l="0" r="0" t="0"/>
          <a:stretch/>
        </p:blipFill>
        <p:spPr>
          <a:xfrm>
            <a:off x="8884044" y="1460358"/>
            <a:ext cx="1405304" cy="1389026"/>
          </a:xfrm>
          <a:prstGeom prst="rect">
            <a:avLst/>
          </a:prstGeom>
          <a:noFill/>
          <a:ln>
            <a:noFill/>
          </a:ln>
        </p:spPr>
      </p:pic>
      <p:pic>
        <p:nvPicPr>
          <p:cNvPr descr="A green bird with leaves&#10;&#10;Description automatically generated" id="361" name="Google Shape;361;p15"/>
          <p:cNvPicPr preferRelativeResize="0"/>
          <p:nvPr/>
        </p:nvPicPr>
        <p:blipFill rotWithShape="1">
          <a:blip r:embed="rId5">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5" name="Shape 365"/>
        <p:cNvGrpSpPr/>
        <p:nvPr/>
      </p:nvGrpSpPr>
      <p:grpSpPr>
        <a:xfrm>
          <a:off x="0" y="0"/>
          <a:ext cx="0" cy="0"/>
          <a:chOff x="0" y="0"/>
          <a:chExt cx="0" cy="0"/>
        </a:xfrm>
      </p:grpSpPr>
      <p:sp>
        <p:nvSpPr>
          <p:cNvPr id="366" name="Google Shape;366;p16"/>
          <p:cNvSpPr txBox="1"/>
          <p:nvPr/>
        </p:nvSpPr>
        <p:spPr>
          <a:xfrm>
            <a:off x="4127382" y="1806843"/>
            <a:ext cx="7189367"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367" name="Google Shape;367;p16"/>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368" name="Google Shape;368;p16"/>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b="0" i="0" lang="en-US" sz="3888" u="none" cap="none" strike="noStrike">
                <a:solidFill>
                  <a:schemeClr val="dk1"/>
                </a:solidFill>
                <a:latin typeface="Lato"/>
                <a:ea typeface="Lato"/>
                <a:cs typeface="Lato"/>
                <a:sym typeface="Lato"/>
              </a:rPr>
              <a:t>Hechos 1:3-12</a:t>
            </a:r>
            <a:endParaRPr b="0" i="0" sz="4800" u="none" cap="none" strike="noStrike">
              <a:solidFill>
                <a:schemeClr val="dk1"/>
              </a:solidFill>
              <a:latin typeface="Lato"/>
              <a:ea typeface="Lato"/>
              <a:cs typeface="Lato"/>
              <a:sym typeface="Lato"/>
            </a:endParaRPr>
          </a:p>
        </p:txBody>
      </p:sp>
      <p:sp>
        <p:nvSpPr>
          <p:cNvPr id="369" name="Google Shape;369;p16"/>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70" name="Google Shape;370;p16"/>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371" name="Google Shape;371;p16"/>
          <p:cNvSpPr txBox="1"/>
          <p:nvPr/>
        </p:nvSpPr>
        <p:spPr>
          <a:xfrm>
            <a:off x="4127381" y="4163146"/>
            <a:ext cx="7432500"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Lato"/>
                <a:ea typeface="Lato"/>
                <a:cs typeface="Lato"/>
                <a:sym typeface="Lato"/>
              </a:rPr>
              <a:t>¿Se resuelve el problema? ¿Cómo?</a:t>
            </a:r>
            <a:endParaRPr b="1" i="0" sz="3600" u="none" cap="none" strike="noStrike">
              <a:solidFill>
                <a:schemeClr val="dk1"/>
              </a:solidFill>
              <a:latin typeface="Lato"/>
              <a:ea typeface="Lato"/>
              <a:cs typeface="Lato"/>
              <a:sym typeface="Lato"/>
            </a:endParaRPr>
          </a:p>
        </p:txBody>
      </p:sp>
      <p:pic>
        <p:nvPicPr>
          <p:cNvPr id="372" name="Google Shape;372;p16"/>
          <p:cNvPicPr preferRelativeResize="0"/>
          <p:nvPr/>
        </p:nvPicPr>
        <p:blipFill rotWithShape="1">
          <a:blip r:embed="rId4">
            <a:alphaModFix/>
          </a:blip>
          <a:srcRect b="0" l="0" r="0" t="0"/>
          <a:stretch/>
        </p:blipFill>
        <p:spPr>
          <a:xfrm>
            <a:off x="9202567" y="1460358"/>
            <a:ext cx="1078769" cy="1379086"/>
          </a:xfrm>
          <a:prstGeom prst="rect">
            <a:avLst/>
          </a:prstGeom>
          <a:noFill/>
          <a:ln>
            <a:noFill/>
          </a:ln>
        </p:spPr>
      </p:pic>
      <p:pic>
        <p:nvPicPr>
          <p:cNvPr descr="A green bird with leaves&#10;&#10;Description automatically generated" id="373" name="Google Shape;373;p16"/>
          <p:cNvPicPr preferRelativeResize="0"/>
          <p:nvPr/>
        </p:nvPicPr>
        <p:blipFill rotWithShape="1">
          <a:blip r:embed="rId5">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31"/>
          <p:cNvSpPr txBox="1"/>
          <p:nvPr/>
        </p:nvSpPr>
        <p:spPr>
          <a:xfrm>
            <a:off x="3602242" y="2148731"/>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Consolidar</a:t>
            </a:r>
            <a:endParaRPr b="0" i="0" sz="6000" u="none" cap="none" strike="noStrike">
              <a:solidFill>
                <a:srgbClr val="009444"/>
              </a:solidFill>
              <a:latin typeface="Lato"/>
              <a:ea typeface="Lato"/>
              <a:cs typeface="Lato"/>
              <a:sym typeface="Lato"/>
            </a:endParaRPr>
          </a:p>
        </p:txBody>
      </p:sp>
      <p:cxnSp>
        <p:nvCxnSpPr>
          <p:cNvPr id="379" name="Google Shape;379;p31"/>
          <p:cNvCxnSpPr/>
          <p:nvPr/>
        </p:nvCxnSpPr>
        <p:spPr>
          <a:xfrm>
            <a:off x="3602242" y="3153161"/>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380" name="Google Shape;380;p31"/>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381" name="Google Shape;381;p31"/>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pic>
        <p:nvPicPr>
          <p:cNvPr id="382" name="Google Shape;382;p31"/>
          <p:cNvPicPr preferRelativeResize="0"/>
          <p:nvPr/>
        </p:nvPicPr>
        <p:blipFill rotWithShape="1">
          <a:blip r:embed="rId4">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383" name="Google Shape;383;p31"/>
          <p:cNvSpPr txBox="1"/>
          <p:nvPr/>
        </p:nvSpPr>
        <p:spPr>
          <a:xfrm>
            <a:off x="3602242" y="3429000"/>
            <a:ext cx="48573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88"/>
              <a:buFont typeface="Arial"/>
              <a:buNone/>
            </a:pPr>
            <a:r>
              <a:rPr b="0" i="0" lang="en-US" sz="3888" u="none" cap="none" strike="noStrike">
                <a:solidFill>
                  <a:schemeClr val="dk1"/>
                </a:solidFill>
                <a:latin typeface="Lato"/>
                <a:ea typeface="Lato"/>
                <a:cs typeface="Lato"/>
                <a:sym typeface="Lato"/>
              </a:rPr>
              <a:t>Hechos 1:3-12</a:t>
            </a:r>
            <a:endParaRPr b="0" i="0" sz="4800" u="none" cap="none" strike="noStrike">
              <a:solidFill>
                <a:schemeClr val="dk1"/>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7" name="Shape 387"/>
        <p:cNvGrpSpPr/>
        <p:nvPr/>
      </p:nvGrpSpPr>
      <p:grpSpPr>
        <a:xfrm>
          <a:off x="0" y="0"/>
          <a:ext cx="0" cy="0"/>
          <a:chOff x="0" y="0"/>
          <a:chExt cx="0" cy="0"/>
        </a:xfrm>
      </p:grpSpPr>
      <p:sp>
        <p:nvSpPr>
          <p:cNvPr id="388" name="Google Shape;388;p18"/>
          <p:cNvSpPr txBox="1"/>
          <p:nvPr/>
        </p:nvSpPr>
        <p:spPr>
          <a:xfrm>
            <a:off x="4127382" y="1806843"/>
            <a:ext cx="7189367"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Consolidar</a:t>
            </a:r>
            <a:endParaRPr b="0" i="0" sz="6000" u="none" cap="none" strike="noStrike">
              <a:solidFill>
                <a:srgbClr val="009444"/>
              </a:solidFill>
              <a:latin typeface="Lato"/>
              <a:ea typeface="Lato"/>
              <a:cs typeface="Lato"/>
              <a:sym typeface="Lato"/>
            </a:endParaRPr>
          </a:p>
        </p:txBody>
      </p:sp>
      <p:cxnSp>
        <p:nvCxnSpPr>
          <p:cNvPr id="389" name="Google Shape;389;p18"/>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390" name="Google Shape;390;p18"/>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3888" u="none" cap="none" strike="noStrike">
                <a:solidFill>
                  <a:schemeClr val="dk1"/>
                </a:solidFill>
                <a:latin typeface="Lato"/>
                <a:ea typeface="Lato"/>
                <a:cs typeface="Lato"/>
                <a:sym typeface="Lato"/>
              </a:rPr>
              <a:t>Hechos 1:3-12</a:t>
            </a:r>
            <a:endParaRPr b="0" i="0" sz="3888" u="none" cap="none" strike="noStrike">
              <a:solidFill>
                <a:schemeClr val="dk1"/>
              </a:solidFill>
              <a:latin typeface="Lato"/>
              <a:ea typeface="Lato"/>
              <a:cs typeface="Lato"/>
              <a:sym typeface="Lato"/>
            </a:endParaRPr>
          </a:p>
        </p:txBody>
      </p:sp>
      <p:sp>
        <p:nvSpPr>
          <p:cNvPr id="391" name="Google Shape;391;p18"/>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92" name="Google Shape;392;p18"/>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393" name="Google Shape;393;p18"/>
          <p:cNvSpPr txBox="1"/>
          <p:nvPr/>
        </p:nvSpPr>
        <p:spPr>
          <a:xfrm>
            <a:off x="4127381" y="4163146"/>
            <a:ext cx="7432500"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Lato"/>
                <a:ea typeface="Lato"/>
                <a:cs typeface="Lato"/>
                <a:sym typeface="Lato"/>
              </a:rPr>
              <a:t>¿Cuál es el punto principal de la historia?</a:t>
            </a:r>
            <a:endParaRPr b="1" i="0" sz="36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394" name="Google Shape;394;p18"/>
          <p:cNvPicPr preferRelativeResize="0"/>
          <p:nvPr/>
        </p:nvPicPr>
        <p:blipFill rotWithShape="1">
          <a:blip r:embed="rId4">
            <a:alphaModFix/>
          </a:blip>
          <a:srcRect b="0" l="0" r="0" t="0"/>
          <a:stretch/>
        </p:blipFill>
        <p:spPr>
          <a:xfrm>
            <a:off x="9253057" y="1681917"/>
            <a:ext cx="1247432" cy="1167468"/>
          </a:xfrm>
          <a:prstGeom prst="rect">
            <a:avLst/>
          </a:prstGeom>
          <a:noFill/>
          <a:ln>
            <a:noFill/>
          </a:ln>
        </p:spPr>
      </p:pic>
      <p:pic>
        <p:nvPicPr>
          <p:cNvPr descr="A green bird with leaves&#10;&#10;Description automatically generated" id="395" name="Google Shape;395;p18"/>
          <p:cNvPicPr preferRelativeResize="0"/>
          <p:nvPr/>
        </p:nvPicPr>
        <p:blipFill rotWithShape="1">
          <a:blip r:embed="rId5">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 name="Shape 94"/>
        <p:cNvGrpSpPr/>
        <p:nvPr/>
      </p:nvGrpSpPr>
      <p:grpSpPr>
        <a:xfrm>
          <a:off x="0" y="0"/>
          <a:ext cx="0" cy="0"/>
          <a:chOff x="0" y="0"/>
          <a:chExt cx="0" cy="0"/>
        </a:xfrm>
      </p:grpSpPr>
      <p:sp>
        <p:nvSpPr>
          <p:cNvPr id="95" name="Google Shape;95;p2"/>
          <p:cNvSpPr txBox="1"/>
          <p:nvPr/>
        </p:nvSpPr>
        <p:spPr>
          <a:xfrm>
            <a:off x="4127382" y="1806843"/>
            <a:ext cx="5017663"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Lección 1</a:t>
            </a:r>
            <a:endParaRPr b="0" i="0" sz="6000" u="none" cap="none" strike="noStrike">
              <a:solidFill>
                <a:srgbClr val="009444"/>
              </a:solidFill>
              <a:latin typeface="Lato"/>
              <a:ea typeface="Lato"/>
              <a:cs typeface="Lato"/>
              <a:sym typeface="Lato"/>
            </a:endParaRPr>
          </a:p>
        </p:txBody>
      </p:sp>
      <p:cxnSp>
        <p:nvCxnSpPr>
          <p:cNvPr id="96" name="Google Shape;96;p2"/>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97" name="Google Shape;97;p2"/>
          <p:cNvSpPr txBox="1"/>
          <p:nvPr/>
        </p:nvSpPr>
        <p:spPr>
          <a:xfrm>
            <a:off x="4127371" y="3349425"/>
            <a:ext cx="77721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3888" u="none" cap="none" strike="noStrike">
                <a:solidFill>
                  <a:schemeClr val="dk1"/>
                </a:solidFill>
                <a:latin typeface="Lato"/>
                <a:ea typeface="Lato"/>
                <a:cs typeface="Lato"/>
                <a:sym typeface="Lato"/>
              </a:rPr>
              <a:t>Jesús Sube al Cielo</a:t>
            </a:r>
            <a:endParaRPr b="0" i="0" sz="3888" u="none" cap="none" strike="noStrike">
              <a:solidFill>
                <a:schemeClr val="dk1"/>
              </a:solidFill>
              <a:latin typeface="Lato"/>
              <a:ea typeface="Lato"/>
              <a:cs typeface="Lato"/>
              <a:sym typeface="Lato"/>
            </a:endParaRPr>
          </a:p>
        </p:txBody>
      </p:sp>
      <p:sp>
        <p:nvSpPr>
          <p:cNvPr id="98" name="Google Shape;98;p2"/>
          <p:cNvSpPr txBox="1"/>
          <p:nvPr/>
        </p:nvSpPr>
        <p:spPr>
          <a:xfrm>
            <a:off x="4127382" y="4045935"/>
            <a:ext cx="50178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88"/>
              <a:buFont typeface="Arial"/>
              <a:buNone/>
            </a:pPr>
            <a:r>
              <a:rPr b="0" i="0" lang="en-US" sz="3888" u="none" cap="none" strike="noStrike">
                <a:solidFill>
                  <a:schemeClr val="dk1"/>
                </a:solidFill>
                <a:latin typeface="Lato"/>
                <a:ea typeface="Lato"/>
                <a:cs typeface="Lato"/>
                <a:sym typeface="Lato"/>
              </a:rPr>
              <a:t>Hechos 1:3-12 </a:t>
            </a:r>
            <a:endParaRPr b="0" i="0" sz="4800" u="none" cap="none" strike="noStrike">
              <a:solidFill>
                <a:schemeClr val="dk1"/>
              </a:solidFill>
              <a:latin typeface="Lato"/>
              <a:ea typeface="Lato"/>
              <a:cs typeface="Lato"/>
              <a:sym typeface="Lato"/>
            </a:endParaRPr>
          </a:p>
        </p:txBody>
      </p:sp>
      <p:sp>
        <p:nvSpPr>
          <p:cNvPr id="99" name="Google Shape;99;p2"/>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circle with a white book and a magnifying glass&#10;&#10;Description automatically generated" id="100" name="Google Shape;100;p2"/>
          <p:cNvPicPr preferRelativeResize="0"/>
          <p:nvPr/>
        </p:nvPicPr>
        <p:blipFill rotWithShape="1">
          <a:blip r:embed="rId3">
            <a:alphaModFix/>
          </a:blip>
          <a:srcRect b="0" l="0" r="0" t="0"/>
          <a:stretch/>
        </p:blipFill>
        <p:spPr>
          <a:xfrm>
            <a:off x="476645" y="1552538"/>
            <a:ext cx="3125597" cy="3218437"/>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101" name="Google Shape;101;p2"/>
          <p:cNvPicPr preferRelativeResize="0"/>
          <p:nvPr/>
        </p:nvPicPr>
        <p:blipFill rotWithShape="1">
          <a:blip r:embed="rId4">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9" name="Shape 399"/>
        <p:cNvGrpSpPr/>
        <p:nvPr/>
      </p:nvGrpSpPr>
      <p:grpSpPr>
        <a:xfrm>
          <a:off x="0" y="0"/>
          <a:ext cx="0" cy="0"/>
          <a:chOff x="0" y="0"/>
          <a:chExt cx="0" cy="0"/>
        </a:xfrm>
      </p:grpSpPr>
      <p:sp>
        <p:nvSpPr>
          <p:cNvPr id="400" name="Google Shape;400;p19"/>
          <p:cNvSpPr txBox="1"/>
          <p:nvPr/>
        </p:nvSpPr>
        <p:spPr>
          <a:xfrm>
            <a:off x="4127382" y="1806843"/>
            <a:ext cx="7189367"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Consolidar</a:t>
            </a:r>
            <a:endParaRPr b="0" i="0" sz="6000" u="none" cap="none" strike="noStrike">
              <a:solidFill>
                <a:srgbClr val="009444"/>
              </a:solidFill>
              <a:latin typeface="Lato"/>
              <a:ea typeface="Lato"/>
              <a:cs typeface="Lato"/>
              <a:sym typeface="Lato"/>
            </a:endParaRPr>
          </a:p>
        </p:txBody>
      </p:sp>
      <p:cxnSp>
        <p:nvCxnSpPr>
          <p:cNvPr id="401" name="Google Shape;401;p19"/>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402" name="Google Shape;402;p19"/>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3888" u="none" cap="none" strike="noStrike">
                <a:solidFill>
                  <a:schemeClr val="dk1"/>
                </a:solidFill>
                <a:latin typeface="Lato"/>
                <a:ea typeface="Lato"/>
                <a:cs typeface="Lato"/>
                <a:sym typeface="Lato"/>
              </a:rPr>
              <a:t>Hechos 1:3-12</a:t>
            </a:r>
            <a:endParaRPr b="0" i="0" sz="3888" u="none" cap="none" strike="noStrike">
              <a:solidFill>
                <a:schemeClr val="dk1"/>
              </a:solidFill>
              <a:latin typeface="Lato"/>
              <a:ea typeface="Lato"/>
              <a:cs typeface="Lato"/>
              <a:sym typeface="Lato"/>
            </a:endParaRPr>
          </a:p>
        </p:txBody>
      </p:sp>
      <p:sp>
        <p:nvSpPr>
          <p:cNvPr id="403" name="Google Shape;403;p19"/>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04" name="Google Shape;404;p19"/>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405" name="Google Shape;405;p19"/>
          <p:cNvSpPr txBox="1"/>
          <p:nvPr/>
        </p:nvSpPr>
        <p:spPr>
          <a:xfrm>
            <a:off x="4127381" y="4163146"/>
            <a:ext cx="7432648"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Lato"/>
                <a:ea typeface="Lato"/>
                <a:cs typeface="Lato"/>
                <a:sym typeface="Lato"/>
              </a:rPr>
              <a:t>¿Qué pecado veo en esta historia y confieso en mi vida?</a:t>
            </a:r>
            <a:endParaRPr b="1" i="0" sz="36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406" name="Google Shape;406;p19"/>
          <p:cNvPicPr preferRelativeResize="0"/>
          <p:nvPr/>
        </p:nvPicPr>
        <p:blipFill rotWithShape="1">
          <a:blip r:embed="rId4">
            <a:alphaModFix/>
          </a:blip>
          <a:srcRect b="0" l="0" r="0" t="0"/>
          <a:stretch/>
        </p:blipFill>
        <p:spPr>
          <a:xfrm>
            <a:off x="9009776" y="1619490"/>
            <a:ext cx="1490713" cy="1262317"/>
          </a:xfrm>
          <a:prstGeom prst="rect">
            <a:avLst/>
          </a:prstGeom>
          <a:noFill/>
          <a:ln>
            <a:noFill/>
          </a:ln>
        </p:spPr>
      </p:pic>
      <p:pic>
        <p:nvPicPr>
          <p:cNvPr descr="A green bird with leaves&#10;&#10;Description automatically generated" id="407" name="Google Shape;407;p19"/>
          <p:cNvPicPr preferRelativeResize="0"/>
          <p:nvPr/>
        </p:nvPicPr>
        <p:blipFill rotWithShape="1">
          <a:blip r:embed="rId5">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1" name="Shape 411"/>
        <p:cNvGrpSpPr/>
        <p:nvPr/>
      </p:nvGrpSpPr>
      <p:grpSpPr>
        <a:xfrm>
          <a:off x="0" y="0"/>
          <a:ext cx="0" cy="0"/>
          <a:chOff x="0" y="0"/>
          <a:chExt cx="0" cy="0"/>
        </a:xfrm>
      </p:grpSpPr>
      <p:sp>
        <p:nvSpPr>
          <p:cNvPr id="412" name="Google Shape;412;p20"/>
          <p:cNvSpPr txBox="1"/>
          <p:nvPr/>
        </p:nvSpPr>
        <p:spPr>
          <a:xfrm>
            <a:off x="3469332" y="1864718"/>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Consolidar</a:t>
            </a:r>
            <a:endParaRPr b="0" i="0" sz="6000" u="none" cap="none" strike="noStrike">
              <a:solidFill>
                <a:srgbClr val="009444"/>
              </a:solidFill>
              <a:latin typeface="Lato"/>
              <a:ea typeface="Lato"/>
              <a:cs typeface="Lato"/>
              <a:sym typeface="Lato"/>
            </a:endParaRPr>
          </a:p>
        </p:txBody>
      </p:sp>
      <p:cxnSp>
        <p:nvCxnSpPr>
          <p:cNvPr id="413" name="Google Shape;413;p20"/>
          <p:cNvCxnSpPr/>
          <p:nvPr/>
        </p:nvCxnSpPr>
        <p:spPr>
          <a:xfrm>
            <a:off x="3572777" y="3109570"/>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414" name="Google Shape;414;p20"/>
          <p:cNvSpPr txBox="1"/>
          <p:nvPr/>
        </p:nvSpPr>
        <p:spPr>
          <a:xfrm>
            <a:off x="3469331" y="3407288"/>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b="0" i="0" lang="en-US" sz="3888" u="none" cap="none" strike="noStrike">
                <a:solidFill>
                  <a:schemeClr val="dk1"/>
                </a:solidFill>
                <a:latin typeface="Lato"/>
                <a:ea typeface="Lato"/>
                <a:cs typeface="Lato"/>
                <a:sym typeface="Lato"/>
              </a:rPr>
              <a:t>Hechos 1:3-12</a:t>
            </a:r>
            <a:endParaRPr b="0" i="0" sz="3888" u="none" cap="none" strike="noStrike">
              <a:solidFill>
                <a:schemeClr val="dk1"/>
              </a:solidFill>
              <a:latin typeface="Lato"/>
              <a:ea typeface="Lato"/>
              <a:cs typeface="Lato"/>
              <a:sym typeface="Lato"/>
            </a:endParaRPr>
          </a:p>
        </p:txBody>
      </p:sp>
      <p:sp>
        <p:nvSpPr>
          <p:cNvPr id="415" name="Google Shape;415;p20"/>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16" name="Google Shape;416;p20"/>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417" name="Google Shape;417;p20"/>
          <p:cNvSpPr txBox="1"/>
          <p:nvPr/>
        </p:nvSpPr>
        <p:spPr>
          <a:xfrm>
            <a:off x="3469325" y="4221025"/>
            <a:ext cx="8252100" cy="12006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Lato"/>
                <a:ea typeface="Lato"/>
                <a:cs typeface="Lato"/>
                <a:sym typeface="Lato"/>
              </a:rPr>
              <a:t>¿En qué versos y palabras de esta</a:t>
            </a:r>
            <a:r>
              <a:rPr b="1" lang="en-US" sz="3600">
                <a:solidFill>
                  <a:schemeClr val="dk1"/>
                </a:solidFill>
                <a:latin typeface="Lato"/>
                <a:ea typeface="Lato"/>
                <a:cs typeface="Lato"/>
                <a:sym typeface="Lato"/>
              </a:rPr>
              <a:t> </a:t>
            </a:r>
            <a:r>
              <a:rPr b="1" i="0" lang="en-US" sz="3600" u="none" cap="none" strike="noStrike">
                <a:solidFill>
                  <a:schemeClr val="dk1"/>
                </a:solidFill>
                <a:latin typeface="Lato"/>
                <a:ea typeface="Lato"/>
                <a:cs typeface="Lato"/>
                <a:sym typeface="Lato"/>
              </a:rPr>
              <a:t>historia veo el amor de Dios hacia mí?</a:t>
            </a:r>
            <a:endParaRPr b="1" i="0" sz="36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418" name="Google Shape;418;p20"/>
          <p:cNvPicPr preferRelativeResize="0"/>
          <p:nvPr/>
        </p:nvPicPr>
        <p:blipFill rotWithShape="1">
          <a:blip r:embed="rId4">
            <a:alphaModFix/>
          </a:blip>
          <a:srcRect b="0" l="0" r="0" t="0"/>
          <a:stretch/>
        </p:blipFill>
        <p:spPr>
          <a:xfrm>
            <a:off x="8726278" y="1744062"/>
            <a:ext cx="751710" cy="1092264"/>
          </a:xfrm>
          <a:prstGeom prst="rect">
            <a:avLst/>
          </a:prstGeom>
          <a:noFill/>
          <a:ln>
            <a:noFill/>
          </a:ln>
        </p:spPr>
      </p:pic>
      <p:pic>
        <p:nvPicPr>
          <p:cNvPr descr="A green bird with leaves&#10;&#10;Description automatically generated" id="419" name="Google Shape;419;p20"/>
          <p:cNvPicPr preferRelativeResize="0"/>
          <p:nvPr/>
        </p:nvPicPr>
        <p:blipFill rotWithShape="1">
          <a:blip r:embed="rId5">
            <a:alphaModFix/>
          </a:blip>
          <a:srcRect b="0" l="0" r="0" t="0"/>
          <a:stretch/>
        </p:blipFill>
        <p:spPr>
          <a:xfrm>
            <a:off x="10058364" y="347799"/>
            <a:ext cx="1399034" cy="117043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3" name="Shape 423"/>
        <p:cNvGrpSpPr/>
        <p:nvPr/>
      </p:nvGrpSpPr>
      <p:grpSpPr>
        <a:xfrm>
          <a:off x="0" y="0"/>
          <a:ext cx="0" cy="0"/>
          <a:chOff x="0" y="0"/>
          <a:chExt cx="0" cy="0"/>
        </a:xfrm>
      </p:grpSpPr>
      <p:sp>
        <p:nvSpPr>
          <p:cNvPr id="424" name="Google Shape;424;p21"/>
          <p:cNvSpPr txBox="1"/>
          <p:nvPr/>
        </p:nvSpPr>
        <p:spPr>
          <a:xfrm>
            <a:off x="4127382" y="1806843"/>
            <a:ext cx="7189367"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Consolidar</a:t>
            </a:r>
            <a:endParaRPr b="0" i="0" sz="6000" u="none" cap="none" strike="noStrike">
              <a:solidFill>
                <a:srgbClr val="009444"/>
              </a:solidFill>
              <a:latin typeface="Lato"/>
              <a:ea typeface="Lato"/>
              <a:cs typeface="Lato"/>
              <a:sym typeface="Lato"/>
            </a:endParaRPr>
          </a:p>
        </p:txBody>
      </p:sp>
      <p:cxnSp>
        <p:nvCxnSpPr>
          <p:cNvPr id="425" name="Google Shape;425;p21"/>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426" name="Google Shape;426;p21"/>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3888" u="none" cap="none" strike="noStrike">
                <a:solidFill>
                  <a:schemeClr val="dk1"/>
                </a:solidFill>
                <a:latin typeface="Lato"/>
                <a:ea typeface="Lato"/>
                <a:cs typeface="Lato"/>
                <a:sym typeface="Lato"/>
              </a:rPr>
              <a:t>Hechos 1:3-12</a:t>
            </a:r>
            <a:endParaRPr b="0" i="0" sz="3888" u="none" cap="none" strike="noStrike">
              <a:solidFill>
                <a:schemeClr val="dk1"/>
              </a:solidFill>
              <a:latin typeface="Lato"/>
              <a:ea typeface="Lato"/>
              <a:cs typeface="Lato"/>
              <a:sym typeface="Lato"/>
            </a:endParaRPr>
          </a:p>
        </p:txBody>
      </p:sp>
      <p:sp>
        <p:nvSpPr>
          <p:cNvPr id="427" name="Google Shape;427;p21"/>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28" name="Google Shape;428;p21"/>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429" name="Google Shape;429;p21"/>
          <p:cNvSpPr txBox="1"/>
          <p:nvPr/>
        </p:nvSpPr>
        <p:spPr>
          <a:xfrm>
            <a:off x="4127381" y="4163146"/>
            <a:ext cx="7432648"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Lato"/>
                <a:ea typeface="Lato"/>
                <a:cs typeface="Lato"/>
                <a:sym typeface="Lato"/>
              </a:rPr>
              <a:t>¿Qué pediré que Dios obre en mí para poner en práctica su Palabra?</a:t>
            </a:r>
            <a:endParaRPr b="1" i="0" sz="36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430" name="Google Shape;430;p21"/>
          <p:cNvPicPr preferRelativeResize="0"/>
          <p:nvPr/>
        </p:nvPicPr>
        <p:blipFill rotWithShape="1">
          <a:blip r:embed="rId4">
            <a:alphaModFix/>
          </a:blip>
          <a:srcRect b="0" l="0" r="0" t="0"/>
          <a:stretch/>
        </p:blipFill>
        <p:spPr>
          <a:xfrm>
            <a:off x="9227862" y="1722897"/>
            <a:ext cx="1016456" cy="1031081"/>
          </a:xfrm>
          <a:prstGeom prst="rect">
            <a:avLst/>
          </a:prstGeom>
          <a:noFill/>
          <a:ln>
            <a:noFill/>
          </a:ln>
        </p:spPr>
      </p:pic>
      <p:pic>
        <p:nvPicPr>
          <p:cNvPr descr="A green bird with leaves&#10;&#10;Description automatically generated" id="431" name="Google Shape;431;p21"/>
          <p:cNvPicPr preferRelativeResize="0"/>
          <p:nvPr/>
        </p:nvPicPr>
        <p:blipFill rotWithShape="1">
          <a:blip r:embed="rId5">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32"/>
          <p:cNvSpPr txBox="1"/>
          <p:nvPr/>
        </p:nvSpPr>
        <p:spPr>
          <a:xfrm>
            <a:off x="2237027" y="403126"/>
            <a:ext cx="8958900" cy="10156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000" u="none" cap="none" strike="noStrike">
                <a:solidFill>
                  <a:srgbClr val="009444"/>
                </a:solidFill>
                <a:latin typeface="Lato"/>
                <a:ea typeface="Lato"/>
                <a:cs typeface="Lato"/>
                <a:sym typeface="Lato"/>
              </a:rPr>
              <a:t>Objetivos de la Lección</a:t>
            </a:r>
            <a:endParaRPr b="0" i="0" sz="6000" u="none" cap="none" strike="noStrike">
              <a:solidFill>
                <a:srgbClr val="009444"/>
              </a:solidFill>
              <a:latin typeface="Lato"/>
              <a:ea typeface="Lato"/>
              <a:cs typeface="Lato"/>
              <a:sym typeface="Lato"/>
            </a:endParaRPr>
          </a:p>
        </p:txBody>
      </p:sp>
      <p:cxnSp>
        <p:nvCxnSpPr>
          <p:cNvPr id="437" name="Google Shape;437;p32"/>
          <p:cNvCxnSpPr/>
          <p:nvPr/>
        </p:nvCxnSpPr>
        <p:spPr>
          <a:xfrm>
            <a:off x="2373087" y="1597768"/>
            <a:ext cx="7195457" cy="0"/>
          </a:xfrm>
          <a:prstGeom prst="straightConnector1">
            <a:avLst/>
          </a:prstGeom>
          <a:noFill/>
          <a:ln cap="flat" cmpd="sng" w="38100">
            <a:solidFill>
              <a:srgbClr val="7F7F7F"/>
            </a:solidFill>
            <a:prstDash val="solid"/>
            <a:miter lim="800000"/>
            <a:headEnd len="sm" w="sm" type="none"/>
            <a:tailEnd len="sm" w="sm" type="none"/>
          </a:ln>
        </p:spPr>
      </p:cxnSp>
      <p:grpSp>
        <p:nvGrpSpPr>
          <p:cNvPr id="438" name="Google Shape;438;p32"/>
          <p:cNvGrpSpPr/>
          <p:nvPr/>
        </p:nvGrpSpPr>
        <p:grpSpPr>
          <a:xfrm>
            <a:off x="745673" y="2011042"/>
            <a:ext cx="10450280" cy="3947713"/>
            <a:chOff x="0" y="0"/>
            <a:chExt cx="10450280" cy="3947713"/>
          </a:xfrm>
        </p:grpSpPr>
        <p:sp>
          <p:nvSpPr>
            <p:cNvPr id="439" name="Google Shape;439;p32"/>
            <p:cNvSpPr/>
            <p:nvPr/>
          </p:nvSpPr>
          <p:spPr>
            <a:xfrm>
              <a:off x="0" y="481"/>
              <a:ext cx="10450280" cy="112778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440" name="Google Shape;440;p32"/>
            <p:cNvSpPr/>
            <p:nvPr/>
          </p:nvSpPr>
          <p:spPr>
            <a:xfrm>
              <a:off x="341153" y="254232"/>
              <a:ext cx="620279" cy="620279"/>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441" name="Google Shape;441;p32"/>
            <p:cNvSpPr/>
            <p:nvPr/>
          </p:nvSpPr>
          <p:spPr>
            <a:xfrm>
              <a:off x="1302586" y="0"/>
              <a:ext cx="9147694" cy="112778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442" name="Google Shape;442;p32"/>
            <p:cNvSpPr txBox="1"/>
            <p:nvPr/>
          </p:nvSpPr>
          <p:spPr>
            <a:xfrm>
              <a:off x="1302586" y="0"/>
              <a:ext cx="9147694" cy="1127780"/>
            </a:xfrm>
            <a:prstGeom prst="rect">
              <a:avLst/>
            </a:prstGeom>
            <a:noFill/>
            <a:ln>
              <a:noFill/>
            </a:ln>
          </p:spPr>
          <p:txBody>
            <a:bodyPr anchorCtr="0" anchor="ctr" bIns="119350" lIns="119350" spcFirstLastPara="1" rIns="119350" wrap="square" tIns="119350">
              <a:no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Lato"/>
                  <a:ea typeface="Lato"/>
                  <a:cs typeface="Lato"/>
                  <a:sym typeface="Lato"/>
                </a:rPr>
                <a:t>Identificar el propósito y los objetivos generales del curso. </a:t>
              </a:r>
              <a:endParaRPr b="0" i="0" sz="2800" u="none" cap="none" strike="noStrike">
                <a:solidFill>
                  <a:schemeClr val="lt1"/>
                </a:solidFill>
                <a:latin typeface="Lato"/>
                <a:ea typeface="Lato"/>
                <a:cs typeface="Lato"/>
                <a:sym typeface="Lato"/>
              </a:endParaRPr>
            </a:p>
          </p:txBody>
        </p:sp>
        <p:sp>
          <p:nvSpPr>
            <p:cNvPr id="443" name="Google Shape;443;p32"/>
            <p:cNvSpPr/>
            <p:nvPr/>
          </p:nvSpPr>
          <p:spPr>
            <a:xfrm>
              <a:off x="0" y="1410207"/>
              <a:ext cx="10450280" cy="112778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444" name="Google Shape;444;p32"/>
            <p:cNvSpPr/>
            <p:nvPr/>
          </p:nvSpPr>
          <p:spPr>
            <a:xfrm>
              <a:off x="341153" y="1663958"/>
              <a:ext cx="620279" cy="620279"/>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445" name="Google Shape;445;p32"/>
            <p:cNvSpPr/>
            <p:nvPr/>
          </p:nvSpPr>
          <p:spPr>
            <a:xfrm>
              <a:off x="1302586" y="1410207"/>
              <a:ext cx="9147694" cy="112778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446" name="Google Shape;446;p32"/>
            <p:cNvSpPr/>
            <p:nvPr/>
          </p:nvSpPr>
          <p:spPr>
            <a:xfrm>
              <a:off x="0" y="2819933"/>
              <a:ext cx="10450280" cy="112778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447" name="Google Shape;447;p32"/>
            <p:cNvSpPr/>
            <p:nvPr/>
          </p:nvSpPr>
          <p:spPr>
            <a:xfrm>
              <a:off x="341153" y="3073684"/>
              <a:ext cx="620279" cy="620279"/>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448" name="Google Shape;448;p32"/>
            <p:cNvSpPr/>
            <p:nvPr/>
          </p:nvSpPr>
          <p:spPr>
            <a:xfrm>
              <a:off x="1302586" y="2819933"/>
              <a:ext cx="9147694" cy="112778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449" name="Google Shape;449;p32"/>
            <p:cNvSpPr txBox="1"/>
            <p:nvPr/>
          </p:nvSpPr>
          <p:spPr>
            <a:xfrm>
              <a:off x="1302586" y="2819933"/>
              <a:ext cx="9147694" cy="1127780"/>
            </a:xfrm>
            <a:prstGeom prst="rect">
              <a:avLst/>
            </a:prstGeom>
            <a:solidFill>
              <a:srgbClr val="A8D08C"/>
            </a:solidFill>
            <a:ln>
              <a:noFill/>
            </a:ln>
          </p:spPr>
          <p:txBody>
            <a:bodyPr anchorCtr="0" anchor="ctr" bIns="119350" lIns="119350" spcFirstLastPara="1" rIns="119350" wrap="square" tIns="119350">
              <a:noAutofit/>
            </a:bodyPr>
            <a:lstStyle/>
            <a:p>
              <a:pPr indent="0" lvl="0" marL="0" marR="0" rtl="0" algn="l">
                <a:lnSpc>
                  <a:spcPct val="100000"/>
                </a:lnSpc>
                <a:spcBef>
                  <a:spcPts val="0"/>
                </a:spcBef>
                <a:spcAft>
                  <a:spcPts val="0"/>
                </a:spcAft>
                <a:buNone/>
              </a:pPr>
              <a:r>
                <a:rPr b="0" i="0" lang="en-US" sz="2800" u="none" cap="none" strike="noStrike">
                  <a:solidFill>
                    <a:schemeClr val="dk1"/>
                  </a:solidFill>
                  <a:latin typeface="Lato"/>
                  <a:ea typeface="Lato"/>
                  <a:cs typeface="Lato"/>
                  <a:sym typeface="Lato"/>
                </a:rPr>
                <a:t>Describir el propósito de la Iglesia con evidencia del libro de Hechos. </a:t>
              </a:r>
              <a:endParaRPr b="0" i="0" sz="2800" u="none" cap="none" strike="noStrike">
                <a:solidFill>
                  <a:schemeClr val="dk1"/>
                </a:solidFill>
                <a:latin typeface="Lato"/>
                <a:ea typeface="Lato"/>
                <a:cs typeface="Lato"/>
                <a:sym typeface="Lato"/>
              </a:endParaRPr>
            </a:p>
          </p:txBody>
        </p:sp>
      </p:grpSp>
      <p:sp>
        <p:nvSpPr>
          <p:cNvPr id="450" name="Google Shape;450;p32"/>
          <p:cNvSpPr txBox="1"/>
          <p:nvPr/>
        </p:nvSpPr>
        <p:spPr>
          <a:xfrm>
            <a:off x="2048355" y="3421055"/>
            <a:ext cx="9147600" cy="1127700"/>
          </a:xfrm>
          <a:prstGeom prst="rect">
            <a:avLst/>
          </a:prstGeom>
          <a:noFill/>
          <a:ln>
            <a:noFill/>
          </a:ln>
        </p:spPr>
        <p:txBody>
          <a:bodyPr anchorCtr="0" anchor="ctr" bIns="119350" lIns="119350" spcFirstLastPara="1" rIns="119350" wrap="square" tIns="119350">
            <a:no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Lato"/>
                <a:ea typeface="Lato"/>
                <a:cs typeface="Lato"/>
                <a:sym typeface="Lato"/>
              </a:rPr>
              <a:t>Usar el método de la Cuatro </a:t>
            </a:r>
            <a:r>
              <a:rPr lang="en-US" sz="2800">
                <a:solidFill>
                  <a:schemeClr val="lt1"/>
                </a:solidFill>
                <a:latin typeface="Lato"/>
                <a:ea typeface="Lato"/>
                <a:cs typeface="Lato"/>
                <a:sym typeface="Lato"/>
              </a:rPr>
              <a:t>“</a:t>
            </a:r>
            <a:r>
              <a:rPr b="0" i="0" lang="en-US" sz="2800" u="none" cap="none" strike="noStrike">
                <a:solidFill>
                  <a:schemeClr val="lt1"/>
                </a:solidFill>
                <a:latin typeface="Lato"/>
                <a:ea typeface="Lato"/>
                <a:cs typeface="Lato"/>
                <a:sym typeface="Lato"/>
              </a:rPr>
              <a:t>C</a:t>
            </a:r>
            <a:r>
              <a:rPr lang="en-US" sz="2800">
                <a:solidFill>
                  <a:schemeClr val="lt1"/>
                </a:solidFill>
                <a:latin typeface="Lato"/>
                <a:ea typeface="Lato"/>
                <a:cs typeface="Lato"/>
                <a:sym typeface="Lato"/>
              </a:rPr>
              <a:t>”</a:t>
            </a:r>
            <a:r>
              <a:rPr b="0" i="0" lang="en-US" sz="2800" u="none" cap="none" strike="noStrike">
                <a:solidFill>
                  <a:schemeClr val="lt1"/>
                </a:solidFill>
                <a:latin typeface="Lato"/>
                <a:ea typeface="Lato"/>
                <a:cs typeface="Lato"/>
                <a:sym typeface="Lato"/>
              </a:rPr>
              <a:t> para leer y </a:t>
            </a:r>
            <a:r>
              <a:rPr lang="en-US" sz="2800">
                <a:solidFill>
                  <a:schemeClr val="lt1"/>
                </a:solidFill>
                <a:latin typeface="Lato"/>
                <a:ea typeface="Lato"/>
                <a:cs typeface="Lato"/>
                <a:sym typeface="Lato"/>
              </a:rPr>
              <a:t>comprender</a:t>
            </a:r>
            <a:r>
              <a:rPr b="0" i="0" lang="en-US" sz="2800" u="none" cap="none" strike="noStrike">
                <a:solidFill>
                  <a:schemeClr val="lt1"/>
                </a:solidFill>
                <a:latin typeface="Lato"/>
                <a:ea typeface="Lato"/>
                <a:cs typeface="Lato"/>
                <a:sym typeface="Lato"/>
              </a:rPr>
              <a:t> Hechos 1:3-12.</a:t>
            </a:r>
            <a:endParaRPr b="0" i="0" sz="2800" u="none" cap="none" strike="noStrike">
              <a:solidFill>
                <a:schemeClr val="lt1"/>
              </a:solidFill>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33"/>
          <p:cNvSpPr/>
          <p:nvPr/>
        </p:nvSpPr>
        <p:spPr>
          <a:xfrm>
            <a:off x="-1" y="0"/>
            <a:ext cx="12192001"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6" name="Google Shape;456;p33"/>
          <p:cNvSpPr/>
          <p:nvPr/>
        </p:nvSpPr>
        <p:spPr>
          <a:xfrm>
            <a:off x="1644412" y="1665817"/>
            <a:ext cx="8903177" cy="3526367"/>
          </a:xfrm>
          <a:custGeom>
            <a:rect b="b" l="l" r="r" t="t"/>
            <a:pathLst>
              <a:path extrusionOk="0" h="2145794" w="14257217">
                <a:moveTo>
                  <a:pt x="14132758" y="2145794"/>
                </a:moveTo>
                <a:lnTo>
                  <a:pt x="124460" y="2145794"/>
                </a:lnTo>
                <a:cubicBezTo>
                  <a:pt x="55880" y="2145794"/>
                  <a:pt x="0" y="2089914"/>
                  <a:pt x="0" y="2021334"/>
                </a:cubicBezTo>
                <a:lnTo>
                  <a:pt x="0" y="124460"/>
                </a:lnTo>
                <a:cubicBezTo>
                  <a:pt x="0" y="55880"/>
                  <a:pt x="55880" y="0"/>
                  <a:pt x="124460" y="0"/>
                </a:cubicBezTo>
                <a:lnTo>
                  <a:pt x="14132758" y="0"/>
                </a:lnTo>
                <a:cubicBezTo>
                  <a:pt x="14201336" y="0"/>
                  <a:pt x="14257217" y="55880"/>
                  <a:pt x="14257217" y="124460"/>
                </a:cubicBezTo>
                <a:lnTo>
                  <a:pt x="14257217" y="2021334"/>
                </a:lnTo>
                <a:cubicBezTo>
                  <a:pt x="14257217" y="2089914"/>
                  <a:pt x="14201336" y="2145794"/>
                  <a:pt x="14132758" y="2145794"/>
                </a:cubicBezTo>
                <a:close/>
              </a:path>
            </a:pathLst>
          </a:custGeom>
          <a:solidFill>
            <a:srgbClr val="FFFFFF"/>
          </a:solidFill>
          <a:ln>
            <a:noFill/>
          </a:ln>
        </p:spPr>
        <p:txBody>
          <a:bodyPr anchorCtr="0" anchor="ctr" bIns="60950" lIns="60950" spcFirstLastPara="1" rIns="60950" wrap="square" tIns="60950">
            <a:noAutofit/>
          </a:bodyPr>
          <a:lstStyle/>
          <a:p>
            <a:pPr indent="0" lvl="0" marL="0" marR="0" rtl="0" algn="ctr">
              <a:lnSpc>
                <a:spcPct val="100000"/>
              </a:lnSpc>
              <a:spcBef>
                <a:spcPts val="0"/>
              </a:spcBef>
              <a:spcAft>
                <a:spcPts val="0"/>
              </a:spcAft>
              <a:buNone/>
            </a:pPr>
            <a:r>
              <a:rPr b="1" i="0" lang="en-US" sz="4000" u="none" cap="none" strike="noStrike">
                <a:solidFill>
                  <a:schemeClr val="dk1"/>
                </a:solidFill>
                <a:latin typeface="Arial"/>
                <a:ea typeface="Arial"/>
                <a:cs typeface="Arial"/>
                <a:sym typeface="Arial"/>
              </a:rPr>
              <a:t>¿Qué finalidad o propósito tiene</a:t>
            </a:r>
            <a:endParaRPr b="1" i="0" sz="4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1" i="0" lang="en-US" sz="4000" u="none" cap="none" strike="noStrike">
                <a:solidFill>
                  <a:schemeClr val="dk1"/>
                </a:solidFill>
                <a:latin typeface="Arial"/>
                <a:ea typeface="Arial"/>
                <a:cs typeface="Arial"/>
                <a:sym typeface="Arial"/>
              </a:rPr>
              <a:t> la iglesia? </a:t>
            </a:r>
            <a:endParaRPr/>
          </a:p>
          <a:p>
            <a:pPr indent="0" lvl="0" marL="0" marR="0" rtl="0" algn="ctr">
              <a:lnSpc>
                <a:spcPct val="100000"/>
              </a:lnSpc>
              <a:spcBef>
                <a:spcPts val="0"/>
              </a:spcBef>
              <a:spcAft>
                <a:spcPts val="0"/>
              </a:spcAft>
              <a:buNone/>
            </a:pPr>
            <a:r>
              <a:t/>
            </a:r>
            <a:endParaRPr b="1" i="0" sz="4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0" i="1" lang="en-US" sz="4000" u="none" cap="none" strike="noStrike">
                <a:solidFill>
                  <a:schemeClr val="dk1"/>
                </a:solidFill>
                <a:latin typeface="Arial"/>
                <a:ea typeface="Arial"/>
                <a:cs typeface="Arial"/>
                <a:sym typeface="Arial"/>
              </a:rPr>
              <a:t>Pregunta #1 del Proyecto Final</a:t>
            </a:r>
            <a:endParaRPr b="0" i="1" sz="40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0" name="Shape 460"/>
        <p:cNvGrpSpPr/>
        <p:nvPr/>
      </p:nvGrpSpPr>
      <p:grpSpPr>
        <a:xfrm>
          <a:off x="0" y="0"/>
          <a:ext cx="0" cy="0"/>
          <a:chOff x="0" y="0"/>
          <a:chExt cx="0" cy="0"/>
        </a:xfrm>
      </p:grpSpPr>
      <p:sp>
        <p:nvSpPr>
          <p:cNvPr id="461" name="Google Shape;461;g2c7cd4f111b_0_185"/>
          <p:cNvSpPr txBox="1"/>
          <p:nvPr/>
        </p:nvSpPr>
        <p:spPr>
          <a:xfrm>
            <a:off x="6317277" y="2933825"/>
            <a:ext cx="5118300" cy="196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4050" u="none" cap="none" strike="noStrike">
                <a:solidFill>
                  <a:srgbClr val="009444"/>
                </a:solidFill>
                <a:latin typeface="Lato"/>
                <a:ea typeface="Lato"/>
                <a:cs typeface="Lato"/>
                <a:sym typeface="Lato"/>
              </a:rPr>
              <a:t>La ascensión de Jesús deja en claro la finalidad de la iglesia</a:t>
            </a:r>
            <a:endParaRPr b="0" i="0" sz="4050" u="none" cap="none" strike="noStrike">
              <a:solidFill>
                <a:srgbClr val="009444"/>
              </a:solidFill>
              <a:latin typeface="Lato"/>
              <a:ea typeface="Lato"/>
              <a:cs typeface="Lato"/>
              <a:sym typeface="Lato"/>
            </a:endParaRPr>
          </a:p>
        </p:txBody>
      </p:sp>
      <p:sp>
        <p:nvSpPr>
          <p:cNvPr id="462" name="Google Shape;462;g2c7cd4f111b_0_185"/>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463" name="Google Shape;463;g2c7cd4f111b_0_185"/>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pic>
        <p:nvPicPr>
          <p:cNvPr id="464" name="Google Shape;464;g2c7cd4f111b_0_185"/>
          <p:cNvPicPr preferRelativeResize="0"/>
          <p:nvPr/>
        </p:nvPicPr>
        <p:blipFill rotWithShape="1">
          <a:blip r:embed="rId4">
            <a:alphaModFix/>
          </a:blip>
          <a:srcRect b="0" l="8457" r="8456" t="0"/>
          <a:stretch/>
        </p:blipFill>
        <p:spPr>
          <a:xfrm>
            <a:off x="432175" y="1254550"/>
            <a:ext cx="5277300" cy="4764000"/>
          </a:xfrm>
          <a:prstGeom prst="roundRect">
            <a:avLst>
              <a:gd fmla="val 4167" name="adj"/>
            </a:avLst>
          </a:prstGeom>
          <a:solidFill>
            <a:srgbClr val="FFFFFF"/>
          </a:solidFill>
          <a:ln cap="sq" cmpd="sng" w="76200">
            <a:solidFill>
              <a:srgbClr val="EAEAEA"/>
            </a:solidFill>
            <a:prstDash val="solid"/>
            <a:miter lim="800000"/>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8" name="Shape 468"/>
        <p:cNvGrpSpPr/>
        <p:nvPr/>
      </p:nvGrpSpPr>
      <p:grpSpPr>
        <a:xfrm>
          <a:off x="0" y="0"/>
          <a:ext cx="0" cy="0"/>
          <a:chOff x="0" y="0"/>
          <a:chExt cx="0" cy="0"/>
        </a:xfrm>
      </p:grpSpPr>
      <p:sp>
        <p:nvSpPr>
          <p:cNvPr id="469" name="Google Shape;469;g26e56d05998_0_20"/>
          <p:cNvSpPr txBox="1"/>
          <p:nvPr/>
        </p:nvSpPr>
        <p:spPr>
          <a:xfrm>
            <a:off x="3042000" y="1460350"/>
            <a:ext cx="8597100" cy="4710000"/>
          </a:xfrm>
          <a:prstGeom prst="rect">
            <a:avLst/>
          </a:prstGeom>
          <a:noFill/>
          <a:ln>
            <a:noFill/>
          </a:ln>
        </p:spPr>
        <p:txBody>
          <a:bodyPr anchorCtr="0" anchor="t" bIns="45700" lIns="91425" spcFirstLastPara="1" rIns="91425" wrap="square" tIns="45700">
            <a:spAutoFit/>
          </a:bodyPr>
          <a:lstStyle/>
          <a:p>
            <a:pPr indent="0" lvl="0" marL="0" marR="0" rtl="0" algn="just">
              <a:lnSpc>
                <a:spcPct val="80000"/>
              </a:lnSpc>
              <a:spcBef>
                <a:spcPts val="0"/>
              </a:spcBef>
              <a:spcAft>
                <a:spcPts val="0"/>
              </a:spcAft>
              <a:buClr>
                <a:schemeClr val="dk1"/>
              </a:buClr>
              <a:buSzPts val="1100"/>
              <a:buFont typeface="Arial"/>
              <a:buNone/>
            </a:pPr>
            <a:r>
              <a:rPr b="0" i="0" lang="en-US" sz="3300" u="none" cap="none" strike="noStrike">
                <a:solidFill>
                  <a:schemeClr val="dk1"/>
                </a:solidFill>
                <a:latin typeface="Lato"/>
                <a:ea typeface="Lato"/>
                <a:cs typeface="Lato"/>
                <a:sym typeface="Lato"/>
              </a:rPr>
              <a:t>Entonces los que estaban reunidos con él le preguntaron: - ¿Señor, es ahora cuando vas a restablecer el reino a Israel? No les toca a ustedes conocer la hora ni el momento determinados por la autoridad misma del Padre – les contestó Jesús – Pero, cuando venga el Espíritu Santo sobre ustedes, recibirán poder y </a:t>
            </a:r>
            <a:r>
              <a:rPr b="0" i="0" lang="en-US" sz="3300" u="sng" cap="none" strike="noStrike">
                <a:solidFill>
                  <a:schemeClr val="dk1"/>
                </a:solidFill>
                <a:latin typeface="Lato"/>
                <a:ea typeface="Lato"/>
                <a:cs typeface="Lato"/>
                <a:sym typeface="Lato"/>
              </a:rPr>
              <a:t>serán mis testigos </a:t>
            </a:r>
            <a:r>
              <a:rPr b="0" i="0" lang="en-US" sz="3300" u="none" cap="none" strike="noStrike">
                <a:solidFill>
                  <a:schemeClr val="dk1"/>
                </a:solidFill>
                <a:latin typeface="Lato"/>
                <a:ea typeface="Lato"/>
                <a:cs typeface="Lato"/>
                <a:sym typeface="Lato"/>
              </a:rPr>
              <a:t>tanto en Jerusalén, como en toda Judea y Samaria, y hasta los confines de la tierra.</a:t>
            </a:r>
            <a:endParaRPr b="0" i="0" sz="3300" u="none" cap="none" strike="noStrike">
              <a:solidFill>
                <a:schemeClr val="dk1"/>
              </a:solidFill>
              <a:latin typeface="Lato"/>
              <a:ea typeface="Lato"/>
              <a:cs typeface="Lato"/>
              <a:sym typeface="Lato"/>
            </a:endParaRPr>
          </a:p>
          <a:p>
            <a:pPr indent="0" lvl="0" marL="0" marR="0" rtl="0" algn="just">
              <a:lnSpc>
                <a:spcPct val="100000"/>
              </a:lnSpc>
              <a:spcBef>
                <a:spcPts val="0"/>
              </a:spcBef>
              <a:spcAft>
                <a:spcPts val="0"/>
              </a:spcAft>
              <a:buClr>
                <a:schemeClr val="dk1"/>
              </a:buClr>
              <a:buSzPts val="1100"/>
              <a:buFont typeface="Arial"/>
              <a:buNone/>
            </a:pPr>
            <a:r>
              <a:t/>
            </a:r>
            <a:endParaRPr b="0" i="0" sz="800" u="none" cap="none" strike="noStrike">
              <a:solidFill>
                <a:schemeClr val="dk1"/>
              </a:solidFill>
              <a:latin typeface="Lato"/>
              <a:ea typeface="Lato"/>
              <a:cs typeface="Lato"/>
              <a:sym typeface="Lato"/>
            </a:endParaRPr>
          </a:p>
          <a:p>
            <a:pPr indent="0" lvl="0" marL="0" marR="0" rtl="0" algn="just">
              <a:lnSpc>
                <a:spcPct val="100000"/>
              </a:lnSpc>
              <a:spcBef>
                <a:spcPts val="0"/>
              </a:spcBef>
              <a:spcAft>
                <a:spcPts val="0"/>
              </a:spcAft>
              <a:buClr>
                <a:schemeClr val="dk1"/>
              </a:buClr>
              <a:buSzPts val="2800"/>
              <a:buFont typeface="Arial"/>
              <a:buNone/>
            </a:pPr>
            <a:r>
              <a:rPr b="0" i="1" lang="en-US" sz="2800" u="none" cap="none" strike="noStrike">
                <a:solidFill>
                  <a:schemeClr val="dk1"/>
                </a:solidFill>
                <a:latin typeface="Lato"/>
                <a:ea typeface="Lato"/>
                <a:cs typeface="Lato"/>
                <a:sym typeface="Lato"/>
              </a:rPr>
              <a:t>Hechos 1:6-8</a:t>
            </a:r>
            <a:endParaRPr b="0" i="0" sz="3600" u="none" cap="none" strike="noStrike">
              <a:solidFill>
                <a:schemeClr val="dk1"/>
              </a:solidFill>
              <a:latin typeface="Lato"/>
              <a:ea typeface="Lato"/>
              <a:cs typeface="Lato"/>
              <a:sym typeface="Lato"/>
            </a:endParaRPr>
          </a:p>
        </p:txBody>
      </p:sp>
      <p:sp>
        <p:nvSpPr>
          <p:cNvPr id="470" name="Google Shape;470;g26e56d05998_0_20"/>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71" name="Google Shape;471;g26e56d05998_0_20"/>
          <p:cNvPicPr preferRelativeResize="0"/>
          <p:nvPr/>
        </p:nvPicPr>
        <p:blipFill rotWithShape="1">
          <a:blip r:embed="rId3">
            <a:alphaModFix/>
          </a:blip>
          <a:srcRect b="0" l="0" r="0" t="0"/>
          <a:stretch/>
        </p:blipFill>
        <p:spPr>
          <a:xfrm>
            <a:off x="80901" y="1819782"/>
            <a:ext cx="3125596" cy="3218436"/>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472" name="Google Shape;472;g26e56d05998_0_20"/>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6" name="Shape 476"/>
        <p:cNvGrpSpPr/>
        <p:nvPr/>
      </p:nvGrpSpPr>
      <p:grpSpPr>
        <a:xfrm>
          <a:off x="0" y="0"/>
          <a:ext cx="0" cy="0"/>
          <a:chOff x="0" y="0"/>
          <a:chExt cx="0" cy="0"/>
        </a:xfrm>
      </p:grpSpPr>
      <p:sp>
        <p:nvSpPr>
          <p:cNvPr id="477" name="Google Shape;477;g26f54ec5443_0_48"/>
          <p:cNvSpPr txBox="1"/>
          <p:nvPr/>
        </p:nvSpPr>
        <p:spPr>
          <a:xfrm>
            <a:off x="3394875" y="1552550"/>
            <a:ext cx="8315700" cy="4192800"/>
          </a:xfrm>
          <a:prstGeom prst="rect">
            <a:avLst/>
          </a:prstGeom>
          <a:noFill/>
          <a:ln>
            <a:noFill/>
          </a:ln>
        </p:spPr>
        <p:txBody>
          <a:bodyPr anchorCtr="0" anchor="t" bIns="45700" lIns="91425" spcFirstLastPara="1" rIns="91425" wrap="square" tIns="45700">
            <a:spAutoFit/>
          </a:bodyPr>
          <a:lstStyle/>
          <a:p>
            <a:pPr indent="0" lvl="0" marL="0" marR="0" rtl="0" algn="just">
              <a:lnSpc>
                <a:spcPct val="80000"/>
              </a:lnSpc>
              <a:spcBef>
                <a:spcPts val="0"/>
              </a:spcBef>
              <a:spcAft>
                <a:spcPts val="0"/>
              </a:spcAft>
              <a:buClr>
                <a:schemeClr val="dk1"/>
              </a:buClr>
              <a:buSzPts val="1100"/>
              <a:buFont typeface="Arial"/>
              <a:buNone/>
            </a:pPr>
            <a:r>
              <a:rPr b="0" i="0" lang="en-US" sz="3300" u="none" cap="none" strike="noStrike">
                <a:solidFill>
                  <a:schemeClr val="dk1"/>
                </a:solidFill>
                <a:latin typeface="Lato"/>
                <a:ea typeface="Lato"/>
                <a:cs typeface="Lato"/>
                <a:sym typeface="Lato"/>
              </a:rPr>
              <a:t>Se me ha dado toda autoridad en el cielo y en la tierra. Por tanto, vayan y hagan discípulos de todas las naciones, bautizándoles en el nombre del Padre y del Hijo y del Espíritu Santo, enseñándoles a obedecer todo lo que les he mandado a ustedes. Y les aseguro que estaré con ustedes siempre, hasta el fin del mundo. </a:t>
            </a:r>
            <a:endParaRPr/>
          </a:p>
          <a:p>
            <a:pPr indent="0" lvl="0" marL="0" marR="0" rtl="0" algn="just">
              <a:lnSpc>
                <a:spcPct val="80000"/>
              </a:lnSpc>
              <a:spcBef>
                <a:spcPts val="0"/>
              </a:spcBef>
              <a:spcAft>
                <a:spcPts val="0"/>
              </a:spcAft>
              <a:buClr>
                <a:schemeClr val="dk1"/>
              </a:buClr>
              <a:buSzPts val="1100"/>
              <a:buFont typeface="Arial"/>
              <a:buNone/>
            </a:pPr>
            <a:r>
              <a:t/>
            </a:r>
            <a:endParaRPr b="0" i="0" sz="3300" u="none" cap="none" strike="noStrike">
              <a:solidFill>
                <a:schemeClr val="dk1"/>
              </a:solidFill>
              <a:latin typeface="Lato"/>
              <a:ea typeface="Lato"/>
              <a:cs typeface="Lato"/>
              <a:sym typeface="Lato"/>
            </a:endParaRPr>
          </a:p>
          <a:p>
            <a:pPr indent="0" lvl="0" marL="0" marR="0" rtl="0" algn="just">
              <a:lnSpc>
                <a:spcPct val="80000"/>
              </a:lnSpc>
              <a:spcBef>
                <a:spcPts val="0"/>
              </a:spcBef>
              <a:spcAft>
                <a:spcPts val="0"/>
              </a:spcAft>
              <a:buClr>
                <a:schemeClr val="dk1"/>
              </a:buClr>
              <a:buSzPts val="1100"/>
              <a:buFont typeface="Arial"/>
              <a:buNone/>
            </a:pPr>
            <a:r>
              <a:t/>
            </a:r>
            <a:endParaRPr b="0" i="0" sz="800" u="none" cap="none" strike="noStrike">
              <a:solidFill>
                <a:schemeClr val="dk1"/>
              </a:solidFill>
              <a:latin typeface="Lato"/>
              <a:ea typeface="Lato"/>
              <a:cs typeface="Lato"/>
              <a:sym typeface="Lato"/>
            </a:endParaRPr>
          </a:p>
          <a:p>
            <a:pPr indent="0" lvl="0" marL="0" marR="0" rtl="0" algn="just">
              <a:lnSpc>
                <a:spcPct val="80000"/>
              </a:lnSpc>
              <a:spcBef>
                <a:spcPts val="0"/>
              </a:spcBef>
              <a:spcAft>
                <a:spcPts val="0"/>
              </a:spcAft>
              <a:buClr>
                <a:schemeClr val="dk1"/>
              </a:buClr>
              <a:buSzPts val="2800"/>
              <a:buFont typeface="Arial"/>
              <a:buNone/>
            </a:pPr>
            <a:r>
              <a:rPr b="0" i="1" lang="en-US" sz="2800" u="none" cap="none" strike="noStrike">
                <a:solidFill>
                  <a:schemeClr val="dk1"/>
                </a:solidFill>
                <a:latin typeface="Lato"/>
                <a:ea typeface="Lato"/>
                <a:cs typeface="Lato"/>
                <a:sym typeface="Lato"/>
              </a:rPr>
              <a:t>Mateo 28:18-20</a:t>
            </a:r>
            <a:endParaRPr b="0" i="0" sz="3600" u="none" cap="none" strike="noStrike">
              <a:solidFill>
                <a:schemeClr val="dk1"/>
              </a:solidFill>
              <a:latin typeface="Lato"/>
              <a:ea typeface="Lato"/>
              <a:cs typeface="Lato"/>
              <a:sym typeface="Lato"/>
            </a:endParaRPr>
          </a:p>
        </p:txBody>
      </p:sp>
      <p:sp>
        <p:nvSpPr>
          <p:cNvPr id="478" name="Google Shape;478;g26f54ec5443_0_48"/>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79" name="Google Shape;479;g26f54ec5443_0_48"/>
          <p:cNvPicPr preferRelativeResize="0"/>
          <p:nvPr/>
        </p:nvPicPr>
        <p:blipFill rotWithShape="1">
          <a:blip r:embed="rId3">
            <a:alphaModFix/>
          </a:blip>
          <a:srcRect b="0" l="0" r="0" t="0"/>
          <a:stretch/>
        </p:blipFill>
        <p:spPr>
          <a:xfrm>
            <a:off x="476645" y="1552538"/>
            <a:ext cx="3125596" cy="3218436"/>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480" name="Google Shape;480;g26f54ec5443_0_48"/>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4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486" name="Google Shape;486;p4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406400" lvl="0" marL="457200" rtl="0" algn="ctr">
              <a:lnSpc>
                <a:spcPct val="90000"/>
              </a:lnSpc>
              <a:spcBef>
                <a:spcPts val="1000"/>
              </a:spcBef>
              <a:spcAft>
                <a:spcPts val="0"/>
              </a:spcAft>
              <a:buClr>
                <a:schemeClr val="dk1"/>
              </a:buClr>
              <a:buSzPts val="2400"/>
              <a:buNone/>
            </a:pPr>
            <a:r>
              <a:t/>
            </a:r>
            <a:endParaRPr/>
          </a:p>
        </p:txBody>
      </p:sp>
      <p:pic>
        <p:nvPicPr>
          <p:cNvPr descr="Does God Love Everyone? - Cerebral Faith" id="487" name="Google Shape;487;p46"/>
          <p:cNvPicPr preferRelativeResize="0"/>
          <p:nvPr/>
        </p:nvPicPr>
        <p:blipFill rotWithShape="1">
          <a:blip r:embed="rId3">
            <a:alphaModFix/>
          </a:blip>
          <a:srcRect b="0" l="0" r="0" t="0"/>
          <a:stretch/>
        </p:blipFill>
        <p:spPr>
          <a:xfrm>
            <a:off x="0" y="0"/>
            <a:ext cx="12192000" cy="812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1" name="Shape 491"/>
        <p:cNvGrpSpPr/>
        <p:nvPr/>
      </p:nvGrpSpPr>
      <p:grpSpPr>
        <a:xfrm>
          <a:off x="0" y="0"/>
          <a:ext cx="0" cy="0"/>
          <a:chOff x="0" y="0"/>
          <a:chExt cx="0" cy="0"/>
        </a:xfrm>
      </p:grpSpPr>
      <p:sp>
        <p:nvSpPr>
          <p:cNvPr id="492" name="Google Shape;492;p47"/>
          <p:cNvSpPr txBox="1"/>
          <p:nvPr/>
        </p:nvSpPr>
        <p:spPr>
          <a:xfrm>
            <a:off x="3723900" y="1460358"/>
            <a:ext cx="6776700" cy="4202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100"/>
              <a:buFont typeface="Arial"/>
              <a:buNone/>
            </a:pPr>
            <a:r>
              <a:rPr b="0" i="0" lang="en-US" sz="3300" u="none" cap="none" strike="noStrike">
                <a:solidFill>
                  <a:schemeClr val="dk1"/>
                </a:solidFill>
                <a:latin typeface="Lato"/>
                <a:ea typeface="Lato"/>
                <a:cs typeface="Lato"/>
                <a:sym typeface="Lato"/>
              </a:rPr>
              <a:t>Pero ustedes son linaje escogido, real sacerdote, nación santa, pueblo adquirido por Dios, para que anuncien los hechos maravillosos de aquel que los llamó de las tinieblas a su luz admirable. </a:t>
            </a:r>
            <a:endParaRPr/>
          </a:p>
          <a:p>
            <a:pPr indent="0" lvl="0" marL="0" marR="0" rtl="0" algn="l">
              <a:lnSpc>
                <a:spcPct val="100000"/>
              </a:lnSpc>
              <a:spcBef>
                <a:spcPts val="0"/>
              </a:spcBef>
              <a:spcAft>
                <a:spcPts val="0"/>
              </a:spcAft>
              <a:buClr>
                <a:schemeClr val="dk1"/>
              </a:buClr>
              <a:buSzPts val="1100"/>
              <a:buFont typeface="Arial"/>
              <a:buNone/>
            </a:pPr>
            <a:r>
              <a:t/>
            </a:r>
            <a:endParaRPr b="0" i="0" sz="33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t/>
            </a:r>
            <a:endParaRPr b="0" i="0" sz="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chemeClr val="dk1"/>
              </a:buClr>
              <a:buSzPts val="2800"/>
              <a:buFont typeface="Arial"/>
              <a:buNone/>
            </a:pPr>
            <a:r>
              <a:rPr b="0" i="1" lang="en-US" sz="2800" u="none" cap="none" strike="noStrike">
                <a:solidFill>
                  <a:schemeClr val="dk1"/>
                </a:solidFill>
                <a:latin typeface="Lato"/>
                <a:ea typeface="Lato"/>
                <a:cs typeface="Lato"/>
                <a:sym typeface="Lato"/>
              </a:rPr>
              <a:t>2 Pedro 2:9</a:t>
            </a:r>
            <a:endParaRPr b="0" i="0" sz="3600" u="none" cap="none" strike="noStrike">
              <a:solidFill>
                <a:schemeClr val="dk1"/>
              </a:solidFill>
              <a:latin typeface="Lato"/>
              <a:ea typeface="Lato"/>
              <a:cs typeface="Lato"/>
              <a:sym typeface="Lato"/>
            </a:endParaRPr>
          </a:p>
        </p:txBody>
      </p:sp>
      <p:sp>
        <p:nvSpPr>
          <p:cNvPr id="493" name="Google Shape;493;p47"/>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94" name="Google Shape;494;p47"/>
          <p:cNvPicPr preferRelativeResize="0"/>
          <p:nvPr/>
        </p:nvPicPr>
        <p:blipFill rotWithShape="1">
          <a:blip r:embed="rId3">
            <a:alphaModFix/>
          </a:blip>
          <a:srcRect b="0" l="0" r="0" t="0"/>
          <a:stretch/>
        </p:blipFill>
        <p:spPr>
          <a:xfrm>
            <a:off x="476645" y="1552538"/>
            <a:ext cx="3125596" cy="3218436"/>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495" name="Google Shape;495;p47"/>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 name="Shape 105"/>
        <p:cNvGrpSpPr/>
        <p:nvPr/>
      </p:nvGrpSpPr>
      <p:grpSpPr>
        <a:xfrm>
          <a:off x="0" y="0"/>
          <a:ext cx="0" cy="0"/>
          <a:chOff x="0" y="0"/>
          <a:chExt cx="0" cy="0"/>
        </a:xfrm>
      </p:grpSpPr>
      <p:sp>
        <p:nvSpPr>
          <p:cNvPr id="106" name="Google Shape;106;p4"/>
          <p:cNvSpPr txBox="1"/>
          <p:nvPr/>
        </p:nvSpPr>
        <p:spPr>
          <a:xfrm>
            <a:off x="4135641" y="2724595"/>
            <a:ext cx="71523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Oración</a:t>
            </a:r>
            <a:endParaRPr b="0" i="0" sz="6000" u="none" cap="none" strike="noStrike">
              <a:solidFill>
                <a:srgbClr val="009444"/>
              </a:solidFill>
              <a:latin typeface="Lato"/>
              <a:ea typeface="Lato"/>
              <a:cs typeface="Lato"/>
              <a:sym typeface="Lato"/>
            </a:endParaRPr>
          </a:p>
        </p:txBody>
      </p:sp>
      <p:sp>
        <p:nvSpPr>
          <p:cNvPr id="107" name="Google Shape;107;p4"/>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8" name="Google Shape;108;p4"/>
          <p:cNvPicPr preferRelativeResize="0"/>
          <p:nvPr/>
        </p:nvPicPr>
        <p:blipFill rotWithShape="1">
          <a:blip r:embed="rId3">
            <a:alphaModFix/>
          </a:blip>
          <a:srcRect b="0" l="0" r="0" t="0"/>
          <a:stretch/>
        </p:blipFill>
        <p:spPr>
          <a:xfrm>
            <a:off x="476645" y="1552538"/>
            <a:ext cx="3125596" cy="3218436"/>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109" name="Google Shape;109;p4"/>
          <p:cNvPicPr preferRelativeResize="0"/>
          <p:nvPr/>
        </p:nvPicPr>
        <p:blipFill rotWithShape="1">
          <a:blip r:embed="rId4">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48"/>
          <p:cNvSpPr/>
          <p:nvPr/>
        </p:nvSpPr>
        <p:spPr>
          <a:xfrm>
            <a:off x="-1" y="0"/>
            <a:ext cx="12192001"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1" name="Google Shape;501;p48"/>
          <p:cNvSpPr/>
          <p:nvPr/>
        </p:nvSpPr>
        <p:spPr>
          <a:xfrm>
            <a:off x="1644412" y="1665817"/>
            <a:ext cx="8903177" cy="3526367"/>
          </a:xfrm>
          <a:custGeom>
            <a:rect b="b" l="l" r="r" t="t"/>
            <a:pathLst>
              <a:path extrusionOk="0" h="2145794" w="14257217">
                <a:moveTo>
                  <a:pt x="14132758" y="2145794"/>
                </a:moveTo>
                <a:lnTo>
                  <a:pt x="124460" y="2145794"/>
                </a:lnTo>
                <a:cubicBezTo>
                  <a:pt x="55880" y="2145794"/>
                  <a:pt x="0" y="2089914"/>
                  <a:pt x="0" y="2021334"/>
                </a:cubicBezTo>
                <a:lnTo>
                  <a:pt x="0" y="124460"/>
                </a:lnTo>
                <a:cubicBezTo>
                  <a:pt x="0" y="55880"/>
                  <a:pt x="55880" y="0"/>
                  <a:pt x="124460" y="0"/>
                </a:cubicBezTo>
                <a:lnTo>
                  <a:pt x="14132758" y="0"/>
                </a:lnTo>
                <a:cubicBezTo>
                  <a:pt x="14201336" y="0"/>
                  <a:pt x="14257217" y="55880"/>
                  <a:pt x="14257217" y="124460"/>
                </a:cubicBezTo>
                <a:lnTo>
                  <a:pt x="14257217" y="2021334"/>
                </a:lnTo>
                <a:cubicBezTo>
                  <a:pt x="14257217" y="2089914"/>
                  <a:pt x="14201336" y="2145794"/>
                  <a:pt x="14132758" y="2145794"/>
                </a:cubicBezTo>
                <a:close/>
              </a:path>
            </a:pathLst>
          </a:custGeom>
          <a:solidFill>
            <a:srgbClr val="FFFFFF"/>
          </a:solidFill>
          <a:ln>
            <a:noFill/>
          </a:ln>
        </p:spPr>
        <p:txBody>
          <a:bodyPr anchorCtr="0" anchor="ctr" bIns="60950" lIns="60950" spcFirstLastPara="1" rIns="60950" wrap="square" tIns="60950">
            <a:noAutofit/>
          </a:bodyPr>
          <a:lstStyle/>
          <a:p>
            <a:pPr indent="0" lvl="0" marL="0" marR="0" rtl="0" algn="ctr">
              <a:lnSpc>
                <a:spcPct val="100000"/>
              </a:lnSpc>
              <a:spcBef>
                <a:spcPts val="0"/>
              </a:spcBef>
              <a:spcAft>
                <a:spcPts val="0"/>
              </a:spcAft>
              <a:buNone/>
            </a:pPr>
            <a:r>
              <a:rPr b="1" i="0" lang="en-US" sz="4000" u="none" cap="none" strike="noStrike">
                <a:solidFill>
                  <a:schemeClr val="dk1"/>
                </a:solidFill>
                <a:latin typeface="Arial"/>
                <a:ea typeface="Arial"/>
                <a:cs typeface="Arial"/>
                <a:sym typeface="Arial"/>
              </a:rPr>
              <a:t>¿Qué finalidad o propósito tiene</a:t>
            </a:r>
            <a:endParaRPr b="1" i="0" sz="4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1" i="0" lang="en-US" sz="4000" u="none" cap="none" strike="noStrike">
                <a:solidFill>
                  <a:schemeClr val="dk1"/>
                </a:solidFill>
                <a:latin typeface="Arial"/>
                <a:ea typeface="Arial"/>
                <a:cs typeface="Arial"/>
                <a:sym typeface="Arial"/>
              </a:rPr>
              <a:t> la iglesia? (Respalde su respuesta del libro de Hechos) </a:t>
            </a:r>
            <a:endParaRPr/>
          </a:p>
          <a:p>
            <a:pPr indent="0" lvl="0" marL="0" marR="0" rtl="0" algn="ctr">
              <a:lnSpc>
                <a:spcPct val="100000"/>
              </a:lnSpc>
              <a:spcBef>
                <a:spcPts val="0"/>
              </a:spcBef>
              <a:spcAft>
                <a:spcPts val="0"/>
              </a:spcAft>
              <a:buNone/>
            </a:pPr>
            <a:r>
              <a:t/>
            </a:r>
            <a:endParaRPr b="1" i="0" sz="4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0" i="1" lang="en-US" sz="4000" u="none" cap="none" strike="noStrike">
                <a:solidFill>
                  <a:schemeClr val="dk1"/>
                </a:solidFill>
                <a:latin typeface="Arial"/>
                <a:ea typeface="Arial"/>
                <a:cs typeface="Arial"/>
                <a:sym typeface="Arial"/>
              </a:rPr>
              <a:t>Pregunta #1 del Proyecto Final (Lección 1)</a:t>
            </a:r>
            <a:endParaRPr b="0" i="1" sz="40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5" name="Shape 505"/>
        <p:cNvGrpSpPr/>
        <p:nvPr/>
      </p:nvGrpSpPr>
      <p:grpSpPr>
        <a:xfrm>
          <a:off x="0" y="0"/>
          <a:ext cx="0" cy="0"/>
          <a:chOff x="0" y="0"/>
          <a:chExt cx="0" cy="0"/>
        </a:xfrm>
      </p:grpSpPr>
      <p:sp>
        <p:nvSpPr>
          <p:cNvPr id="506" name="Google Shape;506;g26ba99a7413_0_633"/>
          <p:cNvSpPr txBox="1"/>
          <p:nvPr/>
        </p:nvSpPr>
        <p:spPr>
          <a:xfrm>
            <a:off x="3602241" y="526170"/>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Tarea</a:t>
            </a:r>
            <a:endParaRPr b="0" i="0" sz="6000" u="none" cap="none" strike="noStrike">
              <a:solidFill>
                <a:srgbClr val="009444"/>
              </a:solidFill>
              <a:latin typeface="Lato"/>
              <a:ea typeface="Lato"/>
              <a:cs typeface="Lato"/>
              <a:sym typeface="Lato"/>
            </a:endParaRPr>
          </a:p>
        </p:txBody>
      </p:sp>
      <p:cxnSp>
        <p:nvCxnSpPr>
          <p:cNvPr id="507" name="Google Shape;507;g26ba99a7413_0_633"/>
          <p:cNvCxnSpPr/>
          <p:nvPr/>
        </p:nvCxnSpPr>
        <p:spPr>
          <a:xfrm>
            <a:off x="3602241" y="1552538"/>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508" name="Google Shape;508;g26ba99a7413_0_633"/>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09" name="Google Shape;509;g26ba99a7413_0_633"/>
          <p:cNvPicPr preferRelativeResize="0"/>
          <p:nvPr/>
        </p:nvPicPr>
        <p:blipFill rotWithShape="1">
          <a:blip r:embed="rId3">
            <a:alphaModFix/>
          </a:blip>
          <a:srcRect b="0" l="0" r="0" t="0"/>
          <a:stretch/>
        </p:blipFill>
        <p:spPr>
          <a:xfrm>
            <a:off x="476645" y="1552538"/>
            <a:ext cx="3125596" cy="3218436"/>
          </a:xfrm>
          <a:prstGeom prst="rect">
            <a:avLst/>
          </a:prstGeom>
          <a:noFill/>
          <a:ln>
            <a:noFill/>
          </a:ln>
          <a:effectLst>
            <a:outerShdw blurRad="50800" rotWithShape="0" algn="tl" dir="2700000" dist="38100">
              <a:srgbClr val="000000">
                <a:alpha val="40000"/>
              </a:srgbClr>
            </a:outerShdw>
          </a:effectLst>
        </p:spPr>
      </p:pic>
      <p:sp>
        <p:nvSpPr>
          <p:cNvPr id="510" name="Google Shape;510;g26ba99a7413_0_633"/>
          <p:cNvSpPr txBox="1"/>
          <p:nvPr/>
        </p:nvSpPr>
        <p:spPr>
          <a:xfrm>
            <a:off x="3943255" y="2027682"/>
            <a:ext cx="7772100" cy="4340700"/>
          </a:xfrm>
          <a:prstGeom prst="rect">
            <a:avLst/>
          </a:prstGeom>
          <a:noFill/>
          <a:ln>
            <a:noFill/>
          </a:ln>
        </p:spPr>
        <p:txBody>
          <a:bodyPr anchorCtr="0" anchor="t" bIns="45700" lIns="91425" spcFirstLastPara="1" rIns="91425" wrap="square" tIns="45700">
            <a:spAutoFit/>
          </a:bodyPr>
          <a:lstStyle/>
          <a:p>
            <a:pPr indent="-431800" lvl="0" marL="457200" marR="0" rtl="0" algn="l">
              <a:lnSpc>
                <a:spcPct val="100000"/>
              </a:lnSpc>
              <a:spcBef>
                <a:spcPts val="600"/>
              </a:spcBef>
              <a:spcAft>
                <a:spcPts val="0"/>
              </a:spcAft>
              <a:buClr>
                <a:schemeClr val="dk1"/>
              </a:buClr>
              <a:buSzPts val="3200"/>
              <a:buFont typeface="Lato"/>
              <a:buAutoNum type="arabicPeriod"/>
            </a:pPr>
            <a:r>
              <a:rPr b="0" i="0" lang="en-US" sz="3200" u="none" cap="none" strike="noStrike">
                <a:solidFill>
                  <a:schemeClr val="dk1"/>
                </a:solidFill>
                <a:latin typeface="Lato"/>
                <a:ea typeface="Lato"/>
                <a:cs typeface="Lato"/>
                <a:sym typeface="Lato"/>
              </a:rPr>
              <a:t>Ver el video de lección 2</a:t>
            </a:r>
            <a:endParaRPr b="0" i="0" sz="3200" u="none" cap="none" strike="noStrike">
              <a:solidFill>
                <a:schemeClr val="dk1"/>
              </a:solidFill>
              <a:latin typeface="Lato"/>
              <a:ea typeface="Lato"/>
              <a:cs typeface="Lato"/>
              <a:sym typeface="Lato"/>
            </a:endParaRPr>
          </a:p>
          <a:p>
            <a:pPr indent="0" lvl="0" marL="457200" marR="0" rtl="0" algn="l">
              <a:lnSpc>
                <a:spcPct val="100000"/>
              </a:lnSpc>
              <a:spcBef>
                <a:spcPts val="600"/>
              </a:spcBef>
              <a:spcAft>
                <a:spcPts val="0"/>
              </a:spcAft>
              <a:buNone/>
            </a:pPr>
            <a:r>
              <a:t/>
            </a:r>
            <a:endParaRPr sz="3200">
              <a:solidFill>
                <a:schemeClr val="dk1"/>
              </a:solidFill>
              <a:latin typeface="Lato"/>
              <a:ea typeface="Lato"/>
              <a:cs typeface="Lato"/>
              <a:sym typeface="Lato"/>
            </a:endParaRPr>
          </a:p>
          <a:p>
            <a:pPr indent="-431800" lvl="0" marL="457200" marR="0" rtl="0" algn="l">
              <a:lnSpc>
                <a:spcPct val="100000"/>
              </a:lnSpc>
              <a:spcBef>
                <a:spcPts val="600"/>
              </a:spcBef>
              <a:spcAft>
                <a:spcPts val="0"/>
              </a:spcAft>
              <a:buClr>
                <a:schemeClr val="dk1"/>
              </a:buClr>
              <a:buSzPts val="3200"/>
              <a:buFont typeface="Lato"/>
              <a:buAutoNum type="arabicPeriod"/>
            </a:pPr>
            <a:r>
              <a:rPr b="0" i="0" lang="en-US" sz="3200" u="none" cap="none" strike="noStrike">
                <a:solidFill>
                  <a:schemeClr val="dk1"/>
                </a:solidFill>
                <a:latin typeface="Lato"/>
                <a:ea typeface="Lato"/>
                <a:cs typeface="Lato"/>
                <a:sym typeface="Lato"/>
              </a:rPr>
              <a:t>Leer Hechos desde 1:13 hasta 2:21 en sus Biblias.</a:t>
            </a:r>
            <a:endParaRPr b="0" i="0" sz="3200" u="none" cap="none" strike="noStrike">
              <a:solidFill>
                <a:schemeClr val="dk1"/>
              </a:solidFill>
              <a:latin typeface="Lato"/>
              <a:ea typeface="Lato"/>
              <a:cs typeface="Lato"/>
              <a:sym typeface="Lato"/>
            </a:endParaRPr>
          </a:p>
          <a:p>
            <a:pPr indent="0" lvl="0" marL="457200" marR="0" rtl="0" algn="l">
              <a:lnSpc>
                <a:spcPct val="100000"/>
              </a:lnSpc>
              <a:spcBef>
                <a:spcPts val="600"/>
              </a:spcBef>
              <a:spcAft>
                <a:spcPts val="0"/>
              </a:spcAft>
              <a:buNone/>
            </a:pPr>
            <a:r>
              <a:t/>
            </a:r>
            <a:endParaRPr sz="3200">
              <a:solidFill>
                <a:schemeClr val="dk1"/>
              </a:solidFill>
              <a:latin typeface="Lato"/>
              <a:ea typeface="Lato"/>
              <a:cs typeface="Lato"/>
              <a:sym typeface="Lato"/>
            </a:endParaRPr>
          </a:p>
          <a:p>
            <a:pPr indent="-431800" lvl="0" marL="457200" marR="0" rtl="0" algn="l">
              <a:lnSpc>
                <a:spcPct val="100000"/>
              </a:lnSpc>
              <a:spcBef>
                <a:spcPts val="600"/>
              </a:spcBef>
              <a:spcAft>
                <a:spcPts val="0"/>
              </a:spcAft>
              <a:buClr>
                <a:schemeClr val="dk1"/>
              </a:buClr>
              <a:buSzPts val="3200"/>
              <a:buFont typeface="Lato"/>
              <a:buAutoNum type="arabicPeriod"/>
            </a:pPr>
            <a:r>
              <a:rPr b="0" i="0" lang="en-US" sz="3200" u="none" cap="none" strike="noStrike">
                <a:solidFill>
                  <a:schemeClr val="dk1"/>
                </a:solidFill>
                <a:latin typeface="Lato"/>
                <a:ea typeface="Lato"/>
                <a:cs typeface="Lato"/>
                <a:sym typeface="Lato"/>
              </a:rPr>
              <a:t>Hagan una mini-investigación del día de Pentecostés (o la Fiesta de Semanas) en el Antiguo Testamento</a:t>
            </a:r>
            <a:r>
              <a:rPr lang="en-US" sz="3200">
                <a:solidFill>
                  <a:schemeClr val="dk1"/>
                </a:solidFill>
                <a:latin typeface="Lato"/>
                <a:ea typeface="Lato"/>
                <a:cs typeface="Lato"/>
                <a:sym typeface="Lato"/>
              </a:rPr>
              <a:t>.</a:t>
            </a:r>
            <a:endParaRPr b="0" i="0" sz="3200" u="none" cap="none" strike="noStrike">
              <a:solidFill>
                <a:schemeClr val="dk1"/>
              </a:solidFill>
              <a:latin typeface="Lato"/>
              <a:ea typeface="Lato"/>
              <a:cs typeface="Lato"/>
              <a:sym typeface="Lato"/>
            </a:endParaRPr>
          </a:p>
        </p:txBody>
      </p:sp>
      <p:pic>
        <p:nvPicPr>
          <p:cNvPr descr="A green bird with leaves&#10;&#10;Description automatically generated" id="511" name="Google Shape;511;g26ba99a7413_0_633"/>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5" name="Shape 515"/>
        <p:cNvGrpSpPr/>
        <p:nvPr/>
      </p:nvGrpSpPr>
      <p:grpSpPr>
        <a:xfrm>
          <a:off x="0" y="0"/>
          <a:ext cx="0" cy="0"/>
          <a:chOff x="0" y="0"/>
          <a:chExt cx="0" cy="0"/>
        </a:xfrm>
      </p:grpSpPr>
      <p:sp>
        <p:nvSpPr>
          <p:cNvPr id="516" name="Google Shape;516;g2adf1476608_0_0"/>
          <p:cNvSpPr txBox="1"/>
          <p:nvPr/>
        </p:nvSpPr>
        <p:spPr>
          <a:xfrm>
            <a:off x="4127382" y="28736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Oración</a:t>
            </a:r>
            <a:endParaRPr b="0" i="0" sz="6000" u="none" cap="none" strike="noStrike">
              <a:solidFill>
                <a:srgbClr val="009444"/>
              </a:solidFill>
              <a:latin typeface="Lato"/>
              <a:ea typeface="Lato"/>
              <a:cs typeface="Lato"/>
              <a:sym typeface="Lato"/>
            </a:endParaRPr>
          </a:p>
        </p:txBody>
      </p:sp>
      <p:sp>
        <p:nvSpPr>
          <p:cNvPr id="517" name="Google Shape;517;g2adf1476608_0_0"/>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18" name="Google Shape;518;g2adf1476608_0_0"/>
          <p:cNvPicPr preferRelativeResize="0"/>
          <p:nvPr/>
        </p:nvPicPr>
        <p:blipFill rotWithShape="1">
          <a:blip r:embed="rId3">
            <a:alphaModFix/>
          </a:blip>
          <a:srcRect b="0" l="0" r="0" t="0"/>
          <a:stretch/>
        </p:blipFill>
        <p:spPr>
          <a:xfrm>
            <a:off x="476645" y="1552538"/>
            <a:ext cx="3125596" cy="3218435"/>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519" name="Google Shape;519;g2adf1476608_0_0"/>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49"/>
          <p:cNvSpPr txBox="1"/>
          <p:nvPr/>
        </p:nvSpPr>
        <p:spPr>
          <a:xfrm>
            <a:off x="3851565" y="719479"/>
            <a:ext cx="7189367" cy="8401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860" u="none" cap="none" strike="noStrike">
                <a:solidFill>
                  <a:srgbClr val="009444"/>
                </a:solidFill>
                <a:latin typeface="Lato"/>
                <a:ea typeface="Lato"/>
                <a:cs typeface="Lato"/>
                <a:sym typeface="Lato"/>
              </a:rPr>
              <a:t>Bendición</a:t>
            </a:r>
            <a:endParaRPr b="0" i="0" sz="6000" u="none" cap="none" strike="noStrike">
              <a:solidFill>
                <a:srgbClr val="009444"/>
              </a:solidFill>
              <a:latin typeface="Lato"/>
              <a:ea typeface="Lato"/>
              <a:cs typeface="Lato"/>
              <a:sym typeface="Lato"/>
            </a:endParaRPr>
          </a:p>
        </p:txBody>
      </p:sp>
      <p:cxnSp>
        <p:nvCxnSpPr>
          <p:cNvPr id="525" name="Google Shape;525;p49"/>
          <p:cNvCxnSpPr/>
          <p:nvPr/>
        </p:nvCxnSpPr>
        <p:spPr>
          <a:xfrm>
            <a:off x="3851564" y="1915622"/>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526" name="Google Shape;526;p49"/>
          <p:cNvSpPr/>
          <p:nvPr/>
        </p:nvSpPr>
        <p:spPr>
          <a:xfrm>
            <a:off x="0"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27" name="Google Shape;527;p49"/>
          <p:cNvPicPr preferRelativeResize="0"/>
          <p:nvPr/>
        </p:nvPicPr>
        <p:blipFill rotWithShape="1">
          <a:blip r:embed="rId3">
            <a:alphaModFix/>
          </a:blip>
          <a:srcRect b="0" l="0" r="0" t="0"/>
          <a:stretch/>
        </p:blipFill>
        <p:spPr>
          <a:xfrm>
            <a:off x="476645" y="1552539"/>
            <a:ext cx="3125596" cy="3218435"/>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528" name="Google Shape;528;p49"/>
          <p:cNvPicPr preferRelativeResize="0"/>
          <p:nvPr/>
        </p:nvPicPr>
        <p:blipFill rotWithShape="1">
          <a:blip r:embed="rId4">
            <a:alphaModFix/>
          </a:blip>
          <a:srcRect b="0" l="0" r="0" t="0"/>
          <a:stretch/>
        </p:blipFill>
        <p:spPr>
          <a:xfrm>
            <a:off x="10500490" y="289924"/>
            <a:ext cx="1399035" cy="1170434"/>
          </a:xfrm>
          <a:prstGeom prst="rect">
            <a:avLst/>
          </a:prstGeom>
          <a:noFill/>
          <a:ln>
            <a:noFill/>
          </a:ln>
        </p:spPr>
      </p:pic>
      <p:sp>
        <p:nvSpPr>
          <p:cNvPr id="529" name="Google Shape;529;p49"/>
          <p:cNvSpPr txBox="1"/>
          <p:nvPr/>
        </p:nvSpPr>
        <p:spPr>
          <a:xfrm>
            <a:off x="3380510" y="2353193"/>
            <a:ext cx="7660500" cy="3417000"/>
          </a:xfrm>
          <a:prstGeom prst="rect">
            <a:avLst/>
          </a:prstGeom>
          <a:noFill/>
          <a:ln>
            <a:noFill/>
          </a:ln>
        </p:spPr>
        <p:txBody>
          <a:bodyPr anchorCtr="0" anchor="t" bIns="45700" lIns="91425" spcFirstLastPara="1" rIns="91425" wrap="square" tIns="45700">
            <a:spAutoFit/>
          </a:bodyPr>
          <a:lstStyle/>
          <a:p>
            <a:pPr indent="0" lvl="1" marL="457223" marR="0" rtl="0" algn="just">
              <a:lnSpc>
                <a:spcPct val="100000"/>
              </a:lnSpc>
              <a:spcBef>
                <a:spcPts val="0"/>
              </a:spcBef>
              <a:spcAft>
                <a:spcPts val="0"/>
              </a:spcAft>
              <a:buNone/>
            </a:pPr>
            <a:r>
              <a:rPr b="0" i="1" lang="en-US" sz="3600" u="none" cap="none" strike="noStrike">
                <a:solidFill>
                  <a:schemeClr val="dk1"/>
                </a:solidFill>
                <a:latin typeface="Arial"/>
                <a:ea typeface="Arial"/>
                <a:cs typeface="Arial"/>
                <a:sym typeface="Arial"/>
              </a:rPr>
              <a:t>El Señor te bendiga y te guarde. Haga el Señor resplandecer su rostro sobre ti y tenga de ti misericordia. Vuelve el Señor su rostro a ti, y te conceda la paz. Amén. (Números 6:24-26)</a:t>
            </a:r>
            <a:endParaRPr b="0" i="0" sz="3600" u="none" cap="none" strike="noStrike">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g2ac1ba269cb_0_46"/>
          <p:cNvSpPr/>
          <p:nvPr/>
        </p:nvSpPr>
        <p:spPr>
          <a:xfrm>
            <a:off x="9145768" y="-1"/>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5" name="Google Shape;535;g2ac1ba269cb_0_46"/>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36" name="Google Shape;536;g2ac1ba269cb_0_46"/>
          <p:cNvPicPr preferRelativeResize="0"/>
          <p:nvPr/>
        </p:nvPicPr>
        <p:blipFill rotWithShape="1">
          <a:blip r:embed="rId3">
            <a:alphaModFix/>
          </a:blip>
          <a:srcRect b="8239" l="17158" r="29536" t="8250"/>
          <a:stretch/>
        </p:blipFill>
        <p:spPr>
          <a:xfrm>
            <a:off x="6580094" y="810985"/>
            <a:ext cx="5007428" cy="5236027"/>
          </a:xfrm>
          <a:prstGeom prst="rect">
            <a:avLst/>
          </a:prstGeom>
          <a:noFill/>
          <a:ln>
            <a:noFill/>
          </a:ln>
        </p:spPr>
      </p:pic>
      <p:pic>
        <p:nvPicPr>
          <p:cNvPr descr="A logo with a cross and a bird&#10;&#10;Description automatically generated" id="537" name="Google Shape;537;g2ac1ba269cb_0_46"/>
          <p:cNvPicPr preferRelativeResize="0"/>
          <p:nvPr/>
        </p:nvPicPr>
        <p:blipFill rotWithShape="1">
          <a:blip r:embed="rId4">
            <a:alphaModFix/>
          </a:blip>
          <a:srcRect b="0" l="0" r="0" t="0"/>
          <a:stretch/>
        </p:blipFill>
        <p:spPr>
          <a:xfrm>
            <a:off x="1978426" y="548168"/>
            <a:ext cx="2230986" cy="1555706"/>
          </a:xfrm>
          <a:prstGeom prst="rect">
            <a:avLst/>
          </a:prstGeom>
          <a:noFill/>
          <a:ln>
            <a:noFill/>
          </a:ln>
        </p:spPr>
      </p:pic>
      <p:sp>
        <p:nvSpPr>
          <p:cNvPr id="538" name="Google Shape;538;g2ac1ba269cb_0_46"/>
          <p:cNvSpPr txBox="1"/>
          <p:nvPr/>
        </p:nvSpPr>
        <p:spPr>
          <a:xfrm>
            <a:off x="1706430" y="2862567"/>
            <a:ext cx="5260500" cy="209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500"/>
              <a:buFont typeface="Arial"/>
              <a:buNone/>
            </a:pPr>
            <a:r>
              <a:rPr b="0" i="0" lang="en-US" sz="6500" u="none" cap="none" strike="noStrike">
                <a:solidFill>
                  <a:schemeClr val="dk1"/>
                </a:solidFill>
                <a:latin typeface="Lato"/>
                <a:ea typeface="Lato"/>
                <a:cs typeface="Lato"/>
                <a:sym typeface="Lato"/>
              </a:rPr>
              <a:t>ACADEMIA</a:t>
            </a:r>
            <a:endParaRPr b="0" i="0" sz="9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6500"/>
              <a:buFont typeface="Arial"/>
              <a:buNone/>
            </a:pPr>
            <a:r>
              <a:rPr b="0" i="0" lang="en-US" sz="6500" u="none" cap="none" strike="noStrike">
                <a:solidFill>
                  <a:schemeClr val="dk1"/>
                </a:solidFill>
                <a:latin typeface="Lato"/>
                <a:ea typeface="Lato"/>
                <a:cs typeface="Lato"/>
                <a:sym typeface="Lato"/>
              </a:rPr>
              <a:t>CRISTO</a:t>
            </a:r>
            <a:endParaRPr b="0" i="0" sz="900" u="none" cap="none" strike="noStrike">
              <a:solidFill>
                <a:srgbClr val="000000"/>
              </a:solidFill>
              <a:latin typeface="Lato"/>
              <a:ea typeface="Lato"/>
              <a:cs typeface="Lato"/>
              <a:sym typeface="Lato"/>
            </a:endParaRPr>
          </a:p>
        </p:txBody>
      </p:sp>
      <p:sp>
        <p:nvSpPr>
          <p:cNvPr id="539" name="Google Shape;539;g2ac1ba269cb_0_46"/>
          <p:cNvSpPr/>
          <p:nvPr/>
        </p:nvSpPr>
        <p:spPr>
          <a:xfrm>
            <a:off x="1264510" y="2818701"/>
            <a:ext cx="114900" cy="2143200"/>
          </a:xfrm>
          <a:prstGeom prst="rect">
            <a:avLst/>
          </a:prstGeom>
          <a:solidFill>
            <a:srgbClr val="E3BB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0" name="Google Shape;540;g2ac1ba269cb_0_46"/>
          <p:cNvSpPr/>
          <p:nvPr/>
        </p:nvSpPr>
        <p:spPr>
          <a:xfrm>
            <a:off x="1379327" y="2818702"/>
            <a:ext cx="424200" cy="2143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50"/>
          <p:cNvSpPr txBox="1"/>
          <p:nvPr/>
        </p:nvSpPr>
        <p:spPr>
          <a:xfrm>
            <a:off x="2477351" y="2588800"/>
            <a:ext cx="8575800" cy="158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Material Extra</a:t>
            </a:r>
            <a:br>
              <a:rPr b="0" i="0" lang="en-US" sz="4860" u="none" cap="none" strike="noStrike">
                <a:solidFill>
                  <a:srgbClr val="009444"/>
                </a:solidFill>
                <a:latin typeface="Lato"/>
                <a:ea typeface="Lato"/>
                <a:cs typeface="Lato"/>
                <a:sym typeface="Lato"/>
              </a:rPr>
            </a:br>
            <a:r>
              <a:rPr b="0" i="0" lang="en-US" sz="4860" u="none" cap="none" strike="noStrike">
                <a:solidFill>
                  <a:srgbClr val="009444"/>
                </a:solidFill>
                <a:latin typeface="Lato"/>
                <a:ea typeface="Lato"/>
                <a:cs typeface="Lato"/>
                <a:sym typeface="Lato"/>
              </a:rPr>
              <a:t>¿Por qué se fue al cielo Jesús? </a:t>
            </a:r>
            <a:endParaRPr b="0" i="0" sz="6000" u="none" cap="none" strike="noStrike">
              <a:solidFill>
                <a:srgbClr val="009444"/>
              </a:solidFill>
              <a:latin typeface="Lato"/>
              <a:ea typeface="Lato"/>
              <a:cs typeface="Lato"/>
              <a:sym typeface="Lato"/>
            </a:endParaRPr>
          </a:p>
        </p:txBody>
      </p:sp>
      <p:sp>
        <p:nvSpPr>
          <p:cNvPr id="546" name="Google Shape;546;p50"/>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547" name="Google Shape;547;p50"/>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7"/>
          <p:cNvSpPr txBox="1"/>
          <p:nvPr/>
        </p:nvSpPr>
        <p:spPr>
          <a:xfrm>
            <a:off x="2237027" y="403126"/>
            <a:ext cx="8958900" cy="10156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000" u="none" cap="none" strike="noStrike">
                <a:solidFill>
                  <a:srgbClr val="009444"/>
                </a:solidFill>
                <a:latin typeface="Lato"/>
                <a:ea typeface="Lato"/>
                <a:cs typeface="Lato"/>
                <a:sym typeface="Lato"/>
              </a:rPr>
              <a:t>Objetivos de la Lección</a:t>
            </a:r>
            <a:endParaRPr b="0" i="0" sz="6000" u="none" cap="none" strike="noStrike">
              <a:solidFill>
                <a:srgbClr val="009444"/>
              </a:solidFill>
              <a:latin typeface="Lato"/>
              <a:ea typeface="Lato"/>
              <a:cs typeface="Lato"/>
              <a:sym typeface="Lato"/>
            </a:endParaRPr>
          </a:p>
        </p:txBody>
      </p:sp>
      <p:cxnSp>
        <p:nvCxnSpPr>
          <p:cNvPr id="115" name="Google Shape;115;p7"/>
          <p:cNvCxnSpPr/>
          <p:nvPr/>
        </p:nvCxnSpPr>
        <p:spPr>
          <a:xfrm>
            <a:off x="2373087" y="1597768"/>
            <a:ext cx="7195457" cy="0"/>
          </a:xfrm>
          <a:prstGeom prst="straightConnector1">
            <a:avLst/>
          </a:prstGeom>
          <a:noFill/>
          <a:ln cap="flat" cmpd="sng" w="38100">
            <a:solidFill>
              <a:srgbClr val="7F7F7F"/>
            </a:solidFill>
            <a:prstDash val="solid"/>
            <a:miter lim="800000"/>
            <a:headEnd len="sm" w="sm" type="none"/>
            <a:tailEnd len="sm" w="sm" type="none"/>
          </a:ln>
        </p:spPr>
      </p:cxnSp>
      <p:grpSp>
        <p:nvGrpSpPr>
          <p:cNvPr id="116" name="Google Shape;116;p7"/>
          <p:cNvGrpSpPr/>
          <p:nvPr/>
        </p:nvGrpSpPr>
        <p:grpSpPr>
          <a:xfrm>
            <a:off x="745673" y="2011042"/>
            <a:ext cx="10450280" cy="3947713"/>
            <a:chOff x="0" y="0"/>
            <a:chExt cx="10450280" cy="3947713"/>
          </a:xfrm>
        </p:grpSpPr>
        <p:sp>
          <p:nvSpPr>
            <p:cNvPr id="117" name="Google Shape;117;p7"/>
            <p:cNvSpPr/>
            <p:nvPr/>
          </p:nvSpPr>
          <p:spPr>
            <a:xfrm>
              <a:off x="0" y="481"/>
              <a:ext cx="10450280" cy="112778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118" name="Google Shape;118;p7"/>
            <p:cNvSpPr/>
            <p:nvPr/>
          </p:nvSpPr>
          <p:spPr>
            <a:xfrm>
              <a:off x="341153" y="254232"/>
              <a:ext cx="620279" cy="620279"/>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119" name="Google Shape;119;p7"/>
            <p:cNvSpPr/>
            <p:nvPr/>
          </p:nvSpPr>
          <p:spPr>
            <a:xfrm>
              <a:off x="1302586" y="0"/>
              <a:ext cx="9147694" cy="112778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120" name="Google Shape;120;p7"/>
            <p:cNvSpPr txBox="1"/>
            <p:nvPr/>
          </p:nvSpPr>
          <p:spPr>
            <a:xfrm>
              <a:off x="1302586" y="0"/>
              <a:ext cx="9147694" cy="1127780"/>
            </a:xfrm>
            <a:prstGeom prst="rect">
              <a:avLst/>
            </a:prstGeom>
            <a:solidFill>
              <a:srgbClr val="A8D08C"/>
            </a:solidFill>
            <a:ln>
              <a:noFill/>
            </a:ln>
          </p:spPr>
          <p:txBody>
            <a:bodyPr anchorCtr="0" anchor="ctr" bIns="119350" lIns="119350" spcFirstLastPara="1" rIns="119350" wrap="square" tIns="119350">
              <a:noAutofit/>
            </a:bodyPr>
            <a:lstStyle/>
            <a:p>
              <a:pPr indent="0" lvl="0" marL="0" marR="0" rtl="0" algn="l">
                <a:lnSpc>
                  <a:spcPct val="100000"/>
                </a:lnSpc>
                <a:spcBef>
                  <a:spcPts val="0"/>
                </a:spcBef>
                <a:spcAft>
                  <a:spcPts val="0"/>
                </a:spcAft>
                <a:buNone/>
              </a:pPr>
              <a:r>
                <a:rPr b="0" i="0" lang="en-US" sz="2800" u="none" cap="none" strike="noStrike">
                  <a:solidFill>
                    <a:schemeClr val="dk1"/>
                  </a:solidFill>
                  <a:latin typeface="Lato"/>
                  <a:ea typeface="Lato"/>
                  <a:cs typeface="Lato"/>
                  <a:sym typeface="Lato"/>
                </a:rPr>
                <a:t>Identificar el propósito y los objetivos generales del curso.</a:t>
              </a:r>
              <a:endParaRPr b="0" i="0" sz="2800" u="none" cap="none" strike="noStrike">
                <a:solidFill>
                  <a:schemeClr val="dk1"/>
                </a:solidFill>
                <a:latin typeface="Lato"/>
                <a:ea typeface="Lato"/>
                <a:cs typeface="Lato"/>
                <a:sym typeface="Lato"/>
              </a:endParaRPr>
            </a:p>
          </p:txBody>
        </p:sp>
        <p:sp>
          <p:nvSpPr>
            <p:cNvPr id="121" name="Google Shape;121;p7"/>
            <p:cNvSpPr/>
            <p:nvPr/>
          </p:nvSpPr>
          <p:spPr>
            <a:xfrm>
              <a:off x="0" y="1410207"/>
              <a:ext cx="10450280" cy="112778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122" name="Google Shape;122;p7"/>
            <p:cNvSpPr/>
            <p:nvPr/>
          </p:nvSpPr>
          <p:spPr>
            <a:xfrm>
              <a:off x="341153" y="1663958"/>
              <a:ext cx="620279" cy="620279"/>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123" name="Google Shape;123;p7"/>
            <p:cNvSpPr/>
            <p:nvPr/>
          </p:nvSpPr>
          <p:spPr>
            <a:xfrm>
              <a:off x="1302586" y="1410207"/>
              <a:ext cx="9147694" cy="112778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124" name="Google Shape;124;p7"/>
            <p:cNvSpPr txBox="1"/>
            <p:nvPr/>
          </p:nvSpPr>
          <p:spPr>
            <a:xfrm>
              <a:off x="1302586" y="1410207"/>
              <a:ext cx="9147694" cy="1127780"/>
            </a:xfrm>
            <a:prstGeom prst="rect">
              <a:avLst/>
            </a:prstGeom>
            <a:noFill/>
            <a:ln>
              <a:noFill/>
            </a:ln>
          </p:spPr>
          <p:txBody>
            <a:bodyPr anchorCtr="0" anchor="ctr" bIns="119350" lIns="119350" spcFirstLastPara="1" rIns="119350" wrap="square" tIns="119350">
              <a:no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Lato"/>
                  <a:ea typeface="Lato"/>
                  <a:cs typeface="Lato"/>
                  <a:sym typeface="Lato"/>
                </a:rPr>
                <a:t>Usar el método de las Cuatro “C” para leer y comprender Hechos 1:3-12. </a:t>
              </a:r>
              <a:endParaRPr b="0" i="0" sz="2800" u="none" cap="none" strike="noStrike">
                <a:solidFill>
                  <a:schemeClr val="lt1"/>
                </a:solidFill>
                <a:latin typeface="Lato"/>
                <a:ea typeface="Lato"/>
                <a:cs typeface="Lato"/>
                <a:sym typeface="Lato"/>
              </a:endParaRPr>
            </a:p>
          </p:txBody>
        </p:sp>
        <p:sp>
          <p:nvSpPr>
            <p:cNvPr id="125" name="Google Shape;125;p7"/>
            <p:cNvSpPr/>
            <p:nvPr/>
          </p:nvSpPr>
          <p:spPr>
            <a:xfrm>
              <a:off x="0" y="2819933"/>
              <a:ext cx="10450280" cy="112778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126" name="Google Shape;126;p7"/>
            <p:cNvSpPr/>
            <p:nvPr/>
          </p:nvSpPr>
          <p:spPr>
            <a:xfrm>
              <a:off x="341153" y="3073684"/>
              <a:ext cx="620279" cy="620279"/>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127" name="Google Shape;127;p7"/>
            <p:cNvSpPr/>
            <p:nvPr/>
          </p:nvSpPr>
          <p:spPr>
            <a:xfrm>
              <a:off x="1302586" y="2819933"/>
              <a:ext cx="9147694" cy="112778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128" name="Google Shape;128;p7"/>
            <p:cNvSpPr txBox="1"/>
            <p:nvPr/>
          </p:nvSpPr>
          <p:spPr>
            <a:xfrm>
              <a:off x="1302586" y="2819933"/>
              <a:ext cx="9147694" cy="1127780"/>
            </a:xfrm>
            <a:prstGeom prst="rect">
              <a:avLst/>
            </a:prstGeom>
            <a:noFill/>
            <a:ln>
              <a:noFill/>
            </a:ln>
          </p:spPr>
          <p:txBody>
            <a:bodyPr anchorCtr="0" anchor="ctr" bIns="119350" lIns="119350" spcFirstLastPara="1" rIns="119350" wrap="square" tIns="119350">
              <a:no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Lato"/>
                  <a:ea typeface="Lato"/>
                  <a:cs typeface="Lato"/>
                  <a:sym typeface="Lato"/>
                </a:rPr>
                <a:t>Describir el propósito de la Iglesia con evidencia del libro de Hechos.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8"/>
          <p:cNvSpPr txBox="1"/>
          <p:nvPr/>
        </p:nvSpPr>
        <p:spPr>
          <a:xfrm>
            <a:off x="8811229" y="1803633"/>
            <a:ext cx="2512632"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nvGrpSpPr>
          <p:cNvPr id="134" name="Google Shape;134;p8"/>
          <p:cNvGrpSpPr/>
          <p:nvPr/>
        </p:nvGrpSpPr>
        <p:grpSpPr>
          <a:xfrm>
            <a:off x="406976" y="815976"/>
            <a:ext cx="10297419" cy="4973409"/>
            <a:chOff x="37158" y="274036"/>
            <a:chExt cx="9935757" cy="4973409"/>
          </a:xfrm>
        </p:grpSpPr>
        <p:sp>
          <p:nvSpPr>
            <p:cNvPr id="135" name="Google Shape;135;p8"/>
            <p:cNvSpPr/>
            <p:nvPr/>
          </p:nvSpPr>
          <p:spPr>
            <a:xfrm>
              <a:off x="2048937" y="2809731"/>
              <a:ext cx="2499444" cy="1914198"/>
            </a:xfrm>
            <a:custGeom>
              <a:rect b="b" l="l" r="r" t="t"/>
              <a:pathLst>
                <a:path extrusionOk="0" h="120000" w="120000">
                  <a:moveTo>
                    <a:pt x="0" y="0"/>
                  </a:moveTo>
                  <a:lnTo>
                    <a:pt x="60000" y="0"/>
                  </a:lnTo>
                  <a:lnTo>
                    <a:pt x="60000" y="120000"/>
                  </a:lnTo>
                  <a:lnTo>
                    <a:pt x="120000" y="120000"/>
                  </a:lnTo>
                </a:path>
              </a:pathLst>
            </a:custGeom>
            <a:noFill/>
            <a:ln cap="flat" cmpd="sng" w="12700">
              <a:solidFill>
                <a:srgbClr val="009444"/>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6" name="Google Shape;136;p8"/>
            <p:cNvSpPr txBox="1"/>
            <p:nvPr/>
          </p:nvSpPr>
          <p:spPr>
            <a:xfrm>
              <a:off x="3219954" y="3688124"/>
              <a:ext cx="157411" cy="157411"/>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b="0" i="0" sz="1100" u="none" cap="none" strike="noStrike">
                <a:solidFill>
                  <a:schemeClr val="dk1"/>
                </a:solidFill>
                <a:latin typeface="Calibri"/>
                <a:ea typeface="Calibri"/>
                <a:cs typeface="Calibri"/>
                <a:sym typeface="Calibri"/>
              </a:endParaRPr>
            </a:p>
          </p:txBody>
        </p:sp>
        <p:sp>
          <p:nvSpPr>
            <p:cNvPr id="137" name="Google Shape;137;p8"/>
            <p:cNvSpPr/>
            <p:nvPr/>
          </p:nvSpPr>
          <p:spPr>
            <a:xfrm>
              <a:off x="2048937" y="2809731"/>
              <a:ext cx="2499444" cy="605405"/>
            </a:xfrm>
            <a:custGeom>
              <a:rect b="b" l="l" r="r" t="t"/>
              <a:pathLst>
                <a:path extrusionOk="0" h="120000" w="120000">
                  <a:moveTo>
                    <a:pt x="0" y="0"/>
                  </a:moveTo>
                  <a:lnTo>
                    <a:pt x="60000" y="0"/>
                  </a:lnTo>
                  <a:lnTo>
                    <a:pt x="60000" y="120000"/>
                  </a:lnTo>
                  <a:lnTo>
                    <a:pt x="120000" y="120000"/>
                  </a:lnTo>
                </a:path>
              </a:pathLst>
            </a:custGeom>
            <a:noFill/>
            <a:ln cap="flat" cmpd="sng" w="12700">
              <a:solidFill>
                <a:srgbClr val="009444"/>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8" name="Google Shape;138;p8"/>
            <p:cNvSpPr txBox="1"/>
            <p:nvPr/>
          </p:nvSpPr>
          <p:spPr>
            <a:xfrm>
              <a:off x="3234367" y="3048141"/>
              <a:ext cx="128585" cy="128585"/>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sp>
          <p:nvSpPr>
            <p:cNvPr id="139" name="Google Shape;139;p8"/>
            <p:cNvSpPr/>
            <p:nvPr/>
          </p:nvSpPr>
          <p:spPr>
            <a:xfrm>
              <a:off x="2048937" y="2106345"/>
              <a:ext cx="2499444" cy="703386"/>
            </a:xfrm>
            <a:custGeom>
              <a:rect b="b" l="l" r="r" t="t"/>
              <a:pathLst>
                <a:path extrusionOk="0" h="120000" w="120000">
                  <a:moveTo>
                    <a:pt x="0" y="120000"/>
                  </a:moveTo>
                  <a:lnTo>
                    <a:pt x="60000" y="120000"/>
                  </a:lnTo>
                  <a:lnTo>
                    <a:pt x="60000" y="0"/>
                  </a:lnTo>
                  <a:lnTo>
                    <a:pt x="120000" y="0"/>
                  </a:lnTo>
                </a:path>
              </a:pathLst>
            </a:custGeom>
            <a:noFill/>
            <a:ln cap="flat" cmpd="sng" w="12700">
              <a:solidFill>
                <a:srgbClr val="009444"/>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0" name="Google Shape;140;p8"/>
            <p:cNvSpPr txBox="1"/>
            <p:nvPr/>
          </p:nvSpPr>
          <p:spPr>
            <a:xfrm>
              <a:off x="3233746" y="2393125"/>
              <a:ext cx="129826" cy="129826"/>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sp>
          <p:nvSpPr>
            <p:cNvPr id="141" name="Google Shape;141;p8"/>
            <p:cNvSpPr/>
            <p:nvPr/>
          </p:nvSpPr>
          <p:spPr>
            <a:xfrm>
              <a:off x="2048937" y="797553"/>
              <a:ext cx="2499444" cy="2012178"/>
            </a:xfrm>
            <a:custGeom>
              <a:rect b="b" l="l" r="r" t="t"/>
              <a:pathLst>
                <a:path extrusionOk="0" h="120000" w="120000">
                  <a:moveTo>
                    <a:pt x="0" y="120000"/>
                  </a:moveTo>
                  <a:lnTo>
                    <a:pt x="60000" y="120000"/>
                  </a:lnTo>
                  <a:lnTo>
                    <a:pt x="60000" y="0"/>
                  </a:lnTo>
                  <a:lnTo>
                    <a:pt x="120000" y="0"/>
                  </a:lnTo>
                </a:path>
              </a:pathLst>
            </a:custGeom>
            <a:noFill/>
            <a:ln cap="flat" cmpd="sng" w="12700">
              <a:solidFill>
                <a:srgbClr val="009444"/>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2" name="Google Shape;142;p8"/>
            <p:cNvSpPr txBox="1"/>
            <p:nvPr/>
          </p:nvSpPr>
          <p:spPr>
            <a:xfrm>
              <a:off x="3218441" y="1723423"/>
              <a:ext cx="160437" cy="160437"/>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b="0" i="0" sz="1100" u="none" cap="none" strike="noStrike">
                <a:solidFill>
                  <a:schemeClr val="dk1"/>
                </a:solidFill>
                <a:latin typeface="Calibri"/>
                <a:ea typeface="Calibri"/>
                <a:cs typeface="Calibri"/>
                <a:sym typeface="Calibri"/>
              </a:endParaRPr>
            </a:p>
          </p:txBody>
        </p:sp>
        <p:sp>
          <p:nvSpPr>
            <p:cNvPr id="143" name="Google Shape;143;p8"/>
            <p:cNvSpPr/>
            <p:nvPr/>
          </p:nvSpPr>
          <p:spPr>
            <a:xfrm>
              <a:off x="37158" y="2163559"/>
              <a:ext cx="2731215" cy="1292343"/>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4" name="Google Shape;144;p8"/>
            <p:cNvSpPr txBox="1"/>
            <p:nvPr/>
          </p:nvSpPr>
          <p:spPr>
            <a:xfrm>
              <a:off x="37158" y="2163559"/>
              <a:ext cx="2731215" cy="1292343"/>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None/>
              </a:pPr>
              <a:r>
                <a:rPr b="0" i="0" lang="en-US" sz="2800" u="none" cap="none" strike="noStrike">
                  <a:solidFill>
                    <a:schemeClr val="lt1"/>
                  </a:solidFill>
                  <a:latin typeface="Lato"/>
                  <a:ea typeface="Lato"/>
                  <a:cs typeface="Lato"/>
                  <a:sym typeface="Lato"/>
                </a:rPr>
                <a:t>DISCIPULADO</a:t>
              </a:r>
              <a:br>
                <a:rPr b="0" i="0" lang="en-US" sz="5300" u="none" cap="none" strike="noStrike">
                  <a:solidFill>
                    <a:srgbClr val="E3BB3D"/>
                  </a:solidFill>
                  <a:latin typeface="Lato"/>
                  <a:ea typeface="Lato"/>
                  <a:cs typeface="Lato"/>
                  <a:sym typeface="Lato"/>
                </a:rPr>
              </a:br>
              <a:r>
                <a:rPr b="0" i="0" lang="en-US" sz="1600" u="none" cap="none" strike="noStrike">
                  <a:solidFill>
                    <a:srgbClr val="E3BB3D"/>
                  </a:solidFill>
                  <a:latin typeface="Lato"/>
                  <a:ea typeface="Lato"/>
                  <a:cs typeface="Lato"/>
                  <a:sym typeface="Lato"/>
                </a:rPr>
                <a:t>13 CURSOS EN TOTAL</a:t>
              </a:r>
              <a:endParaRPr b="0" i="0" sz="1400" u="none" cap="none" strike="noStrike">
                <a:solidFill>
                  <a:srgbClr val="000000"/>
                </a:solidFill>
                <a:latin typeface="Lato"/>
                <a:ea typeface="Lato"/>
                <a:cs typeface="Lato"/>
                <a:sym typeface="Lato"/>
              </a:endParaRPr>
            </a:p>
          </p:txBody>
        </p:sp>
        <p:sp>
          <p:nvSpPr>
            <p:cNvPr id="145" name="Google Shape;145;p8"/>
            <p:cNvSpPr/>
            <p:nvPr/>
          </p:nvSpPr>
          <p:spPr>
            <a:xfrm>
              <a:off x="4548382" y="274036"/>
              <a:ext cx="5424533" cy="1047033"/>
            </a:xfrm>
            <a:prstGeom prst="rect">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6" name="Google Shape;146;p8"/>
            <p:cNvSpPr txBox="1"/>
            <p:nvPr/>
          </p:nvSpPr>
          <p:spPr>
            <a:xfrm>
              <a:off x="4548382" y="274036"/>
              <a:ext cx="5424533" cy="1047033"/>
            </a:xfrm>
            <a:prstGeom prst="rect">
              <a:avLst/>
            </a:prstGeom>
            <a:noFill/>
            <a:ln>
              <a:noFill/>
            </a:ln>
          </p:spPr>
          <p:txBody>
            <a:bodyPr anchorCtr="0" anchor="ctr" bIns="16500" lIns="16500" spcFirstLastPara="1" rIns="16500" wrap="square" tIns="16500">
              <a:noAutofit/>
            </a:bodyPr>
            <a:lstStyle/>
            <a:p>
              <a:pPr indent="0" lvl="0" marL="0" marR="0" rtl="0" algn="ctr">
                <a:lnSpc>
                  <a:spcPct val="100000"/>
                </a:lnSpc>
                <a:spcBef>
                  <a:spcPts val="0"/>
                </a:spcBef>
                <a:spcAft>
                  <a:spcPts val="0"/>
                </a:spcAft>
                <a:buNone/>
              </a:pPr>
              <a:r>
                <a:rPr b="0" i="0" lang="en-US" sz="2600" u="none" cap="none" strike="noStrike">
                  <a:solidFill>
                    <a:srgbClr val="009444"/>
                  </a:solidFill>
                  <a:latin typeface="Lato"/>
                  <a:ea typeface="Lato"/>
                  <a:cs typeface="Lato"/>
                  <a:sym typeface="Lato"/>
                </a:rPr>
                <a:t>La Biblia </a:t>
              </a:r>
              <a:endParaRPr b="0" i="0" sz="1400" u="none" cap="none" strike="noStrike">
                <a:solidFill>
                  <a:srgbClr val="000000"/>
                </a:solidFill>
                <a:latin typeface="Lato"/>
                <a:ea typeface="Lato"/>
                <a:cs typeface="Lato"/>
                <a:sym typeface="Lato"/>
              </a:endParaRPr>
            </a:p>
            <a:p>
              <a:pPr indent="0" lvl="0" marL="0" marR="0" rtl="0" algn="ctr">
                <a:lnSpc>
                  <a:spcPct val="90000"/>
                </a:lnSpc>
                <a:spcBef>
                  <a:spcPts val="800"/>
                </a:spcBef>
                <a:spcAft>
                  <a:spcPts val="0"/>
                </a:spcAft>
                <a:buNone/>
              </a:pPr>
              <a:r>
                <a:rPr b="0" i="0" lang="en-US" sz="1600" u="none" cap="none" strike="noStrike">
                  <a:solidFill>
                    <a:srgbClr val="7F7F7F"/>
                  </a:solidFill>
                  <a:latin typeface="Lato"/>
                  <a:ea typeface="Lato"/>
                  <a:cs typeface="Lato"/>
                  <a:sym typeface="Lato"/>
                </a:rPr>
                <a:t>6 CURSOS</a:t>
              </a:r>
              <a:endParaRPr b="0" i="0" sz="1600" u="none" cap="none" strike="noStrike">
                <a:solidFill>
                  <a:srgbClr val="7F7F7F"/>
                </a:solidFill>
                <a:latin typeface="Lato"/>
                <a:ea typeface="Lato"/>
                <a:cs typeface="Lato"/>
                <a:sym typeface="Lato"/>
              </a:endParaRPr>
            </a:p>
          </p:txBody>
        </p:sp>
        <p:sp>
          <p:nvSpPr>
            <p:cNvPr id="147" name="Google Shape;147;p8"/>
            <p:cNvSpPr/>
            <p:nvPr/>
          </p:nvSpPr>
          <p:spPr>
            <a:xfrm>
              <a:off x="4548382" y="1582828"/>
              <a:ext cx="5363232" cy="1047033"/>
            </a:xfrm>
            <a:prstGeom prst="rect">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8" name="Google Shape;148;p8"/>
            <p:cNvSpPr txBox="1"/>
            <p:nvPr/>
          </p:nvSpPr>
          <p:spPr>
            <a:xfrm>
              <a:off x="4548382" y="1582828"/>
              <a:ext cx="5363100" cy="1047000"/>
            </a:xfrm>
            <a:prstGeom prst="rect">
              <a:avLst/>
            </a:prstGeom>
            <a:noFill/>
            <a:ln>
              <a:noFill/>
            </a:ln>
          </p:spPr>
          <p:txBody>
            <a:bodyPr anchorCtr="0" anchor="ctr" bIns="16500" lIns="16500" spcFirstLastPara="1" rIns="16500" wrap="square" tIns="16500">
              <a:noAutofit/>
            </a:bodyPr>
            <a:lstStyle/>
            <a:p>
              <a:pPr indent="0" lvl="0" marL="0" marR="0" rtl="0" algn="ctr">
                <a:lnSpc>
                  <a:spcPct val="100000"/>
                </a:lnSpc>
                <a:spcBef>
                  <a:spcPts val="0"/>
                </a:spcBef>
                <a:spcAft>
                  <a:spcPts val="0"/>
                </a:spcAft>
                <a:buNone/>
              </a:pPr>
              <a:r>
                <a:rPr b="0" i="0" lang="en-US" sz="2600" u="none" cap="none" strike="noStrike">
                  <a:solidFill>
                    <a:srgbClr val="009444"/>
                  </a:solidFill>
                  <a:latin typeface="Lato"/>
                  <a:ea typeface="Lato"/>
                  <a:cs typeface="Lato"/>
                  <a:sym typeface="Lato"/>
                </a:rPr>
                <a:t>Las Enseñanzas de Jesús </a:t>
              </a:r>
              <a:endParaRPr b="0" i="0" sz="1400" u="none" cap="none" strike="noStrike">
                <a:solidFill>
                  <a:srgbClr val="000000"/>
                </a:solidFill>
                <a:latin typeface="Lato"/>
                <a:ea typeface="Lato"/>
                <a:cs typeface="Lato"/>
                <a:sym typeface="Lato"/>
              </a:endParaRPr>
            </a:p>
            <a:p>
              <a:pPr indent="0" lvl="0" marL="0" marR="0" rtl="0" algn="ctr">
                <a:lnSpc>
                  <a:spcPct val="100000"/>
                </a:lnSpc>
                <a:spcBef>
                  <a:spcPts val="800"/>
                </a:spcBef>
                <a:spcAft>
                  <a:spcPts val="0"/>
                </a:spcAft>
                <a:buNone/>
              </a:pPr>
              <a:r>
                <a:rPr b="0" i="0" lang="en-US" sz="1600" u="none" cap="none" strike="noStrike">
                  <a:solidFill>
                    <a:srgbClr val="7F7F7F"/>
                  </a:solidFill>
                  <a:latin typeface="Lato"/>
                  <a:ea typeface="Lato"/>
                  <a:cs typeface="Lato"/>
                  <a:sym typeface="Lato"/>
                </a:rPr>
                <a:t>3 CURSOS</a:t>
              </a:r>
              <a:endParaRPr b="0" i="0" sz="1600" u="none" cap="none" strike="noStrike">
                <a:solidFill>
                  <a:srgbClr val="7F7F7F"/>
                </a:solidFill>
                <a:latin typeface="Lato"/>
                <a:ea typeface="Lato"/>
                <a:cs typeface="Lato"/>
                <a:sym typeface="Lato"/>
              </a:endParaRPr>
            </a:p>
          </p:txBody>
        </p:sp>
        <p:sp>
          <p:nvSpPr>
            <p:cNvPr id="149" name="Google Shape;149;p8"/>
            <p:cNvSpPr/>
            <p:nvPr/>
          </p:nvSpPr>
          <p:spPr>
            <a:xfrm>
              <a:off x="4548382" y="2891620"/>
              <a:ext cx="5329061" cy="1047033"/>
            </a:xfrm>
            <a:prstGeom prst="rect">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0" name="Google Shape;150;p8"/>
            <p:cNvSpPr txBox="1"/>
            <p:nvPr/>
          </p:nvSpPr>
          <p:spPr>
            <a:xfrm>
              <a:off x="4548382" y="2891620"/>
              <a:ext cx="5329061" cy="1047033"/>
            </a:xfrm>
            <a:prstGeom prst="rect">
              <a:avLst/>
            </a:prstGeom>
            <a:noFill/>
            <a:ln>
              <a:noFill/>
            </a:ln>
          </p:spPr>
          <p:txBody>
            <a:bodyPr anchorCtr="0" anchor="ctr" bIns="16500" lIns="16500" spcFirstLastPara="1" rIns="16500" wrap="square" tIns="16500">
              <a:noAutofit/>
            </a:bodyPr>
            <a:lstStyle/>
            <a:p>
              <a:pPr indent="0" lvl="0" marL="0" marR="0" rtl="0" algn="ctr">
                <a:lnSpc>
                  <a:spcPct val="100000"/>
                </a:lnSpc>
                <a:spcBef>
                  <a:spcPts val="0"/>
                </a:spcBef>
                <a:spcAft>
                  <a:spcPts val="0"/>
                </a:spcAft>
                <a:buNone/>
              </a:pPr>
              <a:r>
                <a:rPr b="0" i="0" lang="en-US" sz="2600" u="none" cap="none" strike="noStrike">
                  <a:solidFill>
                    <a:srgbClr val="009444"/>
                  </a:solidFill>
                  <a:latin typeface="Lato"/>
                  <a:ea typeface="Lato"/>
                  <a:cs typeface="Lato"/>
                  <a:sym typeface="Lato"/>
                </a:rPr>
                <a:t>Identificación Espíritual y Legalismo </a:t>
              </a:r>
              <a:endParaRPr b="0" i="0" sz="1400" u="none" cap="none" strike="noStrike">
                <a:solidFill>
                  <a:srgbClr val="000000"/>
                </a:solidFill>
                <a:latin typeface="Lato"/>
                <a:ea typeface="Lato"/>
                <a:cs typeface="Lato"/>
                <a:sym typeface="Lato"/>
              </a:endParaRPr>
            </a:p>
            <a:p>
              <a:pPr indent="0" lvl="0" marL="0" marR="0" rtl="0" algn="ctr">
                <a:lnSpc>
                  <a:spcPct val="90000"/>
                </a:lnSpc>
                <a:spcBef>
                  <a:spcPts val="800"/>
                </a:spcBef>
                <a:spcAft>
                  <a:spcPts val="0"/>
                </a:spcAft>
                <a:buNone/>
              </a:pPr>
              <a:r>
                <a:rPr b="0" i="0" lang="en-US" sz="1600" u="none" cap="none" strike="noStrike">
                  <a:solidFill>
                    <a:srgbClr val="7F7F7F"/>
                  </a:solidFill>
                  <a:latin typeface="Lato"/>
                  <a:ea typeface="Lato"/>
                  <a:cs typeface="Lato"/>
                  <a:sym typeface="Lato"/>
                </a:rPr>
                <a:t>2 CURSOS</a:t>
              </a:r>
              <a:endParaRPr b="0" i="0" sz="1600" u="none" cap="none" strike="noStrike">
                <a:solidFill>
                  <a:srgbClr val="7F7F7F"/>
                </a:solidFill>
                <a:latin typeface="Lato"/>
                <a:ea typeface="Lato"/>
                <a:cs typeface="Lato"/>
                <a:sym typeface="Lato"/>
              </a:endParaRPr>
            </a:p>
          </p:txBody>
        </p:sp>
        <p:sp>
          <p:nvSpPr>
            <p:cNvPr id="151" name="Google Shape;151;p8"/>
            <p:cNvSpPr/>
            <p:nvPr/>
          </p:nvSpPr>
          <p:spPr>
            <a:xfrm>
              <a:off x="4548382" y="4200412"/>
              <a:ext cx="5311958" cy="1047033"/>
            </a:xfrm>
            <a:prstGeom prst="rect">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2" name="Google Shape;152;p8"/>
            <p:cNvSpPr txBox="1"/>
            <p:nvPr/>
          </p:nvSpPr>
          <p:spPr>
            <a:xfrm>
              <a:off x="4548382" y="4200412"/>
              <a:ext cx="5311958" cy="1047033"/>
            </a:xfrm>
            <a:prstGeom prst="rect">
              <a:avLst/>
            </a:prstGeom>
            <a:noFill/>
            <a:ln>
              <a:noFill/>
            </a:ln>
          </p:spPr>
          <p:txBody>
            <a:bodyPr anchorCtr="0" anchor="ctr" bIns="16500" lIns="16500" spcFirstLastPara="1" rIns="16500" wrap="square" tIns="16500">
              <a:noAutofit/>
            </a:bodyPr>
            <a:lstStyle/>
            <a:p>
              <a:pPr indent="0" lvl="0" marL="0" marR="0" rtl="0" algn="ctr">
                <a:lnSpc>
                  <a:spcPct val="100000"/>
                </a:lnSpc>
                <a:spcBef>
                  <a:spcPts val="0"/>
                </a:spcBef>
                <a:spcAft>
                  <a:spcPts val="0"/>
                </a:spcAft>
                <a:buNone/>
              </a:pPr>
              <a:r>
                <a:rPr b="0" i="0" lang="en-US" sz="2600" u="none" cap="none" strike="noStrike">
                  <a:solidFill>
                    <a:srgbClr val="009444"/>
                  </a:solidFill>
                  <a:latin typeface="Lato"/>
                  <a:ea typeface="Lato"/>
                  <a:cs typeface="Lato"/>
                  <a:sym typeface="Lato"/>
                </a:rPr>
                <a:t>La Palabra Crece </a:t>
              </a:r>
              <a:endParaRPr b="0" i="0" sz="1400" u="none" cap="none" strike="noStrike">
                <a:solidFill>
                  <a:srgbClr val="000000"/>
                </a:solidFill>
                <a:latin typeface="Lato"/>
                <a:ea typeface="Lato"/>
                <a:cs typeface="Lato"/>
                <a:sym typeface="Lato"/>
              </a:endParaRPr>
            </a:p>
            <a:p>
              <a:pPr indent="0" lvl="0" marL="0" marR="0" rtl="0" algn="ctr">
                <a:lnSpc>
                  <a:spcPct val="90000"/>
                </a:lnSpc>
                <a:spcBef>
                  <a:spcPts val="800"/>
                </a:spcBef>
                <a:spcAft>
                  <a:spcPts val="0"/>
                </a:spcAft>
                <a:buNone/>
              </a:pPr>
              <a:r>
                <a:rPr b="0" i="0" lang="en-US" sz="1600" u="none" cap="none" strike="noStrike">
                  <a:solidFill>
                    <a:srgbClr val="7F7F7F"/>
                  </a:solidFill>
                  <a:latin typeface="Lato"/>
                  <a:ea typeface="Lato"/>
                  <a:cs typeface="Lato"/>
                  <a:sym typeface="Lato"/>
                </a:rPr>
                <a:t>2 CURSOS</a:t>
              </a:r>
              <a:endParaRPr b="0" i="0" sz="1600" u="none" cap="none" strike="noStrike">
                <a:solidFill>
                  <a:srgbClr val="7F7F7F"/>
                </a:solidFill>
                <a:latin typeface="Lato"/>
                <a:ea typeface="Lato"/>
                <a:cs typeface="Lato"/>
                <a:sym typeface="Lato"/>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6" name="Shape 156"/>
        <p:cNvGrpSpPr/>
        <p:nvPr/>
      </p:nvGrpSpPr>
      <p:grpSpPr>
        <a:xfrm>
          <a:off x="0" y="0"/>
          <a:ext cx="0" cy="0"/>
          <a:chOff x="0" y="0"/>
          <a:chExt cx="0" cy="0"/>
        </a:xfrm>
      </p:grpSpPr>
      <p:sp>
        <p:nvSpPr>
          <p:cNvPr id="157" name="Google Shape;157;p9"/>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8" name="Google Shape;158;p9"/>
          <p:cNvSpPr/>
          <p:nvPr/>
        </p:nvSpPr>
        <p:spPr>
          <a:xfrm>
            <a:off x="279444" y="4823252"/>
            <a:ext cx="114900" cy="2034600"/>
          </a:xfrm>
          <a:prstGeom prst="rect">
            <a:avLst/>
          </a:prstGeom>
          <a:solidFill>
            <a:srgbClr val="E3BB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collage of people in different poses&#10;&#10;Description automatically generated" id="159" name="Google Shape;159;p9"/>
          <p:cNvPicPr preferRelativeResize="0"/>
          <p:nvPr/>
        </p:nvPicPr>
        <p:blipFill rotWithShape="1">
          <a:blip r:embed="rId3">
            <a:alphaModFix/>
          </a:blip>
          <a:srcRect b="0" l="0" r="0" t="0"/>
          <a:stretch/>
        </p:blipFill>
        <p:spPr>
          <a:xfrm>
            <a:off x="2300134" y="464018"/>
            <a:ext cx="9115118" cy="59299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0"/>
          <p:cNvSpPr txBox="1"/>
          <p:nvPr/>
        </p:nvSpPr>
        <p:spPr>
          <a:xfrm>
            <a:off x="3602242" y="2367712"/>
            <a:ext cx="7189367" cy="15880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¿Preguntas, dudas o comentarios?</a:t>
            </a:r>
            <a:endParaRPr b="0" i="0" sz="6000" u="none" cap="none" strike="noStrike">
              <a:solidFill>
                <a:srgbClr val="009444"/>
              </a:solidFill>
              <a:latin typeface="Lato"/>
              <a:ea typeface="Lato"/>
              <a:cs typeface="Lato"/>
              <a:sym typeface="Lato"/>
            </a:endParaRPr>
          </a:p>
        </p:txBody>
      </p:sp>
      <p:sp>
        <p:nvSpPr>
          <p:cNvPr id="165" name="Google Shape;165;p10"/>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66" name="Google Shape;166;p10"/>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167" name="Google Shape;167;p10"/>
          <p:cNvPicPr preferRelativeResize="0"/>
          <p:nvPr/>
        </p:nvPicPr>
        <p:blipFill rotWithShape="1">
          <a:blip r:embed="rId4">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1" name="Shape 171"/>
        <p:cNvGrpSpPr/>
        <p:nvPr/>
      </p:nvGrpSpPr>
      <p:grpSpPr>
        <a:xfrm>
          <a:off x="0" y="0"/>
          <a:ext cx="0" cy="0"/>
          <a:chOff x="0" y="0"/>
          <a:chExt cx="0" cy="0"/>
        </a:xfrm>
      </p:grpSpPr>
      <p:sp>
        <p:nvSpPr>
          <p:cNvPr id="172" name="Google Shape;172;p17"/>
          <p:cNvSpPr txBox="1"/>
          <p:nvPr/>
        </p:nvSpPr>
        <p:spPr>
          <a:xfrm>
            <a:off x="1923144" y="5744869"/>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Descripción del curso</a:t>
            </a:r>
            <a:endParaRPr b="0" i="0" sz="6000" u="none" cap="none" strike="noStrike">
              <a:solidFill>
                <a:srgbClr val="009444"/>
              </a:solidFill>
              <a:latin typeface="Lato"/>
              <a:ea typeface="Lato"/>
              <a:cs typeface="Lato"/>
              <a:sym typeface="Lato"/>
            </a:endParaRPr>
          </a:p>
        </p:txBody>
      </p:sp>
      <p:sp>
        <p:nvSpPr>
          <p:cNvPr id="173" name="Google Shape;173;p17"/>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174" name="Google Shape;174;p17"/>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sp>
        <p:nvSpPr>
          <p:cNvPr id="175" name="Google Shape;175;p17"/>
          <p:cNvSpPr/>
          <p:nvPr/>
        </p:nvSpPr>
        <p:spPr>
          <a:xfrm>
            <a:off x="279444" y="4823252"/>
            <a:ext cx="114900" cy="2034600"/>
          </a:xfrm>
          <a:prstGeom prst="rect">
            <a:avLst/>
          </a:prstGeom>
          <a:solidFill>
            <a:srgbClr val="E3BB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close up of hands&#10;&#10;Description automatically generated" id="176" name="Google Shape;176;p17"/>
          <p:cNvPicPr preferRelativeResize="0"/>
          <p:nvPr/>
        </p:nvPicPr>
        <p:blipFill rotWithShape="1">
          <a:blip r:embed="rId4">
            <a:alphaModFix/>
          </a:blip>
          <a:srcRect b="21723" l="0" r="1791" t="7657"/>
          <a:stretch/>
        </p:blipFill>
        <p:spPr>
          <a:xfrm>
            <a:off x="1643698" y="378415"/>
            <a:ext cx="10548301" cy="524735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2023-11-29T19:33:05Z</dcterms:created>
  <dc:creator>Michele Pfeifer</dc:creator>
</cp:coreProperties>
</file>