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embeddedFontLst>
    <p:embeddedFont>
      <p:font typeface="Calibri" panose="020F0502020204030204"/>
      <p:regular r:id="rId36"/>
      <p:bold r:id="rId37"/>
      <p:italic r:id="rId38"/>
      <p:boldItalic r:id="rId39"/>
    </p:embeddedFont>
    <p:embeddedFont>
      <p:font typeface="Lato" panose="020F0502020204030203"/>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0D2C48-95C1-4ECB-AFAE-87F0B85465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customXml" Target="../customXml/item3.xml"/><Relationship Id="rId45" Type="http://schemas.openxmlformats.org/officeDocument/2006/relationships/customXml" Target="../customXml/item2.xml"/><Relationship Id="rId44" Type="http://schemas.openxmlformats.org/officeDocument/2006/relationships/customXml" Target="../customXml/item1.xml"/><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notesMaster" Target="notesMasters/notesMaster1.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Antes de la clase en vivo, el profesor hará lo siguiente en el grupo de WhatsApp:</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Mire el video 4.</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Responda las preguntas adjuntas: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¿Cuáles son las enseñanzas que la Iglesia Católica Romana tiene en común con la Iglesia Luterana y la mayoría de las Iglesias Protestantes?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¿Cuál es la diferencia principal?</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¿Cuáles son algunas otras diferencias y qué tienen en común?</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Lea Lucas 23:39-43 y 1 Timoteo 2:5.</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5" name="Shape 165"/>
        <p:cNvGrpSpPr/>
        <p:nvPr/>
      </p:nvGrpSpPr>
      <p:grpSpPr>
        <a:xfrm>
          <a:off x="0" y="0"/>
          <a:ext cx="0" cy="0"/>
          <a:chOff x="0" y="0"/>
          <a:chExt cx="0" cy="0"/>
        </a:xfrm>
      </p:grpSpPr>
      <p:sp>
        <p:nvSpPr>
          <p:cNvPr id="166" name="Google Shape;166;g2e879e93aee_0_2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En términos simples, la Iglesia Católica Romana enseña que Jesús, a través de su vida perfecta y su muerte inmerecida, hizo posible la salvación. Sin embargo, no se da libremente. Uno debe obtenerlo mediante una combinación de fe en Cristo como Salvador y buenas obras o acciones meritorias por parte del creyente.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En contraste, la Iglesia Luterana enseña que esta salvación ganada por Cristo es dada plena y libremente por su gracia (amor inmerecido) y se recibe solo por la fe sola, no por la fe y las buenas obras. En resumen, la salvación no es algo que ganamos, sino un regalo.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7" name="Google Shape;167;g2e879e93aee_0_2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g2e879e93aee_0_3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El maestro puede recordar a los estudiantes que esta diferencia fue resaltada por dos de las tres "solas" de la reforma: "Sola gratia" y "sola fide". También vale la pena señalar: Aunque la mayoría de las iglesias protestantes profesan estas "solas" con nosotros, muchos en la práctica caen en un legalismo que se parece mucho más a las enseñanzas católicas romanas y lleva a las personas a depender de sus obras para la salvación.</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3" name="Google Shape;173;g2e879e93aee_0_3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9" name="Shape 189"/>
        <p:cNvGrpSpPr/>
        <p:nvPr/>
      </p:nvGrpSpPr>
      <p:grpSpPr>
        <a:xfrm>
          <a:off x="0" y="0"/>
          <a:ext cx="0" cy="0"/>
          <a:chOff x="0" y="0"/>
          <a:chExt cx="0" cy="0"/>
        </a:xfrm>
      </p:grpSpPr>
      <p:sp>
        <p:nvSpPr>
          <p:cNvPr id="190" name="Google Shape;190;g2e879e93aee_0_12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¿Cuáles son algunas otras diferencias y qué tienen en común?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Virgen María y los santos como mediadores, confesión y penitencia, purgatorio y misas por los muertos, reliquias, peregrinaciones, indulgencias, etc.</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Estas diferencias tienen dos cosas en común:</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En primer lugar, están relacionados con la diferencia principal: Salvación por obras. La posición de la Iglesia Católica Romana es que Jesús sólo hizo disponible y este perdón se obtiene a través de la fe y las buenas obras. Todas estas doctrinas extrabíblicas son cosas para ayudar a las personas a obtener ese perdón. Por el contrario, si un Dios misericordioso da total y libremente el perdón y éste se recibe únicamente por la fe, entonces estas enseñanzas extrabíblicas no son necesarias.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En segundo lugar, no son enseñanzas que se encuentran en la Biblia, sino que se basan en su Sagrada Tradición. Sin embargo, eso no molesta a los católicos, porque ven la Tradición y las Escrituras juntas como la revelación de Dios.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Otras diferencias – En esta clase, nos enfocaremos en algunas de las otras diferencias entre lo que enseña la Iglesia Católica Romana y lo que enseñan las iglesias luterana y protestante. Estudiaremos brevemente lo que dice la Biblia sobre estos temas y lo compararemos con citas católicas.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1" name="Google Shape;191;g2e879e93aee_0_12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7" name="Shape 197"/>
        <p:cNvGrpSpPr/>
        <p:nvPr/>
      </p:nvGrpSpPr>
      <p:grpSpPr>
        <a:xfrm>
          <a:off x="0" y="0"/>
          <a:ext cx="0" cy="0"/>
          <a:chOff x="0" y="0"/>
          <a:chExt cx="0" cy="0"/>
        </a:xfrm>
      </p:grpSpPr>
      <p:sp>
        <p:nvSpPr>
          <p:cNvPr id="198" name="Google Shape;198;g274b448e17c_0_5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La Virgen María: ¿Qué dice la Biblia?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Lucas 1:26-56 nos da mucha información sobre la Virgen. Algunos aspectos destacados son: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74b448e17c_0_5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5" name="Shape 205"/>
        <p:cNvGrpSpPr/>
        <p:nvPr/>
      </p:nvGrpSpPr>
      <p:grpSpPr>
        <a:xfrm>
          <a:off x="0" y="0"/>
          <a:ext cx="0" cy="0"/>
          <a:chOff x="0" y="0"/>
          <a:chExt cx="0" cy="0"/>
        </a:xfrm>
      </p:grpSpPr>
      <p:sp>
        <p:nvSpPr>
          <p:cNvPr id="206" name="Google Shape;206;g2e314509b4d_0_22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llaman “bendita entre mujeres” porque encontró “gracia delante de Dios”. (vs. 30) Su elección para ser la madre del Salvador fue puro amor inmerecido.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Aunque virgen, concibió y dio a luz al Hijo de Dios por obra del Espíritu Santo (vs. 35)</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Ella es un buen ejemplo de fe humilde (vs. 38)</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Llamó a Dios su Salvador (v. 47), indicando que era una pecadora que necesitaba ser salvada como el resto de nosotros.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7" name="Google Shape;207;g2e314509b4d_0_22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6" name="Shape 216"/>
        <p:cNvGrpSpPr/>
        <p:nvPr/>
      </p:nvGrpSpPr>
      <p:grpSpPr>
        <a:xfrm>
          <a:off x="0" y="0"/>
          <a:ext cx="0" cy="0"/>
          <a:chOff x="0" y="0"/>
          <a:chExt cx="0" cy="0"/>
        </a:xfrm>
      </p:grpSpPr>
      <p:sp>
        <p:nvSpPr>
          <p:cNvPr id="217" name="Google Shape;217;g274b448e17c_0_4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Porque hay un solo Dios, y un solo mediador entre Dios y los hombres, que es Jesucristo hombre, el cual se dio a sí mismo en rescate por todos. (1 Timoteo 2:5,6) La Biblia enseña que solo tenemos a uno que media en nuestro nombre con Dios: Jesús. No necesitamos a otro porque la obra de Jesús para salvarnos es perfecta y f</a:t>
            </a:r>
            <a:r>
              <a:rPr lang="es-CO" altLang="en-US">
                <a:solidFill>
                  <a:schemeClr val="dk1"/>
                </a:solidFill>
                <a:latin typeface="Calibri" panose="020F0502020204030204"/>
                <a:ea typeface="Calibri" panose="020F0502020204030204"/>
                <a:cs typeface="Calibri" panose="020F0502020204030204"/>
                <a:sym typeface="Calibri" panose="020F0502020204030204"/>
              </a:rPr>
              <a:t>u</a:t>
            </a:r>
            <a:r>
              <a:rPr lang="en-US">
                <a:solidFill>
                  <a:schemeClr val="dk1"/>
                </a:solidFill>
                <a:latin typeface="Calibri" panose="020F0502020204030204"/>
                <a:ea typeface="Calibri" panose="020F0502020204030204"/>
                <a:cs typeface="Calibri" panose="020F0502020204030204"/>
                <a:sym typeface="Calibri" panose="020F0502020204030204"/>
              </a:rPr>
              <a:t>e “por todos”.</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g274b448e17c_0_4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4" name="Shape 224"/>
        <p:cNvGrpSpPr/>
        <p:nvPr/>
      </p:nvGrpSpPr>
      <p:grpSpPr>
        <a:xfrm>
          <a:off x="0" y="0"/>
          <a:ext cx="0" cy="0"/>
          <a:chOff x="0" y="0"/>
          <a:chExt cx="0" cy="0"/>
        </a:xfrm>
      </p:grpSpPr>
      <p:sp>
        <p:nvSpPr>
          <p:cNvPr id="225" name="Google Shape;225;g2e879e93aee_0_14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La Virgen María: ¿Qué dice la Iglesia Católica?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Virgen inmaculada, preservada inmune de toda mancha de pecado… colaboró de manera totalmente singular a la obra del Salvador…  En efecto, con su asunción a los cielos, no abandonó su misión salvadora, sino continúa procurándonos con su múltiple intercesión los dones de la salvación eterna… Por eso es invocada en la Iglesia con los títulos de Abogada, Auxiliadora, Socorro, Mediadora.” (Catecismo de la Iglesia Católica, #966-969)</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Pregunte a los estudiantes qué hay de antibíblico en esta cita.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“Preservada de toda mancha de pecado…” Aparte de Jesús, la Biblia dice que todos pecaron (la confesión de María es que Dios es su Salvador).</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“Colaboró” y sigue colaborando en procurar nuestra salvación. La Biblia da toda la gloria a Dios por nuestra salvación, no a María.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“Es invocada…como Mediadora” Ningún versículo de la Biblia nos enseña a invocarla a ella (o alguien en busca de ayuda) que no sea Dios. Tenemos “un solo mediador” – Jesucristo.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Su asunción al cielo tampoco está en la Biblia; sin embargo, fue declarado artículo de fe por el Papa en 1950.</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6" name="Google Shape;226;g2e879e93aee_0_14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5" name="Shape 235"/>
        <p:cNvGrpSpPr/>
        <p:nvPr/>
      </p:nvGrpSpPr>
      <p:grpSpPr>
        <a:xfrm>
          <a:off x="0" y="0"/>
          <a:ext cx="0" cy="0"/>
          <a:chOff x="0" y="0"/>
          <a:chExt cx="0" cy="0"/>
        </a:xfrm>
      </p:grpSpPr>
      <p:sp>
        <p:nvSpPr>
          <p:cNvPr id="236" name="Google Shape;236;g2e879e93aee_0_33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Purgatorio: ¿Qué dice la Iglesia Católica Romana?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“Los que mueren en la gracia y en la amistad de Dios, pero imperfectamente purificados, aunque están seguros de su eterna salvación, sufren después de su muerte una purificación, a fin de obtener la santidad necesaria para entrar en la alegría del cielo… Desde los primeros tiempos, la Iglesia ha honrado la memoria de los difuntos y ha ofrecido sufragios en su favor, en particular el sacrificio eucarístico (cf. DS 856), para que, una vez purificados, puedan llegar a la visión beatífica de Dios. La Iglesia también recomienda las limosnas, las indulgencias y las obras de penitencia en favor de los difuntos.  (C.I.C., #1030)”</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 name="Google Shape;237;g2e879e93aee_0_33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6" name="Shape 246"/>
        <p:cNvGrpSpPr/>
        <p:nvPr/>
      </p:nvGrpSpPr>
      <p:grpSpPr>
        <a:xfrm>
          <a:off x="0" y="0"/>
          <a:ext cx="0" cy="0"/>
          <a:chOff x="0" y="0"/>
          <a:chExt cx="0" cy="0"/>
        </a:xfrm>
      </p:grpSpPr>
      <p:sp>
        <p:nvSpPr>
          <p:cNvPr id="247" name="Google Shape;247;g2e879e93aee_0_17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lnSpc>
                <a:spcPct val="100000"/>
              </a:lnSpc>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Iglesia Protestante (Bautista):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lnSpc>
                <a:spcPct val="100000"/>
              </a:lnSpc>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Cena del Señor es un acto simbólico de obediencia por el cual los miembros de la iglesia, al participar del pan y del fruto de la vid, conmemoran la muerte del Redentor y anuncian su segunda venida.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lnSpc>
                <a:spcPct val="100000"/>
              </a:lnSpc>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(https://www.ibhw.org/credo/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lnSpc>
                <a:spcPct val="100000"/>
              </a:lnSpc>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Tenga en cuenta para los estudiantes cuán similar es este punto de vista de la Cena del Señor a su punto de vista del Bautismo; es algo que hacemos por Dios, un mandato que obedecemos.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lnSpc>
                <a:spcPct val="100000"/>
              </a:lnSpc>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Nótese también la palabra “simbólico”. Sólo mencionan el pan y el fruto de la vid, no el cuerpo y la sangre, porque no creen que estos últimos estén presentes en el sacramento. El pan y el vino simplemente los simbolizan.</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lnSpc>
                <a:spcPct val="100000"/>
              </a:lnSpc>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Además, no se menciona el perdón. El único beneficio espiritual recibido es recordar la muerte de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 name="Google Shape;248;g2e879e93aee_0_17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7" name="Shape 257"/>
        <p:cNvGrpSpPr/>
        <p:nvPr/>
      </p:nvGrpSpPr>
      <p:grpSpPr>
        <a:xfrm>
          <a:off x="0" y="0"/>
          <a:ext cx="0" cy="0"/>
          <a:chOff x="0" y="0"/>
          <a:chExt cx="0" cy="0"/>
        </a:xfrm>
      </p:grpSpPr>
      <p:sp>
        <p:nvSpPr>
          <p:cNvPr id="258" name="Google Shape;258;g2e879e93aee_0_18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Purgatorio: ¿Qué dice la Iglesia Católica Romana?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“Los que mueren en la gracia y en la amistad de Dios, pero imperfectamente purificados, aunque están seguros de su eterna salvación, sufren después de su muerte una purificación, a fin de obtener la santidad necesaria para entrar en la alegría del cielo… Desde los primeros tiempos, la Iglesia ha honrado la memoria de los difuntos y ha ofrecido sufragios en su favor, en particular el sacrificio eucarístico (cf. DS 856), para que, una vez purificados, puedan llegar a la visión beatífica de Dios. La Iglesia también recomienda las limosnas, las indulgencias y las obras de penitencia en favor de los difuntos.  (C.I.C., #1030)”</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Pregunte a los estudiantes qué hay de antibíblico en esta cita.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“Imperfectamente purificados” – implica que la obra de Jesús no es suficiente para limpiarnos y hacernos aptos para el cielo.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“…sufren después de su muerte una purificación” – la Biblia indica que los creyentes van directamente al cielo cuando mueren, un final eterno para todo sufrimiento.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“Ha ofrecido sufragios en su favor” – En ninguna parte la Biblia nos llama a orar o hacer sacrificios por los muertos. De hecho, nos enseña que los muertos están más allá de nuestra ayuda (Lucas 16:26, Heb. 9:27), y los muertos en Cristo en el cielo no necesitan nuestra ayuda.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9" name="Google Shape;259;g2e879e93aee_0_18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1" name="Shape 91"/>
        <p:cNvGrpSpPr/>
        <p:nvPr/>
      </p:nvGrpSpPr>
      <p:grpSpPr>
        <a:xfrm>
          <a:off x="0" y="0"/>
          <a:ext cx="0" cy="0"/>
          <a:chOff x="0" y="0"/>
          <a:chExt cx="0" cy="0"/>
        </a:xfrm>
      </p:grpSpPr>
      <p:sp>
        <p:nvSpPr>
          <p:cNvPr id="92" name="Google Shape;92;g2ae502832d3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8" name="Shape 268"/>
        <p:cNvGrpSpPr/>
        <p:nvPr/>
      </p:nvGrpSpPr>
      <p:grpSpPr>
        <a:xfrm>
          <a:off x="0" y="0"/>
          <a:ext cx="0" cy="0"/>
          <a:chOff x="0" y="0"/>
          <a:chExt cx="0" cy="0"/>
        </a:xfrm>
      </p:grpSpPr>
      <p:sp>
        <p:nvSpPr>
          <p:cNvPr id="269" name="Google Shape;269;g2e879e93aee_0_20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Confesión: ¿Qué dice la Biblia?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Biblia enseña que podemos confesar nuestros pecados directamente a Dios (Lucas 18:13) a cualquier hermano creyente (Santiago 5:16).</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Biblia enseña que cuando confesamos nuestros pecados, Dios es fiel y justo y nos perdona por causa de Jesús (Mateo 3:8), no por nada que hagamos.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Biblia sí nos llama a producir frutos dignos de arrepentimiento (Mateo 3:8). Es decir, en agradecimiento por el perdón recibido, nos esforzaremos por no volver a pecar.</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0" name="Google Shape;270;g2e879e93aee_0_20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9" name="Shape 279"/>
        <p:cNvGrpSpPr/>
        <p:nvPr/>
      </p:nvGrpSpPr>
      <p:grpSpPr>
        <a:xfrm>
          <a:off x="0" y="0"/>
          <a:ext cx="0" cy="0"/>
          <a:chOff x="0" y="0"/>
          <a:chExt cx="0" cy="0"/>
        </a:xfrm>
      </p:grpSpPr>
      <p:sp>
        <p:nvSpPr>
          <p:cNvPr id="280" name="Google Shape;280;g2e879e93aee_0_21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Confesión: ¿Qué dice la Iglesia Católica Romana?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confesión de los pecados hecha al sacerdote constituye una parte esencial del sacramento de la Penitencia. Liberado del pecado, el pecador debe hacer algo más para reparar sus pecados: debe "satisfacer" de manera apropiada o "expiar" sus pecados. Esta satisfacción se llama también "penitencia “[y] puede consistir en la oración, en ofrendas, en obras de misericordia, servicios al prójimo, privaciones voluntarias, sacrificios…” (C.I.C., #1456-1460)</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Pregunte a los estudiantes qué hay de antibíblico en esta cita.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“Hecha al sacerdote” – Los católicos creen que solo los sacerdotes tienen la autoridad para perdonar los pecados, otorgada por el Papa, quien se sienta en el asiento de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“debe hacer algo más para reparar sus pecados… satisfacer o expiar sus pecados” – Nótese nuevamente cómo la obra de Cristo es vista como insuficiente para satisfacer o expiar nuestros pecados. En cambio, debemos completar eso con nuestras obras.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1" name="Google Shape;281;g2e879e93aee_0_21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0" name="Shape 290"/>
        <p:cNvGrpSpPr/>
        <p:nvPr/>
      </p:nvGrpSpPr>
      <p:grpSpPr>
        <a:xfrm>
          <a:off x="0" y="0"/>
          <a:ext cx="0" cy="0"/>
          <a:chOff x="0" y="0"/>
          <a:chExt cx="0" cy="0"/>
        </a:xfrm>
      </p:grpSpPr>
      <p:sp>
        <p:nvSpPr>
          <p:cNvPr id="291" name="Google Shape;291;g2e879e93aee_0_22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100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Preguntas</a:t>
            </a:r>
            <a:r>
              <a:rPr lang="en-US">
                <a:solidFill>
                  <a:schemeClr val="dk1"/>
                </a:solidFill>
                <a:latin typeface="Calibri" panose="020F0502020204030204"/>
                <a:ea typeface="Calibri" panose="020F0502020204030204"/>
                <a:cs typeface="Calibri" panose="020F0502020204030204"/>
                <a:sym typeface="Calibri" panose="020F0502020204030204"/>
              </a:rPr>
              <a:t>. Tómese el tiempo para responder a cualquier pregunta que los estudiantes puedan tener.</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2" name="Google Shape;292;g2e879e93aee_0_22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8" name="Shape 298"/>
        <p:cNvGrpSpPr/>
        <p:nvPr/>
      </p:nvGrpSpPr>
      <p:grpSpPr>
        <a:xfrm>
          <a:off x="0" y="0"/>
          <a:ext cx="0" cy="0"/>
          <a:chOff x="0" y="0"/>
          <a:chExt cx="0" cy="0"/>
        </a:xfrm>
      </p:grpSpPr>
      <p:sp>
        <p:nvSpPr>
          <p:cNvPr id="299" name="Google Shape;299;g274b379f556_0_13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Resumen: </a:t>
            </a:r>
            <a:r>
              <a:rPr lang="en-US">
                <a:solidFill>
                  <a:schemeClr val="dk1"/>
                </a:solidFill>
                <a:latin typeface="Calibri" panose="020F0502020204030204"/>
                <a:ea typeface="Calibri" panose="020F0502020204030204"/>
                <a:cs typeface="Calibri" panose="020F0502020204030204"/>
                <a:sym typeface="Calibri" panose="020F0502020204030204"/>
              </a:rPr>
              <a:t>Estas diapositivas están destinadas a resumir visualmente las diferencias de una manera clara.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Virgen María: La Iglesia Católica enseña que María era santa, ayudó a Jesús a realizar su obra salvadora y todavía nos ayuda desde el cielo como nuestra Mediadora. Iglesias luteranas y protestantes: María fue una pecadora salvada por Jesús. Aunque fue un gran ejemplo de fe, ella no ayudó ni puede ayudar a salvarnos. Cristo es el único Mediador que necesitamos.</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0" name="Google Shape;300;g274b379f556_0_13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5" name="Shape 305"/>
        <p:cNvGrpSpPr/>
        <p:nvPr/>
      </p:nvGrpSpPr>
      <p:grpSpPr>
        <a:xfrm>
          <a:off x="0" y="0"/>
          <a:ext cx="0" cy="0"/>
          <a:chOff x="0" y="0"/>
          <a:chExt cx="0" cy="0"/>
        </a:xfrm>
      </p:grpSpPr>
      <p:sp>
        <p:nvSpPr>
          <p:cNvPr id="306" name="Google Shape;306;g2e879e93aee_0_31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Purgatorio: La Iglesia Católica enseña que, al morir, las almas imperfectamente purificadas pasan por un sufrimiento que las limpia del pecado y las hace aptas para el cielo. Podemos ayudar a estas almas con nuestras obras en su nombre. Iglesias luteranas y la mayoría protestantes: la obra de Cristo nos limpia de todo pecado. Cuando morimos, nuestras almas van directamente al cielo.</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7" name="Google Shape;307;g2e879e93aee_0_31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2" name="Shape 312"/>
        <p:cNvGrpSpPr/>
        <p:nvPr/>
      </p:nvGrpSpPr>
      <p:grpSpPr>
        <a:xfrm>
          <a:off x="0" y="0"/>
          <a:ext cx="0" cy="0"/>
          <a:chOff x="0" y="0"/>
          <a:chExt cx="0" cy="0"/>
        </a:xfrm>
      </p:grpSpPr>
      <p:sp>
        <p:nvSpPr>
          <p:cNvPr id="313" name="Google Shape;313;g2e879e93aee_0_32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Confesión: La Iglesia Católica enseña que la confesión debe hacerse con un sacerdote, quien asignará obras de penitencia para que podamos expiar nuestros pecados. Las iglesias luterana y protestante enseñan que podemos confesar nuestros pecados a Dios u otros creyentes. Cuando lo hacemos, recibimos un perdón total y gratuito. En agradecimiento, nos esforzaremos por hacer buenas obras.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Hay muchas otras diferencias con la Iglesia Católica que no tenemos tiempo de discutir hoy: Indulgencias, reliquias, peregrinaciones, etc. Pero noten nuevamente lo que todas esas prácticas tienen en común: La idea de que debemos contribuir a nuestra salvación. No solo no son bíblicos, sino que son innecesarios: la obra de Cristo fue perfectamente suficiente “para salvar completamente a los que se acercan a Dios por medio de él”. (Hebreos 7:15)</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4" name="Google Shape;314;g2e879e93aee_0_32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9" name="Shape 319"/>
        <p:cNvGrpSpPr/>
        <p:nvPr/>
      </p:nvGrpSpPr>
      <p:grpSpPr>
        <a:xfrm>
          <a:off x="0" y="0"/>
          <a:ext cx="0" cy="0"/>
          <a:chOff x="0" y="0"/>
          <a:chExt cx="0" cy="0"/>
        </a:xfrm>
      </p:grpSpPr>
      <p:sp>
        <p:nvSpPr>
          <p:cNvPr id="320" name="Google Shape;320;p3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Conclusión</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lnSpc>
                <a:spcPct val="100000"/>
              </a:lnSpc>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Repasar los objetivos de la lección.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1" name="Google Shape;321;p3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9" name="Shape 329"/>
        <p:cNvGrpSpPr/>
        <p:nvPr/>
      </p:nvGrpSpPr>
      <p:grpSpPr>
        <a:xfrm>
          <a:off x="0" y="0"/>
          <a:ext cx="0" cy="0"/>
          <a:chOff x="0" y="0"/>
          <a:chExt cx="0" cy="0"/>
        </a:xfrm>
      </p:grpSpPr>
      <p:sp>
        <p:nvSpPr>
          <p:cNvPr id="330" name="Google Shape;330;g2adf2547317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panose="020F0502020204030204"/>
              <a:buAutoNum type="arabicPeriod" startAt="2"/>
            </a:pPr>
            <a:r>
              <a:rPr lang="en-US">
                <a:solidFill>
                  <a:schemeClr val="dk1"/>
                </a:solidFill>
                <a:latin typeface="Calibri" panose="020F0502020204030204"/>
                <a:ea typeface="Calibri" panose="020F0502020204030204"/>
                <a:cs typeface="Calibri" panose="020F0502020204030204"/>
                <a:sym typeface="Calibri" panose="020F0502020204030204"/>
              </a:rPr>
              <a:t>Oración de clausura</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1" name="Google Shape;331;g2adf2547317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7" name="Shape 337"/>
        <p:cNvGrpSpPr/>
        <p:nvPr/>
      </p:nvGrpSpPr>
      <p:grpSpPr>
        <a:xfrm>
          <a:off x="0" y="0"/>
          <a:ext cx="0" cy="0"/>
          <a:chOff x="0" y="0"/>
          <a:chExt cx="0" cy="0"/>
        </a:xfrm>
      </p:grpSpPr>
      <p:sp>
        <p:nvSpPr>
          <p:cNvPr id="338" name="Google Shape;338;g2adf2547317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panose="020F0502020204030204"/>
              <a:buAutoNum type="arabicPeriod" startAt="3"/>
            </a:pPr>
            <a:r>
              <a:rPr lang="en-US">
                <a:solidFill>
                  <a:schemeClr val="dk1"/>
                </a:solidFill>
                <a:latin typeface="Calibri" panose="020F0502020204030204"/>
                <a:ea typeface="Calibri" panose="020F0502020204030204"/>
                <a:cs typeface="Calibri" panose="020F0502020204030204"/>
                <a:sym typeface="Calibri" panose="020F0502020204030204"/>
              </a:rPr>
              <a:t>Despedida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9" name="Google Shape;339;g2adf2547317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5" name="Shape 345"/>
        <p:cNvGrpSpPr/>
        <p:nvPr/>
      </p:nvGrpSpPr>
      <p:grpSpPr>
        <a:xfrm>
          <a:off x="0" y="0"/>
          <a:ext cx="0" cy="0"/>
          <a:chOff x="0" y="0"/>
          <a:chExt cx="0" cy="0"/>
        </a:xfrm>
      </p:grpSpPr>
      <p:sp>
        <p:nvSpPr>
          <p:cNvPr id="346" name="Google Shape;346;g2ac1ba269cb_0_4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0"/>
              </a:spcBef>
              <a:spcAft>
                <a:spcPts val="0"/>
              </a:spcAft>
              <a:buClr>
                <a:schemeClr val="dk1"/>
              </a:buClr>
              <a:buSzPts val="1100"/>
              <a:buFont typeface="Arial" panose="020B0604020202020204"/>
              <a:buNone/>
            </a:pPr>
            <a:r>
              <a:rPr lang="en-US" b="1" u="sng">
                <a:solidFill>
                  <a:schemeClr val="dk1"/>
                </a:solidFill>
                <a:latin typeface="Calibri" panose="020F0502020204030204"/>
                <a:ea typeface="Calibri" panose="020F0502020204030204"/>
                <a:cs typeface="Calibri" panose="020F0502020204030204"/>
                <a:sym typeface="Calibri" panose="020F0502020204030204"/>
              </a:rPr>
              <a:t>Información adicional para el maestro: Temas que pueden surgir durante la clase</a:t>
            </a:r>
            <a:endParaRPr b="1" u="sng">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lnSpc>
                <a:spcPct val="100000"/>
              </a:lnSpc>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Presencia real vs canibalismo.</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lnSpc>
                <a:spcPct val="100000"/>
              </a:lnSpc>
              <a:spcBef>
                <a:spcPts val="100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Con qué frecuencia debemos celebrar la Cena del Señor.</a:t>
            </a: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7" name="Google Shape;347;g2ac1ba269cb_0_4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96"/>
        <p:cNvGrpSpPr/>
        <p:nvPr/>
      </p:nvGrpSpPr>
      <p:grpSpPr>
        <a:xfrm>
          <a:off x="0" y="0"/>
          <a:ext cx="0" cy="0"/>
          <a:chOff x="0" y="0"/>
          <a:chExt cx="0" cy="0"/>
        </a:xfrm>
      </p:grpSpPr>
      <p:sp>
        <p:nvSpPr>
          <p:cNvPr id="97" name="Google Shape;97;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98" name="Google Shape;98;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Presentarse </a:t>
            </a:r>
            <a:r>
              <a:rPr lang="en-US">
                <a:solidFill>
                  <a:schemeClr val="dk1"/>
                </a:solidFill>
                <a:latin typeface="Calibri" panose="020F0502020204030204"/>
                <a:ea typeface="Calibri" panose="020F0502020204030204"/>
                <a:cs typeface="Calibri" panose="020F0502020204030204"/>
                <a:sym typeface="Calibri" panose="020F0502020204030204"/>
              </a:rPr>
              <a:t>(5 minutos o más) - </a:t>
            </a:r>
            <a:r>
              <a:rPr lang="en-US" i="1">
                <a:solidFill>
                  <a:schemeClr val="dk1"/>
                </a:solidFill>
                <a:latin typeface="Calibri" panose="020F0502020204030204"/>
                <a:ea typeface="Calibri" panose="020F0502020204030204"/>
                <a:cs typeface="Calibri" panose="020F0502020204030204"/>
                <a:sym typeface="Calibri" panose="020F0502020204030204"/>
              </a:rPr>
              <a:t>Estas presentaciones pueden llevar más tiempo ya que es la primera clase. Preséntese y dé algunos de sus antecedentes. Dependiendo de la cantidad de alumnos en la sesión, puede pedir que se presenten ellos, dándoles la oportunidad de decir de donde son y cuánto tiempo han estado en la </a:t>
            </a:r>
            <a:r>
              <a:rPr lang="es-CO" altLang="en-US" i="1">
                <a:solidFill>
                  <a:schemeClr val="dk1"/>
                </a:solidFill>
                <a:latin typeface="Calibri" panose="020F0502020204030204"/>
                <a:ea typeface="Calibri" panose="020F0502020204030204"/>
                <a:cs typeface="Calibri" panose="020F0502020204030204"/>
                <a:sym typeface="Calibri" panose="020F0502020204030204"/>
              </a:rPr>
              <a:t>Ac</a:t>
            </a:r>
            <a:r>
              <a:rPr lang="en-US" i="1">
                <a:solidFill>
                  <a:schemeClr val="dk1"/>
                </a:solidFill>
                <a:latin typeface="Calibri" panose="020F0502020204030204"/>
                <a:ea typeface="Calibri" panose="020F0502020204030204"/>
                <a:cs typeface="Calibri" panose="020F0502020204030204"/>
                <a:sym typeface="Calibri" panose="020F0502020204030204"/>
              </a:rPr>
              <a:t>ademia.</a:t>
            </a:r>
            <a:endParaRPr lang="en-US" i="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 name="Google Shape;108;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 name="Shape 114"/>
        <p:cNvGrpSpPr/>
        <p:nvPr/>
      </p:nvGrpSpPr>
      <p:grpSpPr>
        <a:xfrm>
          <a:off x="0" y="0"/>
          <a:ext cx="0" cy="0"/>
          <a:chOff x="0" y="0"/>
          <a:chExt cx="0" cy="0"/>
        </a:xfrm>
      </p:grpSpPr>
      <p:sp>
        <p:nvSpPr>
          <p:cNvPr id="115" name="Google Shape;115;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Oración: </a:t>
            </a:r>
            <a:r>
              <a:rPr lang="en-US">
                <a:solidFill>
                  <a:schemeClr val="dk1"/>
                </a:solidFill>
                <a:latin typeface="Calibri" panose="020F0502020204030204"/>
                <a:ea typeface="Calibri" panose="020F0502020204030204"/>
                <a:cs typeface="Calibri" panose="020F0502020204030204"/>
                <a:sym typeface="Calibri" panose="020F0502020204030204"/>
              </a:rPr>
              <a:t>Querido Padre Celestial, la vida perfecta y la muerte inocente de nuestro Señor y Salvador, Jesucristo, ganó la salvación del mundo. A través del don de la fe, esta salvación se convierte en nuestra plena y libremente, lo que nos permite servirte, no por un sentido de obligación forzada o incluso miedo, sino como una expresión de nuestro amor y gratitud. Gracias por este gran privilegio. En el nombre de Jesús oramos. Amén.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 marR="171450" lvl="0" indent="0" algn="l" rtl="0">
              <a:spcBef>
                <a:spcPts val="10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Introducción a la lección:</a:t>
            </a:r>
            <a:r>
              <a:rPr lang="en-US">
                <a:solidFill>
                  <a:schemeClr val="dk1"/>
                </a:solidFill>
                <a:latin typeface="Calibri" panose="020F0502020204030204"/>
                <a:ea typeface="Calibri" panose="020F0502020204030204"/>
                <a:cs typeface="Calibri" panose="020F0502020204030204"/>
                <a:sym typeface="Calibri" panose="020F0502020204030204"/>
              </a:rPr>
              <a:t> Explique el propósito del curso – queremos ayudar a los estudiantes a formar una identidad espiritual basada en la Palabra de Dios. Puede explicar también la importancia de hacer las tareas, mostrando respeto y etiqueta para con el maestro y otros estudiantes en la clase y en el grupo de WhatsApp.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 name="Shape 122"/>
        <p:cNvGrpSpPr/>
        <p:nvPr/>
      </p:nvGrpSpPr>
      <p:grpSpPr>
        <a:xfrm>
          <a:off x="0" y="0"/>
          <a:ext cx="0" cy="0"/>
          <a:chOff x="0" y="0"/>
          <a:chExt cx="0" cy="0"/>
        </a:xfrm>
      </p:grpSpPr>
      <p:sp>
        <p:nvSpPr>
          <p:cNvPr id="123" name="Google Shape;123;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Objetivos de la Lección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Comparar la Biblia y la Iglesia Católica en cuanto a la Virgen María.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Comparar la Biblia y la Iglesia Católica en cuanto al purgatorio.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Comparar la Biblia y la Iglesia Católica en cuanto a la confesión.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15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4" name="Google Shape;124;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 name="Shape 142"/>
        <p:cNvGrpSpPr/>
        <p:nvPr/>
      </p:nvGrpSpPr>
      <p:grpSpPr>
        <a:xfrm>
          <a:off x="0" y="0"/>
          <a:ext cx="0" cy="0"/>
          <a:chOff x="0" y="0"/>
          <a:chExt cx="0" cy="0"/>
        </a:xfrm>
      </p:grpSpPr>
      <p:sp>
        <p:nvSpPr>
          <p:cNvPr id="143" name="Google Shape;143;p2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Repaso del video.  </a:t>
            </a:r>
            <a:r>
              <a:rPr lang="en-US" i="1">
                <a:solidFill>
                  <a:schemeClr val="dk1"/>
                </a:solidFill>
                <a:latin typeface="Calibri" panose="020F0502020204030204"/>
                <a:ea typeface="Calibri" panose="020F0502020204030204"/>
                <a:cs typeface="Calibri" panose="020F0502020204030204"/>
                <a:sym typeface="Calibri" panose="020F0502020204030204"/>
              </a:rPr>
              <a:t>Deje que los estudiantes respondan las preguntas que les dio como tarea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Según el video, ¿cuáles son las enseñanzas que la Iglesia Católica Romana tiene en común con la Iglesia Luterana y la mayoría de las Iglesias Protestantes?</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4" name="Google Shape;144;p2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g2e879e93aee_0_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enseñanza de la Trinidad: Un solo Dios en su esencia que se ha revelado en tres personas distintas pero iguales: el Padre, el Hijo y el Espíritu Santo.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Sobre la persona de Jesucristo: Que Jesús es verdadero Dios quien se hizo también verdadero hombre para salvarnos.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Sobre la obra redentora de Jesucristo: Que él vivió una vida perfecta para sustituir nuestras vidas pecaminosas y sufrir una muerte bajo nuestro castigo para perdonar los pecados del mundo.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Las enseñanzas de los Credos (Apostólico, Niceno y Atanasiano): Es cierto que algunas iglesias protestantes no usan los credos porque los consideran demasiados "católicos. " Pero, como hemos visto, no debemos rechazar a algo por ser católico, sino por NO ser bíblico. Y los Credos expresan verdades bíblicas. Por esa razón, históricamente, la gran mayoría de iglesias – sean luteranas, católicas, o protestantes – han profesado fe en estos credos.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El Padrenuestro: Aunque no se usa con frecuencia en ciertas iglesias, nadie puede negar que, en la Biblia, Cristo nos enseñó orar así.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Los 10 mandamientos: Aunque su numeración y aplicación pueden diferir, católicos, luteranos y la mayoría de los protestantes están de acuerdo en que expresan la voluntad de Dios para nuestras vidas.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g2e879e93aee_0_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7" name="Shape 157"/>
        <p:cNvGrpSpPr/>
        <p:nvPr/>
      </p:nvGrpSpPr>
      <p:grpSpPr>
        <a:xfrm>
          <a:off x="0" y="0"/>
          <a:ext cx="0" cy="0"/>
          <a:chOff x="0" y="0"/>
          <a:chExt cx="0" cy="0"/>
        </a:xfrm>
      </p:grpSpPr>
      <p:sp>
        <p:nvSpPr>
          <p:cNvPr id="158" name="Google Shape;158;g2e879e93aee_0_1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¿Cuál es la diferencia principal?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9" name="Google Shape;159;g2e879e93aee_0_1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1" name="Shape 11"/>
        <p:cNvGrpSpPr/>
        <p:nvPr/>
      </p:nvGrpSpPr>
      <p:grpSpPr>
        <a:xfrm>
          <a:off x="0" y="0"/>
          <a:ext cx="0" cy="0"/>
          <a:chOff x="0" y="0"/>
          <a:chExt cx="0" cy="0"/>
        </a:xfrm>
      </p:grpSpPr>
      <p:sp>
        <p:nvSpPr>
          <p:cNvPr id="12" name="Google Shape;12;p3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type="pic" idx="2"/>
          </p:nvPr>
        </p:nvSpPr>
        <p:spPr>
          <a:xfrm>
            <a:off x="5183188" y="987425"/>
            <a:ext cx="6172200" cy="4873625"/>
          </a:xfrm>
          <a:prstGeom prst="rect">
            <a:avLst/>
          </a:prstGeom>
          <a:noFill/>
          <a:ln>
            <a:noFill/>
          </a:ln>
        </p:spPr>
      </p:sp>
      <p:sp>
        <p:nvSpPr>
          <p:cNvPr id="64" name="Google Shape;64;p43"/>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1"/>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68" name="Shape 168"/>
        <p:cNvGrpSpPr/>
        <p:nvPr/>
      </p:nvGrpSpPr>
      <p:grpSpPr>
        <a:xfrm>
          <a:off x="0" y="0"/>
          <a:ext cx="0" cy="0"/>
          <a:chOff x="0" y="0"/>
          <a:chExt cx="0" cy="0"/>
        </a:xfrm>
      </p:grpSpPr>
      <p:pic>
        <p:nvPicPr>
          <p:cNvPr id="169" name="Google Shape;169;g2e879e93aee_0_23"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170" name="Google Shape;170;g2e879e93aee_0_23"/>
          <p:cNvGraphicFramePr/>
          <p:nvPr/>
        </p:nvGraphicFramePr>
        <p:xfrm>
          <a:off x="1028700" y="1530350"/>
          <a:ext cx="10287000" cy="3244850"/>
        </p:xfrm>
        <a:graphic>
          <a:graphicData uri="http://schemas.openxmlformats.org/drawingml/2006/table">
            <a:tbl>
              <a:tblPr>
                <a:noFill/>
                <a:tableStyleId>{790D2C48-95C1-4ECB-AFAE-87F0B854655D}</a:tableStyleId>
              </a:tblPr>
              <a:tblGrid>
                <a:gridCol w="5143500"/>
                <a:gridCol w="5143500"/>
              </a:tblGrid>
              <a:tr h="873325">
                <a:tc>
                  <a:txBody>
                    <a:bodyPr/>
                    <a:lstStyle/>
                    <a:p>
                      <a:pPr marL="0" marR="0" lvl="0" indent="0" algn="ctr" rtl="0">
                        <a:lnSpc>
                          <a:spcPct val="100000"/>
                        </a:lnSpc>
                        <a:spcBef>
                          <a:spcPts val="0"/>
                        </a:spcBef>
                        <a:spcAft>
                          <a:spcPts val="0"/>
                        </a:spcAft>
                        <a:buClr>
                          <a:srgbClr val="000000"/>
                        </a:buClr>
                        <a:buSzPts val="3800"/>
                        <a:buFont typeface="Arial" panose="020B0604020202020204"/>
                        <a:buNone/>
                      </a:pPr>
                      <a:r>
                        <a:rPr lang="en-US" sz="3800" b="1">
                          <a:solidFill>
                            <a:schemeClr val="lt1"/>
                          </a:solidFill>
                          <a:latin typeface="Lato" panose="020F0502020204030203"/>
                          <a:ea typeface="Lato" panose="020F0502020204030203"/>
                          <a:cs typeface="Lato" panose="020F0502020204030203"/>
                          <a:sym typeface="Lato" panose="020F0502020204030203"/>
                        </a:rPr>
                        <a:t>Iglesia Católica</a:t>
                      </a:r>
                      <a:endParaRPr sz="38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ctr" rtl="0">
                        <a:lnSpc>
                          <a:spcPct val="100000"/>
                        </a:lnSpc>
                        <a:spcBef>
                          <a:spcPts val="0"/>
                        </a:spcBef>
                        <a:spcAft>
                          <a:spcPts val="0"/>
                        </a:spcAft>
                        <a:buClr>
                          <a:srgbClr val="000000"/>
                        </a:buClr>
                        <a:buSzPts val="3800"/>
                        <a:buFont typeface="Arial" panose="020B0604020202020204"/>
                        <a:buNone/>
                      </a:pPr>
                      <a:r>
                        <a:rPr lang="en-US" sz="3800" b="1">
                          <a:solidFill>
                            <a:schemeClr val="lt1"/>
                          </a:solidFill>
                          <a:latin typeface="Lato" panose="020F0502020204030203"/>
                          <a:ea typeface="Lato" panose="020F0502020204030203"/>
                          <a:cs typeface="Lato" panose="020F0502020204030203"/>
                          <a:sym typeface="Lato" panose="020F0502020204030203"/>
                        </a:rPr>
                        <a:t>Iglesia Luterana</a:t>
                      </a:r>
                      <a:endParaRPr sz="38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r>
              <a:tr h="2371525">
                <a:tc>
                  <a:txBody>
                    <a:bodyPr/>
                    <a:lstStyle/>
                    <a:p>
                      <a:pPr marL="0" lvl="0" indent="0" algn="l" rtl="0">
                        <a:spcBef>
                          <a:spcPts val="0"/>
                        </a:spcBef>
                        <a:spcAft>
                          <a:spcPts val="0"/>
                        </a:spcAft>
                        <a:buClr>
                          <a:schemeClr val="dk1"/>
                        </a:buClr>
                        <a:buSzPts val="1100"/>
                        <a:buFont typeface="Arial" panose="020B0604020202020204"/>
                        <a:buNone/>
                      </a:pPr>
                      <a:r>
                        <a:rPr lang="en-US" sz="3400">
                          <a:latin typeface="Lato" panose="020F0502020204030203"/>
                          <a:ea typeface="Lato" panose="020F0502020204030203"/>
                          <a:cs typeface="Lato" panose="020F0502020204030203"/>
                          <a:sym typeface="Lato" panose="020F0502020204030203"/>
                        </a:rPr>
                        <a:t>Uno debe obtener la </a:t>
                      </a:r>
                      <a:r>
                        <a:rPr lang="en-US" sz="3400">
                          <a:latin typeface="Lato" panose="020F0502020204030203"/>
                          <a:ea typeface="Lato" panose="020F0502020204030203"/>
                          <a:cs typeface="Lato" panose="020F0502020204030203"/>
                          <a:sym typeface="Lato" panose="020F0502020204030203"/>
                        </a:rPr>
                        <a:t>salvación</a:t>
                      </a:r>
                      <a:r>
                        <a:rPr lang="en-US" sz="3400">
                          <a:latin typeface="Lato" panose="020F0502020204030203"/>
                          <a:ea typeface="Lato" panose="020F0502020204030203"/>
                          <a:cs typeface="Lato" panose="020F0502020204030203"/>
                          <a:sym typeface="Lato" panose="020F0502020204030203"/>
                        </a:rPr>
                        <a:t> mediante una combinación de fe en Cristo como Salvador y buenas obras o acciones meritorias por parte del creyente.</a:t>
                      </a:r>
                      <a:endParaRPr sz="34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400">
                          <a:solidFill>
                            <a:schemeClr val="dk1"/>
                          </a:solidFill>
                          <a:latin typeface="Lato" panose="020F0502020204030203"/>
                          <a:ea typeface="Lato" panose="020F0502020204030203"/>
                          <a:cs typeface="Lato" panose="020F0502020204030203"/>
                          <a:sym typeface="Lato" panose="020F0502020204030203"/>
                        </a:rPr>
                        <a:t>La salvación es ganada por Cristo y dada plena y libremente por su gracia (amor inmerecido) y se recibe solo por la fe sola, no por la fe y las buenas obras.</a:t>
                      </a:r>
                      <a:endParaRPr sz="34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74" name="Shape 174"/>
        <p:cNvGrpSpPr/>
        <p:nvPr/>
      </p:nvGrpSpPr>
      <p:grpSpPr>
        <a:xfrm>
          <a:off x="0" y="0"/>
          <a:ext cx="0" cy="0"/>
          <a:chOff x="0" y="0"/>
          <a:chExt cx="0" cy="0"/>
        </a:xfrm>
      </p:grpSpPr>
      <p:pic>
        <p:nvPicPr>
          <p:cNvPr id="175" name="Google Shape;175;g2e879e93aee_0_33"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176" name="Google Shape;176;g2e879e93aee_0_33"/>
          <p:cNvSpPr/>
          <p:nvPr/>
        </p:nvSpPr>
        <p:spPr>
          <a:xfrm>
            <a:off x="3925446" y="854170"/>
            <a:ext cx="4668300" cy="4668300"/>
          </a:xfrm>
          <a:prstGeom prst="ellipse">
            <a:avLst/>
          </a:pr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p>
        </p:txBody>
      </p:sp>
      <p:grpSp>
        <p:nvGrpSpPr>
          <p:cNvPr id="177" name="Google Shape;177;g2e879e93aee_0_33"/>
          <p:cNvGrpSpPr/>
          <p:nvPr/>
        </p:nvGrpSpPr>
        <p:grpSpPr>
          <a:xfrm>
            <a:off x="4815580" y="323856"/>
            <a:ext cx="2887928" cy="2887928"/>
            <a:chOff x="3611776" y="414352"/>
            <a:chExt cx="2166000" cy="2166000"/>
          </a:xfrm>
        </p:grpSpPr>
        <p:sp>
          <p:nvSpPr>
            <p:cNvPr id="178" name="Google Shape;178;g2e879e93aee_0_33"/>
            <p:cNvSpPr/>
            <p:nvPr/>
          </p:nvSpPr>
          <p:spPr>
            <a:xfrm>
              <a:off x="3611776" y="414352"/>
              <a:ext cx="2166000" cy="2166000"/>
            </a:xfrm>
            <a:prstGeom prst="ellips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panose="020F0502020204030203"/>
                <a:ea typeface="Lato" panose="020F0502020204030203"/>
                <a:cs typeface="Lato" panose="020F0502020204030203"/>
                <a:sym typeface="Lato" panose="020F0502020204030203"/>
              </a:endParaRPr>
            </a:p>
          </p:txBody>
        </p:sp>
        <p:sp>
          <p:nvSpPr>
            <p:cNvPr id="179" name="Google Shape;179;g2e879e93aee_0_33"/>
            <p:cNvSpPr txBox="1"/>
            <p:nvPr/>
          </p:nvSpPr>
          <p:spPr>
            <a:xfrm>
              <a:off x="3967546" y="1027503"/>
              <a:ext cx="1496100" cy="702900"/>
            </a:xfrm>
            <a:prstGeom prst="rect">
              <a:avLst/>
            </a:prstGeom>
            <a:solidFill>
              <a:srgbClr val="00944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a:solidFill>
                    <a:srgbClr val="FFFFFF"/>
                  </a:solidFill>
                  <a:latin typeface="Lato" panose="020F0502020204030203"/>
                  <a:ea typeface="Lato" panose="020F0502020204030203"/>
                  <a:cs typeface="Lato" panose="020F0502020204030203"/>
                  <a:sym typeface="Lato" panose="020F0502020204030203"/>
                </a:rPr>
                <a:t>Sola gratia</a:t>
              </a:r>
              <a:endParaRPr sz="3200">
                <a:solidFill>
                  <a:srgbClr val="FFFFFF"/>
                </a:solidFill>
                <a:latin typeface="Lato" panose="020F0502020204030203"/>
                <a:ea typeface="Lato" panose="020F0502020204030203"/>
                <a:cs typeface="Lato" panose="020F0502020204030203"/>
                <a:sym typeface="Lato" panose="020F0502020204030203"/>
              </a:endParaRPr>
            </a:p>
          </p:txBody>
        </p:sp>
      </p:grpSp>
      <p:grpSp>
        <p:nvGrpSpPr>
          <p:cNvPr id="180" name="Google Shape;180;g2e879e93aee_0_33"/>
          <p:cNvGrpSpPr/>
          <p:nvPr/>
        </p:nvGrpSpPr>
        <p:grpSpPr>
          <a:xfrm>
            <a:off x="6082859" y="2481818"/>
            <a:ext cx="2887928" cy="2887928"/>
            <a:chOff x="4562258" y="2032864"/>
            <a:chExt cx="2166000" cy="2166000"/>
          </a:xfrm>
        </p:grpSpPr>
        <p:sp>
          <p:nvSpPr>
            <p:cNvPr id="181" name="Google Shape;181;g2e879e93aee_0_33"/>
            <p:cNvSpPr/>
            <p:nvPr/>
          </p:nvSpPr>
          <p:spPr>
            <a:xfrm>
              <a:off x="4562258" y="2032864"/>
              <a:ext cx="2166000" cy="21660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panose="020F0502020204030203"/>
                <a:ea typeface="Lato" panose="020F0502020204030203"/>
                <a:cs typeface="Lato" panose="020F0502020204030203"/>
                <a:sym typeface="Lato" panose="020F0502020204030203"/>
              </a:endParaRPr>
            </a:p>
          </p:txBody>
        </p:sp>
        <p:sp>
          <p:nvSpPr>
            <p:cNvPr id="182" name="Google Shape;182;g2e879e93aee_0_33"/>
            <p:cNvSpPr txBox="1"/>
            <p:nvPr/>
          </p:nvSpPr>
          <p:spPr>
            <a:xfrm>
              <a:off x="5079846" y="2834728"/>
              <a:ext cx="1496100" cy="7029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a:solidFill>
                    <a:srgbClr val="FFFFFF"/>
                  </a:solidFill>
                  <a:latin typeface="Lato" panose="020F0502020204030203"/>
                  <a:ea typeface="Lato" panose="020F0502020204030203"/>
                  <a:cs typeface="Lato" panose="020F0502020204030203"/>
                  <a:sym typeface="Lato" panose="020F0502020204030203"/>
                </a:rPr>
                <a:t>Sola fide</a:t>
              </a:r>
              <a:endParaRPr sz="3200">
                <a:solidFill>
                  <a:srgbClr val="FFFFFF"/>
                </a:solidFill>
                <a:latin typeface="Lato" panose="020F0502020204030203"/>
                <a:ea typeface="Lato" panose="020F0502020204030203"/>
                <a:cs typeface="Lato" panose="020F0502020204030203"/>
                <a:sym typeface="Lato" panose="020F0502020204030203"/>
              </a:endParaRPr>
            </a:p>
          </p:txBody>
        </p:sp>
      </p:grpSp>
      <p:grpSp>
        <p:nvGrpSpPr>
          <p:cNvPr id="183" name="Google Shape;183;g2e879e93aee_0_33"/>
          <p:cNvGrpSpPr/>
          <p:nvPr/>
        </p:nvGrpSpPr>
        <p:grpSpPr>
          <a:xfrm>
            <a:off x="3603744" y="2481818"/>
            <a:ext cx="2887928" cy="2887928"/>
            <a:chOff x="2702876" y="2032864"/>
            <a:chExt cx="2166000" cy="2166000"/>
          </a:xfrm>
        </p:grpSpPr>
        <p:sp>
          <p:nvSpPr>
            <p:cNvPr id="184" name="Google Shape;184;g2e879e93aee_0_33"/>
            <p:cNvSpPr/>
            <p:nvPr/>
          </p:nvSpPr>
          <p:spPr>
            <a:xfrm>
              <a:off x="2702876" y="2032864"/>
              <a:ext cx="2166000" cy="2166000"/>
            </a:xfrm>
            <a:prstGeom prst="ellipse">
              <a:avLst/>
            </a:prstGeom>
            <a:solidFill>
              <a:srgbClr val="006F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panose="020F0502020204030203"/>
                <a:ea typeface="Lato" panose="020F0502020204030203"/>
                <a:cs typeface="Lato" panose="020F0502020204030203"/>
                <a:sym typeface="Lato" panose="020F0502020204030203"/>
              </a:endParaRPr>
            </a:p>
          </p:txBody>
        </p:sp>
        <p:sp>
          <p:nvSpPr>
            <p:cNvPr id="185" name="Google Shape;185;g2e879e93aee_0_33"/>
            <p:cNvSpPr txBox="1"/>
            <p:nvPr/>
          </p:nvSpPr>
          <p:spPr>
            <a:xfrm>
              <a:off x="2855281" y="2834728"/>
              <a:ext cx="1496100" cy="702900"/>
            </a:xfrm>
            <a:prstGeom prst="rect">
              <a:avLst/>
            </a:prstGeom>
            <a:solidFill>
              <a:srgbClr val="006F3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a:solidFill>
                    <a:srgbClr val="FFFFFF"/>
                  </a:solidFill>
                  <a:latin typeface="Lato" panose="020F0502020204030203"/>
                  <a:ea typeface="Lato" panose="020F0502020204030203"/>
                  <a:cs typeface="Lato" panose="020F0502020204030203"/>
                  <a:sym typeface="Lato" panose="020F0502020204030203"/>
                </a:rPr>
                <a:t>Sola scriptura</a:t>
              </a:r>
              <a:endParaRPr sz="3200">
                <a:solidFill>
                  <a:srgbClr val="FFFFFF"/>
                </a:solidFill>
                <a:latin typeface="Lato" panose="020F0502020204030203"/>
                <a:ea typeface="Lato" panose="020F0502020204030203"/>
                <a:cs typeface="Lato" panose="020F0502020204030203"/>
                <a:sym typeface="Lato" panose="020F0502020204030203"/>
              </a:endParaRPr>
            </a:p>
          </p:txBody>
        </p:sp>
      </p:grpSp>
      <p:sp>
        <p:nvSpPr>
          <p:cNvPr id="186" name="Google Shape;186;g2e879e93aee_0_33"/>
          <p:cNvSpPr/>
          <p:nvPr/>
        </p:nvSpPr>
        <p:spPr>
          <a:xfrm>
            <a:off x="5446240" y="2366388"/>
            <a:ext cx="1634400" cy="1634400"/>
          </a:xfrm>
          <a:prstGeom prst="ellipse">
            <a:avLst/>
          </a:pr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p>
        </p:txBody>
      </p:sp>
      <p:sp>
        <p:nvSpPr>
          <p:cNvPr id="187" name="Google Shape;187;g2e879e93aee_0_33"/>
          <p:cNvSpPr txBox="1"/>
          <p:nvPr/>
        </p:nvSpPr>
        <p:spPr>
          <a:xfrm>
            <a:off x="1861388" y="567487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Las tres solas</a:t>
            </a:r>
            <a:endParaRPr sz="48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pic>
        <p:nvPicPr>
          <p:cNvPr id="188" name="Google Shape;188;g2e879e93aee_0_33"/>
          <p:cNvPicPr preferRelativeResize="0"/>
          <p:nvPr/>
        </p:nvPicPr>
        <p:blipFill>
          <a:blip r:embed="rId2"/>
          <a:stretch>
            <a:fillRect/>
          </a:stretch>
        </p:blipFill>
        <p:spPr>
          <a:xfrm>
            <a:off x="5350737" y="2270899"/>
            <a:ext cx="1825425" cy="1825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92" name="Shape 192"/>
        <p:cNvGrpSpPr/>
        <p:nvPr/>
      </p:nvGrpSpPr>
      <p:grpSpPr>
        <a:xfrm>
          <a:off x="0" y="0"/>
          <a:ext cx="0" cy="0"/>
          <a:chOff x="0" y="0"/>
          <a:chExt cx="0" cy="0"/>
        </a:xfrm>
      </p:grpSpPr>
      <p:sp>
        <p:nvSpPr>
          <p:cNvPr id="193" name="Google Shape;193;g2e879e93aee_0_1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4" name="Google Shape;194;g2e879e93aee_0_12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95" name="Google Shape;195;g2e879e93aee_0_125"/>
          <p:cNvSpPr txBox="1"/>
          <p:nvPr/>
        </p:nvSpPr>
        <p:spPr>
          <a:xfrm>
            <a:off x="3809475" y="2459250"/>
            <a:ext cx="78636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¿Cuáles son algunas otras diferencias y qué tienen en común?</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96" name="Google Shape;196;g2e879e93aee_0_12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00" name="Shape 200"/>
        <p:cNvGrpSpPr/>
        <p:nvPr/>
      </p:nvGrpSpPr>
      <p:grpSpPr>
        <a:xfrm>
          <a:off x="0" y="0"/>
          <a:ext cx="0" cy="0"/>
          <a:chOff x="0" y="0"/>
          <a:chExt cx="0" cy="0"/>
        </a:xfrm>
      </p:grpSpPr>
      <p:sp>
        <p:nvSpPr>
          <p:cNvPr id="201" name="Google Shape;201;g274b448e17c_0_5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74b448e17c_0_5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74b448e17c_0_52"/>
          <p:cNvSpPr txBox="1"/>
          <p:nvPr/>
        </p:nvSpPr>
        <p:spPr>
          <a:xfrm>
            <a:off x="3875725" y="2699350"/>
            <a:ext cx="80238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La Virgen María: ¿Qué dice </a:t>
            </a:r>
            <a:endParaRPr sz="4000" b="1">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la Biblia?</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204" name="Google Shape;204;g274b448e17c_0_5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08" name="Shape 208"/>
        <p:cNvGrpSpPr/>
        <p:nvPr/>
      </p:nvGrpSpPr>
      <p:grpSpPr>
        <a:xfrm>
          <a:off x="0" y="0"/>
          <a:ext cx="0" cy="0"/>
          <a:chOff x="0" y="0"/>
          <a:chExt cx="0" cy="0"/>
        </a:xfrm>
      </p:grpSpPr>
      <p:sp>
        <p:nvSpPr>
          <p:cNvPr id="209" name="Google Shape;209;g2e314509b4d_0_220"/>
          <p:cNvSpPr txBox="1"/>
          <p:nvPr/>
        </p:nvSpPr>
        <p:spPr>
          <a:xfrm>
            <a:off x="2666725" y="9269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La Biblia: Maria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10" name="Google Shape;210;g2e314509b4d_0_220"/>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1" name="Google Shape;211;g2e314509b4d_0_2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2" name="Google Shape;212;g2e314509b4d_0_2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13" name="Google Shape;213;g2e314509b4d_0_22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4" name="Google Shape;214;g2e314509b4d_0_220"/>
          <p:cNvPicPr preferRelativeResize="0"/>
          <p:nvPr/>
        </p:nvPicPr>
        <p:blipFill rotWithShape="1">
          <a:blip r:embed="rId2"/>
          <a:srcRect/>
          <a:stretch>
            <a:fillRect/>
          </a:stretch>
        </p:blipFill>
        <p:spPr>
          <a:xfrm>
            <a:off x="-167225" y="366125"/>
            <a:ext cx="3032651" cy="3032651"/>
          </a:xfrm>
          <a:prstGeom prst="rect">
            <a:avLst/>
          </a:prstGeom>
          <a:noFill/>
          <a:ln>
            <a:noFill/>
          </a:ln>
        </p:spPr>
      </p:pic>
      <p:sp>
        <p:nvSpPr>
          <p:cNvPr id="215" name="Google Shape;215;g2e314509b4d_0_220"/>
          <p:cNvSpPr txBox="1"/>
          <p:nvPr/>
        </p:nvSpPr>
        <p:spPr>
          <a:xfrm>
            <a:off x="2209525" y="2108775"/>
            <a:ext cx="9828000" cy="3617100"/>
          </a:xfrm>
          <a:prstGeom prst="rect">
            <a:avLst/>
          </a:prstGeom>
          <a:noFill/>
          <a:ln>
            <a:noFill/>
          </a:ln>
        </p:spPr>
        <p:txBody>
          <a:bodyPr spcFirstLastPara="1" wrap="square" lIns="91425" tIns="45700" rIns="91425" bIns="45700" anchor="t" anchorCtr="0">
            <a:spAutoFit/>
          </a:bodyPr>
          <a:lstStyle/>
          <a:p>
            <a:pPr marL="457200" lvl="0" indent="-444500" algn="l" rtl="0">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Su elección para ser la madre del Salvador fue puro amor inmerecido.</a:t>
            </a:r>
            <a:endParaRPr sz="3400">
              <a:solidFill>
                <a:schemeClr val="dk1"/>
              </a:solidFill>
              <a:latin typeface="Lato" panose="020F0502020204030203"/>
              <a:ea typeface="Lato" panose="020F0502020204030203"/>
              <a:cs typeface="Lato" panose="020F0502020204030203"/>
              <a:sym typeface="Lato" panose="020F0502020204030203"/>
            </a:endParaRPr>
          </a:p>
          <a:p>
            <a:pPr marL="457200" lvl="0" indent="-444500" algn="l" rtl="0">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Concibió y dio a luz al Hijo de Dios por obra del Espíritu Santo</a:t>
            </a:r>
            <a:endParaRPr sz="3400">
              <a:solidFill>
                <a:schemeClr val="dk1"/>
              </a:solidFill>
              <a:latin typeface="Lato" panose="020F0502020204030203"/>
              <a:ea typeface="Lato" panose="020F0502020204030203"/>
              <a:cs typeface="Lato" panose="020F0502020204030203"/>
              <a:sym typeface="Lato" panose="020F0502020204030203"/>
            </a:endParaRPr>
          </a:p>
          <a:p>
            <a:pPr marL="457200" lvl="0" indent="-444500" algn="l" rtl="0">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Buen ejemplo de fe humilde</a:t>
            </a:r>
            <a:endParaRPr sz="3400">
              <a:solidFill>
                <a:schemeClr val="dk1"/>
              </a:solidFill>
              <a:latin typeface="Lato" panose="020F0502020204030203"/>
              <a:ea typeface="Lato" panose="020F0502020204030203"/>
              <a:cs typeface="Lato" panose="020F0502020204030203"/>
              <a:sym typeface="Lato" panose="020F0502020204030203"/>
            </a:endParaRPr>
          </a:p>
          <a:p>
            <a:pPr marL="457200" lvl="0" indent="-444500" algn="l" rtl="0">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Llamó a Dios su Salvador</a:t>
            </a:r>
            <a:endParaRPr sz="340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19" name="Shape 219"/>
        <p:cNvGrpSpPr/>
        <p:nvPr/>
      </p:nvGrpSpPr>
      <p:grpSpPr>
        <a:xfrm>
          <a:off x="0" y="0"/>
          <a:ext cx="0" cy="0"/>
          <a:chOff x="0" y="0"/>
          <a:chExt cx="0" cy="0"/>
        </a:xfrm>
      </p:grpSpPr>
      <p:sp>
        <p:nvSpPr>
          <p:cNvPr id="220" name="Google Shape;220;g274b448e17c_0_44"/>
          <p:cNvSpPr txBox="1"/>
          <p:nvPr/>
        </p:nvSpPr>
        <p:spPr>
          <a:xfrm>
            <a:off x="3602250" y="2150688"/>
            <a:ext cx="8297400" cy="270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Porque hay un solo Dios, y un solo mediador entre Dios y los hombres, que es Jesucristo hombre, el cual se dio a sí mismo en rescate por todos.</a:t>
            </a:r>
            <a:endParaRPr sz="3300" b="0"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0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1 TImoteo 2:5-6</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221" name="Google Shape;221;g274b448e17c_0_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2" name="Google Shape;222;g274b448e17c_0_4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23" name="Google Shape;223;g274b448e17c_0_4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7" name="Shape 227"/>
        <p:cNvGrpSpPr/>
        <p:nvPr/>
      </p:nvGrpSpPr>
      <p:grpSpPr>
        <a:xfrm>
          <a:off x="0" y="0"/>
          <a:ext cx="0" cy="0"/>
          <a:chOff x="0" y="0"/>
          <a:chExt cx="0" cy="0"/>
        </a:xfrm>
      </p:grpSpPr>
      <p:sp>
        <p:nvSpPr>
          <p:cNvPr id="228" name="Google Shape;228;g2e879e93aee_0_140"/>
          <p:cNvSpPr txBox="1"/>
          <p:nvPr/>
        </p:nvSpPr>
        <p:spPr>
          <a:xfrm>
            <a:off x="2666725" y="6221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La </a:t>
            </a:r>
            <a:r>
              <a:rPr lang="en-US" sz="4860">
                <a:solidFill>
                  <a:srgbClr val="009444"/>
                </a:solidFill>
                <a:latin typeface="Lato" panose="020F0502020204030203"/>
                <a:ea typeface="Lato" panose="020F0502020204030203"/>
                <a:cs typeface="Lato" panose="020F0502020204030203"/>
                <a:sym typeface="Lato" panose="020F0502020204030203"/>
              </a:rPr>
              <a:t>Iglesia Católica: Maria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29" name="Google Shape;229;g2e879e93aee_0_140"/>
          <p:cNvCxnSpPr/>
          <p:nvPr/>
        </p:nvCxnSpPr>
        <p:spPr>
          <a:xfrm>
            <a:off x="2312966" y="16404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0" name="Google Shape;230;g2e879e93aee_0_1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1" name="Google Shape;231;g2e879e93aee_0_14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32" name="Google Shape;232;g2e879e93aee_0_14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3" name="Google Shape;233;g2e879e93aee_0_140"/>
          <p:cNvPicPr preferRelativeResize="0"/>
          <p:nvPr/>
        </p:nvPicPr>
        <p:blipFill rotWithShape="1">
          <a:blip r:embed="rId2"/>
          <a:srcRect/>
          <a:stretch>
            <a:fillRect/>
          </a:stretch>
        </p:blipFill>
        <p:spPr>
          <a:xfrm>
            <a:off x="-167225" y="61325"/>
            <a:ext cx="3032651" cy="3032651"/>
          </a:xfrm>
          <a:prstGeom prst="rect">
            <a:avLst/>
          </a:prstGeom>
          <a:noFill/>
          <a:ln>
            <a:noFill/>
          </a:ln>
        </p:spPr>
      </p:pic>
      <p:sp>
        <p:nvSpPr>
          <p:cNvPr id="234" name="Google Shape;234;g2e879e93aee_0_140"/>
          <p:cNvSpPr txBox="1"/>
          <p:nvPr/>
        </p:nvSpPr>
        <p:spPr>
          <a:xfrm>
            <a:off x="2361925" y="1803975"/>
            <a:ext cx="9292800" cy="46638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“La Virgen inmaculada, preservada inmune de toda mancha de pecado… colaboró de manera totalmente singular a la obra del Salvador…  En efecto, con su asunción a los cielos, no abandonó su misión salvadora, sino continúa procurándonos con su múltiple intercesión los dones de la salvación eterna… Por eso es invocada en la Iglesia con los títulos de Abogada, Auxiliadora, Socorro, Mediadora.”</a:t>
            </a:r>
            <a:endParaRPr sz="330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38" name="Shape 238"/>
        <p:cNvGrpSpPr/>
        <p:nvPr/>
      </p:nvGrpSpPr>
      <p:grpSpPr>
        <a:xfrm>
          <a:off x="0" y="0"/>
          <a:ext cx="0" cy="0"/>
          <a:chOff x="0" y="0"/>
          <a:chExt cx="0" cy="0"/>
        </a:xfrm>
      </p:grpSpPr>
      <p:sp>
        <p:nvSpPr>
          <p:cNvPr id="239" name="Google Shape;239;g2e879e93aee_0_339"/>
          <p:cNvSpPr txBox="1"/>
          <p:nvPr/>
        </p:nvSpPr>
        <p:spPr>
          <a:xfrm>
            <a:off x="2666725" y="9269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La Biblia: Purgatorio</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40" name="Google Shape;240;g2e879e93aee_0_339"/>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1" name="Google Shape;241;g2e879e93aee_0_3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2" name="Google Shape;242;g2e879e93aee_0_339"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43" name="Google Shape;243;g2e879e93aee_0_33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4" name="Google Shape;244;g2e879e93aee_0_339"/>
          <p:cNvPicPr preferRelativeResize="0"/>
          <p:nvPr/>
        </p:nvPicPr>
        <p:blipFill rotWithShape="1">
          <a:blip r:embed="rId2"/>
          <a:srcRect/>
          <a:stretch>
            <a:fillRect/>
          </a:stretch>
        </p:blipFill>
        <p:spPr>
          <a:xfrm>
            <a:off x="-167225" y="366125"/>
            <a:ext cx="3032651" cy="3032651"/>
          </a:xfrm>
          <a:prstGeom prst="rect">
            <a:avLst/>
          </a:prstGeom>
          <a:noFill/>
          <a:ln>
            <a:noFill/>
          </a:ln>
        </p:spPr>
      </p:pic>
      <p:sp>
        <p:nvSpPr>
          <p:cNvPr id="245" name="Google Shape;245;g2e879e93aee_0_339"/>
          <p:cNvSpPr txBox="1"/>
          <p:nvPr/>
        </p:nvSpPr>
        <p:spPr>
          <a:xfrm>
            <a:off x="2209525" y="2108775"/>
            <a:ext cx="9828000" cy="2837400"/>
          </a:xfrm>
          <a:prstGeom prst="rect">
            <a:avLst/>
          </a:prstGeom>
          <a:noFill/>
          <a:ln>
            <a:noFill/>
          </a:ln>
        </p:spPr>
        <p:txBody>
          <a:bodyPr spcFirstLastPara="1" wrap="square" lIns="91425" tIns="45700" rIns="91425" bIns="45700" anchor="t" anchorCtr="0">
            <a:spAutoFit/>
          </a:bodyPr>
          <a:lstStyle/>
          <a:p>
            <a:pPr marL="457200" lvl="0" indent="-444500" algn="l" rtl="0">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“Hoy estarás conmigo en el paraíso”, dijo Jesús a un criminal arrepentido que sufría una sentencia de muerte. (Lucas 23:39-43)</a:t>
            </a:r>
            <a:endParaRPr sz="3400">
              <a:solidFill>
                <a:schemeClr val="dk1"/>
              </a:solidFill>
              <a:latin typeface="Lato" panose="020F0502020204030203"/>
              <a:ea typeface="Lato" panose="020F0502020204030203"/>
              <a:cs typeface="Lato" panose="020F0502020204030203"/>
              <a:sym typeface="Lato" panose="020F0502020204030203"/>
            </a:endParaRPr>
          </a:p>
          <a:p>
            <a:pPr marL="457200" lvl="0" indent="-444500" algn="l" rtl="0">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“La sangre de Jesucristo su Hijo nos limpia de todo pecado.” (1 Juan 1:7)</a:t>
            </a:r>
            <a:endParaRPr sz="340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9" name="Shape 249"/>
        <p:cNvGrpSpPr/>
        <p:nvPr/>
      </p:nvGrpSpPr>
      <p:grpSpPr>
        <a:xfrm>
          <a:off x="0" y="0"/>
          <a:ext cx="0" cy="0"/>
          <a:chOff x="0" y="0"/>
          <a:chExt cx="0" cy="0"/>
        </a:xfrm>
      </p:grpSpPr>
      <p:sp>
        <p:nvSpPr>
          <p:cNvPr id="250" name="Google Shape;250;g2e879e93aee_0_170"/>
          <p:cNvSpPr txBox="1"/>
          <p:nvPr/>
        </p:nvSpPr>
        <p:spPr>
          <a:xfrm>
            <a:off x="2438125" y="6221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La Iglesia Católica: Purgatorio</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51" name="Google Shape;251;g2e879e93aee_0_170"/>
          <p:cNvCxnSpPr/>
          <p:nvPr/>
        </p:nvCxnSpPr>
        <p:spPr>
          <a:xfrm>
            <a:off x="2312966" y="16404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2" name="Google Shape;252;g2e879e93aee_0_17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3" name="Google Shape;253;g2e879e93aee_0_17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54" name="Google Shape;254;g2e879e93aee_0_17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5" name="Google Shape;255;g2e879e93aee_0_170"/>
          <p:cNvPicPr preferRelativeResize="0"/>
          <p:nvPr/>
        </p:nvPicPr>
        <p:blipFill rotWithShape="1">
          <a:blip r:embed="rId2"/>
          <a:srcRect/>
          <a:stretch>
            <a:fillRect/>
          </a:stretch>
        </p:blipFill>
        <p:spPr>
          <a:xfrm>
            <a:off x="-167225" y="61325"/>
            <a:ext cx="3032651" cy="3032651"/>
          </a:xfrm>
          <a:prstGeom prst="rect">
            <a:avLst/>
          </a:prstGeom>
          <a:noFill/>
          <a:ln>
            <a:noFill/>
          </a:ln>
        </p:spPr>
      </p:pic>
      <p:sp>
        <p:nvSpPr>
          <p:cNvPr id="256" name="Google Shape;256;g2e879e93aee_0_170"/>
          <p:cNvSpPr txBox="1"/>
          <p:nvPr/>
        </p:nvSpPr>
        <p:spPr>
          <a:xfrm>
            <a:off x="2361925" y="1803975"/>
            <a:ext cx="9292800" cy="31401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“Los que mueren en la gracia y en la amistad de Dios, pero imperfectamente purificados, aunque están seguros de su eterna salvación, sufren después de su muerte una purificación, a fin de obtener la santidad necesaria para entrar en la alegría del cielo… </a:t>
            </a:r>
            <a:endParaRPr sz="330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60" name="Shape 260"/>
        <p:cNvGrpSpPr/>
        <p:nvPr/>
      </p:nvGrpSpPr>
      <p:grpSpPr>
        <a:xfrm>
          <a:off x="0" y="0"/>
          <a:ext cx="0" cy="0"/>
          <a:chOff x="0" y="0"/>
          <a:chExt cx="0" cy="0"/>
        </a:xfrm>
      </p:grpSpPr>
      <p:cxnSp>
        <p:nvCxnSpPr>
          <p:cNvPr id="261" name="Google Shape;261;g2e879e93aee_0_181"/>
          <p:cNvCxnSpPr/>
          <p:nvPr/>
        </p:nvCxnSpPr>
        <p:spPr>
          <a:xfrm>
            <a:off x="2312966" y="16404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2" name="Google Shape;262;g2e879e93aee_0_18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e879e93aee_0_181"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64" name="Google Shape;264;g2e879e93aee_0_18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5" name="Google Shape;265;g2e879e93aee_0_181"/>
          <p:cNvPicPr preferRelativeResize="0"/>
          <p:nvPr/>
        </p:nvPicPr>
        <p:blipFill rotWithShape="1">
          <a:blip r:embed="rId2"/>
          <a:srcRect/>
          <a:stretch>
            <a:fillRect/>
          </a:stretch>
        </p:blipFill>
        <p:spPr>
          <a:xfrm>
            <a:off x="-167225" y="61325"/>
            <a:ext cx="3032651" cy="3032651"/>
          </a:xfrm>
          <a:prstGeom prst="rect">
            <a:avLst/>
          </a:prstGeom>
          <a:noFill/>
          <a:ln>
            <a:noFill/>
          </a:ln>
        </p:spPr>
      </p:pic>
      <p:sp>
        <p:nvSpPr>
          <p:cNvPr id="266" name="Google Shape;266;g2e879e93aee_0_181"/>
          <p:cNvSpPr txBox="1"/>
          <p:nvPr/>
        </p:nvSpPr>
        <p:spPr>
          <a:xfrm>
            <a:off x="2361925" y="1803975"/>
            <a:ext cx="9292800" cy="41559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…Desde los primeros tiempos, la Iglesia ha honrado la memoria de los difuntos y ha ofrecido sufragios en su favor, en particular el sacrificio eucarístico (cf. DS 856), para que, una vez purificados, puedan llegar a la visión beatífica de Dios. La Iglesia también recomienda las limosnas, las indulgencias y las obras de penitencia en favor de los difuntos.”</a:t>
            </a:r>
            <a:endParaRPr sz="3300">
              <a:solidFill>
                <a:schemeClr val="dk1"/>
              </a:solidFill>
              <a:latin typeface="Lato" panose="020F0502020204030203"/>
              <a:ea typeface="Lato" panose="020F0502020204030203"/>
              <a:cs typeface="Lato" panose="020F0502020204030203"/>
              <a:sym typeface="Lato" panose="020F0502020204030203"/>
            </a:endParaRPr>
          </a:p>
        </p:txBody>
      </p:sp>
      <p:sp>
        <p:nvSpPr>
          <p:cNvPr id="267" name="Google Shape;267;g2e879e93aee_0_181"/>
          <p:cNvSpPr txBox="1"/>
          <p:nvPr/>
        </p:nvSpPr>
        <p:spPr>
          <a:xfrm>
            <a:off x="2438125" y="6221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La Iglesia Católica: Purgatorio</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1"/>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1" name="Shape 271"/>
        <p:cNvGrpSpPr/>
        <p:nvPr/>
      </p:nvGrpSpPr>
      <p:grpSpPr>
        <a:xfrm>
          <a:off x="0" y="0"/>
          <a:ext cx="0" cy="0"/>
          <a:chOff x="0" y="0"/>
          <a:chExt cx="0" cy="0"/>
        </a:xfrm>
      </p:grpSpPr>
      <p:sp>
        <p:nvSpPr>
          <p:cNvPr id="272" name="Google Shape;272;g2e879e93aee_0_201"/>
          <p:cNvSpPr txBox="1"/>
          <p:nvPr/>
        </p:nvSpPr>
        <p:spPr>
          <a:xfrm>
            <a:off x="2666725" y="9269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La Biblia: </a:t>
            </a:r>
            <a:r>
              <a:rPr lang="en-US" sz="4860">
                <a:solidFill>
                  <a:srgbClr val="009444"/>
                </a:solidFill>
                <a:latin typeface="Lato" panose="020F0502020204030203"/>
                <a:ea typeface="Lato" panose="020F0502020204030203"/>
                <a:cs typeface="Lato" panose="020F0502020204030203"/>
                <a:sym typeface="Lato" panose="020F0502020204030203"/>
              </a:rPr>
              <a:t>Confesión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73" name="Google Shape;273;g2e879e93aee_0_201"/>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4" name="Google Shape;274;g2e879e93aee_0_20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5" name="Google Shape;275;g2e879e93aee_0_201"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76" name="Google Shape;276;g2e879e93aee_0_20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7" name="Google Shape;277;g2e879e93aee_0_201"/>
          <p:cNvSpPr txBox="1"/>
          <p:nvPr/>
        </p:nvSpPr>
        <p:spPr>
          <a:xfrm>
            <a:off x="2209525" y="2108775"/>
            <a:ext cx="9828000" cy="3489000"/>
          </a:xfrm>
          <a:prstGeom prst="rect">
            <a:avLst/>
          </a:prstGeom>
          <a:noFill/>
          <a:ln>
            <a:noFill/>
          </a:ln>
        </p:spPr>
        <p:txBody>
          <a:bodyPr spcFirstLastPara="1" wrap="square" lIns="91425" tIns="45700" rIns="91425" bIns="45700" anchor="t" anchorCtr="0">
            <a:spAutoFit/>
          </a:bodyPr>
          <a:lstStyle/>
          <a:p>
            <a:pPr marL="457200" lvl="0" indent="-444500" algn="l" rtl="0">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Podemos confesar nuestros pecados directamente a Dios</a:t>
            </a:r>
            <a:endParaRPr sz="3400">
              <a:solidFill>
                <a:schemeClr val="dk1"/>
              </a:solidFill>
              <a:latin typeface="Lato" panose="020F0502020204030203"/>
              <a:ea typeface="Lato" panose="020F0502020204030203"/>
              <a:cs typeface="Lato" panose="020F0502020204030203"/>
              <a:sym typeface="Lato" panose="020F0502020204030203"/>
            </a:endParaRPr>
          </a:p>
          <a:p>
            <a:pPr marL="457200" lvl="0" indent="-444500" algn="l" rtl="0">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Cuando confesamos nuestros pecados, Dios es fiel y justo y nos perdona por causa de Jesús</a:t>
            </a:r>
            <a:endParaRPr sz="3400">
              <a:solidFill>
                <a:schemeClr val="dk1"/>
              </a:solidFill>
              <a:latin typeface="Lato" panose="020F0502020204030203"/>
              <a:ea typeface="Lato" panose="020F0502020204030203"/>
              <a:cs typeface="Lato" panose="020F0502020204030203"/>
              <a:sym typeface="Lato" panose="020F0502020204030203"/>
            </a:endParaRPr>
          </a:p>
          <a:p>
            <a:pPr marL="457200" lvl="0" indent="-444500" algn="l" rtl="0">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En agradecimiento por el perdón recibido, nos esforzaremos por no volver a pecar.</a:t>
            </a:r>
            <a:endParaRPr sz="3400">
              <a:solidFill>
                <a:schemeClr val="dk1"/>
              </a:solidFill>
              <a:latin typeface="Lato" panose="020F0502020204030203"/>
              <a:ea typeface="Lato" panose="020F0502020204030203"/>
              <a:cs typeface="Lato" panose="020F0502020204030203"/>
              <a:sym typeface="Lato" panose="020F0502020204030203"/>
            </a:endParaRPr>
          </a:p>
        </p:txBody>
      </p:sp>
      <p:pic>
        <p:nvPicPr>
          <p:cNvPr id="278" name="Google Shape;278;g2e879e93aee_0_201"/>
          <p:cNvPicPr preferRelativeResize="0"/>
          <p:nvPr/>
        </p:nvPicPr>
        <p:blipFill rotWithShape="1">
          <a:blip r:embed="rId2"/>
          <a:srcRect/>
          <a:stretch>
            <a:fillRect/>
          </a:stretch>
        </p:blipFill>
        <p:spPr>
          <a:xfrm>
            <a:off x="-167225" y="366125"/>
            <a:ext cx="3032651" cy="30326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2" name="Shape 282"/>
        <p:cNvGrpSpPr/>
        <p:nvPr/>
      </p:nvGrpSpPr>
      <p:grpSpPr>
        <a:xfrm>
          <a:off x="0" y="0"/>
          <a:ext cx="0" cy="0"/>
          <a:chOff x="0" y="0"/>
          <a:chExt cx="0" cy="0"/>
        </a:xfrm>
      </p:grpSpPr>
      <p:cxnSp>
        <p:nvCxnSpPr>
          <p:cNvPr id="283" name="Google Shape;283;g2e879e93aee_0_216"/>
          <p:cNvCxnSpPr/>
          <p:nvPr/>
        </p:nvCxnSpPr>
        <p:spPr>
          <a:xfrm>
            <a:off x="2312966" y="13356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84" name="Google Shape;284;g2e879e93aee_0_2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5" name="Google Shape;285;g2e879e93aee_0_21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86" name="Google Shape;286;g2e879e93aee_0_21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7" name="Google Shape;287;g2e879e93aee_0_216"/>
          <p:cNvPicPr preferRelativeResize="0"/>
          <p:nvPr/>
        </p:nvPicPr>
        <p:blipFill rotWithShape="1">
          <a:blip r:embed="rId2"/>
          <a:srcRect/>
          <a:stretch>
            <a:fillRect/>
          </a:stretch>
        </p:blipFill>
        <p:spPr>
          <a:xfrm>
            <a:off x="-167225" y="61325"/>
            <a:ext cx="3032651" cy="3032651"/>
          </a:xfrm>
          <a:prstGeom prst="rect">
            <a:avLst/>
          </a:prstGeom>
          <a:noFill/>
          <a:ln>
            <a:noFill/>
          </a:ln>
        </p:spPr>
      </p:pic>
      <p:sp>
        <p:nvSpPr>
          <p:cNvPr id="288" name="Google Shape;288;g2e879e93aee_0_216"/>
          <p:cNvSpPr txBox="1"/>
          <p:nvPr/>
        </p:nvSpPr>
        <p:spPr>
          <a:xfrm>
            <a:off x="2361925" y="1499175"/>
            <a:ext cx="9292800" cy="51717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“La confesión de los pecados hecha al sacerdote constituye una parte esencial del sacramento de la Penitencia. Liberado del pecado, el pecador debe hacer algo más para reparar sus pecados: debe "satisfacer" de manera apropiada o "expiar" sus pecados. Esta satisfacción se llama también "penitencia “[y] puede consistir en la oración, en ofrendas, en obras de misericordia, servicios al prójimo, privaciones voluntarias, sacrificios…”</a:t>
            </a:r>
            <a:endParaRPr sz="3300">
              <a:solidFill>
                <a:schemeClr val="dk1"/>
              </a:solidFill>
              <a:latin typeface="Lato" panose="020F0502020204030203"/>
              <a:ea typeface="Lato" panose="020F0502020204030203"/>
              <a:cs typeface="Lato" panose="020F0502020204030203"/>
              <a:sym typeface="Lato" panose="020F0502020204030203"/>
            </a:endParaRPr>
          </a:p>
        </p:txBody>
      </p:sp>
      <p:sp>
        <p:nvSpPr>
          <p:cNvPr id="289" name="Google Shape;289;g2e879e93aee_0_216"/>
          <p:cNvSpPr txBox="1"/>
          <p:nvPr/>
        </p:nvSpPr>
        <p:spPr>
          <a:xfrm>
            <a:off x="2438125" y="3173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La Iglesia Católica: </a:t>
            </a:r>
            <a:r>
              <a:rPr lang="en-US" sz="4860">
                <a:solidFill>
                  <a:srgbClr val="009444"/>
                </a:solidFill>
                <a:latin typeface="Lato" panose="020F0502020204030203"/>
                <a:ea typeface="Lato" panose="020F0502020204030203"/>
                <a:cs typeface="Lato" panose="020F0502020204030203"/>
                <a:sym typeface="Lato" panose="020F0502020204030203"/>
              </a:rPr>
              <a:t>Confesión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93" name="Shape 293"/>
        <p:cNvGrpSpPr/>
        <p:nvPr/>
      </p:nvGrpSpPr>
      <p:grpSpPr>
        <a:xfrm>
          <a:off x="0" y="0"/>
          <a:ext cx="0" cy="0"/>
          <a:chOff x="0" y="0"/>
          <a:chExt cx="0" cy="0"/>
        </a:xfrm>
      </p:grpSpPr>
      <p:sp>
        <p:nvSpPr>
          <p:cNvPr id="294" name="Google Shape;294;g2e879e93aee_0_2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5" name="Google Shape;295;g2e879e93aee_0_22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6" name="Google Shape;296;g2e879e93aee_0_228"/>
          <p:cNvSpPr txBox="1"/>
          <p:nvPr/>
        </p:nvSpPr>
        <p:spPr>
          <a:xfrm>
            <a:off x="3875725" y="2775550"/>
            <a:ext cx="80238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5500" b="0" i="0" u="none" strike="noStrike" cap="none">
                <a:solidFill>
                  <a:srgbClr val="009444"/>
                </a:solidFill>
                <a:latin typeface="Lato" panose="020F0502020204030203"/>
                <a:ea typeface="Lato" panose="020F0502020204030203"/>
                <a:cs typeface="Lato" panose="020F0502020204030203"/>
                <a:sym typeface="Lato" panose="020F0502020204030203"/>
              </a:rPr>
              <a:t>¿Preguntas?</a:t>
            </a:r>
            <a:endParaRPr sz="55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pic>
        <p:nvPicPr>
          <p:cNvPr id="297" name="Google Shape;297;g2e879e93aee_0_22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301" name="Shape 301"/>
        <p:cNvGrpSpPr/>
        <p:nvPr/>
      </p:nvGrpSpPr>
      <p:grpSpPr>
        <a:xfrm>
          <a:off x="0" y="0"/>
          <a:ext cx="0" cy="0"/>
          <a:chOff x="0" y="0"/>
          <a:chExt cx="0" cy="0"/>
        </a:xfrm>
      </p:grpSpPr>
      <p:pic>
        <p:nvPicPr>
          <p:cNvPr id="302" name="Google Shape;302;g274b379f556_0_13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03" name="Google Shape;303;g274b379f556_0_136"/>
          <p:cNvGraphicFramePr/>
          <p:nvPr/>
        </p:nvGraphicFramePr>
        <p:xfrm>
          <a:off x="800100" y="2216150"/>
          <a:ext cx="10870825" cy="3000000"/>
        </p:xfrm>
        <a:graphic>
          <a:graphicData uri="http://schemas.openxmlformats.org/drawingml/2006/table">
            <a:tbl>
              <a:tblPr>
                <a:noFill/>
                <a:tableStyleId>{790D2C48-95C1-4ECB-AFAE-87F0B854655D}</a:tableStyleId>
              </a:tblPr>
              <a:tblGrid>
                <a:gridCol w="4701100"/>
                <a:gridCol w="6169725"/>
              </a:tblGrid>
              <a:tr h="1049250">
                <a:tc>
                  <a:txBody>
                    <a:bodyPr/>
                    <a:lstStyle/>
                    <a:p>
                      <a:pPr marL="0" marR="0" lvl="0" indent="0" algn="l" rtl="0">
                        <a:lnSpc>
                          <a:spcPct val="100000"/>
                        </a:lnSpc>
                        <a:spcBef>
                          <a:spcPts val="0"/>
                        </a:spcBef>
                        <a:spcAft>
                          <a:spcPts val="0"/>
                        </a:spcAft>
                        <a:buClr>
                          <a:srgbClr val="000000"/>
                        </a:buClr>
                        <a:buSzPts val="38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 Católica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a:solidFill>
                            <a:schemeClr val="dk1"/>
                          </a:solidFill>
                          <a:latin typeface="Lato" panose="020F0502020204030203"/>
                          <a:ea typeface="Lato" panose="020F0502020204030203"/>
                          <a:cs typeface="Lato" panose="020F0502020204030203"/>
                          <a:sym typeface="Lato" panose="020F0502020204030203"/>
                        </a:rPr>
                        <a:t>María era santa, ayudó a Jesús a realizar su obra salvadora y nos ayuda desde el cielo </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tr>
              <a:tr h="1131800">
                <a:tc>
                  <a:txBody>
                    <a:bodyPr/>
                    <a:lstStyle/>
                    <a:p>
                      <a:pPr marL="0" marR="0" lvl="0" indent="0" algn="l" rtl="0">
                        <a:lnSpc>
                          <a:spcPct val="100000"/>
                        </a:lnSpc>
                        <a:spcBef>
                          <a:spcPts val="0"/>
                        </a:spcBef>
                        <a:spcAft>
                          <a:spcPts val="0"/>
                        </a:spcAft>
                        <a:buClr>
                          <a:srgbClr val="000000"/>
                        </a:buClr>
                        <a:buSzPts val="34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Iglesias Luteranas y Protestantes</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a:latin typeface="Lato" panose="020F0502020204030203"/>
                          <a:ea typeface="Lato" panose="020F0502020204030203"/>
                          <a:cs typeface="Lato" panose="020F0502020204030203"/>
                          <a:sym typeface="Lato" panose="020F0502020204030203"/>
                        </a:rPr>
                        <a:t>María fue una pecadora salvada por Jesús. Cristo es el único Mediador.</a:t>
                      </a:r>
                      <a:endParaRPr sz="32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04" name="Google Shape;304;g274b379f556_0_136"/>
          <p:cNvSpPr txBox="1"/>
          <p:nvPr/>
        </p:nvSpPr>
        <p:spPr>
          <a:xfrm>
            <a:off x="1092012" y="1225625"/>
            <a:ext cx="10287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La Virgen Maria</a:t>
            </a:r>
            <a:endParaRPr sz="48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308" name="Shape 308"/>
        <p:cNvGrpSpPr/>
        <p:nvPr/>
      </p:nvGrpSpPr>
      <p:grpSpPr>
        <a:xfrm>
          <a:off x="0" y="0"/>
          <a:ext cx="0" cy="0"/>
          <a:chOff x="0" y="0"/>
          <a:chExt cx="0" cy="0"/>
        </a:xfrm>
      </p:grpSpPr>
      <p:pic>
        <p:nvPicPr>
          <p:cNvPr id="309" name="Google Shape;309;g2e879e93aee_0_31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10" name="Google Shape;310;g2e879e93aee_0_314"/>
          <p:cNvGraphicFramePr/>
          <p:nvPr/>
        </p:nvGraphicFramePr>
        <p:xfrm>
          <a:off x="800100" y="1911350"/>
          <a:ext cx="10870825" cy="3000000"/>
        </p:xfrm>
        <a:graphic>
          <a:graphicData uri="http://schemas.openxmlformats.org/drawingml/2006/table">
            <a:tbl>
              <a:tblPr>
                <a:noFill/>
                <a:tableStyleId>{790D2C48-95C1-4ECB-AFAE-87F0B854655D}</a:tableStyleId>
              </a:tblPr>
              <a:tblGrid>
                <a:gridCol w="4701100"/>
                <a:gridCol w="6169725"/>
              </a:tblGrid>
              <a:tr h="1049250">
                <a:tc>
                  <a:txBody>
                    <a:bodyPr/>
                    <a:lstStyle/>
                    <a:p>
                      <a:pPr marL="0" marR="0" lvl="0" indent="0" algn="l" rtl="0">
                        <a:lnSpc>
                          <a:spcPct val="100000"/>
                        </a:lnSpc>
                        <a:spcBef>
                          <a:spcPts val="0"/>
                        </a:spcBef>
                        <a:spcAft>
                          <a:spcPts val="0"/>
                        </a:spcAft>
                        <a:buClr>
                          <a:srgbClr val="000000"/>
                        </a:buClr>
                        <a:buSzPts val="38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 Católica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a:solidFill>
                            <a:schemeClr val="dk1"/>
                          </a:solidFill>
                          <a:latin typeface="Lato" panose="020F0502020204030203"/>
                          <a:ea typeface="Lato" panose="020F0502020204030203"/>
                          <a:cs typeface="Lato" panose="020F0502020204030203"/>
                          <a:sym typeface="Lato" panose="020F0502020204030203"/>
                        </a:rPr>
                        <a:t>Al morir, las almas no purificadas pasan por un sufrimiento que las limpia del pecado y las hace aptas para el cielo</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tr>
              <a:tr h="1131800">
                <a:tc>
                  <a:txBody>
                    <a:bodyPr/>
                    <a:lstStyle/>
                    <a:p>
                      <a:pPr marL="0" marR="0" lvl="0" indent="0" algn="l" rtl="0">
                        <a:lnSpc>
                          <a:spcPct val="100000"/>
                        </a:lnSpc>
                        <a:spcBef>
                          <a:spcPts val="0"/>
                        </a:spcBef>
                        <a:spcAft>
                          <a:spcPts val="0"/>
                        </a:spcAft>
                        <a:buClr>
                          <a:srgbClr val="000000"/>
                        </a:buClr>
                        <a:buSzPts val="34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 Luterana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a:latin typeface="Lato" panose="020F0502020204030203"/>
                          <a:ea typeface="Lato" panose="020F0502020204030203"/>
                          <a:cs typeface="Lato" panose="020F0502020204030203"/>
                          <a:sym typeface="Lato" panose="020F0502020204030203"/>
                        </a:rPr>
                        <a:t>La obra de Cristo nos limpia de todo pecado; al morir,  nuestras almas van directamente al cielo</a:t>
                      </a:r>
                      <a:endParaRPr sz="32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11" name="Google Shape;311;g2e879e93aee_0_314"/>
          <p:cNvSpPr txBox="1"/>
          <p:nvPr/>
        </p:nvSpPr>
        <p:spPr>
          <a:xfrm>
            <a:off x="1092012" y="920825"/>
            <a:ext cx="10287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Purgatorio</a:t>
            </a:r>
            <a:endParaRPr sz="48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315" name="Shape 315"/>
        <p:cNvGrpSpPr/>
        <p:nvPr/>
      </p:nvGrpSpPr>
      <p:grpSpPr>
        <a:xfrm>
          <a:off x="0" y="0"/>
          <a:ext cx="0" cy="0"/>
          <a:chOff x="0" y="0"/>
          <a:chExt cx="0" cy="0"/>
        </a:xfrm>
      </p:grpSpPr>
      <p:pic>
        <p:nvPicPr>
          <p:cNvPr id="316" name="Google Shape;316;g2e879e93aee_0_32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17" name="Google Shape;317;g2e879e93aee_0_324"/>
          <p:cNvGraphicFramePr/>
          <p:nvPr/>
        </p:nvGraphicFramePr>
        <p:xfrm>
          <a:off x="800100" y="1911350"/>
          <a:ext cx="10870825" cy="3000000"/>
        </p:xfrm>
        <a:graphic>
          <a:graphicData uri="http://schemas.openxmlformats.org/drawingml/2006/table">
            <a:tbl>
              <a:tblPr>
                <a:noFill/>
                <a:tableStyleId>{790D2C48-95C1-4ECB-AFAE-87F0B854655D}</a:tableStyleId>
              </a:tblPr>
              <a:tblGrid>
                <a:gridCol w="4701100"/>
                <a:gridCol w="6169725"/>
              </a:tblGrid>
              <a:tr h="1049250">
                <a:tc>
                  <a:txBody>
                    <a:bodyPr/>
                    <a:lstStyle/>
                    <a:p>
                      <a:pPr marL="0" marR="0" lvl="0" indent="0" algn="l" rtl="0">
                        <a:lnSpc>
                          <a:spcPct val="100000"/>
                        </a:lnSpc>
                        <a:spcBef>
                          <a:spcPts val="0"/>
                        </a:spcBef>
                        <a:spcAft>
                          <a:spcPts val="0"/>
                        </a:spcAft>
                        <a:buClr>
                          <a:srgbClr val="000000"/>
                        </a:buClr>
                        <a:buSzPts val="38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 Católica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a:solidFill>
                            <a:schemeClr val="dk1"/>
                          </a:solidFill>
                          <a:latin typeface="Lato" panose="020F0502020204030203"/>
                          <a:ea typeface="Lato" panose="020F0502020204030203"/>
                          <a:cs typeface="Lato" panose="020F0502020204030203"/>
                          <a:sym typeface="Lato" panose="020F0502020204030203"/>
                        </a:rPr>
                        <a:t>Debe hacerse con un sacerdote, quien asignará obras de penitencia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tr>
              <a:tr h="1131800">
                <a:tc>
                  <a:txBody>
                    <a:bodyPr/>
                    <a:lstStyle/>
                    <a:p>
                      <a:pPr marL="0" marR="0" lvl="0" indent="0" algn="l" rtl="0">
                        <a:lnSpc>
                          <a:spcPct val="100000"/>
                        </a:lnSpc>
                        <a:spcBef>
                          <a:spcPts val="0"/>
                        </a:spcBef>
                        <a:spcAft>
                          <a:spcPts val="0"/>
                        </a:spcAft>
                        <a:buClr>
                          <a:srgbClr val="000000"/>
                        </a:buClr>
                        <a:buSzPts val="34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 Luterana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a:latin typeface="Lato" panose="020F0502020204030203"/>
                          <a:ea typeface="Lato" panose="020F0502020204030203"/>
                          <a:cs typeface="Lato" panose="020F0502020204030203"/>
                          <a:sym typeface="Lato" panose="020F0502020204030203"/>
                        </a:rPr>
                        <a:t>Podemos confesar nuestros pecados a Dios u otros creyentes. Cuando lo hacemos, recibimos un perdón total y gratuito</a:t>
                      </a:r>
                      <a:endParaRPr sz="32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18" name="Google Shape;318;g2e879e93aee_0_324"/>
          <p:cNvSpPr txBox="1"/>
          <p:nvPr/>
        </p:nvSpPr>
        <p:spPr>
          <a:xfrm>
            <a:off x="1092012" y="920825"/>
            <a:ext cx="10287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Confesión</a:t>
            </a:r>
            <a:endParaRPr sz="48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22" name="Shape 322"/>
        <p:cNvGrpSpPr/>
        <p:nvPr/>
      </p:nvGrpSpPr>
      <p:grpSpPr>
        <a:xfrm>
          <a:off x="0" y="0"/>
          <a:ext cx="0" cy="0"/>
          <a:chOff x="0" y="0"/>
          <a:chExt cx="0" cy="0"/>
        </a:xfrm>
      </p:grpSpPr>
      <p:sp>
        <p:nvSpPr>
          <p:cNvPr id="323" name="Google Shape;323;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24" name="Google Shape;324;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25" name="Google Shape;325;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6" name="Google Shape;326;p30"/>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27" name="Google Shape;327;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3200" b="0" i="1" u="none" strike="noStrike" cap="none">
                <a:solidFill>
                  <a:schemeClr val="dk1"/>
                </a:solidFill>
                <a:latin typeface="Lato" panose="020F0502020204030203"/>
                <a:ea typeface="Lato" panose="020F0502020204030203"/>
                <a:cs typeface="Lato" panose="020F0502020204030203"/>
                <a:sym typeface="Lato" panose="020F0502020204030203"/>
              </a:rPr>
              <a:t>en el grupo de WhatsApp</a:t>
            </a:r>
            <a:endParaRPr sz="32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28" name="Google Shape;328;p30"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2" name="Shape 332"/>
        <p:cNvGrpSpPr/>
        <p:nvPr/>
      </p:nvGrpSpPr>
      <p:grpSpPr>
        <a:xfrm>
          <a:off x="0" y="0"/>
          <a:ext cx="0" cy="0"/>
          <a:chOff x="0" y="0"/>
          <a:chExt cx="0" cy="0"/>
        </a:xfrm>
      </p:grpSpPr>
      <p:sp>
        <p:nvSpPr>
          <p:cNvPr id="333" name="Google Shape;333;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34" name="Google Shape;334;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5" name="Google Shape;335;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36" name="Google Shape;336;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40" name="Shape 340"/>
        <p:cNvGrpSpPr/>
        <p:nvPr/>
      </p:nvGrpSpPr>
      <p:grpSpPr>
        <a:xfrm>
          <a:off x="0" y="0"/>
          <a:ext cx="0" cy="0"/>
          <a:chOff x="0" y="0"/>
          <a:chExt cx="0" cy="0"/>
        </a:xfrm>
      </p:grpSpPr>
      <p:sp>
        <p:nvSpPr>
          <p:cNvPr id="341" name="Google Shape;341;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Despedida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42" name="Google Shape;342;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3" name="Google Shape;343;g2adf2547317_0_9"/>
          <p:cNvPicPr preferRelativeResize="0"/>
          <p:nvPr/>
        </p:nvPicPr>
        <p:blipFill rotWithShape="1">
          <a:blip r:embed="rId1"/>
          <a:srcRect/>
          <a:stretch>
            <a:fill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44" name="Google Shape;344;g2adf2547317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348" name="Shape 348"/>
        <p:cNvGrpSpPr/>
        <p:nvPr/>
      </p:nvGrpSpPr>
      <p:grpSpPr>
        <a:xfrm>
          <a:off x="0" y="0"/>
          <a:ext cx="0" cy="0"/>
          <a:chOff x="0" y="0"/>
          <a:chExt cx="0" cy="0"/>
        </a:xfrm>
      </p:grpSpPr>
      <p:sp>
        <p:nvSpPr>
          <p:cNvPr id="349" name="Google Shape;349;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50" name="Google Shape;350;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1" name="Google Shape;351;g2ac1ba269cb_0_46"/>
          <p:cNvPicPr preferRelativeResize="0"/>
          <p:nvPr/>
        </p:nvPicPr>
        <p:blipFill rotWithShape="1">
          <a:blip r:embed="rId1"/>
          <a:srcRect l="17158" t="8250" r="29536" b="8239"/>
          <a:stretch>
            <a:fillRect/>
          </a:stretch>
        </p:blipFill>
        <p:spPr>
          <a:xfrm>
            <a:off x="6580094" y="810985"/>
            <a:ext cx="5007428" cy="5236027"/>
          </a:xfrm>
          <a:prstGeom prst="rect">
            <a:avLst/>
          </a:prstGeom>
          <a:noFill/>
          <a:ln>
            <a:noFill/>
          </a:ln>
        </p:spPr>
      </p:pic>
      <p:pic>
        <p:nvPicPr>
          <p:cNvPr id="352" name="Google Shape;352;g2ac1ba269cb_0_46"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353" name="Google Shape;353;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354" name="Google Shape;354;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55" name="Google Shape;355;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7</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3" name="Google Shape;103;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4" name="Google Shape;104;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105" name="Google Shape;105;p2"/>
          <p:cNvSpPr txBox="1"/>
          <p:nvPr/>
        </p:nvSpPr>
        <p:spPr>
          <a:xfrm>
            <a:off x="4127372" y="3654225"/>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Otras Diferencias Importantes </a:t>
            </a:r>
            <a:endParaRPr sz="389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890" i="1">
                <a:solidFill>
                  <a:schemeClr val="dk1"/>
                </a:solidFill>
                <a:latin typeface="Lato" panose="020F0502020204030203"/>
                <a:ea typeface="Lato" panose="020F0502020204030203"/>
                <a:cs typeface="Lato" panose="020F0502020204030203"/>
                <a:sym typeface="Lato" panose="020F0502020204030203"/>
              </a:rPr>
              <a:t>Parte 1: La Iglesia Católica</a:t>
            </a:r>
            <a:endParaRPr sz="3890" i="1">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Saludos y bienvenidos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0" name="Google Shape;120;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0" name="Google Shape;130;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Comparar la Biblia y la Iglesia Católica en cuanto a la Virgen María.</a:t>
              </a:r>
              <a:endParaRPr sz="2500">
                <a:solidFill>
                  <a:schemeClr val="lt1"/>
                </a:solidFill>
                <a:latin typeface="Lato" panose="020F0502020204030203"/>
                <a:ea typeface="Lato" panose="020F0502020204030203"/>
                <a:cs typeface="Lato" panose="020F0502020204030203"/>
                <a:sym typeface="Lato" panose="020F0502020204030203"/>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4" name="Google Shape;134;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Comparar la Biblia y la Iglesia Católica en cuanto al purgatorio.</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Comparar la Biblia y la Iglesia Católica en cuanto a la confesión.</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grpSp>
      <p:pic>
        <p:nvPicPr>
          <p:cNvPr id="141" name="Google Shape;141;p5"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45" name="Shape 145"/>
        <p:cNvGrpSpPr/>
        <p:nvPr/>
      </p:nvGrpSpPr>
      <p:grpSpPr>
        <a:xfrm>
          <a:off x="0" y="0"/>
          <a:ext cx="0" cy="0"/>
          <a:chOff x="0" y="0"/>
          <a:chExt cx="0" cy="0"/>
        </a:xfrm>
      </p:grpSpPr>
      <p:sp>
        <p:nvSpPr>
          <p:cNvPr id="146" name="Google Shape;146;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47" name="Google Shape;147;p2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p28"/>
          <p:cNvSpPr txBox="1"/>
          <p:nvPr/>
        </p:nvSpPr>
        <p:spPr>
          <a:xfrm>
            <a:off x="3842600" y="1585563"/>
            <a:ext cx="75924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Según el video, ¿cuáles son las enseñanzas que la Iglesia Católica Romana tiene en común con la Iglesia Luterana y la mayoría de las Iglesias Protestantes?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49" name="Google Shape;149;p28"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53" name="Shape 153"/>
        <p:cNvGrpSpPr/>
        <p:nvPr/>
      </p:nvGrpSpPr>
      <p:grpSpPr>
        <a:xfrm>
          <a:off x="0" y="0"/>
          <a:ext cx="0" cy="0"/>
          <a:chOff x="0" y="0"/>
          <a:chExt cx="0" cy="0"/>
        </a:xfrm>
      </p:grpSpPr>
      <p:sp>
        <p:nvSpPr>
          <p:cNvPr id="154" name="Google Shape;154;g2e879e93aee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5" name="Google Shape;155;g2e879e93aee_0_6"/>
          <p:cNvSpPr txBox="1"/>
          <p:nvPr/>
        </p:nvSpPr>
        <p:spPr>
          <a:xfrm>
            <a:off x="2517375" y="1460338"/>
            <a:ext cx="7592400" cy="37557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La enseñanza de la Trinidad</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La persona de Jesucristo</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La obra redentora de Jesucristo</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Las enseñanzas de los Credos (Apostólico, Niceno y Atanasiano)</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El Padrenuestro</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Los 10 Mandamientos</a:t>
            </a:r>
            <a:endParaRPr sz="3400">
              <a:solidFill>
                <a:schemeClr val="dk1"/>
              </a:solidFill>
              <a:latin typeface="Lato" panose="020F0502020204030203"/>
              <a:ea typeface="Lato" panose="020F0502020204030203"/>
              <a:cs typeface="Lato" panose="020F0502020204030203"/>
              <a:sym typeface="Lato" panose="020F0502020204030203"/>
            </a:endParaRPr>
          </a:p>
        </p:txBody>
      </p:sp>
      <p:pic>
        <p:nvPicPr>
          <p:cNvPr id="156" name="Google Shape;156;g2e879e93aee_0_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60" name="Shape 160"/>
        <p:cNvGrpSpPr/>
        <p:nvPr/>
      </p:nvGrpSpPr>
      <p:grpSpPr>
        <a:xfrm>
          <a:off x="0" y="0"/>
          <a:ext cx="0" cy="0"/>
          <a:chOff x="0" y="0"/>
          <a:chExt cx="0" cy="0"/>
        </a:xfrm>
      </p:grpSpPr>
      <p:sp>
        <p:nvSpPr>
          <p:cNvPr id="161" name="Google Shape;161;g2e879e93aee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2" name="Google Shape;162;g2e879e93aee_0_1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63" name="Google Shape;163;g2e879e93aee_0_15"/>
          <p:cNvSpPr txBox="1"/>
          <p:nvPr/>
        </p:nvSpPr>
        <p:spPr>
          <a:xfrm>
            <a:off x="3842600" y="2922588"/>
            <a:ext cx="7592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¿Cuál es la diferencia principal?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64" name="Google Shape;164;g2e879e93aee_0_1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16FE1747-D39C-4187-85C5-00B8DF4B9B33}">
  <ds:schemaRefs/>
</ds:datastoreItem>
</file>

<file path=customXml/itemProps2.xml><?xml version="1.0" encoding="utf-8"?>
<ds:datastoreItem xmlns:ds="http://schemas.openxmlformats.org/officeDocument/2006/customXml" ds:itemID="{4890BAD6-2840-42DA-A702-F7917FDA3433}">
  <ds:schemaRefs/>
</ds:datastoreItem>
</file>

<file path=customXml/itemProps3.xml><?xml version="1.0" encoding="utf-8"?>
<ds:datastoreItem xmlns:ds="http://schemas.openxmlformats.org/officeDocument/2006/customXml" ds:itemID="{D0E93FE9-AD07-4D9D-9F00-C3D8964E28FE}">
  <ds:schemaRefs/>
</ds:datastoreItem>
</file>

<file path=docProps/app.xml><?xml version="1.0" encoding="utf-8"?>
<Properties xmlns="http://schemas.openxmlformats.org/officeDocument/2006/extended-properties" xmlns:vt="http://schemas.openxmlformats.org/officeDocument/2006/docPropsVTypes">
  <TotalTime>0</TotalTime>
  <Words>4317</Words>
  <Application>WPS Presentation</Application>
  <PresentationFormat/>
  <Paragraphs>136</Paragraphs>
  <Slides>29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Arial</vt:lpstr>
      <vt:lpstr>SimSun</vt:lpstr>
      <vt:lpstr>Wingdings</vt:lpstr>
      <vt:lpstr>Arial</vt:lpstr>
      <vt:lpstr>Calibri</vt:lpstr>
      <vt:lpstr>Lato</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1</cp:revision>
  <dcterms:created xsi:type="dcterms:W3CDTF">2025-03-29T01:37:53Z</dcterms:created>
  <dcterms:modified xsi:type="dcterms:W3CDTF">2025-03-29T01:37:54Z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y fmtid="{D5CDD505-2E9C-101B-9397-08002B2CF9AE}" pid="3" name="ICV">
    <vt:lpwstr>09A67946E25C42E6A58AAED2E7112363_12</vt:lpwstr>
  </property>
  <property fmtid="{D5CDD505-2E9C-101B-9397-08002B2CF9AE}" pid="4" name="KSOProductBuildVer">
    <vt:lpwstr>2058-12.2.0.20326</vt:lpwstr>
  </property>
</Properties>
</file>