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2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</p:sldIdLst>
  <p:sldSz cx="18288000" cy="10287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26" roundtripDataSignature="AMtx7mi7Tzd5SahtvguhL/CcB1kSaZFb2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58"/>
  </p:normalViewPr>
  <p:slideViewPr>
    <p:cSldViewPr snapToGrid="0">
      <p:cViewPr varScale="1">
        <p:scale>
          <a:sx n="80" d="100"/>
          <a:sy n="80" d="100"/>
        </p:scale>
        <p:origin x="824" y="20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customschemas.google.com/relationships/presentationmetadata" Target="meta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" name="Google Shape;153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" name="Google Shape;161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" name="Google Shape;166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" name="Google Shape;171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" name="Google Shape;180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3" name="Google Shape;193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1" name="Google Shape;201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9" name="Google Shape;209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7" name="Google Shape;217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" name="Google Shape;225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" name="Google Shape;233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13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20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29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36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" name="Google Shape;146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2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3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1"/>
          <p:cNvSpPr txBox="1">
            <a:spLocks noGrp="1"/>
          </p:cNvSpPr>
          <p:nvPr>
            <p:ph type="body" idx="1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3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3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3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32"/>
          <p:cNvSpPr txBox="1">
            <a:spLocks noGrp="1"/>
          </p:cNvSpPr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2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3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3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3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3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3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2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4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2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5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5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2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6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6" name="Google Shape;36;p26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7" name="Google Shape;37;p2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7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27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4" name="Google Shape;44;p27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27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6" name="Google Shape;46;p2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9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9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29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58" name="Google Shape;58;p2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2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2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30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0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30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5" name="Google Shape;65;p3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3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2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2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2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2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albertametis.com/culture/symbols-of-culture/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www.portagecollege.ca/documents/events/corporate/knowledge%20keepers/KnowledgeKeeper3.pdf" TargetMode="External"/><Relationship Id="rId4" Type="http://schemas.openxmlformats.org/officeDocument/2006/relationships/hyperlink" Target="https://albertametis.com/culture/symbols-of-culture/" TargetMode="Externa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L7TeEt5qa0Q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jpg"/><Relationship Id="rId5" Type="http://schemas.openxmlformats.org/officeDocument/2006/relationships/hyperlink" Target="http://www.youtube.com/watch?v=KflFUyZ8_kg" TargetMode="External"/><Relationship Id="rId4" Type="http://schemas.openxmlformats.org/officeDocument/2006/relationships/image" Target="../media/image9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traceassociates.ca/the-msash/" TargetMode="External"/><Relationship Id="rId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albertametis.com/culture/symbols-of-culture/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albertametis.com/culture/symbols-of-culture/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bc.ca/news/canada/saskatchewan/metis-artist-paints-to-preserve-and-to-change-1.4264492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CHEvER2W3Lg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hyperlink" Target="https://www.tfo.org/regarder/les-rendez-vous/GP805389" TargetMode="External"/><Relationship Id="rId4" Type="http://schemas.openxmlformats.org/officeDocument/2006/relationships/image" Target="../media/image4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z2hj8YA03T4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g"/><Relationship Id="rId5" Type="http://schemas.openxmlformats.org/officeDocument/2006/relationships/hyperlink" Target="http://www.youtube.com/watch?v=hMcabj_AoW8" TargetMode="External"/><Relationship Id="rId4" Type="http://schemas.openxmlformats.org/officeDocument/2006/relationships/image" Target="../media/image6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ortagecollege.ca/documents/events/corporate/knowledge%20keepers/KnowledgeKeeper3.pdf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jpg"/><Relationship Id="rId4" Type="http://schemas.openxmlformats.org/officeDocument/2006/relationships/hyperlink" Target="http://www.youtube.com/watch?v=yqnEPJHppOI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D5175"/>
        </a:solid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4" name="Google Shape;84;p1"/>
          <p:cNvGrpSpPr/>
          <p:nvPr/>
        </p:nvGrpSpPr>
        <p:grpSpPr>
          <a:xfrm>
            <a:off x="468253" y="553531"/>
            <a:ext cx="14098943" cy="8496523"/>
            <a:chOff x="0" y="333375"/>
            <a:chExt cx="18798591" cy="11328696"/>
          </a:xfrm>
        </p:grpSpPr>
        <p:sp>
          <p:nvSpPr>
            <p:cNvPr id="85" name="Google Shape;85;p1"/>
            <p:cNvSpPr txBox="1"/>
            <p:nvPr/>
          </p:nvSpPr>
          <p:spPr>
            <a:xfrm>
              <a:off x="0" y="10275471"/>
              <a:ext cx="15946200" cy="1386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3999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6756" b="1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Trouver des modèles</a:t>
              </a:r>
              <a:endParaRPr/>
            </a:p>
          </p:txBody>
        </p:sp>
        <p:sp>
          <p:nvSpPr>
            <p:cNvPr id="86" name="Google Shape;86;p1"/>
            <p:cNvSpPr txBox="1"/>
            <p:nvPr/>
          </p:nvSpPr>
          <p:spPr>
            <a:xfrm>
              <a:off x="0" y="333375"/>
              <a:ext cx="18798591" cy="857740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9399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3164" b="1" i="0" u="none" strike="noStrike" cap="none">
                  <a:solidFill>
                    <a:srgbClr val="F8B50D"/>
                  </a:solidFill>
                  <a:latin typeface="Arial"/>
                  <a:ea typeface="Arial"/>
                  <a:cs typeface="Arial"/>
                  <a:sym typeface="Arial"/>
                </a:rPr>
                <a:t>Culture traditionnelle métisse au Canada</a:t>
              </a:r>
              <a:endParaRPr/>
            </a:p>
          </p:txBody>
        </p:sp>
      </p:grpSp>
      <p:sp>
        <p:nvSpPr>
          <p:cNvPr id="87" name="Google Shape;87;p1"/>
          <p:cNvSpPr/>
          <p:nvPr/>
        </p:nvSpPr>
        <p:spPr>
          <a:xfrm>
            <a:off x="11192275" y="1273624"/>
            <a:ext cx="6484112" cy="6254496"/>
          </a:xfrm>
          <a:custGeom>
            <a:avLst/>
            <a:gdLst/>
            <a:ahLst/>
            <a:cxnLst/>
            <a:rect l="l" t="t" r="r" b="b"/>
            <a:pathLst>
              <a:path w="812800" h="812800" extrusionOk="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l="-25250" r="-25249"/>
            </a:stretch>
          </a:blip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p1"/>
          <p:cNvSpPr txBox="1"/>
          <p:nvPr/>
        </p:nvSpPr>
        <p:spPr>
          <a:xfrm>
            <a:off x="9139238" y="4652327"/>
            <a:ext cx="9525" cy="8870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404388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9" name="Google Shape;89;p1"/>
          <p:cNvSpPr txBox="1"/>
          <p:nvPr/>
        </p:nvSpPr>
        <p:spPr>
          <a:xfrm>
            <a:off x="11804595" y="9496121"/>
            <a:ext cx="6062389" cy="4305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997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34" b="0" i="0" u="sng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Image: Métis Nation of Alberta</a:t>
            </a:r>
            <a:r>
              <a:rPr lang="en-US" sz="2534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(anglais)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F0F1C"/>
        </a:solidFill>
        <a:effectLst/>
      </p:bgPr>
    </p:bg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10"/>
          <p:cNvSpPr txBox="1"/>
          <p:nvPr/>
        </p:nvSpPr>
        <p:spPr>
          <a:xfrm>
            <a:off x="331304" y="1113700"/>
            <a:ext cx="10289159" cy="65278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600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12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Le mot michif pour "ceinture" est « Â la sayncheur flayshii ». En français, on l’appelle « une ceinture fléchée », ce qui signifie une ceinture ornée de motifs en flèches.</a:t>
            </a:r>
            <a:endParaRPr/>
          </a:p>
        </p:txBody>
      </p:sp>
      <p:sp>
        <p:nvSpPr>
          <p:cNvPr id="156" name="Google Shape;156;p10"/>
          <p:cNvSpPr/>
          <p:nvPr/>
        </p:nvSpPr>
        <p:spPr>
          <a:xfrm>
            <a:off x="11074412" y="1065304"/>
            <a:ext cx="6834193" cy="6834193"/>
          </a:xfrm>
          <a:custGeom>
            <a:avLst/>
            <a:gdLst/>
            <a:ahLst/>
            <a:cxnLst/>
            <a:rect l="l" t="t" r="r" b="b"/>
            <a:pathLst>
              <a:path w="812800" h="812800" extrusionOk="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l="-25250" r="-25249"/>
            </a:stretch>
          </a:blip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" name="Google Shape;157;p10"/>
          <p:cNvSpPr txBox="1"/>
          <p:nvPr/>
        </p:nvSpPr>
        <p:spPr>
          <a:xfrm>
            <a:off x="11430733" y="9588656"/>
            <a:ext cx="6857267" cy="4454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4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32" b="0" i="0" u="sng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Image: Métis Nation of Alberta </a:t>
            </a:r>
            <a:r>
              <a:rPr lang="en-US" sz="2632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(anglais)</a:t>
            </a:r>
            <a:endParaRPr/>
          </a:p>
        </p:txBody>
      </p:sp>
      <p:sp>
        <p:nvSpPr>
          <p:cNvPr id="158" name="Google Shape;158;p10"/>
          <p:cNvSpPr txBox="1"/>
          <p:nvPr/>
        </p:nvSpPr>
        <p:spPr>
          <a:xfrm>
            <a:off x="1276992" y="8726634"/>
            <a:ext cx="8397900" cy="41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999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703" b="0" i="0" u="sng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METIS NATION OF ALBERTA REGION 1</a:t>
            </a:r>
            <a:r>
              <a:rPr lang="en-US" sz="2703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(anglais)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F0F1C"/>
        </a:solidFill>
        <a:effectLst/>
      </p:bgPr>
    </p:bg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11"/>
          <p:cNvSpPr txBox="1"/>
          <p:nvPr/>
        </p:nvSpPr>
        <p:spPr>
          <a:xfrm>
            <a:off x="1397236" y="2499825"/>
            <a:ext cx="15493529" cy="55118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28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À quoi sert la ceinture fléchée dans le peuple métis?</a:t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F0F1C"/>
        </a:solidFill>
        <a:effectLst/>
      </p:bgPr>
    </p:bg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12"/>
          <p:cNvSpPr txBox="1"/>
          <p:nvPr/>
        </p:nvSpPr>
        <p:spPr>
          <a:xfrm>
            <a:off x="1231375" y="734775"/>
            <a:ext cx="16270500" cy="822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5999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939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Tout ce qui devait être lié ensemble ou tenu pendant une longue période de temps.</a:t>
            </a:r>
            <a:endParaRPr sz="5939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5999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939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1.Outils</a:t>
            </a:r>
            <a:endParaRPr/>
          </a:p>
          <a:p>
            <a:pPr marL="0" marR="0" lvl="0" indent="0" algn="ctr" rtl="0">
              <a:lnSpc>
                <a:spcPct val="15999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939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2. Aiguilles à coudre </a:t>
            </a:r>
            <a:endParaRPr/>
          </a:p>
          <a:p>
            <a:pPr marL="0" marR="0" lvl="0" indent="0" algn="ctr" rtl="0">
              <a:lnSpc>
                <a:spcPct val="15999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939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3. Faisceaux de fourrure</a:t>
            </a:r>
            <a:endParaRPr/>
          </a:p>
          <a:p>
            <a:pPr marL="0" marR="0" lvl="0" indent="0" algn="ctr" rtl="0">
              <a:lnSpc>
                <a:spcPct val="15999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939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4. Alimentation</a:t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F0F1C"/>
        </a:solidFill>
        <a:effectLst/>
      </p:bgPr>
    </p:bg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13"/>
          <p:cNvSpPr txBox="1"/>
          <p:nvPr/>
        </p:nvSpPr>
        <p:spPr>
          <a:xfrm>
            <a:off x="1412156" y="1098627"/>
            <a:ext cx="15039848" cy="29828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6001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592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Apprenons-en plus sur la ceinture fléchée </a:t>
            </a:r>
            <a:endParaRPr/>
          </a:p>
        </p:txBody>
      </p:sp>
      <p:sp>
        <p:nvSpPr>
          <p:cNvPr id="174" name="Google Shape;174;p13"/>
          <p:cNvSpPr txBox="1"/>
          <p:nvPr/>
        </p:nvSpPr>
        <p:spPr>
          <a:xfrm>
            <a:off x="12295128" y="7359180"/>
            <a:ext cx="3219300" cy="218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289888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289888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4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727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en français</a:t>
            </a:r>
            <a:endParaRPr/>
          </a:p>
        </p:txBody>
      </p:sp>
      <p:sp>
        <p:nvSpPr>
          <p:cNvPr id="175" name="Google Shape;175;p13"/>
          <p:cNvSpPr txBox="1"/>
          <p:nvPr/>
        </p:nvSpPr>
        <p:spPr>
          <a:xfrm>
            <a:off x="3239423" y="7359180"/>
            <a:ext cx="3219300" cy="218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289888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289888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4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727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en anglais</a:t>
            </a:r>
            <a:endParaRPr/>
          </a:p>
        </p:txBody>
      </p:sp>
      <p:pic>
        <p:nvPicPr>
          <p:cNvPr id="176" name="Google Shape;176;p13" descr="Brigid describes the historical background of the Métis Sash. While touching on its practical uses, and sharing what it looks like and why it is so important to Métis identity.&#10;&#10;Video created by Matt LeMay&#10;©Métis Nation of Alberta 2021 - Shared with permission by RCTL" title="The Métis Sash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12148" y="4674351"/>
            <a:ext cx="7371225" cy="41463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" name="Google Shape;177;p13" descr="Cette semaine à Parole autochtone, Melissa répond à une question de Joce, qui veut savoir si la ceinture fléchée est un symbole canadien français ou métis.&#10;&#10;Consultez la page d'Espaces autochtones : https://ici.radio-canada.ca/espaces-autochtones" title="Parole autochtone | La ceinture fléchée">
            <a:hlinkClick r:id="rId5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0034478" y="4674356"/>
            <a:ext cx="7371225" cy="414631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A5638"/>
        </a:solidFill>
        <a:effectLst/>
      </p:bgPr>
    </p:bg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14"/>
          <p:cNvSpPr/>
          <p:nvPr/>
        </p:nvSpPr>
        <p:spPr>
          <a:xfrm>
            <a:off x="563812" y="4696551"/>
            <a:ext cx="17160375" cy="5212058"/>
          </a:xfrm>
          <a:custGeom>
            <a:avLst/>
            <a:gdLst/>
            <a:ahLst/>
            <a:cxnLst/>
            <a:rect l="l" t="t" r="r" b="b"/>
            <a:pathLst>
              <a:path w="17160375" h="5212058" extrusionOk="0">
                <a:moveTo>
                  <a:pt x="0" y="0"/>
                </a:moveTo>
                <a:lnTo>
                  <a:pt x="17160376" y="0"/>
                </a:lnTo>
                <a:lnTo>
                  <a:pt x="17160376" y="5212058"/>
                </a:lnTo>
                <a:lnTo>
                  <a:pt x="0" y="521205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l="-5592" r="-8477"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183" name="Google Shape;183;p14"/>
          <p:cNvSpPr/>
          <p:nvPr/>
        </p:nvSpPr>
        <p:spPr>
          <a:xfrm rot="-3164076">
            <a:off x="-700917" y="6365649"/>
            <a:ext cx="6013756" cy="1383164"/>
          </a:xfrm>
          <a:custGeom>
            <a:avLst/>
            <a:gdLst/>
            <a:ahLst/>
            <a:cxnLst/>
            <a:rect l="l" t="t" r="r" b="b"/>
            <a:pathLst>
              <a:path w="6013756" h="1383164" extrusionOk="0">
                <a:moveTo>
                  <a:pt x="0" y="0"/>
                </a:moveTo>
                <a:lnTo>
                  <a:pt x="6013756" y="0"/>
                </a:lnTo>
                <a:lnTo>
                  <a:pt x="6013756" y="1383164"/>
                </a:lnTo>
                <a:lnTo>
                  <a:pt x="0" y="138316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184" name="Google Shape;184;p14"/>
          <p:cNvSpPr/>
          <p:nvPr/>
        </p:nvSpPr>
        <p:spPr>
          <a:xfrm rot="-3168968">
            <a:off x="1179555" y="6849419"/>
            <a:ext cx="6013756" cy="1383164"/>
          </a:xfrm>
          <a:custGeom>
            <a:avLst/>
            <a:gdLst/>
            <a:ahLst/>
            <a:cxnLst/>
            <a:rect l="l" t="t" r="r" b="b"/>
            <a:pathLst>
              <a:path w="6013756" h="1383164" extrusionOk="0">
                <a:moveTo>
                  <a:pt x="0" y="0"/>
                </a:moveTo>
                <a:lnTo>
                  <a:pt x="6013756" y="0"/>
                </a:lnTo>
                <a:lnTo>
                  <a:pt x="6013756" y="1383164"/>
                </a:lnTo>
                <a:lnTo>
                  <a:pt x="0" y="138316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185" name="Google Shape;185;p14"/>
          <p:cNvSpPr/>
          <p:nvPr/>
        </p:nvSpPr>
        <p:spPr>
          <a:xfrm rot="-3288799">
            <a:off x="3477461" y="6854005"/>
            <a:ext cx="6013756" cy="1383164"/>
          </a:xfrm>
          <a:custGeom>
            <a:avLst/>
            <a:gdLst/>
            <a:ahLst/>
            <a:cxnLst/>
            <a:rect l="l" t="t" r="r" b="b"/>
            <a:pathLst>
              <a:path w="6013756" h="1383164" extrusionOk="0">
                <a:moveTo>
                  <a:pt x="0" y="0"/>
                </a:moveTo>
                <a:lnTo>
                  <a:pt x="6013756" y="0"/>
                </a:lnTo>
                <a:lnTo>
                  <a:pt x="6013756" y="1383164"/>
                </a:lnTo>
                <a:lnTo>
                  <a:pt x="0" y="138316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186" name="Google Shape;186;p14"/>
          <p:cNvSpPr/>
          <p:nvPr/>
        </p:nvSpPr>
        <p:spPr>
          <a:xfrm rot="5400000">
            <a:off x="13856850" y="5992025"/>
            <a:ext cx="5212058" cy="2621110"/>
          </a:xfrm>
          <a:custGeom>
            <a:avLst/>
            <a:gdLst/>
            <a:ahLst/>
            <a:cxnLst/>
            <a:rect l="l" t="t" r="r" b="b"/>
            <a:pathLst>
              <a:path w="5212058" h="2621110" extrusionOk="0">
                <a:moveTo>
                  <a:pt x="0" y="0"/>
                </a:moveTo>
                <a:lnTo>
                  <a:pt x="5212058" y="0"/>
                </a:lnTo>
                <a:lnTo>
                  <a:pt x="5212058" y="2621110"/>
                </a:lnTo>
                <a:lnTo>
                  <a:pt x="0" y="262111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r="-5909"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187" name="Google Shape;187;p14"/>
          <p:cNvSpPr txBox="1"/>
          <p:nvPr/>
        </p:nvSpPr>
        <p:spPr>
          <a:xfrm>
            <a:off x="961760" y="531495"/>
            <a:ext cx="16762428" cy="3475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6001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838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Que signifient les couleurs dans dans la ceinture fléchée?</a:t>
            </a:r>
            <a:endParaRPr/>
          </a:p>
        </p:txBody>
      </p:sp>
      <p:sp>
        <p:nvSpPr>
          <p:cNvPr id="188" name="Google Shape;188;p14"/>
          <p:cNvSpPr/>
          <p:nvPr/>
        </p:nvSpPr>
        <p:spPr>
          <a:xfrm rot="-3395476">
            <a:off x="5775367" y="6854005"/>
            <a:ext cx="6013756" cy="1383164"/>
          </a:xfrm>
          <a:custGeom>
            <a:avLst/>
            <a:gdLst/>
            <a:ahLst/>
            <a:cxnLst/>
            <a:rect l="l" t="t" r="r" b="b"/>
            <a:pathLst>
              <a:path w="6013756" h="1383164" extrusionOk="0">
                <a:moveTo>
                  <a:pt x="0" y="0"/>
                </a:moveTo>
                <a:lnTo>
                  <a:pt x="6013756" y="0"/>
                </a:lnTo>
                <a:lnTo>
                  <a:pt x="6013756" y="1383164"/>
                </a:lnTo>
                <a:lnTo>
                  <a:pt x="0" y="138316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189" name="Google Shape;189;p14"/>
          <p:cNvSpPr/>
          <p:nvPr/>
        </p:nvSpPr>
        <p:spPr>
          <a:xfrm rot="-3315512">
            <a:off x="8418959" y="6900826"/>
            <a:ext cx="6013756" cy="1383164"/>
          </a:xfrm>
          <a:custGeom>
            <a:avLst/>
            <a:gdLst/>
            <a:ahLst/>
            <a:cxnLst/>
            <a:rect l="l" t="t" r="r" b="b"/>
            <a:pathLst>
              <a:path w="6013756" h="1383164" extrusionOk="0">
                <a:moveTo>
                  <a:pt x="0" y="0"/>
                </a:moveTo>
                <a:lnTo>
                  <a:pt x="6013757" y="0"/>
                </a:lnTo>
                <a:lnTo>
                  <a:pt x="6013757" y="1383164"/>
                </a:lnTo>
                <a:lnTo>
                  <a:pt x="0" y="138316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190" name="Google Shape;190;p14"/>
          <p:cNvSpPr/>
          <p:nvPr/>
        </p:nvSpPr>
        <p:spPr>
          <a:xfrm rot="-3464142">
            <a:off x="10713838" y="6751190"/>
            <a:ext cx="6013756" cy="1383164"/>
          </a:xfrm>
          <a:custGeom>
            <a:avLst/>
            <a:gdLst/>
            <a:ahLst/>
            <a:cxnLst/>
            <a:rect l="l" t="t" r="r" b="b"/>
            <a:pathLst>
              <a:path w="6013756" h="1383164" extrusionOk="0">
                <a:moveTo>
                  <a:pt x="0" y="0"/>
                </a:moveTo>
                <a:lnTo>
                  <a:pt x="6013756" y="0"/>
                </a:lnTo>
                <a:lnTo>
                  <a:pt x="6013756" y="1383164"/>
                </a:lnTo>
                <a:lnTo>
                  <a:pt x="0" y="138316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0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ECED"/>
        </a:solidFill>
        <a:effectLst/>
      </p:bgPr>
    </p:bg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15"/>
          <p:cNvSpPr/>
          <p:nvPr/>
        </p:nvSpPr>
        <p:spPr>
          <a:xfrm>
            <a:off x="3939464" y="1028700"/>
            <a:ext cx="9341291" cy="2148497"/>
          </a:xfrm>
          <a:custGeom>
            <a:avLst/>
            <a:gdLst/>
            <a:ahLst/>
            <a:cxnLst/>
            <a:rect l="l" t="t" r="r" b="b"/>
            <a:pathLst>
              <a:path w="9341291" h="2148497" extrusionOk="0">
                <a:moveTo>
                  <a:pt x="0" y="0"/>
                </a:moveTo>
                <a:lnTo>
                  <a:pt x="9341291" y="0"/>
                </a:lnTo>
                <a:lnTo>
                  <a:pt x="9341291" y="2148497"/>
                </a:lnTo>
                <a:lnTo>
                  <a:pt x="0" y="214849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196" name="Google Shape;196;p15"/>
          <p:cNvSpPr/>
          <p:nvPr/>
        </p:nvSpPr>
        <p:spPr>
          <a:xfrm rot="5400000">
            <a:off x="11833945" y="3832945"/>
            <a:ext cx="10287000" cy="2621110"/>
          </a:xfrm>
          <a:custGeom>
            <a:avLst/>
            <a:gdLst/>
            <a:ahLst/>
            <a:cxnLst/>
            <a:rect l="l" t="t" r="r" b="b"/>
            <a:pathLst>
              <a:path w="10287000" h="2621110" extrusionOk="0">
                <a:moveTo>
                  <a:pt x="0" y="0"/>
                </a:moveTo>
                <a:lnTo>
                  <a:pt x="10287000" y="0"/>
                </a:lnTo>
                <a:lnTo>
                  <a:pt x="10287000" y="2621110"/>
                </a:lnTo>
                <a:lnTo>
                  <a:pt x="0" y="262111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t="-43171" b="-43169"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197" name="Google Shape;197;p15"/>
          <p:cNvSpPr txBox="1"/>
          <p:nvPr/>
        </p:nvSpPr>
        <p:spPr>
          <a:xfrm>
            <a:off x="3939464" y="1152346"/>
            <a:ext cx="9341291" cy="1701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899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Rouge</a:t>
            </a:r>
            <a:endParaRPr/>
          </a:p>
        </p:txBody>
      </p:sp>
      <p:sp>
        <p:nvSpPr>
          <p:cNvPr id="198" name="Google Shape;198;p15"/>
          <p:cNvSpPr txBox="1"/>
          <p:nvPr/>
        </p:nvSpPr>
        <p:spPr>
          <a:xfrm>
            <a:off x="2162658" y="3757211"/>
            <a:ext cx="12894900" cy="640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199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Représente le sang du peuple métis qui a été perdu en luttant pour leur peuple.</a:t>
            </a:r>
            <a:endParaRPr/>
          </a:p>
          <a:p>
            <a:pPr marL="0" marR="0" lvl="0" indent="0" algn="ctr" rtl="0">
              <a:lnSpc>
                <a:spcPct val="140007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5199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40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199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Les Métis sont courageux et forts.</a:t>
            </a:r>
            <a:endParaRPr/>
          </a:p>
          <a:p>
            <a:pPr marL="0" marR="0" lvl="0" indent="0" algn="ctr" rtl="0">
              <a:lnSpc>
                <a:spcPct val="140007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5199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40007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5199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ECED"/>
        </a:solidFill>
        <a:effectLst/>
      </p:bgPr>
    </p:bg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16"/>
          <p:cNvSpPr/>
          <p:nvPr/>
        </p:nvSpPr>
        <p:spPr>
          <a:xfrm>
            <a:off x="3939464" y="1028700"/>
            <a:ext cx="9341291" cy="2148497"/>
          </a:xfrm>
          <a:custGeom>
            <a:avLst/>
            <a:gdLst/>
            <a:ahLst/>
            <a:cxnLst/>
            <a:rect l="l" t="t" r="r" b="b"/>
            <a:pathLst>
              <a:path w="9341291" h="2148497" extrusionOk="0">
                <a:moveTo>
                  <a:pt x="0" y="0"/>
                </a:moveTo>
                <a:lnTo>
                  <a:pt x="9341291" y="0"/>
                </a:lnTo>
                <a:lnTo>
                  <a:pt x="9341291" y="2148497"/>
                </a:lnTo>
                <a:lnTo>
                  <a:pt x="0" y="214849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204" name="Google Shape;204;p16"/>
          <p:cNvSpPr/>
          <p:nvPr/>
        </p:nvSpPr>
        <p:spPr>
          <a:xfrm rot="5400000">
            <a:off x="11833945" y="3832945"/>
            <a:ext cx="10287000" cy="2621110"/>
          </a:xfrm>
          <a:custGeom>
            <a:avLst/>
            <a:gdLst/>
            <a:ahLst/>
            <a:cxnLst/>
            <a:rect l="l" t="t" r="r" b="b"/>
            <a:pathLst>
              <a:path w="10287000" h="2621110" extrusionOk="0">
                <a:moveTo>
                  <a:pt x="0" y="0"/>
                </a:moveTo>
                <a:lnTo>
                  <a:pt x="10287000" y="0"/>
                </a:lnTo>
                <a:lnTo>
                  <a:pt x="10287000" y="2621110"/>
                </a:lnTo>
                <a:lnTo>
                  <a:pt x="0" y="262111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t="-43171" b="-43169"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205" name="Google Shape;205;p16"/>
          <p:cNvSpPr txBox="1"/>
          <p:nvPr/>
        </p:nvSpPr>
        <p:spPr>
          <a:xfrm>
            <a:off x="3939464" y="1152346"/>
            <a:ext cx="9341291" cy="1701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899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Blanc</a:t>
            </a:r>
            <a:endParaRPr/>
          </a:p>
        </p:txBody>
      </p:sp>
      <p:sp>
        <p:nvSpPr>
          <p:cNvPr id="206" name="Google Shape;206;p16"/>
          <p:cNvSpPr txBox="1"/>
          <p:nvPr/>
        </p:nvSpPr>
        <p:spPr>
          <a:xfrm>
            <a:off x="2162670" y="3615450"/>
            <a:ext cx="12894900" cy="752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199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Représente le lien que les Métis ont avec la terre et le Créateur.</a:t>
            </a:r>
            <a:endParaRPr sz="5199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40007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5199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40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199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Les Métis sont paisibles et proches de la nature.</a:t>
            </a:r>
            <a:endParaRPr/>
          </a:p>
          <a:p>
            <a:pPr marL="0" marR="0" lvl="0" indent="0" algn="ctr" rtl="0">
              <a:lnSpc>
                <a:spcPct val="140007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5199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40007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5199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ECED"/>
        </a:solidFill>
        <a:effectLst/>
      </p:bgPr>
    </p:bg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17"/>
          <p:cNvSpPr/>
          <p:nvPr/>
        </p:nvSpPr>
        <p:spPr>
          <a:xfrm>
            <a:off x="3939464" y="1028700"/>
            <a:ext cx="9341291" cy="2148497"/>
          </a:xfrm>
          <a:custGeom>
            <a:avLst/>
            <a:gdLst/>
            <a:ahLst/>
            <a:cxnLst/>
            <a:rect l="l" t="t" r="r" b="b"/>
            <a:pathLst>
              <a:path w="9341291" h="2148497" extrusionOk="0">
                <a:moveTo>
                  <a:pt x="0" y="0"/>
                </a:moveTo>
                <a:lnTo>
                  <a:pt x="9341291" y="0"/>
                </a:lnTo>
                <a:lnTo>
                  <a:pt x="9341291" y="2148497"/>
                </a:lnTo>
                <a:lnTo>
                  <a:pt x="0" y="214849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212" name="Google Shape;212;p17"/>
          <p:cNvSpPr/>
          <p:nvPr/>
        </p:nvSpPr>
        <p:spPr>
          <a:xfrm rot="5400000">
            <a:off x="11833945" y="3832945"/>
            <a:ext cx="10287000" cy="2621110"/>
          </a:xfrm>
          <a:custGeom>
            <a:avLst/>
            <a:gdLst/>
            <a:ahLst/>
            <a:cxnLst/>
            <a:rect l="l" t="t" r="r" b="b"/>
            <a:pathLst>
              <a:path w="10287000" h="2621110" extrusionOk="0">
                <a:moveTo>
                  <a:pt x="0" y="0"/>
                </a:moveTo>
                <a:lnTo>
                  <a:pt x="10287000" y="0"/>
                </a:lnTo>
                <a:lnTo>
                  <a:pt x="10287000" y="2621110"/>
                </a:lnTo>
                <a:lnTo>
                  <a:pt x="0" y="262111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t="-43171" b="-43169"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213" name="Google Shape;213;p17"/>
          <p:cNvSpPr txBox="1"/>
          <p:nvPr/>
        </p:nvSpPr>
        <p:spPr>
          <a:xfrm>
            <a:off x="3939464" y="1152346"/>
            <a:ext cx="9341291" cy="1701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899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Bleu</a:t>
            </a:r>
            <a:endParaRPr/>
          </a:p>
        </p:txBody>
      </p:sp>
      <p:sp>
        <p:nvSpPr>
          <p:cNvPr id="214" name="Google Shape;214;p17"/>
          <p:cNvSpPr txBox="1"/>
          <p:nvPr/>
        </p:nvSpPr>
        <p:spPr>
          <a:xfrm>
            <a:off x="2162670" y="3762400"/>
            <a:ext cx="12894900" cy="528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199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Représente la profondeur de l’esprit métis.</a:t>
            </a:r>
            <a:endParaRPr/>
          </a:p>
          <a:p>
            <a:pPr marL="0" marR="0" lvl="0" indent="0" algn="l" rtl="0">
              <a:lnSpc>
                <a:spcPct val="140007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5199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40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199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Les Métis prennent soin de leur esprit.</a:t>
            </a:r>
            <a:endParaRPr/>
          </a:p>
          <a:p>
            <a:pPr marL="0" marR="0" lvl="0" indent="0" algn="ctr" rtl="0">
              <a:lnSpc>
                <a:spcPct val="140007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5199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ECED"/>
        </a:solidFill>
        <a:effectLst/>
      </p:bgPr>
    </p:bg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18"/>
          <p:cNvSpPr/>
          <p:nvPr/>
        </p:nvSpPr>
        <p:spPr>
          <a:xfrm>
            <a:off x="3939464" y="1028700"/>
            <a:ext cx="9341291" cy="2148497"/>
          </a:xfrm>
          <a:custGeom>
            <a:avLst/>
            <a:gdLst/>
            <a:ahLst/>
            <a:cxnLst/>
            <a:rect l="l" t="t" r="r" b="b"/>
            <a:pathLst>
              <a:path w="9341291" h="2148497" extrusionOk="0">
                <a:moveTo>
                  <a:pt x="0" y="0"/>
                </a:moveTo>
                <a:lnTo>
                  <a:pt x="9341291" y="0"/>
                </a:lnTo>
                <a:lnTo>
                  <a:pt x="9341291" y="2148497"/>
                </a:lnTo>
                <a:lnTo>
                  <a:pt x="0" y="214849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220" name="Google Shape;220;p18"/>
          <p:cNvSpPr/>
          <p:nvPr/>
        </p:nvSpPr>
        <p:spPr>
          <a:xfrm rot="5400000">
            <a:off x="11833945" y="3832945"/>
            <a:ext cx="10287000" cy="2621110"/>
          </a:xfrm>
          <a:custGeom>
            <a:avLst/>
            <a:gdLst/>
            <a:ahLst/>
            <a:cxnLst/>
            <a:rect l="l" t="t" r="r" b="b"/>
            <a:pathLst>
              <a:path w="10287000" h="2621110" extrusionOk="0">
                <a:moveTo>
                  <a:pt x="0" y="0"/>
                </a:moveTo>
                <a:lnTo>
                  <a:pt x="10287000" y="0"/>
                </a:lnTo>
                <a:lnTo>
                  <a:pt x="10287000" y="2621110"/>
                </a:lnTo>
                <a:lnTo>
                  <a:pt x="0" y="262111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t="-43171" b="-43169"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221" name="Google Shape;221;p18"/>
          <p:cNvSpPr txBox="1"/>
          <p:nvPr/>
        </p:nvSpPr>
        <p:spPr>
          <a:xfrm>
            <a:off x="3939464" y="1152346"/>
            <a:ext cx="9341291" cy="1701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899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Jaune</a:t>
            </a:r>
            <a:endParaRPr/>
          </a:p>
        </p:txBody>
      </p:sp>
      <p:sp>
        <p:nvSpPr>
          <p:cNvPr id="222" name="Google Shape;222;p18"/>
          <p:cNvSpPr txBox="1"/>
          <p:nvPr/>
        </p:nvSpPr>
        <p:spPr>
          <a:xfrm>
            <a:off x="2162720" y="3541950"/>
            <a:ext cx="12894900" cy="640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199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Représente la perspective de prospérité pour le peuple métis.</a:t>
            </a:r>
            <a:endParaRPr/>
          </a:p>
          <a:p>
            <a:pPr marL="0" marR="0" lvl="0" indent="0" algn="ctr" rtl="0">
              <a:lnSpc>
                <a:spcPct val="140007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5199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40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199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Les Métis ont confiance que de bonnes choses peuvent arriver.</a:t>
            </a:r>
            <a:endParaRPr/>
          </a:p>
          <a:p>
            <a:pPr marL="0" marR="0" lvl="0" indent="0" algn="ctr" rtl="0">
              <a:lnSpc>
                <a:spcPct val="140007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5199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ECED"/>
        </a:solidFill>
        <a:effectLst/>
      </p:bgPr>
    </p:bg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19"/>
          <p:cNvSpPr/>
          <p:nvPr/>
        </p:nvSpPr>
        <p:spPr>
          <a:xfrm>
            <a:off x="3939464" y="1028700"/>
            <a:ext cx="9341291" cy="2148497"/>
          </a:xfrm>
          <a:custGeom>
            <a:avLst/>
            <a:gdLst/>
            <a:ahLst/>
            <a:cxnLst/>
            <a:rect l="l" t="t" r="r" b="b"/>
            <a:pathLst>
              <a:path w="9341291" h="2148497" extrusionOk="0">
                <a:moveTo>
                  <a:pt x="0" y="0"/>
                </a:moveTo>
                <a:lnTo>
                  <a:pt x="9341291" y="0"/>
                </a:lnTo>
                <a:lnTo>
                  <a:pt x="9341291" y="2148497"/>
                </a:lnTo>
                <a:lnTo>
                  <a:pt x="0" y="214849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228" name="Google Shape;228;p19"/>
          <p:cNvSpPr/>
          <p:nvPr/>
        </p:nvSpPr>
        <p:spPr>
          <a:xfrm rot="5400000">
            <a:off x="11833945" y="3832945"/>
            <a:ext cx="10287000" cy="2621110"/>
          </a:xfrm>
          <a:custGeom>
            <a:avLst/>
            <a:gdLst/>
            <a:ahLst/>
            <a:cxnLst/>
            <a:rect l="l" t="t" r="r" b="b"/>
            <a:pathLst>
              <a:path w="10287000" h="2621110" extrusionOk="0">
                <a:moveTo>
                  <a:pt x="0" y="0"/>
                </a:moveTo>
                <a:lnTo>
                  <a:pt x="10287000" y="0"/>
                </a:lnTo>
                <a:lnTo>
                  <a:pt x="10287000" y="2621110"/>
                </a:lnTo>
                <a:lnTo>
                  <a:pt x="0" y="262111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t="-43171" b="-43169"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229" name="Google Shape;229;p19"/>
          <p:cNvSpPr txBox="1"/>
          <p:nvPr/>
        </p:nvSpPr>
        <p:spPr>
          <a:xfrm>
            <a:off x="3939464" y="1152346"/>
            <a:ext cx="9341291" cy="1701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899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Vert</a:t>
            </a:r>
            <a:endParaRPr/>
          </a:p>
        </p:txBody>
      </p:sp>
      <p:sp>
        <p:nvSpPr>
          <p:cNvPr id="230" name="Google Shape;230;p19"/>
          <p:cNvSpPr txBox="1"/>
          <p:nvPr/>
        </p:nvSpPr>
        <p:spPr>
          <a:xfrm>
            <a:off x="1457396" y="3782157"/>
            <a:ext cx="14305500" cy="752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199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Représente la fécondité de la nation métisse.</a:t>
            </a:r>
            <a:endParaRPr/>
          </a:p>
          <a:p>
            <a:pPr marL="0" marR="0" lvl="0" indent="0" algn="ctr" rtl="0">
              <a:lnSpc>
                <a:spcPct val="140007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5199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40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199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Les Métis ont pris soin de la Terre Mère. N’utiliser que ce dont ils avaient besoin et toujours rendre grâce.</a:t>
            </a:r>
            <a:endParaRPr/>
          </a:p>
          <a:p>
            <a:pPr marL="0" marR="0" lvl="0" indent="0" algn="ctr" rtl="0">
              <a:lnSpc>
                <a:spcPct val="140007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5199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40007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5199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AAD"/>
        </a:solidFill>
        <a:effectLst/>
      </p:bgPr>
    </p:bg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" name="Google Shape;94;p2"/>
          <p:cNvGrpSpPr/>
          <p:nvPr/>
        </p:nvGrpSpPr>
        <p:grpSpPr>
          <a:xfrm>
            <a:off x="2274491" y="2583963"/>
            <a:ext cx="13739018" cy="5111929"/>
            <a:chOff x="0" y="-9525"/>
            <a:chExt cx="18318690" cy="6815905"/>
          </a:xfrm>
        </p:grpSpPr>
        <p:sp>
          <p:nvSpPr>
            <p:cNvPr id="95" name="Google Shape;95;p2"/>
            <p:cNvSpPr txBox="1"/>
            <p:nvPr/>
          </p:nvSpPr>
          <p:spPr>
            <a:xfrm>
              <a:off x="382207" y="-9525"/>
              <a:ext cx="17936483" cy="529310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2000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3021" b="1" i="0" u="none" strike="noStrike" cap="none">
                  <a:solidFill>
                    <a:srgbClr val="FDE0A0"/>
                  </a:solidFill>
                  <a:latin typeface="Arial"/>
                  <a:ea typeface="Arial"/>
                  <a:cs typeface="Arial"/>
                  <a:sym typeface="Arial"/>
                </a:rPr>
                <a:t>Modèles dans la culture métisse</a:t>
              </a:r>
              <a:endParaRPr/>
            </a:p>
          </p:txBody>
        </p:sp>
        <p:sp>
          <p:nvSpPr>
            <p:cNvPr id="96" name="Google Shape;96;p2"/>
            <p:cNvSpPr txBox="1"/>
            <p:nvPr/>
          </p:nvSpPr>
          <p:spPr>
            <a:xfrm>
              <a:off x="0" y="5769789"/>
              <a:ext cx="17558587" cy="103659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38583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ECED"/>
        </a:solidFill>
        <a:effectLst/>
      </p:bgPr>
    </p:bg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20"/>
          <p:cNvSpPr/>
          <p:nvPr/>
        </p:nvSpPr>
        <p:spPr>
          <a:xfrm>
            <a:off x="3939464" y="278122"/>
            <a:ext cx="9341291" cy="2148497"/>
          </a:xfrm>
          <a:custGeom>
            <a:avLst/>
            <a:gdLst/>
            <a:ahLst/>
            <a:cxnLst/>
            <a:rect l="l" t="t" r="r" b="b"/>
            <a:pathLst>
              <a:path w="9341291" h="2148497" extrusionOk="0">
                <a:moveTo>
                  <a:pt x="0" y="0"/>
                </a:moveTo>
                <a:lnTo>
                  <a:pt x="9341291" y="0"/>
                </a:lnTo>
                <a:lnTo>
                  <a:pt x="9341291" y="2148497"/>
                </a:lnTo>
                <a:lnTo>
                  <a:pt x="0" y="214849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236" name="Google Shape;236;p20"/>
          <p:cNvSpPr/>
          <p:nvPr/>
        </p:nvSpPr>
        <p:spPr>
          <a:xfrm rot="5400000">
            <a:off x="11833945" y="3832945"/>
            <a:ext cx="10287000" cy="2621110"/>
          </a:xfrm>
          <a:custGeom>
            <a:avLst/>
            <a:gdLst/>
            <a:ahLst/>
            <a:cxnLst/>
            <a:rect l="l" t="t" r="r" b="b"/>
            <a:pathLst>
              <a:path w="10287000" h="2621110" extrusionOk="0">
                <a:moveTo>
                  <a:pt x="0" y="0"/>
                </a:moveTo>
                <a:lnTo>
                  <a:pt x="10287000" y="0"/>
                </a:lnTo>
                <a:lnTo>
                  <a:pt x="10287000" y="2621110"/>
                </a:lnTo>
                <a:lnTo>
                  <a:pt x="0" y="262111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t="-43171" b="-43169"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237" name="Google Shape;237;p20"/>
          <p:cNvSpPr txBox="1"/>
          <p:nvPr/>
        </p:nvSpPr>
        <p:spPr>
          <a:xfrm>
            <a:off x="4119487" y="401768"/>
            <a:ext cx="9341291" cy="1701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899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Noir</a:t>
            </a:r>
            <a:endParaRPr/>
          </a:p>
        </p:txBody>
      </p:sp>
      <p:sp>
        <p:nvSpPr>
          <p:cNvPr id="238" name="Google Shape;238;p20"/>
          <p:cNvSpPr txBox="1"/>
          <p:nvPr/>
        </p:nvSpPr>
        <p:spPr>
          <a:xfrm>
            <a:off x="564113" y="2892621"/>
            <a:ext cx="15102778" cy="60283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912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Représente la période sombre de la suppression et de la dépossession de la terre métisse.</a:t>
            </a:r>
            <a:endParaRPr/>
          </a:p>
          <a:p>
            <a:pPr marL="0" marR="0" lvl="0" indent="0" algn="ctr" rtl="0">
              <a:lnSpc>
                <a:spcPct val="140004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4912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4000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912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Les Métis ont continué à aller de l’avant malgré les périodes difficiles et tristes pour leur peuple.</a:t>
            </a:r>
            <a:endParaRPr/>
          </a:p>
          <a:p>
            <a:pPr marL="0" marR="0" lvl="0" indent="0" algn="ctr" rtl="0">
              <a:lnSpc>
                <a:spcPct val="140004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4912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40004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4912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9" name="Google Shape;239;p20"/>
          <p:cNvSpPr txBox="1"/>
          <p:nvPr/>
        </p:nvSpPr>
        <p:spPr>
          <a:xfrm>
            <a:off x="2311705" y="8399326"/>
            <a:ext cx="11607593" cy="5216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1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86" b="1" i="0" u="sng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https://traceassociates.ca/the-msash/</a:t>
            </a:r>
            <a:r>
              <a:rPr lang="en-US" sz="3086" b="0" i="0" u="sng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3086" b="1" i="0" u="sng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(anglais)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AAD"/>
        </a:solidFill>
        <a:effectLst/>
      </p:bgPr>
    </p:bg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3"/>
          <p:cNvSpPr txBox="1"/>
          <p:nvPr/>
        </p:nvSpPr>
        <p:spPr>
          <a:xfrm>
            <a:off x="2977364" y="456465"/>
            <a:ext cx="13034714" cy="13831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5999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72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Quels modèles voyez-vous?</a:t>
            </a:r>
            <a:endParaRPr/>
          </a:p>
        </p:txBody>
      </p:sp>
      <p:sp>
        <p:nvSpPr>
          <p:cNvPr id="102" name="Google Shape;102;p3"/>
          <p:cNvSpPr txBox="1"/>
          <p:nvPr/>
        </p:nvSpPr>
        <p:spPr>
          <a:xfrm>
            <a:off x="4958506" y="9454724"/>
            <a:ext cx="8239348" cy="5803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399" b="0" i="0" u="sng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Image: Métis Nation of Alberta </a:t>
            </a:r>
            <a:r>
              <a:rPr lang="en-US" sz="3399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(anglais)</a:t>
            </a:r>
            <a:endParaRPr/>
          </a:p>
        </p:txBody>
      </p:sp>
      <p:pic>
        <p:nvPicPr>
          <p:cNvPr id="103" name="Google Shape;103;p3"/>
          <p:cNvPicPr preferRelativeResize="0"/>
          <p:nvPr/>
        </p:nvPicPr>
        <p:blipFill rotWithShape="1">
          <a:blip r:embed="rId4">
            <a:alphaModFix/>
          </a:blip>
          <a:srcRect t="8852" b="8852"/>
          <a:stretch/>
        </p:blipFill>
        <p:spPr>
          <a:xfrm>
            <a:off x="2733162" y="2211098"/>
            <a:ext cx="12690037" cy="6938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AAD"/>
        </a:solidFill>
        <a:effectLst/>
      </p:bgPr>
    </p:bg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4"/>
          <p:cNvSpPr txBox="1"/>
          <p:nvPr/>
        </p:nvSpPr>
        <p:spPr>
          <a:xfrm>
            <a:off x="2946839" y="456465"/>
            <a:ext cx="13034714" cy="13831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5999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72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Quels modèles voyez-vous?</a:t>
            </a:r>
            <a:endParaRPr/>
          </a:p>
        </p:txBody>
      </p:sp>
      <p:sp>
        <p:nvSpPr>
          <p:cNvPr id="109" name="Google Shape;109;p4"/>
          <p:cNvSpPr txBox="1"/>
          <p:nvPr/>
        </p:nvSpPr>
        <p:spPr>
          <a:xfrm>
            <a:off x="4958543" y="9454724"/>
            <a:ext cx="8239274" cy="5803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399" b="0" i="0" u="sng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Image: Métis Nation of Alberta</a:t>
            </a:r>
            <a:r>
              <a:rPr lang="en-US" sz="3399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 (anglais)</a:t>
            </a:r>
            <a:endParaRPr/>
          </a:p>
        </p:txBody>
      </p:sp>
      <p:pic>
        <p:nvPicPr>
          <p:cNvPr id="110" name="Google Shape;110;p4"/>
          <p:cNvPicPr preferRelativeResize="0"/>
          <p:nvPr/>
        </p:nvPicPr>
        <p:blipFill rotWithShape="1">
          <a:blip r:embed="rId4">
            <a:alphaModFix/>
          </a:blip>
          <a:srcRect t="9720" b="9720"/>
          <a:stretch/>
        </p:blipFill>
        <p:spPr>
          <a:xfrm>
            <a:off x="2733162" y="2211098"/>
            <a:ext cx="12690037" cy="6938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AAD"/>
        </a:solidFill>
        <a:effectLst/>
      </p:bgPr>
    </p:bg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5"/>
          <p:cNvSpPr txBox="1"/>
          <p:nvPr/>
        </p:nvSpPr>
        <p:spPr>
          <a:xfrm>
            <a:off x="2916313" y="456465"/>
            <a:ext cx="13034714" cy="13831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5999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72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Quels modèles voyez-vous?</a:t>
            </a:r>
            <a:endParaRPr/>
          </a:p>
        </p:txBody>
      </p:sp>
      <p:sp>
        <p:nvSpPr>
          <p:cNvPr id="116" name="Google Shape;116;p5"/>
          <p:cNvSpPr txBox="1"/>
          <p:nvPr/>
        </p:nvSpPr>
        <p:spPr>
          <a:xfrm>
            <a:off x="6159019" y="9454724"/>
            <a:ext cx="5838323" cy="11804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399" b="0" i="0" u="sng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Image: CBC News</a:t>
            </a:r>
            <a:r>
              <a:rPr lang="en-US" sz="3399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 (anglais)</a:t>
            </a:r>
            <a:endParaRPr/>
          </a:p>
          <a:p>
            <a:pPr marL="0" marR="0" lvl="0" indent="0" algn="ctr" rtl="0">
              <a:lnSpc>
                <a:spcPct val="140011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399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7" name="Google Shape;117;p5"/>
          <p:cNvPicPr preferRelativeResize="0"/>
          <p:nvPr/>
        </p:nvPicPr>
        <p:blipFill rotWithShape="1">
          <a:blip r:embed="rId4">
            <a:alphaModFix/>
          </a:blip>
          <a:srcRect t="8671" b="8670"/>
          <a:stretch/>
        </p:blipFill>
        <p:spPr>
          <a:xfrm>
            <a:off x="2733162" y="2211098"/>
            <a:ext cx="12690037" cy="6938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AAD"/>
        </a:solidFill>
        <a:effectLst/>
      </p:bgPr>
    </p:bg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6"/>
          <p:cNvSpPr txBox="1"/>
          <p:nvPr/>
        </p:nvSpPr>
        <p:spPr>
          <a:xfrm>
            <a:off x="5" y="982758"/>
            <a:ext cx="18733800" cy="111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5999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72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Que savez-vous de la culture métisse?</a:t>
            </a:r>
            <a:endParaRPr/>
          </a:p>
        </p:txBody>
      </p:sp>
      <p:sp>
        <p:nvSpPr>
          <p:cNvPr id="123" name="Google Shape;123;p6"/>
          <p:cNvSpPr txBox="1"/>
          <p:nvPr/>
        </p:nvSpPr>
        <p:spPr>
          <a:xfrm>
            <a:off x="3540381" y="7652151"/>
            <a:ext cx="3012600" cy="51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364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(anglais)</a:t>
            </a:r>
            <a:endParaRPr/>
          </a:p>
        </p:txBody>
      </p:sp>
      <p:sp>
        <p:nvSpPr>
          <p:cNvPr id="124" name="Google Shape;124;p6"/>
          <p:cNvSpPr txBox="1"/>
          <p:nvPr/>
        </p:nvSpPr>
        <p:spPr>
          <a:xfrm>
            <a:off x="11537304" y="7684345"/>
            <a:ext cx="4865100" cy="51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359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(</a:t>
            </a:r>
            <a:r>
              <a:rPr lang="en-US" sz="3359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français)</a:t>
            </a:r>
            <a:endParaRPr/>
          </a:p>
        </p:txBody>
      </p:sp>
      <p:pic>
        <p:nvPicPr>
          <p:cNvPr id="125" name="Google Shape;125;p6" descr="Learn more about Métis Culture, including fiddle music, jigging and the Métis sash." title="Métis Culture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75000" y="3204188"/>
            <a:ext cx="7540775" cy="4241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6">
            <a:hlinkClick r:id="rId5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0266226" y="3253213"/>
            <a:ext cx="7206600" cy="41436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F0F1C"/>
        </a:solidFill>
        <a:effectLst/>
      </p:bgPr>
    </p:bg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1" name="Google Shape;131;p7"/>
          <p:cNvGrpSpPr/>
          <p:nvPr/>
        </p:nvGrpSpPr>
        <p:grpSpPr>
          <a:xfrm>
            <a:off x="286907" y="1021556"/>
            <a:ext cx="17714186" cy="9074615"/>
            <a:chOff x="0" y="-9525"/>
            <a:chExt cx="23618915" cy="12099486"/>
          </a:xfrm>
        </p:grpSpPr>
        <p:sp>
          <p:nvSpPr>
            <p:cNvPr id="132" name="Google Shape;132;p7"/>
            <p:cNvSpPr txBox="1"/>
            <p:nvPr/>
          </p:nvSpPr>
          <p:spPr>
            <a:xfrm>
              <a:off x="492793" y="-9525"/>
              <a:ext cx="23126122" cy="1057668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2000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3021" b="1" i="0" u="none" strike="noStrike" cap="none">
                  <a:solidFill>
                    <a:srgbClr val="FDE0A0"/>
                  </a:solidFill>
                  <a:latin typeface="Arial"/>
                  <a:ea typeface="Arial"/>
                  <a:cs typeface="Arial"/>
                  <a:sym typeface="Arial"/>
                </a:rPr>
                <a:t>Comment la ceinture a-t-elle été utilisée dans la culture métisse?</a:t>
              </a:r>
              <a:endParaRPr/>
            </a:p>
          </p:txBody>
        </p:sp>
        <p:sp>
          <p:nvSpPr>
            <p:cNvPr id="133" name="Google Shape;133;p7"/>
            <p:cNvSpPr txBox="1"/>
            <p:nvPr/>
          </p:nvSpPr>
          <p:spPr>
            <a:xfrm>
              <a:off x="0" y="11053370"/>
              <a:ext cx="22638888" cy="103659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38583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F0F1C"/>
        </a:solidFill>
        <a:effectLst/>
      </p:bgPr>
    </p:bg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8"/>
          <p:cNvSpPr txBox="1"/>
          <p:nvPr/>
        </p:nvSpPr>
        <p:spPr>
          <a:xfrm>
            <a:off x="550439" y="1323272"/>
            <a:ext cx="8189400" cy="15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6002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937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Écoutons les expériences d’Elize Hartley avec la ceinture fléchée.</a:t>
            </a:r>
            <a:endParaRPr/>
          </a:p>
        </p:txBody>
      </p:sp>
      <p:sp>
        <p:nvSpPr>
          <p:cNvPr id="139" name="Google Shape;139;p8"/>
          <p:cNvSpPr txBox="1"/>
          <p:nvPr/>
        </p:nvSpPr>
        <p:spPr>
          <a:xfrm>
            <a:off x="1372798" y="8371205"/>
            <a:ext cx="6045374" cy="8870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199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(anglais 3:42 min)</a:t>
            </a:r>
            <a:endParaRPr/>
          </a:p>
        </p:txBody>
      </p:sp>
      <p:sp>
        <p:nvSpPr>
          <p:cNvPr id="140" name="Google Shape;140;p8"/>
          <p:cNvSpPr txBox="1"/>
          <p:nvPr/>
        </p:nvSpPr>
        <p:spPr>
          <a:xfrm>
            <a:off x="9501609" y="1323272"/>
            <a:ext cx="8607034" cy="24406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6003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79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Regardez une vidéo sur la culture métisse et la ceinture fléchée.</a:t>
            </a:r>
            <a:endParaRPr/>
          </a:p>
          <a:p>
            <a:pPr marL="0" marR="0" lvl="0" indent="0" algn="ctr" rtl="0">
              <a:lnSpc>
                <a:spcPct val="160039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4079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1" name="Google Shape;141;p8"/>
          <p:cNvSpPr txBox="1"/>
          <p:nvPr/>
        </p:nvSpPr>
        <p:spPr>
          <a:xfrm>
            <a:off x="10653850" y="8371205"/>
            <a:ext cx="6302700" cy="8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199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(français 13:22 min)</a:t>
            </a:r>
            <a:endParaRPr/>
          </a:p>
        </p:txBody>
      </p:sp>
      <p:pic>
        <p:nvPicPr>
          <p:cNvPr id="142" name="Google Shape;142;p8" descr="Aboriginal Students Health Sciences (ASHS) Elder in Residence Elize Hartley talks about various Metis medicines and cultural practices.  This episode looks at the the iconic Metis Sash." title="Elder Elize Hartley talks about the Metis Sash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48475" y="3760000"/>
            <a:ext cx="7891494" cy="4438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p8" descr="Connaissez-vous les dessous de la ceinture fléchée? Quelle est l'histoire cachée derrière cet accessoire, autrefois indispensable, et aujourd'hui, devenu un symbole identitaire du peuple Canadien-français?! &#10;&#10;Jean-Maurice Côté (artisan flécheur) et Roger Blanchette (historien) nous font découvrir le &quot;comment&quot; et le &quot;pourquoi&quot;  de la ceinture fléchée. &#10;&#10;Le projet a été rendu possible grâce à l'appui financier de la Ville de Gatineau via l'entente de développement culturel du Ministère de la Culture et des Communications du Québec. &#10;&#10;Coordination et conceptualisation : Folklore Outaouais &#10;Production et montage : AGNÈS création vidéo" title="LA CEINTURE FLÉCHÉE - capsule folklorique 1 de 3">
            <a:hlinkClick r:id="rId5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859372" y="3759988"/>
            <a:ext cx="7891511" cy="4438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F0F1C"/>
        </a:solidFill>
        <a:effectLst/>
      </p:bgPr>
    </p:bg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9"/>
          <p:cNvSpPr txBox="1"/>
          <p:nvPr/>
        </p:nvSpPr>
        <p:spPr>
          <a:xfrm>
            <a:off x="313794" y="173306"/>
            <a:ext cx="17470462" cy="31953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60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348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Autrefois, on appelait la « ceinture d’Assomption » nommée de la ville du Québec où elles étaient fabriquées pendant la traite des fourrures.</a:t>
            </a:r>
            <a:endParaRPr/>
          </a:p>
        </p:txBody>
      </p:sp>
      <p:sp>
        <p:nvSpPr>
          <p:cNvPr id="149" name="Google Shape;149;p9"/>
          <p:cNvSpPr txBox="1"/>
          <p:nvPr/>
        </p:nvSpPr>
        <p:spPr>
          <a:xfrm>
            <a:off x="235128" y="9421231"/>
            <a:ext cx="17271393" cy="5803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399" b="0" i="0" u="sng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METIS NATION OF ALBERTA REGION 1</a:t>
            </a:r>
            <a:r>
              <a:rPr lang="en-US" sz="3399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(anglais)</a:t>
            </a:r>
            <a:endParaRPr/>
          </a:p>
        </p:txBody>
      </p:sp>
      <p:pic>
        <p:nvPicPr>
          <p:cNvPr id="150" name="Google Shape;150;p9" descr="Laflèche Desbois et sa complice Ficelle vous racontent l'histoire de la ceinture fléchée de L'Assomption!  &#10;&#10;En collaboration avec le Cégep régional de Lanaudière à L'Assomption - réalisé par les finissants du programme Techniques d’intégration multimédia.&#10;&#10;Produit grâce à la participation financière du Ministère de la Culture et des Communications et de la Ville de L'Assomption." title="La ceinture fléchée de L'Assomption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286250" y="3833473"/>
            <a:ext cx="9650175" cy="5428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431</Words>
  <Application>Microsoft Macintosh PowerPoint</Application>
  <PresentationFormat>Custom</PresentationFormat>
  <Paragraphs>62</Paragraphs>
  <Slides>20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3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Patricia Danyluk</cp:lastModifiedBy>
  <cp:revision>1</cp:revision>
  <dcterms:created xsi:type="dcterms:W3CDTF">2006-08-16T00:00:00Z</dcterms:created>
  <dcterms:modified xsi:type="dcterms:W3CDTF">2024-12-31T21:09:35Z</dcterms:modified>
</cp:coreProperties>
</file>