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 Id="rId4" Type="http://schemas.openxmlformats.org/officeDocument/2006/relationships/image" Target="../media/image6.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8.jpeg"/><Relationship Id="rId4" Type="http://schemas.openxmlformats.org/officeDocument/2006/relationships/image" Target="../media/image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0.jpe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3" name="TextBox 1"/>
          <p:cNvSpPr txBox="1"/>
          <p:nvPr/>
        </p:nvSpPr>
        <p:spPr>
          <a:xfrm>
            <a:off x="529781" y="177571"/>
            <a:ext cx="11132434" cy="2021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Romanos (capítulos 1-8) trata principalmente la doctrina de la justificación. Los últimos 8 capítulos se enfocan en la doctrina de la santificación. ¿Cuál es la diferencia entre estas dos doctrinas?</a:t>
            </a:r>
          </a:p>
        </p:txBody>
      </p:sp>
      <p:sp>
        <p:nvSpPr>
          <p:cNvPr id="144" name="TextBox 3"/>
          <p:cNvSpPr txBox="1"/>
          <p:nvPr/>
        </p:nvSpPr>
        <p:spPr>
          <a:xfrm>
            <a:off x="799251" y="2347954"/>
            <a:ext cx="10593494" cy="395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latin typeface="Berlin Sans FB"/>
                <a:ea typeface="Berlin Sans FB"/>
                <a:cs typeface="Berlin Sans FB"/>
                <a:sym typeface="Berlin Sans FB"/>
              </a:defRPr>
            </a:pPr>
            <a:r>
              <a:t>La Justificación – somos declarados inocentes de la culpabilidad y castigo de nuestros pecados porque Cristo los pagó por nosotros. </a:t>
            </a:r>
          </a:p>
          <a:p>
            <a:pPr marL="457200" indent="-457200">
              <a:buSzPct val="100000"/>
              <a:buFont typeface="Arial"/>
              <a:buChar char="•"/>
              <a:defRPr sz="3200">
                <a:latin typeface="Berlin Sans FB"/>
                <a:ea typeface="Berlin Sans FB"/>
                <a:cs typeface="Berlin Sans FB"/>
                <a:sym typeface="Berlin Sans FB"/>
              </a:defRPr>
            </a:pPr>
            <a:r>
              <a:t>La santificación es el sentimiento de amor y aprecio que sentimos hacia Jesús por lo que hizo por nosotros. La santificación es la santidad al vivir. Por amor a nuestro Salvador, la santificación es poner su voluntad por encima de la nuestra.  </a:t>
            </a:r>
          </a:p>
        </p:txBody>
      </p:sp>
      <p:sp>
        <p:nvSpPr>
          <p:cNvPr id="145"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10</a:t>
            </a:r>
          </a:p>
        </p:txBody>
      </p:sp>
      <p:sp>
        <p:nvSpPr>
          <p:cNvPr id="146"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4"/>
                                        </p:tgtEl>
                                        <p:attrNameLst>
                                          <p:attrName>style.visibility</p:attrName>
                                        </p:attrNameLst>
                                      </p:cBhvr>
                                      <p:to>
                                        <p:strVal val="visible"/>
                                      </p:to>
                                    </p:set>
                                    <p:anim calcmode="lin" valueType="num">
                                      <p:cBhvr>
                                        <p:cTn id="7" dur="1000" fill="hold"/>
                                        <p:tgtEl>
                                          <p:spTgt spid="144"/>
                                        </p:tgtEl>
                                        <p:attrNameLst>
                                          <p:attrName>ppt_x</p:attrName>
                                        </p:attrNameLst>
                                      </p:cBhvr>
                                      <p:tavLst>
                                        <p:tav tm="0">
                                          <p:val>
                                            <p:strVal val="#ppt_x"/>
                                          </p:val>
                                        </p:tav>
                                        <p:tav tm="100000">
                                          <p:val>
                                            <p:strVal val="#ppt_x"/>
                                          </p:val>
                                        </p:tav>
                                      </p:tavLst>
                                    </p:anim>
                                    <p:anim calcmode="lin" valueType="num">
                                      <p:cBhvr>
                                        <p:cTn id="8" dur="1000" fill="hold"/>
                                        <p:tgtEl>
                                          <p:spTgt spid="1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9" name="TextBox 1"/>
          <p:cNvSpPr txBox="1"/>
          <p:nvPr/>
        </p:nvSpPr>
        <p:spPr>
          <a:xfrm>
            <a:off x="959663" y="1601516"/>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¿Por qué y cómo pensaban los judíos que eran salvos?</a:t>
            </a:r>
          </a:p>
        </p:txBody>
      </p:sp>
      <p:sp>
        <p:nvSpPr>
          <p:cNvPr id="150" name="TextBox 5"/>
          <p:cNvSpPr txBox="1"/>
          <p:nvPr/>
        </p:nvSpPr>
        <p:spPr>
          <a:xfrm>
            <a:off x="1123605" y="3878977"/>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51"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11</a:t>
            </a:r>
          </a:p>
        </p:txBody>
      </p:sp>
      <p:sp>
        <p:nvSpPr>
          <p:cNvPr id="15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500" fill="hold"/>
                                        <p:tgtEl>
                                          <p:spTgt spid="150"/>
                                        </p:tgtEl>
                                        <p:attrNameLst>
                                          <p:attrName>ppt_x</p:attrName>
                                        </p:attrNameLst>
                                      </p:cBhvr>
                                      <p:tavLst>
                                        <p:tav tm="0">
                                          <p:val>
                                            <p:strVal val="#ppt_x"/>
                                          </p:val>
                                        </p:tav>
                                        <p:tav tm="100000">
                                          <p:val>
                                            <p:strVal val="#ppt_x"/>
                                          </p:val>
                                        </p:tav>
                                      </p:tavLst>
                                    </p:anim>
                                    <p:anim calcmode="lin" valueType="num">
                                      <p:cBhvr>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5" name="TextBox 1"/>
          <p:cNvSpPr txBox="1"/>
          <p:nvPr/>
        </p:nvSpPr>
        <p:spPr>
          <a:xfrm>
            <a:off x="959663" y="394143"/>
            <a:ext cx="10272674" cy="1056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5F3913"/>
                </a:solidFill>
                <a:latin typeface="Berlin Sans FB Demi"/>
                <a:ea typeface="Berlin Sans FB Demi"/>
                <a:cs typeface="Berlin Sans FB Demi"/>
                <a:sym typeface="Berlin Sans FB Demi"/>
              </a:defRPr>
            </a:lvl1pPr>
          </a:lstStyle>
          <a:p>
            <a:pPr/>
            <a:r>
              <a:t>¿Por qué y cómo pensaban los judíos que eran salvos?</a:t>
            </a:r>
          </a:p>
        </p:txBody>
      </p:sp>
      <p:sp>
        <p:nvSpPr>
          <p:cNvPr id="156" name="TextBox 3"/>
          <p:cNvSpPr txBox="1"/>
          <p:nvPr/>
        </p:nvSpPr>
        <p:spPr>
          <a:xfrm>
            <a:off x="959662" y="1242464"/>
            <a:ext cx="10698103" cy="5641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Pensaban que su salvación se basaba en dos cosas: que eran el pueblo escogido de Dios con la sangre de Abrahán en sus venas y que cumplían la Ley Ceremonial (justicia por obras). </a:t>
            </a:r>
          </a:p>
          <a:p>
            <a:pPr>
              <a:defRPr sz="1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Pablo describió su situación, su error, con las siguientes palabras: </a:t>
            </a:r>
            <a:r>
              <a:rPr>
                <a:solidFill>
                  <a:srgbClr val="018443"/>
                </a:solidFill>
              </a:rPr>
              <a:t>“Entonces, ¿qué diremos? Que los no judíos, que no buscaban la justicia, la han alcanzado; es decir, la justicia que viene por medio de la fe; (31) pero Israel, que buscaba una ley de justicia, no la alcanzó. (32) ¿Por qué? Porque no la buscaba a partir de la fe, sino a partir de las obras de la ley” (9:30-32).</a:t>
            </a:r>
          </a:p>
        </p:txBody>
      </p:sp>
      <p:sp>
        <p:nvSpPr>
          <p:cNvPr id="157"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12</a:t>
            </a:r>
          </a:p>
        </p:txBody>
      </p:sp>
      <p:sp>
        <p:nvSpPr>
          <p:cNvPr id="158"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6"/>
                                        </p:tgtEl>
                                        <p:attrNameLst>
                                          <p:attrName>style.visibility</p:attrName>
                                        </p:attrNameLst>
                                      </p:cBhvr>
                                      <p:to>
                                        <p:strVal val="visible"/>
                                      </p:to>
                                    </p:set>
                                    <p:anim calcmode="lin" valueType="num">
                                      <p:cBhvr>
                                        <p:cTn id="7" dur="1000" fill="hold"/>
                                        <p:tgtEl>
                                          <p:spTgt spid="156"/>
                                        </p:tgtEl>
                                        <p:attrNameLst>
                                          <p:attrName>ppt_x</p:attrName>
                                        </p:attrNameLst>
                                      </p:cBhvr>
                                      <p:tavLst>
                                        <p:tav tm="0">
                                          <p:val>
                                            <p:strVal val="#ppt_x"/>
                                          </p:val>
                                        </p:tav>
                                        <p:tav tm="100000">
                                          <p:val>
                                            <p:strVal val="#ppt_x"/>
                                          </p:val>
                                        </p:tav>
                                      </p:tavLst>
                                    </p:anim>
                                    <p:anim calcmode="lin" valueType="num">
                                      <p:cBhvr>
                                        <p:cTn id="8" dur="100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1" name="TextBox 1"/>
          <p:cNvSpPr txBox="1"/>
          <p:nvPr/>
        </p:nvSpPr>
        <p:spPr>
          <a:xfrm>
            <a:off x="1032228" y="1063318"/>
            <a:ext cx="10272674" cy="278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El capítulo 12:9-21 es una hermosa sección sobre la santificación. Enumere las cosas por las que Pablo ora en esta sección. </a:t>
            </a:r>
          </a:p>
        </p:txBody>
      </p:sp>
      <p:sp>
        <p:nvSpPr>
          <p:cNvPr id="162" name="TextBox 5"/>
          <p:cNvSpPr txBox="1"/>
          <p:nvPr/>
        </p:nvSpPr>
        <p:spPr>
          <a:xfrm>
            <a:off x="1196170" y="461015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63"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13</a:t>
            </a:r>
          </a:p>
        </p:txBody>
      </p:sp>
      <p:sp>
        <p:nvSpPr>
          <p:cNvPr id="164"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2"/>
                                        </p:tgtEl>
                                        <p:attrNameLst>
                                          <p:attrName>style.visibility</p:attrName>
                                        </p:attrNameLst>
                                      </p:cBhvr>
                                      <p:to>
                                        <p:strVal val="visible"/>
                                      </p:to>
                                    </p:set>
                                    <p:anim calcmode="lin" valueType="num">
                                      <p:cBhvr>
                                        <p:cTn id="7" dur="500" fill="hold"/>
                                        <p:tgtEl>
                                          <p:spTgt spid="162"/>
                                        </p:tgtEl>
                                        <p:attrNameLst>
                                          <p:attrName>ppt_x</p:attrName>
                                        </p:attrNameLst>
                                      </p:cBhvr>
                                      <p:tavLst>
                                        <p:tav tm="0">
                                          <p:val>
                                            <p:strVal val="#ppt_x"/>
                                          </p:val>
                                        </p:tav>
                                        <p:tav tm="100000">
                                          <p:val>
                                            <p:strVal val="#ppt_x"/>
                                          </p:val>
                                        </p:tav>
                                      </p:tavLst>
                                    </p:anim>
                                    <p:anim calcmode="lin" valueType="num">
                                      <p:cBhvr>
                                        <p:cTn id="8"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7" name="TextBox 1"/>
          <p:cNvSpPr txBox="1"/>
          <p:nvPr/>
        </p:nvSpPr>
        <p:spPr>
          <a:xfrm>
            <a:off x="959663" y="406632"/>
            <a:ext cx="10272674" cy="1386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28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El capítulo 12:9-21 es una hermosa sección sobre la santificación. Enumere las cosas por las que Pablo ora en esta sección. </a:t>
            </a:r>
          </a:p>
        </p:txBody>
      </p:sp>
      <p:sp>
        <p:nvSpPr>
          <p:cNvPr id="168" name="TextBox 3"/>
          <p:cNvSpPr txBox="1"/>
          <p:nvPr/>
        </p:nvSpPr>
        <p:spPr>
          <a:xfrm>
            <a:off x="819409" y="1464152"/>
            <a:ext cx="10847259" cy="512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Amor sincero. Aborrezcamos lo malo y sigamos lo bueno.</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Amémonos unos a otros con amor fraternal; respetemos y mostremos deferencia hacia los demás. </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Si algo demanda diligencia, no seamos perezosos; sirvamos al Señor con espíritu ferviente. </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Gocémonos en la esperanza, soportemos el sufrimiento, seamos constantes en la oración. </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Ayudemos a los hermanos necesitados. Practiquemos la hospitalidad.</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Bendigamos a los que nos persiguen; bendigamos y no……..</a:t>
            </a:r>
          </a:p>
        </p:txBody>
      </p:sp>
      <p:sp>
        <p:nvSpPr>
          <p:cNvPr id="169"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14</a:t>
            </a:r>
          </a:p>
        </p:txBody>
      </p:sp>
      <p:sp>
        <p:nvSpPr>
          <p:cNvPr id="170"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8">
                                            <p:txEl>
                                              <p:pRg st="1" end="1"/>
                                            </p:txEl>
                                          </p:spTgt>
                                        </p:tgtEl>
                                        <p:attrNameLst>
                                          <p:attrName>style.visibility</p:attrName>
                                        </p:attrNameLst>
                                      </p:cBhvr>
                                      <p:to>
                                        <p:strVal val="visible"/>
                                      </p:to>
                                    </p:set>
                                    <p:anim calcmode="lin" valueType="num">
                                      <p:cBhvr>
                                        <p:cTn id="7" dur="1000" fill="hold"/>
                                        <p:tgtEl>
                                          <p:spTgt spid="168">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16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68">
                                            <p:txEl>
                                              <p:pRg st="2" end="2"/>
                                            </p:txEl>
                                          </p:spTgt>
                                        </p:tgtEl>
                                        <p:attrNameLst>
                                          <p:attrName>style.visibility</p:attrName>
                                        </p:attrNameLst>
                                      </p:cBhvr>
                                      <p:to>
                                        <p:strVal val="visible"/>
                                      </p:to>
                                    </p:set>
                                    <p:anim calcmode="lin" valueType="num">
                                      <p:cBhvr>
                                        <p:cTn id="13" dur="1000" fill="hold"/>
                                        <p:tgtEl>
                                          <p:spTgt spid="16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68">
                                            <p:txEl>
                                              <p:pRg st="3" end="3"/>
                                            </p:txEl>
                                          </p:spTgt>
                                        </p:tgtEl>
                                        <p:attrNameLst>
                                          <p:attrName>style.visibility</p:attrName>
                                        </p:attrNameLst>
                                      </p:cBhvr>
                                      <p:to>
                                        <p:strVal val="visible"/>
                                      </p:to>
                                    </p:set>
                                    <p:anim calcmode="lin" valueType="num">
                                      <p:cBhvr>
                                        <p:cTn id="19" dur="1000" fill="hold"/>
                                        <p:tgtEl>
                                          <p:spTgt spid="168">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16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1" fill="hold">
                                  <p:stCondLst>
                                    <p:cond delay="0"/>
                                  </p:stCondLst>
                                  <p:iterate type="el" backwards="0">
                                    <p:tmAbs val="0"/>
                                  </p:iterate>
                                  <p:childTnLst>
                                    <p:set>
                                      <p:cBhvr>
                                        <p:cTn id="24" fill="hold"/>
                                        <p:tgtEl>
                                          <p:spTgt spid="168">
                                            <p:txEl>
                                              <p:pRg st="4" end="4"/>
                                            </p:txEl>
                                          </p:spTgt>
                                        </p:tgtEl>
                                        <p:attrNameLst>
                                          <p:attrName>style.visibility</p:attrName>
                                        </p:attrNameLst>
                                      </p:cBhvr>
                                      <p:to>
                                        <p:strVal val="visible"/>
                                      </p:to>
                                    </p:set>
                                    <p:anim calcmode="lin" valueType="num">
                                      <p:cBhvr>
                                        <p:cTn id="25" dur="1000" fill="hold"/>
                                        <p:tgtEl>
                                          <p:spTgt spid="16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1" fill="hold">
                                  <p:stCondLst>
                                    <p:cond delay="0"/>
                                  </p:stCondLst>
                                  <p:iterate type="el" backwards="0">
                                    <p:tmAbs val="0"/>
                                  </p:iterate>
                                  <p:childTnLst>
                                    <p:set>
                                      <p:cBhvr>
                                        <p:cTn id="30" fill="hold"/>
                                        <p:tgtEl>
                                          <p:spTgt spid="168">
                                            <p:txEl>
                                              <p:pRg st="5" end="5"/>
                                            </p:txEl>
                                          </p:spTgt>
                                        </p:tgtEl>
                                        <p:attrNameLst>
                                          <p:attrName>style.visibility</p:attrName>
                                        </p:attrNameLst>
                                      </p:cBhvr>
                                      <p:to>
                                        <p:strVal val="visible"/>
                                      </p:to>
                                    </p:set>
                                    <p:anim calcmode="lin" valueType="num">
                                      <p:cBhvr>
                                        <p:cTn id="31" dur="1000" fill="hold"/>
                                        <p:tgtEl>
                                          <p:spTgt spid="168">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16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3" name="TextBox 3"/>
          <p:cNvSpPr txBox="1"/>
          <p:nvPr/>
        </p:nvSpPr>
        <p:spPr>
          <a:xfrm>
            <a:off x="672370" y="389562"/>
            <a:ext cx="10847259" cy="649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Gocémonos con los que se gozan y lloremos con los que lloran. </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Vivamos como si fuéramos uno solo. </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No seamos altivos, sino juntémonos con los humildes.  </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No debemos creernos más sabios que los demás.</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No paguemos a nadie mal por mal. Procuremos hacer lo bueno a los ojos de todo el mundo. </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Si es posible, y en cuanto dependa de nosotros, vivamos en paz con todos. </a:t>
            </a:r>
          </a:p>
          <a:p>
            <a:pPr marL="457200" indent="-457200">
              <a:buSzPct val="100000"/>
              <a:buFont typeface="Arial"/>
              <a:buChar char="•"/>
              <a:defRPr sz="3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No busquemos vengarnos, amados míos. Mejor dejemos que actúe la ira de Dios, porque está escrito: «Mía es la venganza, yo pagaré, dice el Señor». </a:t>
            </a:r>
          </a:p>
          <a:p>
            <a:pPr marL="457200" indent="-457200">
              <a:buSzPct val="100000"/>
              <a:buFont typeface="Arial"/>
              <a:buChar char="•"/>
              <a:defRPr sz="3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No permitamos que nos venza el mal. Vencer al mal con el bien.</a:t>
            </a:r>
          </a:p>
        </p:txBody>
      </p:sp>
      <p:sp>
        <p:nvSpPr>
          <p:cNvPr id="174"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15</a:t>
            </a:r>
          </a:p>
        </p:txBody>
      </p:sp>
      <p:sp>
        <p:nvSpPr>
          <p:cNvPr id="175"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3">
                                            <p:txEl>
                                              <p:pRg st="1" end="1"/>
                                            </p:txEl>
                                          </p:spTgt>
                                        </p:tgtEl>
                                        <p:attrNameLst>
                                          <p:attrName>style.visibility</p:attrName>
                                        </p:attrNameLst>
                                      </p:cBhvr>
                                      <p:to>
                                        <p:strVal val="visible"/>
                                      </p:to>
                                    </p:set>
                                    <p:anim calcmode="lin" valueType="num">
                                      <p:cBhvr>
                                        <p:cTn id="7" dur="1000" fill="hold"/>
                                        <p:tgtEl>
                                          <p:spTgt spid="173">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73">
                                            <p:txEl>
                                              <p:pRg st="2" end="2"/>
                                            </p:txEl>
                                          </p:spTgt>
                                        </p:tgtEl>
                                        <p:attrNameLst>
                                          <p:attrName>style.visibility</p:attrName>
                                        </p:attrNameLst>
                                      </p:cBhvr>
                                      <p:to>
                                        <p:strVal val="visible"/>
                                      </p:to>
                                    </p:set>
                                    <p:anim calcmode="lin" valueType="num">
                                      <p:cBhvr>
                                        <p:cTn id="13" dur="1000" fill="hold"/>
                                        <p:tgtEl>
                                          <p:spTgt spid="17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73">
                                            <p:txEl>
                                              <p:pRg st="3" end="3"/>
                                            </p:txEl>
                                          </p:spTgt>
                                        </p:tgtEl>
                                        <p:attrNameLst>
                                          <p:attrName>style.visibility</p:attrName>
                                        </p:attrNameLst>
                                      </p:cBhvr>
                                      <p:to>
                                        <p:strVal val="visible"/>
                                      </p:to>
                                    </p:set>
                                    <p:anim calcmode="lin" valueType="num">
                                      <p:cBhvr>
                                        <p:cTn id="19" dur="1000" fill="hold"/>
                                        <p:tgtEl>
                                          <p:spTgt spid="17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1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1" fill="hold">
                                  <p:stCondLst>
                                    <p:cond delay="0"/>
                                  </p:stCondLst>
                                  <p:iterate type="el" backwards="0">
                                    <p:tmAbs val="0"/>
                                  </p:iterate>
                                  <p:childTnLst>
                                    <p:set>
                                      <p:cBhvr>
                                        <p:cTn id="24" fill="hold"/>
                                        <p:tgtEl>
                                          <p:spTgt spid="173">
                                            <p:txEl>
                                              <p:pRg st="4" end="4"/>
                                            </p:txEl>
                                          </p:spTgt>
                                        </p:tgtEl>
                                        <p:attrNameLst>
                                          <p:attrName>style.visibility</p:attrName>
                                        </p:attrNameLst>
                                      </p:cBhvr>
                                      <p:to>
                                        <p:strVal val="visible"/>
                                      </p:to>
                                    </p:set>
                                    <p:anim calcmode="lin" valueType="num">
                                      <p:cBhvr>
                                        <p:cTn id="25" dur="1000" fill="hold"/>
                                        <p:tgtEl>
                                          <p:spTgt spid="17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1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 grpId="1" fill="hold">
                                  <p:stCondLst>
                                    <p:cond delay="0"/>
                                  </p:stCondLst>
                                  <p:iterate type="el" backwards="0">
                                    <p:tmAbs val="0"/>
                                  </p:iterate>
                                  <p:childTnLst>
                                    <p:set>
                                      <p:cBhvr>
                                        <p:cTn id="30" fill="hold"/>
                                        <p:tgtEl>
                                          <p:spTgt spid="173">
                                            <p:txEl>
                                              <p:pRg st="5" end="5"/>
                                            </p:txEl>
                                          </p:spTgt>
                                        </p:tgtEl>
                                        <p:attrNameLst>
                                          <p:attrName>style.visibility</p:attrName>
                                        </p:attrNameLst>
                                      </p:cBhvr>
                                      <p:to>
                                        <p:strVal val="visible"/>
                                      </p:to>
                                    </p:set>
                                    <p:anim calcmode="lin" valueType="num">
                                      <p:cBhvr>
                                        <p:cTn id="31" dur="1000" fill="hold"/>
                                        <p:tgtEl>
                                          <p:spTgt spid="17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1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1" fill="hold">
                                  <p:stCondLst>
                                    <p:cond delay="0"/>
                                  </p:stCondLst>
                                  <p:iterate type="el" backwards="0">
                                    <p:tmAbs val="0"/>
                                  </p:iterate>
                                  <p:childTnLst>
                                    <p:set>
                                      <p:cBhvr>
                                        <p:cTn id="36" fill="hold"/>
                                        <p:tgtEl>
                                          <p:spTgt spid="173">
                                            <p:txEl>
                                              <p:pRg st="6" end="6"/>
                                            </p:txEl>
                                          </p:spTgt>
                                        </p:tgtEl>
                                        <p:attrNameLst>
                                          <p:attrName>style.visibility</p:attrName>
                                        </p:attrNameLst>
                                      </p:cBhvr>
                                      <p:to>
                                        <p:strVal val="visible"/>
                                      </p:to>
                                    </p:set>
                                    <p:anim calcmode="lin" valueType="num">
                                      <p:cBhvr>
                                        <p:cTn id="37" dur="1000" fill="hold"/>
                                        <p:tgtEl>
                                          <p:spTgt spid="17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17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 grpId="1" fill="hold">
                                  <p:stCondLst>
                                    <p:cond delay="0"/>
                                  </p:stCondLst>
                                  <p:iterate type="el" backwards="0">
                                    <p:tmAbs val="0"/>
                                  </p:iterate>
                                  <p:childTnLst>
                                    <p:set>
                                      <p:cBhvr>
                                        <p:cTn id="42" fill="hold"/>
                                        <p:tgtEl>
                                          <p:spTgt spid="173">
                                            <p:txEl>
                                              <p:pRg st="7" end="7"/>
                                            </p:txEl>
                                          </p:spTgt>
                                        </p:tgtEl>
                                        <p:attrNameLst>
                                          <p:attrName>style.visibility</p:attrName>
                                        </p:attrNameLst>
                                      </p:cBhvr>
                                      <p:to>
                                        <p:strVal val="visible"/>
                                      </p:to>
                                    </p:set>
                                    <p:anim calcmode="lin" valueType="num">
                                      <p:cBhvr>
                                        <p:cTn id="43" dur="1000" fill="hold"/>
                                        <p:tgtEl>
                                          <p:spTgt spid="17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7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8" name="TextBox 1"/>
          <p:cNvSpPr txBox="1"/>
          <p:nvPr/>
        </p:nvSpPr>
        <p:spPr>
          <a:xfrm>
            <a:off x="1032228" y="1063318"/>
            <a:ext cx="10272674" cy="278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El capítulo 12:21 dice: </a:t>
            </a:r>
            <a:r>
              <a:rPr>
                <a:solidFill>
                  <a:srgbClr val="018443"/>
                </a:solidFill>
              </a:rPr>
              <a:t>No permitamos que nos venza el mal. Es mejor vencer al mal con el bien. ¿Cómo vence el bien al mal?</a:t>
            </a:r>
          </a:p>
        </p:txBody>
      </p:sp>
      <p:sp>
        <p:nvSpPr>
          <p:cNvPr id="179" name="TextBox 5"/>
          <p:cNvSpPr txBox="1"/>
          <p:nvPr/>
        </p:nvSpPr>
        <p:spPr>
          <a:xfrm>
            <a:off x="1196170" y="461015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80"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16</a:t>
            </a:r>
          </a:p>
        </p:txBody>
      </p:sp>
      <p:sp>
        <p:nvSpPr>
          <p:cNvPr id="18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9"/>
                                        </p:tgtEl>
                                        <p:attrNameLst>
                                          <p:attrName>style.visibility</p:attrName>
                                        </p:attrNameLst>
                                      </p:cBhvr>
                                      <p:to>
                                        <p:strVal val="visible"/>
                                      </p:to>
                                    </p:set>
                                    <p:anim calcmode="lin" valueType="num">
                                      <p:cBhvr>
                                        <p:cTn id="7" dur="500" fill="hold"/>
                                        <p:tgtEl>
                                          <p:spTgt spid="179"/>
                                        </p:tgtEl>
                                        <p:attrNameLst>
                                          <p:attrName>ppt_x</p:attrName>
                                        </p:attrNameLst>
                                      </p:cBhvr>
                                      <p:tavLst>
                                        <p:tav tm="0">
                                          <p:val>
                                            <p:strVal val="#ppt_x"/>
                                          </p:val>
                                        </p:tav>
                                        <p:tav tm="100000">
                                          <p:val>
                                            <p:strVal val="#ppt_x"/>
                                          </p:val>
                                        </p:tav>
                                      </p:tavLst>
                                    </p:anim>
                                    <p:anim calcmode="lin" valueType="num">
                                      <p:cBhvr>
                                        <p:cTn id="8"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4" name="TextBox 3"/>
          <p:cNvSpPr txBox="1"/>
          <p:nvPr/>
        </p:nvSpPr>
        <p:spPr>
          <a:xfrm>
            <a:off x="672370" y="304608"/>
            <a:ext cx="10847259" cy="636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Pagar mal con mal, bien sea por medio de venganza, insultos, mentiras maliciosas, violencia, etc., solo produce más mal. </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Pagar mal con bien es quitar al fuego el oxígeno. Eso es lo que Salomón tenía en mente cuando dijo en Proverbios 15:1: La respuesta amable calma la ira; la respuesta grosera aumenta el enojo.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pagar el mal con bien hace que la otra persona reflexione sobre sus acciones. La mayoría de las veces, eso lleva a una solución y, muchas veces, a una disculpa. </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Pagar el mal con bien le da a la persona ofensora la oportunidad de corregir la situación. </a:t>
            </a:r>
          </a:p>
        </p:txBody>
      </p:sp>
      <p:sp>
        <p:nvSpPr>
          <p:cNvPr id="185"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17</a:t>
            </a:r>
          </a:p>
        </p:txBody>
      </p:sp>
      <p:sp>
        <p:nvSpPr>
          <p:cNvPr id="186"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84">
                                            <p:txEl>
                                              <p:pRg st="1" end="1"/>
                                            </p:txEl>
                                          </p:spTgt>
                                        </p:tgtEl>
                                        <p:attrNameLst>
                                          <p:attrName>style.visibility</p:attrName>
                                        </p:attrNameLst>
                                      </p:cBhvr>
                                      <p:to>
                                        <p:strVal val="visible"/>
                                      </p:to>
                                    </p:set>
                                    <p:anim calcmode="lin" valueType="num">
                                      <p:cBhvr>
                                        <p:cTn id="7" dur="1000" fill="hold"/>
                                        <p:tgtEl>
                                          <p:spTgt spid="184">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1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84">
                                            <p:txEl>
                                              <p:pRg st="2" end="2"/>
                                            </p:txEl>
                                          </p:spTgt>
                                        </p:tgtEl>
                                        <p:attrNameLst>
                                          <p:attrName>style.visibility</p:attrName>
                                        </p:attrNameLst>
                                      </p:cBhvr>
                                      <p:to>
                                        <p:strVal val="visible"/>
                                      </p:to>
                                    </p:set>
                                    <p:anim calcmode="lin" valueType="num">
                                      <p:cBhvr>
                                        <p:cTn id="13" dur="1000" fill="hold"/>
                                        <p:tgtEl>
                                          <p:spTgt spid="18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84">
                                            <p:txEl>
                                              <p:pRg st="3" end="3"/>
                                            </p:txEl>
                                          </p:spTgt>
                                        </p:tgtEl>
                                        <p:attrNameLst>
                                          <p:attrName>style.visibility</p:attrName>
                                        </p:attrNameLst>
                                      </p:cBhvr>
                                      <p:to>
                                        <p:strVal val="visible"/>
                                      </p:to>
                                    </p:set>
                                    <p:anim calcmode="lin" valueType="num">
                                      <p:cBhvr>
                                        <p:cTn id="19" dur="1000" fill="hold"/>
                                        <p:tgtEl>
                                          <p:spTgt spid="184">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18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4"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9"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18</a:t>
            </a:r>
          </a:p>
        </p:txBody>
      </p:sp>
      <p:sp>
        <p:nvSpPr>
          <p:cNvPr id="19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91" name="TextBox 11"/>
          <p:cNvSpPr txBox="1"/>
          <p:nvPr/>
        </p:nvSpPr>
        <p:spPr>
          <a:xfrm>
            <a:off x="959663" y="855821"/>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Resumamos  5-10 minutos</a:t>
            </a:r>
          </a:p>
        </p:txBody>
      </p:sp>
      <p:grpSp>
        <p:nvGrpSpPr>
          <p:cNvPr id="194" name="Imagen 1"/>
          <p:cNvGrpSpPr/>
          <p:nvPr/>
        </p:nvGrpSpPr>
        <p:grpSpPr>
          <a:xfrm>
            <a:off x="3327175" y="2305504"/>
            <a:ext cx="5537650" cy="3696675"/>
            <a:chOff x="0" y="0"/>
            <a:chExt cx="5537648" cy="3696673"/>
          </a:xfrm>
        </p:grpSpPr>
        <p:sp>
          <p:nvSpPr>
            <p:cNvPr id="192" name="Rectangle"/>
            <p:cNvSpPr/>
            <p:nvPr/>
          </p:nvSpPr>
          <p:spPr>
            <a:xfrm>
              <a:off x="0" y="0"/>
              <a:ext cx="5537649" cy="3696674"/>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93"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7"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19</a:t>
            </a:r>
          </a:p>
        </p:txBody>
      </p:sp>
      <p:sp>
        <p:nvSpPr>
          <p:cNvPr id="19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99" name="Picture 2" descr="Picture 2"/>
          <p:cNvPicPr>
            <a:picLocks noChangeAspect="1"/>
          </p:cNvPicPr>
          <p:nvPr/>
        </p:nvPicPr>
        <p:blipFill>
          <a:blip r:embed="rId3">
            <a:extLst/>
          </a:blip>
          <a:srcRect l="0" t="13053" r="0" b="11211"/>
          <a:stretch>
            <a:fillRect/>
          </a:stretch>
        </p:blipFill>
        <p:spPr>
          <a:xfrm>
            <a:off x="765346" y="1816473"/>
            <a:ext cx="4258237" cy="3225053"/>
          </a:xfrm>
          <a:prstGeom prst="rect">
            <a:avLst/>
          </a:prstGeom>
          <a:ln w="12700">
            <a:miter lim="400000"/>
          </a:ln>
        </p:spPr>
      </p:pic>
      <p:sp>
        <p:nvSpPr>
          <p:cNvPr id="200" name="TextBox 7"/>
          <p:cNvSpPr txBox="1"/>
          <p:nvPr/>
        </p:nvSpPr>
        <p:spPr>
          <a:xfrm>
            <a:off x="5731050" y="1659283"/>
            <a:ext cx="5649883" cy="443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Pedir dinero para su viaje misionera a España</a:t>
            </a:r>
          </a:p>
          <a:p>
            <a:pPr marL="457200" indent="-457200">
              <a:buSzPct val="100000"/>
              <a:buFont typeface="Arial"/>
              <a:buChar char="•"/>
              <a:defRPr b="1" sz="32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Aumentar su conocimiento de las enseñanzas de Cristo</a:t>
            </a:r>
          </a:p>
          <a:p>
            <a:pPr marL="457200" indent="-457200">
              <a:buSzPct val="100000"/>
              <a:buFont typeface="Arial"/>
              <a:buChar cha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Establecer una buena relación cristiana entre los judíos y gentiles</a:t>
            </a:r>
          </a:p>
          <a:p>
            <a:pPr marL="457200" indent="-457200">
              <a:buSzPct val="100000"/>
              <a:buFont typeface="Arial"/>
              <a:buChar char="•"/>
              <a:defRPr b="1" sz="32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57 d.C</a:t>
            </a:r>
          </a:p>
        </p:txBody>
      </p:sp>
      <p:sp>
        <p:nvSpPr>
          <p:cNvPr id="201" name="TextBox 8"/>
          <p:cNvSpPr txBox="1"/>
          <p:nvPr/>
        </p:nvSpPr>
        <p:spPr>
          <a:xfrm>
            <a:off x="959663" y="369517"/>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El propósito de su epístola a los Romanos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0">
                                            <p:txEl>
                                              <p:pRg st="1" end="1"/>
                                            </p:txEl>
                                          </p:spTgt>
                                        </p:tgtEl>
                                        <p:attrNameLst>
                                          <p:attrName>style.visibility</p:attrName>
                                        </p:attrNameLst>
                                      </p:cBhvr>
                                      <p:to>
                                        <p:strVal val="visible"/>
                                      </p:to>
                                    </p:set>
                                    <p:anim calcmode="lin" valueType="num">
                                      <p:cBhvr>
                                        <p:cTn id="7" dur="500" fill="hold"/>
                                        <p:tgtEl>
                                          <p:spTgt spid="20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00">
                                            <p:txEl>
                                              <p:pRg st="2" end="2"/>
                                            </p:txEl>
                                          </p:spTgt>
                                        </p:tgtEl>
                                        <p:attrNameLst>
                                          <p:attrName>style.visibility</p:attrName>
                                        </p:attrNameLst>
                                      </p:cBhvr>
                                      <p:to>
                                        <p:strVal val="visible"/>
                                      </p:to>
                                    </p:set>
                                    <p:anim calcmode="lin" valueType="num">
                                      <p:cBhvr>
                                        <p:cTn id="13" dur="500" fill="hold"/>
                                        <p:tgtEl>
                                          <p:spTgt spid="200">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200">
                                            <p:txEl>
                                              <p:pRg st="3" end="3"/>
                                            </p:txEl>
                                          </p:spTgt>
                                        </p:tgtEl>
                                        <p:attrNameLst>
                                          <p:attrName>style.visibility</p:attrName>
                                        </p:attrNameLst>
                                      </p:cBhvr>
                                      <p:to>
                                        <p:strVal val="visible"/>
                                      </p:to>
                                    </p:set>
                                    <p:anim calcmode="lin" valueType="num">
                                      <p:cBhvr>
                                        <p:cTn id="19" dur="500" fill="hold"/>
                                        <p:tgtEl>
                                          <p:spTgt spid="200">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0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Marcador de contenido 4" descr="Marcador de contenido 4"/>
          <p:cNvPicPr>
            <a:picLocks noChangeAspect="1"/>
          </p:cNvPicPr>
          <p:nvPr/>
        </p:nvPicPr>
        <p:blipFill>
          <a:blip r:embed="rId2">
            <a:alphaModFix amt="50000"/>
            <a:extLst/>
          </a:blip>
          <a:srcRect l="5981" t="30820" r="5981" b="36166"/>
          <a:stretch>
            <a:fillRect/>
          </a:stretch>
        </p:blipFill>
        <p:spPr>
          <a:xfrm>
            <a:off x="-2" y="0"/>
            <a:ext cx="12192003" cy="6858000"/>
          </a:xfrm>
          <a:prstGeom prst="rect">
            <a:avLst/>
          </a:prstGeom>
          <a:ln w="12700">
            <a:miter lim="400000"/>
          </a:ln>
        </p:spPr>
      </p:pic>
      <p:sp>
        <p:nvSpPr>
          <p:cNvPr id="97" name="CuadroTexto 5"/>
          <p:cNvSpPr txBox="1"/>
          <p:nvPr/>
        </p:nvSpPr>
        <p:spPr>
          <a:xfrm>
            <a:off x="423406" y="1690061"/>
            <a:ext cx="113451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3175" cap="flat">
                  <a:solidFill>
                    <a:srgbClr val="385724"/>
                  </a:solidFill>
                  <a:prstDash val="solid"/>
                  <a:round/>
                </a:ln>
                <a:solidFill>
                  <a:srgbClr val="00B050"/>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Bienvenido</a:t>
            </a:r>
            <a:endParaRPr>
              <a:solidFill>
                <a:srgbClr val="5F3913"/>
              </a:solidFill>
            </a:endParaR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Las Epístolas – 2</a:t>
            </a:r>
            <a:r>
              <a:t>/10</a:t>
            </a: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01844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Romanos 9-16</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4" name="TextBox 2"/>
          <p:cNvSpPr txBox="1"/>
          <p:nvPr/>
        </p:nvSpPr>
        <p:spPr>
          <a:xfrm>
            <a:off x="542021" y="6276547"/>
            <a:ext cx="157926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20</a:t>
            </a:r>
          </a:p>
        </p:txBody>
      </p:sp>
      <p:sp>
        <p:nvSpPr>
          <p:cNvPr id="20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6" name="TextBox 7"/>
          <p:cNvSpPr txBox="1"/>
          <p:nvPr/>
        </p:nvSpPr>
        <p:spPr>
          <a:xfrm>
            <a:off x="1324234" y="628595"/>
            <a:ext cx="3629247"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Justificación</a:t>
            </a:r>
          </a:p>
        </p:txBody>
      </p:sp>
      <p:sp>
        <p:nvSpPr>
          <p:cNvPr id="207" name="TextBox 8"/>
          <p:cNvSpPr txBox="1"/>
          <p:nvPr/>
        </p:nvSpPr>
        <p:spPr>
          <a:xfrm>
            <a:off x="6615563" y="651827"/>
            <a:ext cx="3629247"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Santificación</a:t>
            </a:r>
          </a:p>
        </p:txBody>
      </p:sp>
      <p:pic>
        <p:nvPicPr>
          <p:cNvPr id="208" name="Picture 2" descr="Picture 2"/>
          <p:cNvPicPr>
            <a:picLocks noChangeAspect="1"/>
          </p:cNvPicPr>
          <p:nvPr/>
        </p:nvPicPr>
        <p:blipFill>
          <a:blip r:embed="rId3">
            <a:extLst/>
          </a:blip>
          <a:srcRect l="16590" t="17916" r="16164" b="17625"/>
          <a:stretch>
            <a:fillRect/>
          </a:stretch>
        </p:blipFill>
        <p:spPr>
          <a:xfrm>
            <a:off x="3050700" y="1581986"/>
            <a:ext cx="3294346" cy="4420566"/>
          </a:xfrm>
          <a:prstGeom prst="rect">
            <a:avLst/>
          </a:prstGeom>
          <a:ln w="12700">
            <a:miter lim="400000"/>
          </a:ln>
        </p:spPr>
      </p:pic>
      <p:pic>
        <p:nvPicPr>
          <p:cNvPr id="209" name="Picture 2" descr="Picture 2"/>
          <p:cNvPicPr>
            <a:picLocks noChangeAspect="1"/>
          </p:cNvPicPr>
          <p:nvPr/>
        </p:nvPicPr>
        <p:blipFill>
          <a:blip r:embed="rId3">
            <a:extLst/>
          </a:blip>
          <a:srcRect l="16590" t="17916" r="16164" b="17625"/>
          <a:stretch>
            <a:fillRect/>
          </a:stretch>
        </p:blipFill>
        <p:spPr>
          <a:xfrm>
            <a:off x="8021508" y="1581986"/>
            <a:ext cx="3294346" cy="4420566"/>
          </a:xfrm>
          <a:prstGeom prst="rect">
            <a:avLst/>
          </a:prstGeom>
          <a:ln w="12700">
            <a:miter lim="400000"/>
          </a:ln>
        </p:spPr>
      </p:pic>
      <p:sp>
        <p:nvSpPr>
          <p:cNvPr id="210" name="Straight Arrow Connector 10"/>
          <p:cNvSpPr/>
          <p:nvPr/>
        </p:nvSpPr>
        <p:spPr>
          <a:xfrm flipV="1">
            <a:off x="7624974" y="2836416"/>
            <a:ext cx="2043707" cy="1806824"/>
          </a:xfrm>
          <a:prstGeom prst="line">
            <a:avLst/>
          </a:prstGeom>
          <a:ln w="76200">
            <a:solidFill>
              <a:srgbClr val="FF0000"/>
            </a:solidFill>
            <a:miter/>
            <a:tailEnd type="triangle"/>
          </a:ln>
        </p:spPr>
        <p:txBody>
          <a:bodyPr lIns="45719" rIns="45719"/>
          <a:lstStyle/>
          <a:p>
            <a:pPr/>
          </a:p>
        </p:txBody>
      </p:sp>
      <p:sp>
        <p:nvSpPr>
          <p:cNvPr id="211" name="Straight Arrow Connector 13"/>
          <p:cNvSpPr/>
          <p:nvPr/>
        </p:nvSpPr>
        <p:spPr>
          <a:xfrm flipH="1">
            <a:off x="2327810" y="2836416"/>
            <a:ext cx="2226694" cy="1592150"/>
          </a:xfrm>
          <a:prstGeom prst="line">
            <a:avLst/>
          </a:prstGeom>
          <a:ln w="76200">
            <a:solidFill>
              <a:srgbClr val="FF0000"/>
            </a:solidFill>
            <a:miter/>
            <a:tailEnd type="triangle"/>
          </a:ln>
        </p:spPr>
        <p:txBody>
          <a:bodyPr lIns="45719" rIns="45719"/>
          <a:lstStyle/>
          <a:p>
            <a:pPr/>
          </a:p>
        </p:txBody>
      </p:sp>
      <p:pic>
        <p:nvPicPr>
          <p:cNvPr id="212" name="Picture 4" descr="Picture 4"/>
          <p:cNvPicPr>
            <a:picLocks noChangeAspect="1"/>
          </p:cNvPicPr>
          <p:nvPr/>
        </p:nvPicPr>
        <p:blipFill>
          <a:blip r:embed="rId4">
            <a:extLst/>
          </a:blip>
          <a:srcRect l="25944" t="11980" r="25944" b="15126"/>
          <a:stretch>
            <a:fillRect/>
          </a:stretch>
        </p:blipFill>
        <p:spPr>
          <a:xfrm>
            <a:off x="1093341" y="3661267"/>
            <a:ext cx="1191492" cy="2210283"/>
          </a:xfrm>
          <a:prstGeom prst="rect">
            <a:avLst/>
          </a:prstGeom>
          <a:ln w="12700">
            <a:miter lim="400000"/>
          </a:ln>
        </p:spPr>
      </p:pic>
      <p:pic>
        <p:nvPicPr>
          <p:cNvPr id="213" name="Picture 4" descr="Picture 4"/>
          <p:cNvPicPr>
            <a:picLocks noChangeAspect="1"/>
          </p:cNvPicPr>
          <p:nvPr/>
        </p:nvPicPr>
        <p:blipFill>
          <a:blip r:embed="rId4">
            <a:extLst/>
          </a:blip>
          <a:srcRect l="25944" t="11980" r="25944" b="15126"/>
          <a:stretch>
            <a:fillRect/>
          </a:stretch>
        </p:blipFill>
        <p:spPr>
          <a:xfrm>
            <a:off x="6569843" y="3661267"/>
            <a:ext cx="1191492" cy="221028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6"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21</a:t>
            </a:r>
          </a:p>
        </p:txBody>
      </p:sp>
      <p:sp>
        <p:nvSpPr>
          <p:cNvPr id="21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8" name="TextBox 7"/>
          <p:cNvSpPr txBox="1"/>
          <p:nvPr/>
        </p:nvSpPr>
        <p:spPr>
          <a:xfrm>
            <a:off x="4835007" y="1545898"/>
            <a:ext cx="648007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ser el Pueblo Escogido de Dios</a:t>
            </a:r>
          </a:p>
          <a:p>
            <a:pPr marL="571500" indent="-571500">
              <a:buSzPct val="100000"/>
              <a:buFont typeface="Arial"/>
              <a:buChar cha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cumplir con la ley (Leyes Ceremoniales)</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Vea Romanos 9:30-32</a:t>
            </a:r>
          </a:p>
        </p:txBody>
      </p:sp>
      <p:pic>
        <p:nvPicPr>
          <p:cNvPr id="219" name="Picture 2" descr="Picture 2"/>
          <p:cNvPicPr>
            <a:picLocks noChangeAspect="1"/>
          </p:cNvPicPr>
          <p:nvPr/>
        </p:nvPicPr>
        <p:blipFill>
          <a:blip r:embed="rId3">
            <a:extLst/>
          </a:blip>
          <a:srcRect l="22653" t="0" r="23054" b="0"/>
          <a:stretch>
            <a:fillRect/>
          </a:stretch>
        </p:blipFill>
        <p:spPr>
          <a:xfrm>
            <a:off x="1275887" y="567122"/>
            <a:ext cx="2951018" cy="543543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8">
                                            <p:txEl>
                                              <p:pRg st="1" end="1"/>
                                            </p:txEl>
                                          </p:spTgt>
                                        </p:tgtEl>
                                        <p:attrNameLst>
                                          <p:attrName>style.visibility</p:attrName>
                                        </p:attrNameLst>
                                      </p:cBhvr>
                                      <p:to>
                                        <p:strVal val="visible"/>
                                      </p:to>
                                    </p:set>
                                    <p:anim calcmode="lin" valueType="num">
                                      <p:cBhvr>
                                        <p:cTn id="7" dur="500" fill="hold"/>
                                        <p:tgtEl>
                                          <p:spTgt spid="218">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18">
                                            <p:txEl>
                                              <p:pRg st="2" end="2"/>
                                            </p:txEl>
                                          </p:spTgt>
                                        </p:tgtEl>
                                        <p:attrNameLst>
                                          <p:attrName>style.visibility</p:attrName>
                                        </p:attrNameLst>
                                      </p:cBhvr>
                                      <p:to>
                                        <p:strVal val="visible"/>
                                      </p:to>
                                    </p:set>
                                    <p:anim calcmode="lin" valueType="num">
                                      <p:cBhvr>
                                        <p:cTn id="13" dur="500" fill="hold"/>
                                        <p:tgtEl>
                                          <p:spTgt spid="218">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8"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2"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22</a:t>
            </a:r>
          </a:p>
        </p:txBody>
      </p:sp>
      <p:sp>
        <p:nvSpPr>
          <p:cNvPr id="22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4" name="TextBox 7"/>
          <p:cNvSpPr txBox="1"/>
          <p:nvPr/>
        </p:nvSpPr>
        <p:spPr>
          <a:xfrm>
            <a:off x="1112481" y="794484"/>
            <a:ext cx="9967037"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ln w="9525" cap="flat">
                  <a:solidFill>
                    <a:srgbClr val="FFFFFF"/>
                  </a:solidFill>
                  <a:prstDash val="solid"/>
                  <a:round/>
                </a:ln>
                <a:effectLst>
                  <a:outerShdw sx="100000" sy="100000" kx="0" ky="0" algn="b" rotWithShape="0" blurRad="12700" dist="38100" dir="2700000">
                    <a:srgbClr val="808080"/>
                  </a:outerShdw>
                </a:effectLst>
                <a:latin typeface="Berlin Sans FB"/>
                <a:ea typeface="Berlin Sans FB"/>
                <a:cs typeface="Berlin Sans FB"/>
                <a:sym typeface="Berlin Sans FB"/>
              </a:defRPr>
            </a:lvl1pPr>
          </a:lstStyle>
          <a:p>
            <a:pPr/>
            <a:r>
              <a:t>Santificación</a:t>
            </a:r>
          </a:p>
        </p:txBody>
      </p:sp>
      <p:pic>
        <p:nvPicPr>
          <p:cNvPr id="225" name="Picture 2" descr="Picture 2"/>
          <p:cNvPicPr>
            <a:picLocks noChangeAspect="1"/>
          </p:cNvPicPr>
          <p:nvPr/>
        </p:nvPicPr>
        <p:blipFill>
          <a:blip r:embed="rId3">
            <a:extLst/>
          </a:blip>
          <a:stretch>
            <a:fillRect/>
          </a:stretch>
        </p:blipFill>
        <p:spPr>
          <a:xfrm>
            <a:off x="2608983" y="2142558"/>
            <a:ext cx="6974033" cy="392095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8"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23</a:t>
            </a:r>
          </a:p>
        </p:txBody>
      </p:sp>
      <p:sp>
        <p:nvSpPr>
          <p:cNvPr id="22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0" name="TextBox 8"/>
          <p:cNvSpPr txBox="1"/>
          <p:nvPr/>
        </p:nvSpPr>
        <p:spPr>
          <a:xfrm>
            <a:off x="959663" y="675248"/>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vencer al mal con el bien</a:t>
            </a:r>
          </a:p>
        </p:txBody>
      </p:sp>
      <p:pic>
        <p:nvPicPr>
          <p:cNvPr id="231" name="Picture 4" descr="Picture 4"/>
          <p:cNvPicPr>
            <a:picLocks noChangeAspect="1"/>
          </p:cNvPicPr>
          <p:nvPr/>
        </p:nvPicPr>
        <p:blipFill>
          <a:blip r:embed="rId3">
            <a:extLst/>
          </a:blip>
          <a:stretch>
            <a:fillRect/>
          </a:stretch>
        </p:blipFill>
        <p:spPr>
          <a:xfrm>
            <a:off x="1485235" y="2259925"/>
            <a:ext cx="3538106" cy="3538106"/>
          </a:xfrm>
          <a:prstGeom prst="rect">
            <a:avLst/>
          </a:prstGeom>
          <a:ln w="12700">
            <a:miter lim="400000"/>
          </a:ln>
        </p:spPr>
      </p:pic>
      <p:pic>
        <p:nvPicPr>
          <p:cNvPr id="232" name="Picture 6" descr="Picture 6"/>
          <p:cNvPicPr>
            <a:picLocks noChangeAspect="1"/>
          </p:cNvPicPr>
          <p:nvPr/>
        </p:nvPicPr>
        <p:blipFill>
          <a:blip r:embed="rId4">
            <a:extLst/>
          </a:blip>
          <a:stretch>
            <a:fillRect/>
          </a:stretch>
        </p:blipFill>
        <p:spPr>
          <a:xfrm>
            <a:off x="6475588" y="2617496"/>
            <a:ext cx="4231176" cy="28229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5" name="TextBox 2"/>
          <p:cNvSpPr txBox="1"/>
          <p:nvPr/>
        </p:nvSpPr>
        <p:spPr>
          <a:xfrm>
            <a:off x="534233" y="6276547"/>
            <a:ext cx="149627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24</a:t>
            </a:r>
          </a:p>
        </p:txBody>
      </p:sp>
      <p:sp>
        <p:nvSpPr>
          <p:cNvPr id="23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7" name="TextBox 11"/>
          <p:cNvSpPr txBox="1"/>
          <p:nvPr/>
        </p:nvSpPr>
        <p:spPr>
          <a:xfrm>
            <a:off x="959663" y="532565"/>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Profundicemos</a:t>
            </a:r>
          </a:p>
        </p:txBody>
      </p:sp>
      <p:sp>
        <p:nvSpPr>
          <p:cNvPr id="238" name="TextBox 8"/>
          <p:cNvSpPr txBox="1"/>
          <p:nvPr/>
        </p:nvSpPr>
        <p:spPr>
          <a:xfrm>
            <a:off x="6840447" y="4878751"/>
            <a:ext cx="34949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 minutos</a:t>
            </a:r>
          </a:p>
        </p:txBody>
      </p:sp>
      <p:pic>
        <p:nvPicPr>
          <p:cNvPr id="239" name="Picture 4" descr="Picture 4"/>
          <p:cNvPicPr>
            <a:picLocks noChangeAspect="1"/>
          </p:cNvPicPr>
          <p:nvPr/>
        </p:nvPicPr>
        <p:blipFill>
          <a:blip r:embed="rId3">
            <a:extLst/>
          </a:blip>
          <a:stretch>
            <a:fillRect/>
          </a:stretch>
        </p:blipFill>
        <p:spPr>
          <a:xfrm>
            <a:off x="7283159" y="2206897"/>
            <a:ext cx="2525613" cy="2525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240" name="Down Arrow 1"/>
          <p:cNvSpPr/>
          <p:nvPr/>
        </p:nvSpPr>
        <p:spPr>
          <a:xfrm rot="14201659">
            <a:off x="8725034" y="2912888"/>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a:solidFill>
                  <a:srgbClr val="FFFFFF"/>
                </a:solidFill>
              </a:defRPr>
            </a:pPr>
          </a:p>
        </p:txBody>
      </p:sp>
      <p:pic>
        <p:nvPicPr>
          <p:cNvPr id="241" name="Imagen 3" descr="Imagen 3"/>
          <p:cNvPicPr>
            <a:picLocks noChangeAspect="1"/>
          </p:cNvPicPr>
          <p:nvPr/>
        </p:nvPicPr>
        <p:blipFill>
          <a:blip r:embed="rId4">
            <a:extLst/>
          </a:blip>
          <a:stretch>
            <a:fillRect/>
          </a:stretch>
        </p:blipFill>
        <p:spPr>
          <a:xfrm>
            <a:off x="488514" y="1464946"/>
            <a:ext cx="5341339" cy="3928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240"/>
                                        </p:tgtEl>
                                        <p:attrNameLst>
                                          <p:attrName>style.visibility</p:attrName>
                                        </p:attrNameLst>
                                      </p:cBhvr>
                                      <p:to>
                                        <p:strVal val="visible"/>
                                      </p:to>
                                    </p:set>
                                    <p:animEffect filter="wipe(down)" transition="in">
                                      <p:cBhvr>
                                        <p:cTn id="7"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0"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4"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25</a:t>
            </a:r>
          </a:p>
        </p:txBody>
      </p:sp>
      <p:sp>
        <p:nvSpPr>
          <p:cNvPr id="24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6" name="TextBox 11"/>
          <p:cNvSpPr txBox="1"/>
          <p:nvPr/>
        </p:nvSpPr>
        <p:spPr>
          <a:xfrm>
            <a:off x="811942" y="1167186"/>
            <a:ext cx="10854726" cy="4803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#1. Romanos 11:25,26 dice: </a:t>
            </a:r>
            <a:r>
              <a:rPr>
                <a:solidFill>
                  <a:srgbClr val="018443"/>
                </a:solidFill>
              </a:rPr>
              <a:t>“Parte de Israel se ha endurecido, y esto será así hasta que se haya incorporado la totalidad de los no judíos; (26) y después de eso todo Israel será salvo”. </a:t>
            </a:r>
            <a:r>
              <a:t>¿Eso significa que todos los judíos finalmente serán salvos?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9"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26</a:t>
            </a:r>
          </a:p>
        </p:txBody>
      </p:sp>
      <p:sp>
        <p:nvSpPr>
          <p:cNvPr id="25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1" name="TextBox 11"/>
          <p:cNvSpPr txBox="1"/>
          <p:nvPr/>
        </p:nvSpPr>
        <p:spPr>
          <a:xfrm>
            <a:off x="534235" y="862443"/>
            <a:ext cx="11132434"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Esa es la actitud presente en algunas iglesias que enseñan una conversión masiva de los judíos justo antes del Milenio. Sin embargo, eso fue descartado por afirmaciones como la de Isaías que se cita en 9:27 en el sentido que </a:t>
            </a:r>
            <a:r>
              <a:rPr>
                <a:solidFill>
                  <a:srgbClr val="5F3913"/>
                </a:solidFill>
              </a:rPr>
              <a:t>"Aunque los descendientes de Israel sean tan numerosos como la arena del mar, tan sólo el remanente será salvo". </a:t>
            </a:r>
            <a:r>
              <a:t>También podríamos recordar las palabras de Pablo en el mismo capítulo (v.13,14): </a:t>
            </a:r>
            <a:r>
              <a:rPr>
                <a:solidFill>
                  <a:srgbClr val="5F3913"/>
                </a:solidFill>
              </a:rPr>
              <a:t>honro mi ministerio. (14) Yo quisiera poner celosos a los de mi sangre, y de esa manera salvar a algunos de ellos.</a:t>
            </a:r>
            <a:r>
              <a:t>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Que solo un “remanente” o “parte” del pueblo judío vaya a ser salvo no significa que todos lo serán.</a:t>
            </a:r>
          </a:p>
        </p:txBody>
      </p:sp>
      <p:sp>
        <p:nvSpPr>
          <p:cNvPr id="252" name="TextBox 5"/>
          <p:cNvSpPr txBox="1"/>
          <p:nvPr/>
        </p:nvSpPr>
        <p:spPr>
          <a:xfrm>
            <a:off x="3094557" y="154557"/>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1"/>
                                        </p:tgtEl>
                                        <p:attrNameLst>
                                          <p:attrName>style.visibility</p:attrName>
                                        </p:attrNameLst>
                                      </p:cBhvr>
                                      <p:to>
                                        <p:strVal val="visible"/>
                                      </p:to>
                                    </p:set>
                                    <p:anim calcmode="lin" valueType="num">
                                      <p:cBhvr>
                                        <p:cTn id="7" dur="500" fill="hold"/>
                                        <p:tgtEl>
                                          <p:spTgt spid="251"/>
                                        </p:tgtEl>
                                        <p:attrNameLst>
                                          <p:attrName>ppt_x</p:attrName>
                                        </p:attrNameLst>
                                      </p:cBhvr>
                                      <p:tavLst>
                                        <p:tav tm="0">
                                          <p:val>
                                            <p:strVal val="#ppt_x"/>
                                          </p:val>
                                        </p:tav>
                                        <p:tav tm="100000">
                                          <p:val>
                                            <p:strVal val="#ppt_x"/>
                                          </p:val>
                                        </p:tav>
                                      </p:tavLst>
                                    </p:anim>
                                    <p:anim calcmode="lin" valueType="num">
                                      <p:cBhvr>
                                        <p:cTn id="8" dur="500" fill="hold"/>
                                        <p:tgtEl>
                                          <p:spTgt spid="2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5"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27</a:t>
            </a:r>
          </a:p>
        </p:txBody>
      </p:sp>
      <p:sp>
        <p:nvSpPr>
          <p:cNvPr id="25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7" name="TextBox 11"/>
          <p:cNvSpPr txBox="1"/>
          <p:nvPr/>
        </p:nvSpPr>
        <p:spPr>
          <a:xfrm>
            <a:off x="740249" y="370240"/>
            <a:ext cx="10711500" cy="6098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Una posible explicación es que “todo Israel” se refiere a la iglesia cristiana, el número total de judíos y gentiles que buscan a Cristo para la salvación. Ellos son los que se van a salvar. </a:t>
            </a:r>
          </a:p>
          <a:p>
            <a:pPr marL="457200" indent="-457200">
              <a:buSzPct val="100000"/>
              <a:buFont typeface="Arial"/>
              <a:buChar char="•"/>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En el capítulo 9:6, Pablo señala que no todos los que descienden de Israel (tienen sangre judía) son Israel. </a:t>
            </a:r>
          </a:p>
          <a:p>
            <a:pPr marL="457200" indent="-45720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verdadero Israel no son los que tienen la sangre de Abrahán, sino la fe de Abrahán, quien fue contado como justo ante los ojos de Dios por la fe, no por las obras.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7">
                                            <p:txEl>
                                              <p:pRg st="1" end="1"/>
                                            </p:txEl>
                                          </p:spTgt>
                                        </p:tgtEl>
                                        <p:attrNameLst>
                                          <p:attrName>style.visibility</p:attrName>
                                        </p:attrNameLst>
                                      </p:cBhvr>
                                      <p:to>
                                        <p:strVal val="visible"/>
                                      </p:to>
                                    </p:set>
                                    <p:anim calcmode="lin" valueType="num">
                                      <p:cBhvr>
                                        <p:cTn id="7" dur="500" fill="hold"/>
                                        <p:tgtEl>
                                          <p:spTgt spid="257">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57">
                                            <p:txEl>
                                              <p:pRg st="2" end="2"/>
                                            </p:txEl>
                                          </p:spTgt>
                                        </p:tgtEl>
                                        <p:attrNameLst>
                                          <p:attrName>style.visibility</p:attrName>
                                        </p:attrNameLst>
                                      </p:cBhvr>
                                      <p:to>
                                        <p:strVal val="visible"/>
                                      </p:to>
                                    </p:set>
                                    <p:anim calcmode="lin" valueType="num">
                                      <p:cBhvr>
                                        <p:cTn id="13" dur="500" fill="hold"/>
                                        <p:tgtEl>
                                          <p:spTgt spid="257">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7"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0"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28</a:t>
            </a:r>
          </a:p>
        </p:txBody>
      </p:sp>
      <p:sp>
        <p:nvSpPr>
          <p:cNvPr id="26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2" name="TextBox 11"/>
          <p:cNvSpPr txBox="1"/>
          <p:nvPr/>
        </p:nvSpPr>
        <p:spPr>
          <a:xfrm>
            <a:off x="740249" y="729576"/>
            <a:ext cx="10711500" cy="555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Otra interpretación más se enfoca en que "parte de Israel se ha endurecido". Hay judíos que de manera voluntaria rechazan a Jesús como Mesías prometido. Pero no todos. Desde el momento en que Pablo escribe hasta el fin de los tiempos hay y habrá una parte que se volverá a Cristo con fe. </a:t>
            </a:r>
          </a:p>
          <a:p>
            <a:pPr marL="457200" indent="-45720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457200" indent="-457200">
              <a:buSzPct val="100000"/>
              <a:buFont typeface="Arial"/>
              <a:buChar char="•"/>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En ese sentido, "todo Israel" se refiere a todos los judíos que creen que Cristo es su Salvador.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62"/>
                                        </p:tgtEl>
                                        <p:attrNameLst>
                                          <p:attrName>style.visibility</p:attrName>
                                        </p:attrNameLst>
                                      </p:cBhvr>
                                      <p:to>
                                        <p:strVal val="visible"/>
                                      </p:to>
                                    </p:set>
                                    <p:anim calcmode="lin" valueType="num">
                                      <p:cBhvr>
                                        <p:cTn id="7" dur="500" fill="hold"/>
                                        <p:tgtEl>
                                          <p:spTgt spid="262"/>
                                        </p:tgtEl>
                                        <p:attrNameLst>
                                          <p:attrName>ppt_x</p:attrName>
                                        </p:attrNameLst>
                                      </p:cBhvr>
                                      <p:tavLst>
                                        <p:tav tm="0">
                                          <p:val>
                                            <p:strVal val="#ppt_x"/>
                                          </p:val>
                                        </p:tav>
                                        <p:tav tm="100000">
                                          <p:val>
                                            <p:strVal val="#ppt_x"/>
                                          </p:val>
                                        </p:tav>
                                      </p:tavLst>
                                    </p:anim>
                                    <p:anim calcmode="lin" valueType="num">
                                      <p:cBhvr>
                                        <p:cTn id="8" dur="500" fill="hold"/>
                                        <p:tgtEl>
                                          <p:spTgt spid="2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2"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5"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6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7" name="TextBox 1"/>
          <p:cNvSpPr txBox="1"/>
          <p:nvPr/>
        </p:nvSpPr>
        <p:spPr>
          <a:xfrm>
            <a:off x="1038591" y="874692"/>
            <a:ext cx="10114818" cy="547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latin typeface="Berlin Sans FB Demi"/>
                <a:ea typeface="Berlin Sans FB Demi"/>
                <a:cs typeface="Berlin Sans FB Demi"/>
                <a:sym typeface="Berlin Sans FB Demi"/>
              </a:defRPr>
            </a:pPr>
            <a:r>
              <a:t>#2. En Romanos 14:1,20 Pablo dice: </a:t>
            </a:r>
            <a:r>
              <a:rPr>
                <a:solidFill>
                  <a:srgbClr val="5F3913"/>
                </a:solidFill>
              </a:rPr>
              <a:t>Reciban al que es débil en la fe, pero no para entrar en discusiones… No destruyas la obra de Dios por causa de la comida.</a:t>
            </a:r>
            <a:r>
              <a:t> ¿A qué asuntos discutibles se refería Pablo? ¿Cuáles podrían ser hoy esos asuntos discutibles?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00" name="TextBox 7"/>
          <p:cNvSpPr txBox="1"/>
          <p:nvPr/>
        </p:nvSpPr>
        <p:spPr>
          <a:xfrm>
            <a:off x="45719" y="540852"/>
            <a:ext cx="1210056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Presentación </a:t>
            </a:r>
            <a:r>
              <a:t>– 5 </a:t>
            </a:r>
            <a:r>
              <a:t>minutos</a:t>
            </a:r>
          </a:p>
        </p:txBody>
      </p:sp>
      <p:pic>
        <p:nvPicPr>
          <p:cNvPr id="101" name="Picture 2" descr="Picture 2"/>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02" name="TextBox 1"/>
          <p:cNvSpPr txBox="1"/>
          <p:nvPr/>
        </p:nvSpPr>
        <p:spPr>
          <a:xfrm>
            <a:off x="3393075" y="2285342"/>
            <a:ext cx="78769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Mi Nombre es 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Vivo en ___________________________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Soy un ____________________________</a:t>
            </a:r>
          </a:p>
        </p:txBody>
      </p:sp>
      <p:sp>
        <p:nvSpPr>
          <p:cNvPr id="103" name="TextBox 9"/>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a:t>
            </a:r>
          </a:p>
        </p:txBody>
      </p:sp>
      <p:sp>
        <p:nvSpPr>
          <p:cNvPr id="104" name="Straight Connector 10"/>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0"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30</a:t>
            </a:r>
          </a:p>
        </p:txBody>
      </p:sp>
      <p:sp>
        <p:nvSpPr>
          <p:cNvPr id="27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2" name="TextBox 1"/>
          <p:cNvSpPr txBox="1"/>
          <p:nvPr/>
        </p:nvSpPr>
        <p:spPr>
          <a:xfrm>
            <a:off x="623333" y="990486"/>
            <a:ext cx="11016303"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Muchos judíos cristianos todavía tenían fuertes lazos con la Ley Ceremonial, las leyes religiosas que habían practicado toda la vida. Eso se refería especialmente a no comer alimentos “inmundos” (por ejemplo, cerdo).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A menudo criticaban a los gentiles, que no tenían estas leyes dietéticas. Esto dio lugar a fricciones cuando tanto judíos como gentiles iban al culto juntos. Fue un choque de culturas.</a:t>
            </a:r>
            <a:r>
              <a:rPr>
                <a:solidFill>
                  <a:srgbClr val="5F3913"/>
                </a:solidFill>
              </a:rPr>
              <a:t> </a:t>
            </a:r>
            <a:endParaRPr>
              <a:solidFill>
                <a:srgbClr val="5F3913"/>
              </a:solidFill>
            </a:endParaRPr>
          </a:p>
          <a:p>
            <a:pPr marL="457200" indent="-457200">
              <a:buSzPct val="100000"/>
              <a:buFont typeface="Arial"/>
              <a:buChar char="•"/>
              <a:defRPr sz="3200">
                <a:solidFill>
                  <a:srgbClr val="5F3913"/>
                </a:solidFill>
                <a:latin typeface="Berlin Sans FB"/>
                <a:ea typeface="Berlin Sans FB"/>
                <a:cs typeface="Berlin Sans FB"/>
                <a:sym typeface="Berlin Sans FB"/>
              </a:defRPr>
            </a:pPr>
            <a:r>
              <a:t>Por amor al evangelio, Pablo les dijo a los cristianos romanos que fueran sensibles frente a los "débiles", los que todavía les costaba aceptar que la Ley Ceremonial ya no se aplicaba. </a:t>
            </a:r>
          </a:p>
        </p:txBody>
      </p:sp>
      <p:sp>
        <p:nvSpPr>
          <p:cNvPr id="273" name="TextBox 7"/>
          <p:cNvSpPr txBox="1"/>
          <p:nvPr/>
        </p:nvSpPr>
        <p:spPr>
          <a:xfrm>
            <a:off x="3094557" y="155681"/>
            <a:ext cx="6002885"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72">
                                            <p:txEl>
                                              <p:pRg st="1" end="1"/>
                                            </p:txEl>
                                          </p:spTgt>
                                        </p:tgtEl>
                                        <p:attrNameLst>
                                          <p:attrName>style.visibility</p:attrName>
                                        </p:attrNameLst>
                                      </p:cBhvr>
                                      <p:to>
                                        <p:strVal val="visible"/>
                                      </p:to>
                                    </p:set>
                                    <p:anim calcmode="lin" valueType="num">
                                      <p:cBhvr>
                                        <p:cTn id="7" dur="500" fill="hold"/>
                                        <p:tgtEl>
                                          <p:spTgt spid="272">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72">
                                            <p:txEl>
                                              <p:pRg st="2" end="2"/>
                                            </p:txEl>
                                          </p:spTgt>
                                        </p:tgtEl>
                                        <p:attrNameLst>
                                          <p:attrName>style.visibility</p:attrName>
                                        </p:attrNameLst>
                                      </p:cBhvr>
                                      <p:to>
                                        <p:strVal val="visible"/>
                                      </p:to>
                                    </p:set>
                                    <p:anim calcmode="lin" valueType="num">
                                      <p:cBhvr>
                                        <p:cTn id="13" dur="500" fill="hold"/>
                                        <p:tgtEl>
                                          <p:spTgt spid="272">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2"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6"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31</a:t>
            </a:r>
          </a:p>
        </p:txBody>
      </p:sp>
      <p:sp>
        <p:nvSpPr>
          <p:cNvPr id="27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8" name="TextBox 1"/>
          <p:cNvSpPr txBox="1"/>
          <p:nvPr/>
        </p:nvSpPr>
        <p:spPr>
          <a:xfrm>
            <a:off x="1021282" y="493351"/>
            <a:ext cx="10645387" cy="555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3600">
                <a:solidFill>
                  <a:srgbClr val="018443"/>
                </a:solidFill>
                <a:latin typeface="Berlin Sans FB"/>
                <a:ea typeface="Berlin Sans FB"/>
                <a:cs typeface="Berlin Sans FB"/>
                <a:sym typeface="Berlin Sans FB"/>
              </a:defRPr>
            </a:pPr>
            <a:r>
              <a:t>Por amor al evangelio, nosotros debemos de tener la misma sensibilidad. </a:t>
            </a:r>
          </a:p>
          <a:p>
            <a:pPr marL="571500" indent="-571500">
              <a:buSzPct val="100000"/>
              <a:buFont typeface="Arial"/>
              <a:buChar char="•"/>
              <a:defRPr sz="3600">
                <a:solidFill>
                  <a:srgbClr val="5F3913"/>
                </a:solidFill>
                <a:latin typeface="Berlin Sans FB"/>
                <a:ea typeface="Berlin Sans FB"/>
                <a:cs typeface="Berlin Sans FB"/>
                <a:sym typeface="Berlin Sans FB"/>
              </a:defRPr>
            </a:pPr>
            <a:r>
              <a:t>Si invitamos a nuestra casa a una familia musulmana, no debemos servir cerdo. Si invitamos amigos evangélicos a una reunión social, no debemos servir alcohol. </a:t>
            </a:r>
          </a:p>
          <a:p>
            <a:pPr marL="571500" indent="-571500">
              <a:buSzPct val="100000"/>
              <a:buFont typeface="Arial"/>
              <a:buChar char="•"/>
              <a:defRPr sz="3600">
                <a:solidFill>
                  <a:srgbClr val="018443"/>
                </a:solidFill>
                <a:latin typeface="Berlin Sans FB"/>
                <a:ea typeface="Berlin Sans FB"/>
                <a:cs typeface="Berlin Sans FB"/>
                <a:sym typeface="Berlin Sans FB"/>
              </a:defRPr>
            </a:pPr>
            <a:r>
              <a:t>Mostrar sensibilidad no significa que estemos negando la verdad; significa ser capaces de crear un entorno en el que, si Dios quiere, podemos compartir el evangelio.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78">
                                            <p:txEl>
                                              <p:pRg st="1" end="1"/>
                                            </p:txEl>
                                          </p:spTgt>
                                        </p:tgtEl>
                                        <p:attrNameLst>
                                          <p:attrName>style.visibility</p:attrName>
                                        </p:attrNameLst>
                                      </p:cBhvr>
                                      <p:to>
                                        <p:strVal val="visible"/>
                                      </p:to>
                                    </p:set>
                                    <p:anim calcmode="lin" valueType="num">
                                      <p:cBhvr>
                                        <p:cTn id="7" dur="500" fill="hold"/>
                                        <p:tgtEl>
                                          <p:spTgt spid="278">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78">
                                            <p:txEl>
                                              <p:pRg st="2" end="2"/>
                                            </p:txEl>
                                          </p:spTgt>
                                        </p:tgtEl>
                                        <p:attrNameLst>
                                          <p:attrName>style.visibility</p:attrName>
                                        </p:attrNameLst>
                                      </p:cBhvr>
                                      <p:to>
                                        <p:strVal val="visible"/>
                                      </p:to>
                                    </p:set>
                                    <p:anim calcmode="lin" valueType="num">
                                      <p:cBhvr>
                                        <p:cTn id="13" dur="500" fill="hold"/>
                                        <p:tgtEl>
                                          <p:spTgt spid="278">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7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8"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1"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32</a:t>
            </a:r>
          </a:p>
        </p:txBody>
      </p:sp>
      <p:sp>
        <p:nvSpPr>
          <p:cNvPr id="28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3" name="TextBox 1"/>
          <p:cNvSpPr txBox="1"/>
          <p:nvPr/>
        </p:nvSpPr>
        <p:spPr>
          <a:xfrm>
            <a:off x="773306" y="776093"/>
            <a:ext cx="10645386"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latin typeface="Berlin Sans FB"/>
                <a:ea typeface="Berlin Sans FB"/>
                <a:cs typeface="Berlin Sans FB"/>
                <a:sym typeface="Berlin Sans FB"/>
              </a:defRPr>
            </a:pPr>
            <a:r>
              <a:t>Las tradiciones y prácticas están en la categoría de “asuntos discutibles” y requieren sensibilidad e incluso la voluntad de poder realizar cambios por amor al evangelio. </a:t>
            </a:r>
          </a:p>
          <a:p>
            <a:pPr marL="457200" indent="-457200">
              <a:buSzPct val="100000"/>
              <a:buFont typeface="Arial"/>
              <a:buChar char="•"/>
              <a:defRPr sz="3200">
                <a:solidFill>
                  <a:srgbClr val="5F3913"/>
                </a:solidFill>
                <a:latin typeface="Berlin Sans FB"/>
                <a:ea typeface="Berlin Sans FB"/>
                <a:cs typeface="Berlin Sans FB"/>
                <a:sym typeface="Berlin Sans FB"/>
              </a:defRPr>
            </a:pPr>
            <a:r>
              <a:t>Por el contrario, la doctrina no es un asunto discutible, porque no es que todo el mundo pueda hacer su propia interpretación ni sacar sus propias conclusiones. La Palabra de Dios es clara cuando dejamos que la Escritura interprete a la Escritura.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Nuestro deber es seguir la verdad de la palabra de Dios. Debemos ajustarnos a la palabra de Dios y no al revés.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83">
                                            <p:txEl>
                                              <p:pRg st="1" end="1"/>
                                            </p:txEl>
                                          </p:spTgt>
                                        </p:tgtEl>
                                        <p:attrNameLst>
                                          <p:attrName>style.visibility</p:attrName>
                                        </p:attrNameLst>
                                      </p:cBhvr>
                                      <p:to>
                                        <p:strVal val="visible"/>
                                      </p:to>
                                    </p:set>
                                    <p:anim calcmode="lin" valueType="num">
                                      <p:cBhvr>
                                        <p:cTn id="7" dur="500" fill="hold"/>
                                        <p:tgtEl>
                                          <p:spTgt spid="28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83">
                                            <p:txEl>
                                              <p:pRg st="2" end="2"/>
                                            </p:txEl>
                                          </p:spTgt>
                                        </p:tgtEl>
                                        <p:attrNameLst>
                                          <p:attrName>style.visibility</p:attrName>
                                        </p:attrNameLst>
                                      </p:cBhvr>
                                      <p:to>
                                        <p:strVal val="visible"/>
                                      </p:to>
                                    </p:set>
                                    <p:anim calcmode="lin" valueType="num">
                                      <p:cBhvr>
                                        <p:cTn id="13" dur="500" fill="hold"/>
                                        <p:tgtEl>
                                          <p:spTgt spid="28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3"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6"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33</a:t>
            </a:r>
          </a:p>
        </p:txBody>
      </p:sp>
      <p:sp>
        <p:nvSpPr>
          <p:cNvPr id="28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8" name="TextBox 1"/>
          <p:cNvSpPr txBox="1"/>
          <p:nvPr/>
        </p:nvSpPr>
        <p:spPr>
          <a:xfrm>
            <a:off x="714219" y="760716"/>
            <a:ext cx="10763561"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000">
                <a:solidFill>
                  <a:srgbClr val="5F3913"/>
                </a:solidFill>
                <a:latin typeface="Berlin Sans FB Demi"/>
                <a:ea typeface="Berlin Sans FB Demi"/>
                <a:cs typeface="Berlin Sans FB Demi"/>
                <a:sym typeface="Berlin Sans FB Demi"/>
              </a:defRPr>
            </a:pPr>
            <a:r>
              <a:t>#3. Citando Proverbios 25:21,22, Pablo dice (Romanos 12:20): </a:t>
            </a:r>
            <a:r>
              <a:rPr>
                <a:solidFill>
                  <a:srgbClr val="018443"/>
                </a:solidFill>
              </a:rPr>
              <a:t>"Si el que te odia tiene hambre, dale de comer; y si tiene sed, dale de beber. Así harás que se avergüence de su conducta".</a:t>
            </a:r>
            <a:r>
              <a:t> Ese es un buen ejemplo de cómo vencer el mal con el bien.  ¿Cuál es la imagen que está detrás de “Así harás que se avergüence de su conducta”?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1"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34</a:t>
            </a:r>
          </a:p>
        </p:txBody>
      </p:sp>
      <p:sp>
        <p:nvSpPr>
          <p:cNvPr id="29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3" name="TextBox 1"/>
          <p:cNvSpPr txBox="1"/>
          <p:nvPr/>
        </p:nvSpPr>
        <p:spPr>
          <a:xfrm>
            <a:off x="892285" y="1336363"/>
            <a:ext cx="10763561"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El profesor Panning, en su comentario sobre Romanos (La Biblia Popular), brinda una buena explicación. </a:t>
            </a:r>
            <a:r>
              <a:rPr>
                <a:solidFill>
                  <a:srgbClr val="018443"/>
                </a:solidFill>
              </a:rPr>
              <a:t>“Si el malhechor, a su vez, ve ahora el error de sus caminos y lamenta su mal contra el cristiano, su dolor y remordimiento por sus malas acciones lo harán sentir como si estuviera cargando 'carbones encendidos sobre su cabeza’.” </a:t>
            </a:r>
            <a:endParaRPr>
              <a:solidFill>
                <a:srgbClr val="018443"/>
              </a:solidFill>
            </a:endParaRPr>
          </a:p>
          <a:p>
            <a:pPr marL="457200" indent="-457200">
              <a:buSzPct val="100000"/>
              <a:buFont typeface="Arial"/>
              <a:buChar char="•"/>
              <a:defRPr sz="3200">
                <a:solidFill>
                  <a:srgbClr val="5F3913"/>
                </a:solidFill>
                <a:latin typeface="Berlin Sans FB"/>
                <a:ea typeface="Berlin Sans FB"/>
                <a:cs typeface="Berlin Sans FB"/>
                <a:sym typeface="Berlin Sans FB"/>
              </a:defRPr>
            </a:pPr>
            <a:r>
              <a:t>Recuerde: el comportamiento no cambiará hasta el momento en que las personas reflexionen sobre sus acciones. Pagar el mal con bien lleva a la gente a reflexionar.</a:t>
            </a:r>
          </a:p>
        </p:txBody>
      </p:sp>
      <p:sp>
        <p:nvSpPr>
          <p:cNvPr id="294" name="TextBox 7"/>
          <p:cNvSpPr txBox="1"/>
          <p:nvPr/>
        </p:nvSpPr>
        <p:spPr>
          <a:xfrm>
            <a:off x="3094557" y="311683"/>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93"/>
                                        </p:tgtEl>
                                        <p:attrNameLst>
                                          <p:attrName>style.visibility</p:attrName>
                                        </p:attrNameLst>
                                      </p:cBhvr>
                                      <p:to>
                                        <p:strVal val="visible"/>
                                      </p:to>
                                    </p:set>
                                    <p:anim calcmode="lin" valueType="num">
                                      <p:cBhvr>
                                        <p:cTn id="7" dur="500" fill="hold"/>
                                        <p:tgtEl>
                                          <p:spTgt spid="293"/>
                                        </p:tgtEl>
                                        <p:attrNameLst>
                                          <p:attrName>ppt_x</p:attrName>
                                        </p:attrNameLst>
                                      </p:cBhvr>
                                      <p:tavLst>
                                        <p:tav tm="0">
                                          <p:val>
                                            <p:strVal val="#ppt_x"/>
                                          </p:val>
                                        </p:tav>
                                        <p:tav tm="100000">
                                          <p:val>
                                            <p:strVal val="#ppt_x"/>
                                          </p:val>
                                        </p:tav>
                                      </p:tavLst>
                                    </p:anim>
                                    <p:anim calcmode="lin" valueType="num">
                                      <p:cBhvr>
                                        <p:cTn id="8" dur="500" fill="hold"/>
                                        <p:tgtEl>
                                          <p:spTgt spid="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3"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7"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35</a:t>
            </a:r>
          </a:p>
        </p:txBody>
      </p:sp>
      <p:sp>
        <p:nvSpPr>
          <p:cNvPr id="29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9" name="TextBox 1"/>
          <p:cNvSpPr txBox="1"/>
          <p:nvPr/>
        </p:nvSpPr>
        <p:spPr>
          <a:xfrm>
            <a:off x="892285" y="2255651"/>
            <a:ext cx="10763561"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#4. ¿La pena de muerte es una equivocación?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2"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36</a:t>
            </a:r>
          </a:p>
        </p:txBody>
      </p:sp>
      <p:sp>
        <p:nvSpPr>
          <p:cNvPr id="30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04" name="TextBox 1"/>
          <p:cNvSpPr txBox="1"/>
          <p:nvPr/>
        </p:nvSpPr>
        <p:spPr>
          <a:xfrm>
            <a:off x="714219" y="863764"/>
            <a:ext cx="10763561" cy="667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latin typeface="Berlin Sans FB"/>
                <a:ea typeface="Berlin Sans FB"/>
                <a:cs typeface="Berlin Sans FB"/>
                <a:sym typeface="Berlin Sans FB"/>
              </a:defRPr>
            </a:pPr>
            <a:r>
              <a:t>Romanos 13:4 dice: </a:t>
            </a:r>
            <a:r>
              <a:rPr>
                <a:solidFill>
                  <a:srgbClr val="018443"/>
                </a:solidFill>
              </a:rPr>
              <a:t>“pues la autoridad está al servicio de Dios para tu bien. Pero si haces lo malo, entonces sí debes temer, porque no lleva la espada en vano”. </a:t>
            </a:r>
            <a:r>
              <a:t>La "espada" era un instrumento de muerte. Dios le ha dado al gobierno el derecho de poner en práctica la pena de muerte. </a:t>
            </a:r>
          </a:p>
          <a:p>
            <a:pPr marL="457200" indent="-457200">
              <a:buSzPct val="100000"/>
              <a:buFont typeface="Arial"/>
              <a:buChar char="•"/>
              <a:defRPr sz="3100">
                <a:solidFill>
                  <a:srgbClr val="018443"/>
                </a:solidFill>
                <a:latin typeface="Berlin Sans FB"/>
                <a:ea typeface="Berlin Sans FB"/>
                <a:cs typeface="Berlin Sans FB"/>
                <a:sym typeface="Berlin Sans FB"/>
              </a:defRPr>
            </a:pPr>
            <a:r>
              <a:t>Sin embargo, este no tiene la obligación de implementarla. Quienes implementan la pena de muerte la ven como una disuasión que, en última instancia, salva vidas inocentes.</a:t>
            </a:r>
          </a:p>
          <a:p>
            <a:pPr marL="457200" indent="-457200">
              <a:buSzPct val="100000"/>
              <a:buFont typeface="Arial"/>
              <a:buChar char="•"/>
              <a:defRPr sz="3100">
                <a:solidFill>
                  <a:srgbClr val="5F3913"/>
                </a:solidFill>
                <a:latin typeface="Berlin Sans FB"/>
                <a:ea typeface="Berlin Sans FB"/>
                <a:cs typeface="Berlin Sans FB"/>
                <a:sym typeface="Berlin Sans FB"/>
              </a:defRPr>
            </a:pPr>
            <a:r>
              <a:t>Quienes no la practican quizá la consideran bárbara (primitiva) o tienen la preocupación de que se prive de la vida a una persona y después se descubra que esta era inocente. </a:t>
            </a:r>
          </a:p>
        </p:txBody>
      </p:sp>
      <p:sp>
        <p:nvSpPr>
          <p:cNvPr id="305" name="TextBox 5"/>
          <p:cNvSpPr txBox="1"/>
          <p:nvPr/>
        </p:nvSpPr>
        <p:spPr>
          <a:xfrm>
            <a:off x="3094557" y="217432"/>
            <a:ext cx="6002885" cy="637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04">
                                            <p:txEl>
                                              <p:pRg st="1" end="1"/>
                                            </p:txEl>
                                          </p:spTgt>
                                        </p:tgtEl>
                                        <p:attrNameLst>
                                          <p:attrName>style.visibility</p:attrName>
                                        </p:attrNameLst>
                                      </p:cBhvr>
                                      <p:to>
                                        <p:strVal val="visible"/>
                                      </p:to>
                                    </p:set>
                                    <p:anim calcmode="lin" valueType="num">
                                      <p:cBhvr>
                                        <p:cTn id="7" dur="500" fill="hold"/>
                                        <p:tgtEl>
                                          <p:spTgt spid="30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304">
                                            <p:txEl>
                                              <p:pRg st="2" end="2"/>
                                            </p:txEl>
                                          </p:spTgt>
                                        </p:tgtEl>
                                        <p:attrNameLst>
                                          <p:attrName>style.visibility</p:attrName>
                                        </p:attrNameLst>
                                      </p:cBhvr>
                                      <p:to>
                                        <p:strVal val="visible"/>
                                      </p:to>
                                    </p:set>
                                    <p:anim calcmode="lin" valueType="num">
                                      <p:cBhvr>
                                        <p:cTn id="13" dur="500" fill="hold"/>
                                        <p:tgtEl>
                                          <p:spTgt spid="30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0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4"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8"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37</a:t>
            </a:r>
          </a:p>
        </p:txBody>
      </p:sp>
      <p:sp>
        <p:nvSpPr>
          <p:cNvPr id="30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0" name="TextBox 1"/>
          <p:cNvSpPr txBox="1"/>
          <p:nvPr/>
        </p:nvSpPr>
        <p:spPr>
          <a:xfrm>
            <a:off x="892285" y="920620"/>
            <a:ext cx="10763561"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La gente tiene opiniones firmes a cada lado del asunto. Este es uno de esos "asuntos discutibles" por los que no debemos de pelear.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Sin embargo, es importante señalar que existe una gran diferencia entre asesinar a alguien con intención y matar a alguien sin intención. </a:t>
            </a:r>
          </a:p>
          <a:p>
            <a:pPr marL="457200" indent="-457200">
              <a:buSzPct val="100000"/>
              <a:buFont typeface="Arial"/>
              <a:buChar char="•"/>
              <a:defRPr sz="3200">
                <a:solidFill>
                  <a:srgbClr val="5F3913"/>
                </a:solidFill>
                <a:latin typeface="Berlin Sans FB"/>
                <a:ea typeface="Berlin Sans FB"/>
                <a:cs typeface="Berlin Sans FB"/>
                <a:sym typeface="Berlin Sans FB"/>
              </a:defRPr>
            </a:pPr>
            <a:r>
              <a:t>Matar en defensa propia o en una guerra justa, por ejemplo, le quita la vida a una persona, pero no es un asesinato. En Éxodo 20, el mandamiento dice: "no matarás"; no dice: "no matarás sin intención".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10">
                                            <p:txEl>
                                              <p:pRg st="1" end="1"/>
                                            </p:txEl>
                                          </p:spTgt>
                                        </p:tgtEl>
                                        <p:attrNameLst>
                                          <p:attrName>style.visibility</p:attrName>
                                        </p:attrNameLst>
                                      </p:cBhvr>
                                      <p:to>
                                        <p:strVal val="visible"/>
                                      </p:to>
                                    </p:set>
                                    <p:anim calcmode="lin" valueType="num">
                                      <p:cBhvr>
                                        <p:cTn id="7" dur="500" fill="hold"/>
                                        <p:tgtEl>
                                          <p:spTgt spid="31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310">
                                            <p:txEl>
                                              <p:pRg st="2" end="2"/>
                                            </p:txEl>
                                          </p:spTgt>
                                        </p:tgtEl>
                                        <p:attrNameLst>
                                          <p:attrName>style.visibility</p:attrName>
                                        </p:attrNameLst>
                                      </p:cBhvr>
                                      <p:to>
                                        <p:strVal val="visible"/>
                                      </p:to>
                                    </p:set>
                                    <p:anim calcmode="lin" valueType="num">
                                      <p:cBhvr>
                                        <p:cTn id="13" dur="500" fill="hold"/>
                                        <p:tgtEl>
                                          <p:spTgt spid="310">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0"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13"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38</a:t>
            </a:r>
          </a:p>
        </p:txBody>
      </p:sp>
      <p:sp>
        <p:nvSpPr>
          <p:cNvPr id="31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5" name="TextBox 1"/>
          <p:cNvSpPr txBox="1"/>
          <p:nvPr/>
        </p:nvSpPr>
        <p:spPr>
          <a:xfrm>
            <a:off x="892285" y="1215320"/>
            <a:ext cx="10763561" cy="4803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latin typeface="Berlin Sans FB Demi"/>
                <a:ea typeface="Berlin Sans FB Demi"/>
                <a:cs typeface="Berlin Sans FB Demi"/>
                <a:sym typeface="Berlin Sans FB Demi"/>
              </a:defRPr>
            </a:pPr>
            <a:r>
              <a:t>#5. Romanos 16:17 dice: </a:t>
            </a:r>
            <a:r>
              <a:rPr>
                <a:solidFill>
                  <a:srgbClr val="018443"/>
                </a:solidFill>
              </a:rPr>
              <a:t>“Pero les ruego, hermanos, que se cuiden de los que causan divisiones y tropiezos en contra de la enseñanza que ustedes han recibido, y que se aparten de ellos".  </a:t>
            </a:r>
            <a:r>
              <a:t>¿En qué sentido debemos mantenernos alejados de ellos?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18"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39</a:t>
            </a:r>
          </a:p>
        </p:txBody>
      </p:sp>
      <p:sp>
        <p:nvSpPr>
          <p:cNvPr id="31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20" name="TextBox 1"/>
          <p:cNvSpPr txBox="1"/>
          <p:nvPr/>
        </p:nvSpPr>
        <p:spPr>
          <a:xfrm>
            <a:off x="534234" y="1171267"/>
            <a:ext cx="10920384"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3200">
                <a:solidFill>
                  <a:srgbClr val="5F3913"/>
                </a:solidFill>
                <a:latin typeface="Berlin Sans FB"/>
                <a:ea typeface="Berlin Sans FB"/>
                <a:cs typeface="Berlin Sans FB"/>
                <a:sym typeface="Berlin Sans FB"/>
              </a:defRPr>
            </a:pPr>
            <a:r>
              <a:t>Debemos “mantenernos alejados de ellos” en el sentido espiritual. Esto significa que reconocemos que la falsa doctrina es contagiosa. También significa no reunirnos con ellos en el culto para que no dé la impresión de que estamos de acuerdo con sus falsas enseñanzas o de que las diferencias doctrinales entre nosotros no son importantes. </a:t>
            </a:r>
          </a:p>
          <a:p>
            <a:pPr marL="571500" indent="-571500">
              <a:buSzPct val="100000"/>
              <a:buFont typeface="Arial"/>
              <a:buChar char="•"/>
              <a:defRPr sz="3200">
                <a:solidFill>
                  <a:srgbClr val="018443"/>
                </a:solidFill>
                <a:latin typeface="Berlin Sans FB"/>
                <a:ea typeface="Berlin Sans FB"/>
                <a:cs typeface="Berlin Sans FB"/>
                <a:sym typeface="Berlin Sans FB"/>
              </a:defRPr>
            </a:pPr>
            <a:r>
              <a:t>Pero, no significa que debamos “mantenernos alejados de ellos” en el contexto social. </a:t>
            </a:r>
          </a:p>
          <a:p>
            <a:pPr marL="571500" indent="-571500">
              <a:buSzPct val="100000"/>
              <a:buFont typeface="Arial"/>
              <a:buChar char="•"/>
              <a:defRPr sz="3200">
                <a:solidFill>
                  <a:srgbClr val="5F3913"/>
                </a:solidFill>
                <a:latin typeface="Berlin Sans FB"/>
                <a:ea typeface="Berlin Sans FB"/>
                <a:cs typeface="Berlin Sans FB"/>
                <a:sym typeface="Berlin Sans FB"/>
              </a:defRPr>
            </a:pPr>
            <a:r>
              <a:t>De hecho, conocer a las personas socialmente puede permitirnos compartir con ellos el evangelio. </a:t>
            </a:r>
          </a:p>
        </p:txBody>
      </p:sp>
      <p:sp>
        <p:nvSpPr>
          <p:cNvPr id="321" name="TextBox 5"/>
          <p:cNvSpPr txBox="1"/>
          <p:nvPr/>
        </p:nvSpPr>
        <p:spPr>
          <a:xfrm>
            <a:off x="3094557" y="251822"/>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20">
                                            <p:txEl>
                                              <p:pRg st="1" end="1"/>
                                            </p:txEl>
                                          </p:spTgt>
                                        </p:tgtEl>
                                        <p:attrNameLst>
                                          <p:attrName>style.visibility</p:attrName>
                                        </p:attrNameLst>
                                      </p:cBhvr>
                                      <p:to>
                                        <p:strVal val="visible"/>
                                      </p:to>
                                    </p:set>
                                    <p:anim calcmode="lin" valueType="num">
                                      <p:cBhvr>
                                        <p:cTn id="7" dur="500" fill="hold"/>
                                        <p:tgtEl>
                                          <p:spTgt spid="32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320">
                                            <p:txEl>
                                              <p:pRg st="2" end="2"/>
                                            </p:txEl>
                                          </p:spTgt>
                                        </p:tgtEl>
                                        <p:attrNameLst>
                                          <p:attrName>style.visibility</p:attrName>
                                        </p:attrNameLst>
                                      </p:cBhvr>
                                      <p:to>
                                        <p:strVal val="visible"/>
                                      </p:to>
                                    </p:set>
                                    <p:anim calcmode="lin" valueType="num">
                                      <p:cBhvr>
                                        <p:cTn id="13" dur="500" fill="hold"/>
                                        <p:tgtEl>
                                          <p:spTgt spid="320">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0"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Picture 4" descr="Picture 4"/>
          <p:cNvPicPr>
            <a:picLocks noChangeAspect="1"/>
          </p:cNvPicPr>
          <p:nvPr/>
        </p:nvPicPr>
        <p:blipFill>
          <a:blip r:embed="rId2">
            <a:extLst/>
          </a:blip>
          <a:stretch>
            <a:fillRect/>
          </a:stretch>
        </p:blipFill>
        <p:spPr>
          <a:xfrm>
            <a:off x="12655057" y="5168834"/>
            <a:ext cx="980261" cy="643329"/>
          </a:xfrm>
          <a:prstGeom prst="rect">
            <a:avLst/>
          </a:prstGeom>
          <a:ln w="12700">
            <a:miter lim="400000"/>
          </a:ln>
        </p:spPr>
      </p:pic>
      <p:sp>
        <p:nvSpPr>
          <p:cNvPr id="107" name="TextBox 9"/>
          <p:cNvSpPr txBox="1"/>
          <p:nvPr/>
        </p:nvSpPr>
        <p:spPr>
          <a:xfrm>
            <a:off x="935784" y="411541"/>
            <a:ext cx="10320430" cy="6098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Señor Dios, Padre celestial: Te damos gracias porque por los méritos de tu Hijo Jesucristo somos justificados. En Cristo, nos has declarado inocentes de la culpa y del castigo eterno que merecen nuestros pecados. Ahora pedimos, apreciando el alto costo de nuestra salvación, que llevemos vidas de santificación. Ayúdanos a no poner nuestra voluntad por encima de la tuya y a darles a los demás el mismo amor que tú nos has dado. Te lo pedimos en el nombre de Jesús. Amén. </a:t>
            </a:r>
          </a:p>
        </p:txBody>
      </p:sp>
      <p:pic>
        <p:nvPicPr>
          <p:cNvPr id="108" name="Picture 4" descr="Picture 4"/>
          <p:cNvPicPr>
            <a:picLocks noChangeAspect="1"/>
          </p:cNvPicPr>
          <p:nvPr/>
        </p:nvPicPr>
        <p:blipFill>
          <a:blip r:embed="rId3">
            <a:extLst/>
          </a:blip>
          <a:srcRect l="17888" t="4477" r="16984" b="8683"/>
          <a:stretch>
            <a:fillRect/>
          </a:stretch>
        </p:blipFill>
        <p:spPr>
          <a:xfrm>
            <a:off x="10798213" y="5360526"/>
            <a:ext cx="964016" cy="1285355"/>
          </a:xfrm>
          <a:prstGeom prst="rect">
            <a:avLst/>
          </a:prstGeom>
          <a:ln w="12700">
            <a:miter lim="400000"/>
          </a:ln>
        </p:spPr>
      </p:pic>
      <p:sp>
        <p:nvSpPr>
          <p:cNvPr id="109" name="TextBox 12"/>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a:t>
            </a:r>
          </a:p>
        </p:txBody>
      </p:sp>
      <p:sp>
        <p:nvSpPr>
          <p:cNvPr id="110" name="Straight Connector 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24" name="TextBox 2"/>
          <p:cNvSpPr txBox="1"/>
          <p:nvPr/>
        </p:nvSpPr>
        <p:spPr>
          <a:xfrm>
            <a:off x="534233" y="6276547"/>
            <a:ext cx="154018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40</a:t>
            </a:r>
          </a:p>
        </p:txBody>
      </p:sp>
      <p:sp>
        <p:nvSpPr>
          <p:cNvPr id="32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26" name="TextBox 11"/>
          <p:cNvSpPr txBox="1"/>
          <p:nvPr/>
        </p:nvSpPr>
        <p:spPr>
          <a:xfrm>
            <a:off x="959663" y="616079"/>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Oración</a:t>
            </a:r>
          </a:p>
        </p:txBody>
      </p:sp>
      <p:pic>
        <p:nvPicPr>
          <p:cNvPr id="327" name="Picture 3" descr="Picture 3"/>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41</a:t>
            </a:r>
          </a:p>
        </p:txBody>
      </p:sp>
      <p:sp>
        <p:nvSpPr>
          <p:cNvPr id="33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31" name="TextBox 7"/>
          <p:cNvSpPr txBox="1"/>
          <p:nvPr/>
        </p:nvSpPr>
        <p:spPr>
          <a:xfrm>
            <a:off x="2212723" y="88349"/>
            <a:ext cx="9613892" cy="7038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Preguntas de revisión y personalización de la Biblia (vea la Hoja del estudiante)</a:t>
            </a:r>
          </a:p>
          <a:p>
            <a:pPr>
              <a:defRPr sz="1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457200" indent="-457200">
              <a:buSzPct val="100000"/>
              <a:buFont typeface="Arial"/>
              <a:buChar char="•"/>
              <a:defRPr sz="2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Repase brevemente cuándo se escribió esta carta y con qué objetivo.</a:t>
            </a:r>
          </a:p>
          <a:p>
            <a:pPr marL="457200" indent="-457200">
              <a:buSzPct val="100000"/>
              <a:buFont typeface="Arial"/>
              <a:buChar char="•"/>
              <a:defRPr sz="28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Romanos, capítulos 1-8, trata principalmente la doctrina de la justificación. Capítulos 9-16 se enfocan en la doctrina de la santificación. ¿Cuál es la diferencia entre estas dos doctrinas?</a:t>
            </a:r>
          </a:p>
          <a:p>
            <a:pPr marL="457200" indent="-457200">
              <a:buSzPct val="100000"/>
              <a:buFont typeface="Arial"/>
              <a:buChar char="•"/>
              <a:defRPr sz="2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qué y cómo pensaban los judíos que eran salvos?</a:t>
            </a:r>
          </a:p>
          <a:p>
            <a:pPr marL="457200" indent="-457200">
              <a:buSzPct val="100000"/>
              <a:buFont typeface="Arial"/>
              <a:buChar char="•"/>
              <a:defRPr sz="28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capítulo 12:9-21 es una hermosa sección sobre la santificación.  Enumere las cosas por las que Pablo ora en esta sección. </a:t>
            </a:r>
          </a:p>
          <a:p>
            <a:pPr marL="457200" indent="-457200">
              <a:buSzPct val="100000"/>
              <a:buFont typeface="Arial"/>
              <a:buChar char="•"/>
              <a:defRPr sz="2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capítulo 12:21 dice: No permitamos que nos venza el mal. Es mejor vencer al mal con el bien. ¿Cómo vence el bien al mal?</a:t>
            </a:r>
          </a:p>
        </p:txBody>
      </p:sp>
      <p:sp>
        <p:nvSpPr>
          <p:cNvPr id="332" name="TextBox 8"/>
          <p:cNvSpPr txBox="1"/>
          <p:nvPr/>
        </p:nvSpPr>
        <p:spPr>
          <a:xfrm rot="16200000">
            <a:off x="-638497" y="2710180"/>
            <a:ext cx="3923599" cy="143764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latin typeface="Berlin Sans FB Demi"/>
                <a:ea typeface="Berlin Sans FB Demi"/>
                <a:cs typeface="Berlin Sans FB Demi"/>
                <a:sym typeface="Berlin Sans FB Demi"/>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35"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42</a:t>
            </a:r>
          </a:p>
        </p:txBody>
      </p:sp>
      <p:sp>
        <p:nvSpPr>
          <p:cNvPr id="33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37" name="TextBox 11"/>
          <p:cNvSpPr txBox="1"/>
          <p:nvPr/>
        </p:nvSpPr>
        <p:spPr>
          <a:xfrm>
            <a:off x="959663" y="689357"/>
            <a:ext cx="10272674" cy="764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Despedida</a:t>
            </a:r>
          </a:p>
        </p:txBody>
      </p:sp>
      <p:pic>
        <p:nvPicPr>
          <p:cNvPr id="338" name="Picture 2" descr="Picture 2"/>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0" name="Title 1"/>
          <p:cNvSpPr txBox="1"/>
          <p:nvPr>
            <p:ph type="ctrTitle"/>
          </p:nvPr>
        </p:nvSpPr>
        <p:spPr>
          <a:prstGeom prst="rect">
            <a:avLst/>
          </a:prstGeom>
        </p:spPr>
        <p:txBody>
          <a:bodyPr/>
          <a:lstStyle/>
          <a:p>
            <a:pPr/>
          </a:p>
        </p:txBody>
      </p:sp>
      <p:sp>
        <p:nvSpPr>
          <p:cNvPr id="341" name="Subtitle 2"/>
          <p:cNvSpPr txBox="1"/>
          <p:nvPr>
            <p:ph type="subTitle" sz="quarter" idx="1"/>
          </p:nvPr>
        </p:nvSpPr>
        <p:spPr>
          <a:xfrm>
            <a:off x="1524000" y="3602037"/>
            <a:ext cx="9144000" cy="1655762"/>
          </a:xfrm>
          <a:prstGeom prst="rect">
            <a:avLst/>
          </a:prstGeom>
        </p:spPr>
        <p:txBody>
          <a:bodyPr/>
          <a:lstStyle/>
          <a:p>
            <a:pPr/>
          </a:p>
        </p:txBody>
      </p:sp>
      <p:pic>
        <p:nvPicPr>
          <p:cNvPr id="342" name="Picture 3" descr="Picture 3"/>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13" name="TextBox 8"/>
          <p:cNvSpPr txBox="1"/>
          <p:nvPr/>
        </p:nvSpPr>
        <p:spPr>
          <a:xfrm>
            <a:off x="3740318" y="1472845"/>
            <a:ext cx="7436220"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venir preparado</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respetar la hora</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que nos sirven</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co-alumnos</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el grupo de WhatsApp</a:t>
            </a:r>
          </a:p>
        </p:txBody>
      </p:sp>
      <p:pic>
        <p:nvPicPr>
          <p:cNvPr id="114" name="Picture 6" descr="Picture 6"/>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15" name="TextBox 10"/>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5</a:t>
            </a:r>
          </a:p>
        </p:txBody>
      </p:sp>
      <p:sp>
        <p:nvSpPr>
          <p:cNvPr id="116" name="Straight Connector 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19" name="Picture 2" descr="Picture 2"/>
          <p:cNvPicPr>
            <a:picLocks noChangeAspect="1"/>
          </p:cNvPicPr>
          <p:nvPr/>
        </p:nvPicPr>
        <p:blipFill>
          <a:blip r:embed="rId3">
            <a:extLst/>
          </a:blip>
          <a:stretch>
            <a:fillRect/>
          </a:stretch>
        </p:blipFill>
        <p:spPr>
          <a:xfrm>
            <a:off x="2224708" y="1633821"/>
            <a:ext cx="7742584" cy="2091390"/>
          </a:xfrm>
          <a:prstGeom prst="rect">
            <a:avLst/>
          </a:prstGeom>
          <a:ln w="12700">
            <a:miter lim="400000"/>
          </a:ln>
        </p:spPr>
      </p:pic>
      <p:sp>
        <p:nvSpPr>
          <p:cNvPr id="120" name="TextBox 3"/>
          <p:cNvSpPr txBox="1"/>
          <p:nvPr/>
        </p:nvSpPr>
        <p:spPr>
          <a:xfrm>
            <a:off x="2488676" y="4178484"/>
            <a:ext cx="711154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10-15 Minutos</a:t>
            </a:r>
          </a:p>
        </p:txBody>
      </p:sp>
      <p:sp>
        <p:nvSpPr>
          <p:cNvPr id="121"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6</a:t>
            </a:r>
          </a:p>
        </p:txBody>
      </p:sp>
      <p:sp>
        <p:nvSpPr>
          <p:cNvPr id="12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5" name="TextBox 1"/>
          <p:cNvSpPr txBox="1"/>
          <p:nvPr/>
        </p:nvSpPr>
        <p:spPr>
          <a:xfrm>
            <a:off x="1266092" y="1705686"/>
            <a:ext cx="10015947"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Repase brevemente cuándo se escribió esta carta y con qué objetivo.</a:t>
            </a:r>
          </a:p>
        </p:txBody>
      </p:sp>
      <p:sp>
        <p:nvSpPr>
          <p:cNvPr id="126" name="TextBox 5"/>
          <p:cNvSpPr txBox="1"/>
          <p:nvPr/>
        </p:nvSpPr>
        <p:spPr>
          <a:xfrm>
            <a:off x="1123605" y="3962281"/>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27" name="TextBox 8"/>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7</a:t>
            </a:r>
          </a:p>
        </p:txBody>
      </p:sp>
      <p:sp>
        <p:nvSpPr>
          <p:cNvPr id="128" name="Straight Connector 9"/>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6"/>
                                        </p:tgtEl>
                                        <p:attrNameLst>
                                          <p:attrName>style.visibility</p:attrName>
                                        </p:attrNameLst>
                                      </p:cBhvr>
                                      <p:to>
                                        <p:strVal val="visible"/>
                                      </p:to>
                                    </p:set>
                                    <p:anim calcmode="lin" valueType="num">
                                      <p:cBhvr>
                                        <p:cTn id="7" dur="500" fill="hold"/>
                                        <p:tgtEl>
                                          <p:spTgt spid="126"/>
                                        </p:tgtEl>
                                        <p:attrNameLst>
                                          <p:attrName>ppt_x</p:attrName>
                                        </p:attrNameLst>
                                      </p:cBhvr>
                                      <p:tavLst>
                                        <p:tav tm="0">
                                          <p:val>
                                            <p:strVal val="#ppt_x"/>
                                          </p:val>
                                        </p:tav>
                                        <p:tav tm="100000">
                                          <p:val>
                                            <p:strVal val="#ppt_x"/>
                                          </p:val>
                                        </p:tav>
                                      </p:tavLst>
                                    </p:anim>
                                    <p:anim calcmode="lin" valueType="num">
                                      <p:cBhvr>
                                        <p:cTn id="8"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1" name="TextBox 1"/>
          <p:cNvSpPr txBox="1"/>
          <p:nvPr/>
        </p:nvSpPr>
        <p:spPr>
          <a:xfrm>
            <a:off x="1088026" y="212120"/>
            <a:ext cx="10015947" cy="118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Repase brevemente cuándo se escribió esta carta y con qué objetivo.</a:t>
            </a:r>
          </a:p>
        </p:txBody>
      </p:sp>
      <p:sp>
        <p:nvSpPr>
          <p:cNvPr id="132" name="TextBox 3"/>
          <p:cNvSpPr txBox="1"/>
          <p:nvPr/>
        </p:nvSpPr>
        <p:spPr>
          <a:xfrm>
            <a:off x="1118601" y="1475233"/>
            <a:ext cx="10310929" cy="581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Al final del tercer viaje misionero de Pablo (57 d. C.) en Corinto, Grecia, cuando iba de regreso a Jerusalén.</a:t>
            </a:r>
          </a:p>
          <a:p>
            <a:pPr marL="457200" indent="-457200">
              <a:buSzPct val="100000"/>
              <a:buFont typeface="Arial"/>
              <a:buChar char="•"/>
              <a:defRPr sz="3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Para conseguir apoyo y financiamiento por parte de los cristianos de Roma para un viaje misionero a España; </a:t>
            </a:r>
          </a:p>
          <a:p>
            <a:pPr marL="457200" indent="-457200">
              <a:buSzPct val="100000"/>
              <a:buFont typeface="Arial"/>
              <a:buChar cha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Para profundizar en el conocimiento y la fe de los cristianos romanos con respecto al plan de salvación, </a:t>
            </a:r>
          </a:p>
          <a:p>
            <a:pPr marL="457200" indent="-457200">
              <a:buSzPct val="100000"/>
              <a:buFont typeface="Arial"/>
              <a:buChar char="•"/>
              <a:defRPr sz="3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Para cerrar la brecha cultural y de adoración entre los judíos y los cristianos gentiles.</a:t>
            </a:r>
          </a:p>
        </p:txBody>
      </p:sp>
      <p:sp>
        <p:nvSpPr>
          <p:cNvPr id="133"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8</a:t>
            </a:r>
          </a:p>
        </p:txBody>
      </p:sp>
      <p:sp>
        <p:nvSpPr>
          <p:cNvPr id="134"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2">
                                            <p:txEl>
                                              <p:pRg st="1" end="1"/>
                                            </p:txEl>
                                          </p:spTgt>
                                        </p:tgtEl>
                                        <p:attrNameLst>
                                          <p:attrName>style.visibility</p:attrName>
                                        </p:attrNameLst>
                                      </p:cBhvr>
                                      <p:to>
                                        <p:strVal val="visible"/>
                                      </p:to>
                                    </p:set>
                                    <p:anim calcmode="lin" valueType="num">
                                      <p:cBhvr>
                                        <p:cTn id="7" dur="1250" fill="hold"/>
                                        <p:tgtEl>
                                          <p:spTgt spid="132">
                                            <p:txEl>
                                              <p:pRg st="1" end="1"/>
                                            </p:txEl>
                                          </p:spTgt>
                                        </p:tgtEl>
                                        <p:attrNameLst>
                                          <p:attrName>ppt_x</p:attrName>
                                        </p:attrNameLst>
                                      </p:cBhvr>
                                      <p:tavLst>
                                        <p:tav tm="0">
                                          <p:val>
                                            <p:strVal val="#ppt_x"/>
                                          </p:val>
                                        </p:tav>
                                        <p:tav tm="100000">
                                          <p:val>
                                            <p:strVal val="#ppt_x"/>
                                          </p:val>
                                        </p:tav>
                                      </p:tavLst>
                                    </p:anim>
                                    <p:anim calcmode="lin" valueType="num">
                                      <p:cBhvr>
                                        <p:cTn id="8" dur="1250" fill="hold"/>
                                        <p:tgtEl>
                                          <p:spTgt spid="1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32">
                                            <p:txEl>
                                              <p:pRg st="2" end="2"/>
                                            </p:txEl>
                                          </p:spTgt>
                                        </p:tgtEl>
                                        <p:attrNameLst>
                                          <p:attrName>style.visibility</p:attrName>
                                        </p:attrNameLst>
                                      </p:cBhvr>
                                      <p:to>
                                        <p:strVal val="visible"/>
                                      </p:to>
                                    </p:set>
                                    <p:anim calcmode="lin" valueType="num">
                                      <p:cBhvr>
                                        <p:cTn id="13" dur="1250" fill="hold"/>
                                        <p:tgtEl>
                                          <p:spTgt spid="132">
                                            <p:txEl>
                                              <p:pRg st="2" end="2"/>
                                            </p:txEl>
                                          </p:spTgt>
                                        </p:tgtEl>
                                        <p:attrNameLst>
                                          <p:attrName>ppt_x</p:attrName>
                                        </p:attrNameLst>
                                      </p:cBhvr>
                                      <p:tavLst>
                                        <p:tav tm="0">
                                          <p:val>
                                            <p:strVal val="#ppt_x"/>
                                          </p:val>
                                        </p:tav>
                                        <p:tav tm="100000">
                                          <p:val>
                                            <p:strVal val="#ppt_x"/>
                                          </p:val>
                                        </p:tav>
                                      </p:tavLst>
                                    </p:anim>
                                    <p:anim calcmode="lin" valueType="num">
                                      <p:cBhvr>
                                        <p:cTn id="14" dur="1250" fill="hold"/>
                                        <p:tgtEl>
                                          <p:spTgt spid="1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32">
                                            <p:txEl>
                                              <p:pRg st="3" end="3"/>
                                            </p:txEl>
                                          </p:spTgt>
                                        </p:tgtEl>
                                        <p:attrNameLst>
                                          <p:attrName>style.visibility</p:attrName>
                                        </p:attrNameLst>
                                      </p:cBhvr>
                                      <p:to>
                                        <p:strVal val="visible"/>
                                      </p:to>
                                    </p:set>
                                    <p:anim calcmode="lin" valueType="num">
                                      <p:cBhvr>
                                        <p:cTn id="19" dur="1250" fill="hold"/>
                                        <p:tgtEl>
                                          <p:spTgt spid="132">
                                            <p:txEl>
                                              <p:pRg st="3" end="3"/>
                                            </p:txEl>
                                          </p:spTgt>
                                        </p:tgtEl>
                                        <p:attrNameLst>
                                          <p:attrName>ppt_x</p:attrName>
                                        </p:attrNameLst>
                                      </p:cBhvr>
                                      <p:tavLst>
                                        <p:tav tm="0">
                                          <p:val>
                                            <p:strVal val="#ppt_x"/>
                                          </p:val>
                                        </p:tav>
                                        <p:tav tm="100000">
                                          <p:val>
                                            <p:strVal val="#ppt_x"/>
                                          </p:val>
                                        </p:tav>
                                      </p:tavLst>
                                    </p:anim>
                                    <p:anim calcmode="lin" valueType="num">
                                      <p:cBhvr>
                                        <p:cTn id="20" dur="1250" fill="hold"/>
                                        <p:tgtEl>
                                          <p:spTgt spid="13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7" name="TextBox 1"/>
          <p:cNvSpPr txBox="1"/>
          <p:nvPr/>
        </p:nvSpPr>
        <p:spPr>
          <a:xfrm>
            <a:off x="960120" y="677758"/>
            <a:ext cx="10344782" cy="374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primera mitad de Romanos (capítulos 1-8) trata principalmente la doctrina de la justificación. Los últimos 8 capítulos se enfocan en la doctrina de la santificación. ¿Cuál es la diferencia entre estas dos doctrinas?</a:t>
            </a:r>
          </a:p>
        </p:txBody>
      </p:sp>
      <p:sp>
        <p:nvSpPr>
          <p:cNvPr id="138" name="TextBox 5"/>
          <p:cNvSpPr txBox="1"/>
          <p:nvPr/>
        </p:nvSpPr>
        <p:spPr>
          <a:xfrm>
            <a:off x="1160116" y="4829428"/>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39" name="TextBox 7"/>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9</a:t>
            </a:r>
          </a:p>
        </p:txBody>
      </p:sp>
      <p:sp>
        <p:nvSpPr>
          <p:cNvPr id="140"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8"/>
                                        </p:tgtEl>
                                        <p:attrNameLst>
                                          <p:attrName>style.visibility</p:attrName>
                                        </p:attrNameLst>
                                      </p:cBhvr>
                                      <p:to>
                                        <p:strVal val="visible"/>
                                      </p:to>
                                    </p:set>
                                    <p:anim calcmode="lin" valueType="num">
                                      <p:cBhvr>
                                        <p:cTn id="7" dur="500" fill="hold"/>
                                        <p:tgtEl>
                                          <p:spTgt spid="138"/>
                                        </p:tgtEl>
                                        <p:attrNameLst>
                                          <p:attrName>ppt_x</p:attrName>
                                        </p:attrNameLst>
                                      </p:cBhvr>
                                      <p:tavLst>
                                        <p:tav tm="0">
                                          <p:val>
                                            <p:strVal val="#ppt_x"/>
                                          </p:val>
                                        </p:tav>
                                        <p:tav tm="100000">
                                          <p:val>
                                            <p:strVal val="#ppt_x"/>
                                          </p:val>
                                        </p:tav>
                                      </p:tavLst>
                                    </p:anim>
                                    <p:anim calcmode="lin" valueType="num">
                                      <p:cBhvr>
                                        <p:cTn id="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