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53"/>
  </p:notesMasterIdLst>
  <p:sldIdLst>
    <p:sldId id="257" r:id="rId5"/>
    <p:sldId id="259" r:id="rId6"/>
    <p:sldId id="258" r:id="rId7"/>
    <p:sldId id="260" r:id="rId8"/>
    <p:sldId id="299" r:id="rId9"/>
    <p:sldId id="262" r:id="rId10"/>
    <p:sldId id="300" r:id="rId11"/>
    <p:sldId id="480" r:id="rId12"/>
    <p:sldId id="264" r:id="rId13"/>
    <p:sldId id="265" r:id="rId14"/>
    <p:sldId id="266" r:id="rId15"/>
    <p:sldId id="267" r:id="rId16"/>
    <p:sldId id="268" r:id="rId17"/>
    <p:sldId id="462" r:id="rId18"/>
    <p:sldId id="269" r:id="rId19"/>
    <p:sldId id="464" r:id="rId20"/>
    <p:sldId id="465" r:id="rId21"/>
    <p:sldId id="466" r:id="rId22"/>
    <p:sldId id="467" r:id="rId23"/>
    <p:sldId id="468" r:id="rId24"/>
    <p:sldId id="272" r:id="rId25"/>
    <p:sldId id="273" r:id="rId26"/>
    <p:sldId id="274" r:id="rId27"/>
    <p:sldId id="484" r:id="rId28"/>
    <p:sldId id="481" r:id="rId29"/>
    <p:sldId id="275" r:id="rId30"/>
    <p:sldId id="482" r:id="rId31"/>
    <p:sldId id="485" r:id="rId32"/>
    <p:sldId id="276" r:id="rId33"/>
    <p:sldId id="277" r:id="rId34"/>
    <p:sldId id="476" r:id="rId35"/>
    <p:sldId id="478" r:id="rId36"/>
    <p:sldId id="479" r:id="rId37"/>
    <p:sldId id="279" r:id="rId38"/>
    <p:sldId id="305" r:id="rId39"/>
    <p:sldId id="271" r:id="rId40"/>
    <p:sldId id="281" r:id="rId41"/>
    <p:sldId id="283" r:id="rId42"/>
    <p:sldId id="284" r:id="rId43"/>
    <p:sldId id="285" r:id="rId44"/>
    <p:sldId id="286" r:id="rId45"/>
    <p:sldId id="291" r:id="rId46"/>
    <p:sldId id="367" r:id="rId47"/>
    <p:sldId id="294" r:id="rId48"/>
    <p:sldId id="296" r:id="rId49"/>
    <p:sldId id="295" r:id="rId50"/>
    <p:sldId id="297" r:id="rId51"/>
    <p:sldId id="298" r:id="rId52"/>
  </p:sldIdLst>
  <p:sldSz cx="12192000" cy="6858000"/>
  <p:notesSz cx="6858000" cy="9144000"/>
  <p:embeddedFontLst>
    <p:embeddedFont>
      <p:font typeface="Cambria" panose="02040503050406030204" pitchFamily="18" charset="0"/>
      <p:regular r:id="rId54"/>
      <p:bold r:id="rId55"/>
      <p:italic r:id="rId56"/>
      <p:boldItalic r:id="rId57"/>
    </p:embeddedFont>
    <p:embeddedFont>
      <p:font typeface="Lato" panose="020F0502020204030203" pitchFamily="34" charset="0"/>
      <p:regular r:id="rId58"/>
      <p:bold r:id="rId59"/>
      <p:italic r:id="rId60"/>
      <p:boldItalic r:id="rId61"/>
    </p:embeddedFont>
    <p:embeddedFont>
      <p:font typeface="Overlock" panose="020F05020202040302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0" roundtripDataSignature="AMtx7mhZvobFNhE92GoCBHW828qzI7k3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120"/>
    <p:restoredTop sz="55910"/>
  </p:normalViewPr>
  <p:slideViewPr>
    <p:cSldViewPr snapToGrid="0">
      <p:cViewPr varScale="1">
        <p:scale>
          <a:sx n="43" d="100"/>
          <a:sy n="43" d="100"/>
        </p:scale>
        <p:origin x="240"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0.fntdata"/><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font" Target="fonts/font5.fntdata"/><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8.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3.fntdata"/><Relationship Id="rId64"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fntdata"/><Relationship Id="rId62" Type="http://schemas.openxmlformats.org/officeDocument/2006/relationships/font" Target="fonts/font9.fntdata"/><Relationship Id="rId70"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wGygJYfrf78"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dirty="0">
                <a:effectLst/>
                <a:latin typeface="Calibri" panose="020F0502020204030204" pitchFamily="34" charset="0"/>
                <a:ea typeface="Calibri" panose="020F0502020204030204" pitchFamily="34" charset="0"/>
              </a:rPr>
              <a:t>TAREA PARA LECCIÓN 7</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Antes de la clase en vivo, el docente compartirá lo siguiente en el grupo de WhatsApp:</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1. Ver el video corto de enseñanza: </a:t>
            </a:r>
            <a:r>
              <a:rPr lang="es-ES_tradnl"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https://www.youtube.com/watch?v=wGygJYfrf78</a:t>
            </a:r>
            <a:r>
              <a:rPr lang="es-419"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2. Leer Colosenses 2.</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3. Responder las siguientes preguntas: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¿Qué ocurrió con la ley originalmente escrita perfectamente en los corazones de Adán y Eva, después de que cayeron en el pecado?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¿Cuándo y dónde fueron escritos los 10 mandamientos para que todos pudieran leerlos?</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Junto con los 10 mandamientos, ¿qué otros dos tipos de leyes fueron dados?</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¿Con qué propósito fueron dadas las leyes ceremoniales a Israel?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Ley moral, civil y ceremonial: ¿cuál se aplica a nosotros hoy y por qué?</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8379ef6529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 2. ¿Cuándo y dónde fueron escritos los 10 mandamientos para que todos pudieron leerlos?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responden.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Dios los dio los 10 mandamientos a Moisés en el monte Sinaí para toda la nación de Israel, poco después del ser rescatados de la esclavitud en Egipto. (1400 a.C.)</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Hasta ese momento, la humanidad tenía solo un conocimiento natural e incompleto de la ley de Dios.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67" name="Google Shape;167;g28379ef652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8379ef6529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_tradnl" sz="1800" dirty="0">
                <a:effectLst/>
                <a:latin typeface="Calibri" panose="020F0502020204030204" pitchFamily="34" charset="0"/>
                <a:ea typeface="Calibri" panose="020F0502020204030204" pitchFamily="34" charset="0"/>
                <a:cs typeface="Calibri" panose="020F0502020204030204" pitchFamily="34" charset="0"/>
              </a:rPr>
              <a:t>3. Junto con los 10 mandamientos, ¿qué otros dos tipos de leyes fueron dados?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74" name="Google Shape;174;g28379ef652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8379ef6529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3. Junto con los 10 mandamientos, ¿qué otros dos tipos de leyes fueron dados?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La ley moral: (los 10 mandamientos)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La ley civil: regulaba la vida social y política de Israel.</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La ley ceremonial: regulaba la vida religiosa de Israel.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82" name="Google Shape;182;g28379ef6529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8379ef6529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 4. ¿Con qué propósito fueron dadas las leyes ceremoniales a Israel?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responden.</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lang="en-US" sz="1104" b="1" dirty="0">
              <a:solidFill>
                <a:schemeClr val="dk1"/>
              </a:solidFill>
              <a:latin typeface="Calibri"/>
              <a:ea typeface="Calibri"/>
              <a:cs typeface="Calibri"/>
              <a:sym typeface="Calibri"/>
            </a:endParaRPr>
          </a:p>
        </p:txBody>
      </p:sp>
      <p:sp>
        <p:nvSpPr>
          <p:cNvPr id="199" name="Google Shape;199;g28379ef6529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indent="0">
              <a:spcBef>
                <a:spcPts val="0"/>
              </a:spcBef>
              <a:spcAft>
                <a:spcPts val="0"/>
              </a:spcAft>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4. ¿Con qué propósito fueron dadas las leyes ceremoniales a Israel?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responden.</a:t>
            </a:r>
          </a:p>
          <a:p>
            <a:pPr marL="0" marR="0" indent="0">
              <a:spcBef>
                <a:spcPts val="0"/>
              </a:spcBef>
              <a:spcAft>
                <a:spcPts val="0"/>
              </a:spcAft>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Mostrar la necesidad de un Salvador. </a:t>
            </a:r>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Frenar la naturaleza pecaminosa. </a:t>
            </a:r>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Guiar en obediencia por gratitud. </a:t>
            </a:r>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Mantener a Israel intacto como nación hasta el cumplimiento de la promesa del Salvador. </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La prohibición de comer cerdo los separaba de otras naciones para preservar la línea mesiánica.</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Si mezclaran con otras naciones, no nace el Salvador de Abram.</a:t>
            </a:r>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Prefigurar al Mesías. Señalar al prometido Salvador. </a:t>
            </a:r>
            <a:endParaRPr lang="en-US" sz="11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238" name="Google Shape;23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9261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83796e4b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5. La Ley ceremonial señalaba al Mesías prometido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p>
        </p:txBody>
      </p:sp>
      <p:sp>
        <p:nvSpPr>
          <p:cNvPr id="207" name="Google Shape;207;g283796e4b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5. La Ley ceremonial señalaba al Mesías prometido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Ejemplo 1: El cordero sacrificial apuntaba a Jesús, “el Cordero de Dios, que quita el pecado del mundo.” (Juan 1:29)</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238" name="Google Shape;23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8948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5. La Ley ceremonial señalaba al Mesías prometido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_tradnl"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Ejemplo 2: La ley ceremonial no se les permitía a los israelitas trabajar el sábado. Era para descansar el cuerpo y su día de adoración. </a:t>
            </a:r>
          </a:p>
          <a:p>
            <a:pPr marL="0" marR="0" lvl="0" indent="0">
              <a:buFontTx/>
              <a:buNone/>
            </a:pPr>
            <a:endParaRPr lang="es-ES_tradnl"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El sábado prefiguraba el descanso espiritual en Cristo. “Vengan a mí todos ustedes, los agotados de tanto trabajar, que yo los haré descansar.” (Mateo 11:28)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238" name="Google Shape;23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7546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5. La Ley ceremonial señalaba al Mesías prometido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_tradnl"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Ejemplo 3: La ley ceremonial decía que, sin derramamiento de sangre, no hay perdón (Levítico 17:11 y Hebreos 9:22). </a:t>
            </a:r>
          </a:p>
          <a:p>
            <a:pPr marL="0" marR="0" lvl="0" indent="0">
              <a:buFontTx/>
              <a:buNone/>
            </a:pPr>
            <a:endParaRPr lang="es-ES_tradnl"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En el Nuevo Testamento, el discípulo Juan escribió, “la sangre de Jesús, su Hijo, nos limpia de todo pecado.” (1 Juan 1:7)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238" name="Google Shape;23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2768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5. La Ley ceremonial señalaba al Mesías prometido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_tradnl"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Ejemplo 4: La Pascua celebraba la liberación de la esclavitud de Egipto. </a:t>
            </a:r>
          </a:p>
          <a:p>
            <a:pPr marL="0" marR="0" lvl="0" indent="0">
              <a:buFontTx/>
              <a:buNone/>
            </a:pPr>
            <a:endParaRPr lang="es-ES_tradnl"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Jesús, nuestro cordero pascual (1 Corintios 5:7), nos libra del pecado y la muerte eterna.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238" name="Google Shape;23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9803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7916"/>
              </a:lnSpc>
              <a:spcBef>
                <a:spcPts val="1200"/>
              </a:spcBef>
              <a:spcAft>
                <a:spcPts val="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1. Bienvenida y saludos</a:t>
            </a:r>
            <a:endParaRPr lang="en-US" sz="1800" dirty="0">
              <a:effectLst/>
              <a:latin typeface="Calibri" panose="020F0502020204030204" pitchFamily="34" charset="0"/>
              <a:ea typeface="Calibri" panose="020F0502020204030204" pitchFamily="34" charset="0"/>
            </a:endParaRPr>
          </a:p>
          <a:p>
            <a:pPr marL="0" marR="171450" lvl="0" indent="0" algn="l" rtl="0">
              <a:lnSpc>
                <a:spcPct val="107916"/>
              </a:lnSpc>
              <a:spcBef>
                <a:spcPts val="120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1800" b="1" dirty="0">
                <a:effectLst/>
                <a:latin typeface="Calibri" panose="020F0502020204030204" pitchFamily="34" charset="0"/>
                <a:ea typeface="Calibri" panose="020F0502020204030204" pitchFamily="34" charset="0"/>
              </a:rPr>
              <a:t>OBJECTIVO #2: Explicar por qué ya no estamos obligamos a cumplir la ley civil ni la ley ceremonial de Israel. </a:t>
            </a: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83796e4b17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 2. ¿Qué pasajes muestran que la ley civil y ceremonial ya no se aplican? </a:t>
            </a:r>
            <a:endParaRPr lang="en-US" sz="1800" dirty="0">
              <a:effectLst/>
              <a:latin typeface="Calibri" panose="020F0502020204030204" pitchFamily="34" charset="0"/>
              <a:ea typeface="Calibri" panose="020F0502020204030204" pitchFamily="34" charset="0"/>
            </a:endParaRPr>
          </a:p>
          <a:p>
            <a:pPr marL="971550" marR="171450" lvl="0" indent="-298450" algn="l" rtl="0">
              <a:spcBef>
                <a:spcPts val="0"/>
              </a:spcBef>
              <a:spcAft>
                <a:spcPts val="1000"/>
              </a:spcAft>
              <a:buClr>
                <a:schemeClr val="dk1"/>
              </a:buClr>
              <a:buSzPts val="1100"/>
              <a:buFont typeface="Calibri"/>
              <a:buAutoNum type="arabicPeriod"/>
            </a:pPr>
            <a:endParaRPr sz="1104" b="1" dirty="0">
              <a:solidFill>
                <a:schemeClr val="dk1"/>
              </a:solidFill>
              <a:latin typeface="Calibri"/>
              <a:ea typeface="Calibri"/>
              <a:cs typeface="Calibri"/>
              <a:sym typeface="Calibri"/>
            </a:endParaRPr>
          </a:p>
        </p:txBody>
      </p:sp>
      <p:sp>
        <p:nvSpPr>
          <p:cNvPr id="233" name="Google Shape;233;g283796e4b1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f6cb42c787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Jeremías 31:31-32 </a:t>
            </a:r>
          </a:p>
          <a:p>
            <a:pPr marL="0" marR="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Vienen días en que haré un nuevo pacto con la casa de Israel y con la casa de Judá. – Palabra del Señor. No será un pacto como el hice con sus padres cuando los tomé de la mano y los saqué de la tierra de Egipto. Porque yo fui para ellos como un marido, pero ellos quebrantaron mi pacto. – Palabra del Señor.</a:t>
            </a:r>
            <a:endParaRPr lang="en-US" sz="1100" dirty="0">
              <a:effectLst/>
              <a:latin typeface="Calibri" panose="020F0502020204030204" pitchFamily="34" charset="0"/>
              <a:ea typeface="Calibri" panose="020F0502020204030204" pitchFamily="34" charset="0"/>
              <a:cs typeface="Arial"/>
            </a:endParaRPr>
          </a:p>
          <a:p>
            <a:pPr marL="0" marR="0" indent="0">
              <a:buFontTx/>
              <a:buNone/>
            </a:pPr>
            <a:endParaRPr lang="en-US" sz="1100" dirty="0">
              <a:effectLst/>
              <a:latin typeface="Calibri" panose="020F0502020204030204" pitchFamily="34" charset="0"/>
              <a:ea typeface="Calibri" panose="020F0502020204030204" pitchFamily="34" charset="0"/>
              <a:cs typeface="Arial"/>
            </a:endParaRPr>
          </a:p>
          <a:p>
            <a:pPr marL="0" marR="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Dios promete un nuevo pacto, diferente al de Sinaí. </a:t>
            </a:r>
            <a:endParaRPr lang="en-US" sz="1100" dirty="0">
              <a:effectLst/>
              <a:latin typeface="Calibri" panose="020F0502020204030204" pitchFamily="34" charset="0"/>
              <a:ea typeface="Calibri" panose="020F0502020204030204" pitchFamily="34" charset="0"/>
            </a:endParaRPr>
          </a:p>
          <a:p>
            <a:pPr marL="1371600" marR="171450" lvl="2" indent="-24130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241" name="Google Shape;241;g2f6cb42c78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8379ef6529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Gálatas 3:24-26 De manera que la ley ha sido nuestro tutor, para llevarnos a Cristo, a fin de que fuéramos justificados por la fe. Pero al venir la fe, no estamos ya al cuidado de un tutor, pues todos ustedes son hijos de Dios por la fe en Cristo Jesús. </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La ley fue un tutor hasta Cristo. Ahora somos hijos por la fe. </a:t>
            </a:r>
            <a:endParaRPr lang="en-US" sz="1100" dirty="0">
              <a:effectLst/>
              <a:latin typeface="Calibri" panose="020F0502020204030204" pitchFamily="34" charset="0"/>
              <a:ea typeface="Calibri" panose="020F0502020204030204" pitchFamily="34" charset="0"/>
            </a:endParaRPr>
          </a:p>
          <a:p>
            <a:pPr marL="1371600" marR="171450" lvl="2" indent="-24130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249" name="Google Shape;249;g28379ef6529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C77326E3-4EF8-0DBA-01C8-F77FC09F1960}"/>
            </a:ext>
          </a:extLst>
        </p:cNvPr>
        <p:cNvGrpSpPr/>
        <p:nvPr/>
      </p:nvGrpSpPr>
      <p:grpSpPr>
        <a:xfrm>
          <a:off x="0" y="0"/>
          <a:ext cx="0" cy="0"/>
          <a:chOff x="0" y="0"/>
          <a:chExt cx="0" cy="0"/>
        </a:xfrm>
      </p:grpSpPr>
      <p:sp>
        <p:nvSpPr>
          <p:cNvPr id="248" name="Google Shape;248;g28379ef6529_0_155:notes">
            <a:extLst>
              <a:ext uri="{FF2B5EF4-FFF2-40B4-BE49-F238E27FC236}">
                <a16:creationId xmlns:a16="http://schemas.microsoft.com/office/drawing/2014/main" id="{78AF3A29-2174-2495-E8D9-F524FFE5CE6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Gálatas 3:24-26 De manera que la ley ha sido nuestro tutor, para llevarnos a Cristo, a fin de que fuéramos justificados por la fe. Pero al venir la fe, no estamos ya al cuidado de un tutor, pues todos ustedes son hijos de Dios por la fe en Cristo Jesús. </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La ley fue un tutor hasta Cristo. Ahora somos hijos por la fe. </a:t>
            </a:r>
            <a:endParaRPr lang="en-US" sz="1100" dirty="0">
              <a:effectLst/>
              <a:latin typeface="Calibri" panose="020F0502020204030204" pitchFamily="34" charset="0"/>
              <a:ea typeface="Calibri" panose="020F0502020204030204" pitchFamily="34" charset="0"/>
            </a:endParaRPr>
          </a:p>
          <a:p>
            <a:pPr marL="1371600" marR="171450" lvl="2" indent="-24130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249" name="Google Shape;249;g28379ef6529_0_155:notes">
            <a:extLst>
              <a:ext uri="{FF2B5EF4-FFF2-40B4-BE49-F238E27FC236}">
                <a16:creationId xmlns:a16="http://schemas.microsoft.com/office/drawing/2014/main" id="{06C2E0E8-A209-1DB0-0B80-106CEEFFCF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9070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a:extLst>
            <a:ext uri="{FF2B5EF4-FFF2-40B4-BE49-F238E27FC236}">
              <a16:creationId xmlns:a16="http://schemas.microsoft.com/office/drawing/2014/main" id="{5BDF3DAF-9AC6-3F75-0A78-034767400F90}"/>
            </a:ext>
          </a:extLst>
        </p:cNvPr>
        <p:cNvGrpSpPr/>
        <p:nvPr/>
      </p:nvGrpSpPr>
      <p:grpSpPr>
        <a:xfrm>
          <a:off x="0" y="0"/>
          <a:ext cx="0" cy="0"/>
          <a:chOff x="0" y="0"/>
          <a:chExt cx="0" cy="0"/>
        </a:xfrm>
      </p:grpSpPr>
      <p:sp>
        <p:nvSpPr>
          <p:cNvPr id="256" name="Google Shape;256;g28379ef6529_0_164:notes">
            <a:extLst>
              <a:ext uri="{FF2B5EF4-FFF2-40B4-BE49-F238E27FC236}">
                <a16:creationId xmlns:a16="http://schemas.microsoft.com/office/drawing/2014/main" id="{90D33208-452B-6A02-16DF-BF80B5B3857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_trad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Colosenses 2</a:t>
            </a:r>
            <a:endParaRPr lang="en-US" sz="1100" dirty="0">
              <a:solidFill>
                <a:srgbClr val="000000"/>
              </a:solidFill>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cs typeface="Arial"/>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Un capítulo clave contra falsas enseñanzas legalistas. El contexto es el Apóstol Pablo hablando con los creyentes colosenses. </a:t>
            </a:r>
            <a:endParaRPr lang="en-US" sz="1100" dirty="0">
              <a:effectLst/>
              <a:latin typeface="Calibri" panose="020F0502020204030204" pitchFamily="34" charset="0"/>
              <a:ea typeface="Calibri" panose="020F0502020204030204" pitchFamily="34" charset="0"/>
            </a:endParaRPr>
          </a:p>
          <a:p>
            <a:pPr marL="1371600" marR="171450" lvl="2" indent="-241300" algn="l" rtl="0">
              <a:spcBef>
                <a:spcPts val="0"/>
              </a:spcBef>
              <a:spcAft>
                <a:spcPts val="0"/>
              </a:spcAft>
              <a:buClr>
                <a:schemeClr val="dk1"/>
              </a:buClr>
              <a:buSzPts val="1100"/>
              <a:buFont typeface="Calibri"/>
              <a:buAutoNum type="romanLcPeriod"/>
            </a:pPr>
            <a:endParaRPr dirty="0"/>
          </a:p>
        </p:txBody>
      </p:sp>
      <p:sp>
        <p:nvSpPr>
          <p:cNvPr id="257" name="Google Shape;257;g28379ef6529_0_164:notes">
            <a:extLst>
              <a:ext uri="{FF2B5EF4-FFF2-40B4-BE49-F238E27FC236}">
                <a16:creationId xmlns:a16="http://schemas.microsoft.com/office/drawing/2014/main" id="{E9D58F69-CDD3-164D-B645-FBE91237CE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6153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8379ef6529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_trad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Colosenses 2</a:t>
            </a:r>
            <a:endParaRPr lang="en-US" sz="1100" dirty="0">
              <a:solidFill>
                <a:srgbClr val="000000"/>
              </a:solidFill>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cs typeface="Arial"/>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V. 1-3 Que conozcan Cristo, en quien se hallan escondidos todos los tesoros de la sabiduría y del conocimiento. </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V. 4 Que nadie los engañe con palabras persuasivas. </a:t>
            </a:r>
            <a:endParaRPr lang="en-US" sz="1100" dirty="0">
              <a:effectLst/>
              <a:latin typeface="Calibri" panose="020F0502020204030204" pitchFamily="34" charset="0"/>
              <a:ea typeface="Calibri" panose="020F0502020204030204" pitchFamily="34" charset="0"/>
            </a:endParaRPr>
          </a:p>
          <a:p>
            <a:pPr marL="1371600" marR="171450" lvl="2" indent="-241300" algn="l" rtl="0">
              <a:spcBef>
                <a:spcPts val="0"/>
              </a:spcBef>
              <a:spcAft>
                <a:spcPts val="0"/>
              </a:spcAft>
              <a:buClr>
                <a:schemeClr val="dk1"/>
              </a:buClr>
              <a:buSzPts val="1100"/>
              <a:buFont typeface="Calibri"/>
              <a:buAutoNum type="romanLcPeriod"/>
            </a:pPr>
            <a:endParaRPr dirty="0"/>
          </a:p>
        </p:txBody>
      </p:sp>
      <p:sp>
        <p:nvSpPr>
          <p:cNvPr id="257" name="Google Shape;257;g28379ef6529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a:extLst>
            <a:ext uri="{FF2B5EF4-FFF2-40B4-BE49-F238E27FC236}">
              <a16:creationId xmlns:a16="http://schemas.microsoft.com/office/drawing/2014/main" id="{7267446A-4809-3EDB-3F49-BBC6C7533130}"/>
            </a:ext>
          </a:extLst>
        </p:cNvPr>
        <p:cNvGrpSpPr/>
        <p:nvPr/>
      </p:nvGrpSpPr>
      <p:grpSpPr>
        <a:xfrm>
          <a:off x="0" y="0"/>
          <a:ext cx="0" cy="0"/>
          <a:chOff x="0" y="0"/>
          <a:chExt cx="0" cy="0"/>
        </a:xfrm>
      </p:grpSpPr>
      <p:sp>
        <p:nvSpPr>
          <p:cNvPr id="256" name="Google Shape;256;g28379ef6529_0_164:notes">
            <a:extLst>
              <a:ext uri="{FF2B5EF4-FFF2-40B4-BE49-F238E27FC236}">
                <a16:creationId xmlns:a16="http://schemas.microsoft.com/office/drawing/2014/main" id="{2334C6FA-3D3E-C902-8F4A-2DFBA4764DC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_trad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Colosenses 2</a:t>
            </a:r>
            <a:endParaRPr lang="en-US" sz="1100" dirty="0">
              <a:solidFill>
                <a:srgbClr val="000000"/>
              </a:solidFill>
              <a:effectLst/>
              <a:latin typeface="Calibri" panose="020F0502020204030204" pitchFamily="34" charset="0"/>
              <a:ea typeface="Calibri" panose="020F0502020204030204" pitchFamily="34" charset="0"/>
              <a:cs typeface="Arial"/>
            </a:endParaRP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V.6-7 Que viven en Cristo: arraigados y edificados en él, confirmados en la fe, llenos de acciones de gracias. </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V. 8 Cuídense de que nadie los cautive con la vana y engañosa filosofía humana que no se base en Cristo.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Los falsos maestros estaban presentando la circuncisión, los días de fiesta, reglas sobre la comida y bebida, la adoración a los ángeles como formas de alcanzar la salvación, formas de ser cristianos “más completos.” No enseñaron la total suficiencia de Cristo. </a:t>
            </a:r>
          </a:p>
          <a:p>
            <a:pPr marL="171450" marR="0" lvl="0" indent="-171450"/>
            <a:endParaRPr lang="en-US" sz="1100" dirty="0">
              <a:effectLst/>
              <a:latin typeface="Calibri" panose="020F0502020204030204" pitchFamily="34" charset="0"/>
              <a:ea typeface="Calibri" panose="020F0502020204030204" pitchFamily="34" charset="0"/>
              <a:cs typeface="Arial"/>
            </a:endParaRPr>
          </a:p>
          <a:p>
            <a:pPr marL="1371600" marR="171450" lvl="2" indent="-241300" algn="l" rtl="0">
              <a:spcBef>
                <a:spcPts val="0"/>
              </a:spcBef>
              <a:spcAft>
                <a:spcPts val="0"/>
              </a:spcAft>
              <a:buClr>
                <a:schemeClr val="dk1"/>
              </a:buClr>
              <a:buSzPts val="1100"/>
              <a:buFont typeface="Calibri"/>
              <a:buAutoNum type="romanLcPeriod"/>
            </a:pPr>
            <a:endParaRPr dirty="0"/>
          </a:p>
        </p:txBody>
      </p:sp>
      <p:sp>
        <p:nvSpPr>
          <p:cNvPr id="257" name="Google Shape;257;g28379ef6529_0_164:notes">
            <a:extLst>
              <a:ext uri="{FF2B5EF4-FFF2-40B4-BE49-F238E27FC236}">
                <a16:creationId xmlns:a16="http://schemas.microsoft.com/office/drawing/2014/main" id="{3AB80244-BEA1-D653-DCF5-E9DAEF5F73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7814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301F8AA3-A710-7ACE-78EA-BD8A914A9C3A}"/>
            </a:ext>
          </a:extLst>
        </p:cNvPr>
        <p:cNvGrpSpPr/>
        <p:nvPr/>
      </p:nvGrpSpPr>
      <p:grpSpPr>
        <a:xfrm>
          <a:off x="0" y="0"/>
          <a:ext cx="0" cy="0"/>
          <a:chOff x="0" y="0"/>
          <a:chExt cx="0" cy="0"/>
        </a:xfrm>
      </p:grpSpPr>
      <p:sp>
        <p:nvSpPr>
          <p:cNvPr id="248" name="Google Shape;248;g28379ef6529_0_155:notes">
            <a:extLst>
              <a:ext uri="{FF2B5EF4-FFF2-40B4-BE49-F238E27FC236}">
                <a16:creationId xmlns:a16="http://schemas.microsoft.com/office/drawing/2014/main" id="{1CE5ABD6-DC0C-9928-5631-450CDF159A7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V.9-15 Cristo es todo suficiente</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En Cristo, hemos recibido plenitud: En él fuimos circuncidados, sepultados, resucitados mediante la fe.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Una circuncisión que consiste en despojarse del cuerpo pecaminoso.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En unión con Cristo, la deuda de nuestros pecados es pagado, clavado en la cruz. No necesitamos cumplir la ley: Cristo lo hizo por nosotros con su obediencia y muerte.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Encontramos todo lo que necesitamos para nuestra plenitud espiritual y para nuestra salvación complete solamente en él.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Ninguna tradición o ley podría añadir ni una sola cosa a lo que Jesús ya ha logrado perfecta y completamente. </a:t>
            </a:r>
            <a:endParaRPr lang="en-US" sz="1100" dirty="0">
              <a:effectLst/>
              <a:latin typeface="Calibri" panose="020F0502020204030204" pitchFamily="34" charset="0"/>
              <a:ea typeface="Calibri" panose="020F0502020204030204" pitchFamily="34" charset="0"/>
              <a:cs typeface="Arial"/>
            </a:endParaRPr>
          </a:p>
          <a:p>
            <a:pPr marL="1371600" marR="171450" lvl="2" indent="-24130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249" name="Google Shape;249;g28379ef6529_0_155:notes">
            <a:extLst>
              <a:ext uri="{FF2B5EF4-FFF2-40B4-BE49-F238E27FC236}">
                <a16:creationId xmlns:a16="http://schemas.microsoft.com/office/drawing/2014/main" id="{6D35CB96-D24F-8C28-87F8-74055AF253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4774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8379ef6529_0_2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V.16,17 No permitan, pues, que nadie los juzgue por lo que comen o beben, o en relación con los días de fiesta, la luna nueva o los días de reposo. Todo esto no es más que una sombra de lo que está por venir; pero lo real y verdadero es Cristo. </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Las leyes ceremoniales apuntaban al Mesías. Al llegar él, perdieron su propósito.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Algunas personas querían agregar reglas para sentirse más “espirituales”, pero eso niega la suficiencia de Cristo.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Nosotros también debemos cuidar de no elevar nuestras tradiciones al nivel de ley.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Una cosa es afirmar que se cree en Jesús como el Salvador, y otra muy diferente es honrarlo en verdad al reconocer su plenitud, su suficiencia total como nuestro Salvador. </a:t>
            </a:r>
            <a:endParaRPr lang="en-US" sz="11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66" name="Google Shape;266;g28379ef6529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2. Introducción breve a Lección 7</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s-ES" sz="1800" dirty="0">
                <a:effectLst/>
                <a:latin typeface="Calibri" panose="020F0502020204030204" pitchFamily="34" charset="0"/>
                <a:ea typeface="Calibri" panose="020F0502020204030204" pitchFamily="34" charset="0"/>
              </a:rPr>
            </a:br>
            <a:r>
              <a:rPr lang="es-419" sz="1800" dirty="0">
                <a:effectLst/>
                <a:latin typeface="Calibri" panose="020F0502020204030204" pitchFamily="34" charset="0"/>
                <a:ea typeface="Calibri" panose="020F0502020204030204" pitchFamily="34" charset="0"/>
              </a:rPr>
              <a:t>Bienvenidos a Lección 7 de “Legalismo: Enemigo de la gracia.” Hoy estudiaremos la ley de Dios, su historia en el Antiguo Testamento, y cómo se aplica a nuestras vidas. Veremos también cómo nuestro Señor Jesucristo obedeció perfectamente esa ley en nuestro lugar.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83796e4b17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 3. ¿Qué ejemplos modernos hay de iglesias que imponen leyes ceremoniales?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responden.</a:t>
            </a:r>
            <a:endParaRPr lang="en-US" sz="1800" dirty="0">
              <a:effectLst/>
              <a:latin typeface="Calibri" panose="020F0502020204030204" pitchFamily="34" charset="0"/>
              <a:ea typeface="Calibri" panose="020F0502020204030204" pitchFamily="34" charset="0"/>
            </a:endParaRPr>
          </a:p>
          <a:p>
            <a:pPr marL="971550" marR="171450" lvl="0" indent="-298450" algn="l" rtl="0">
              <a:spcBef>
                <a:spcPts val="0"/>
              </a:spcBef>
              <a:spcAft>
                <a:spcPts val="1000"/>
              </a:spcAft>
              <a:buClr>
                <a:schemeClr val="dk1"/>
              </a:buClr>
              <a:buSzPts val="1100"/>
              <a:buFont typeface="Calibri"/>
              <a:buAutoNum type="arabicPeriod"/>
            </a:pPr>
            <a:endParaRPr sz="1104" b="1" dirty="0">
              <a:solidFill>
                <a:schemeClr val="dk1"/>
              </a:solidFill>
              <a:latin typeface="Calibri"/>
              <a:ea typeface="Calibri"/>
              <a:cs typeface="Calibri"/>
              <a:sym typeface="Calibri"/>
            </a:endParaRPr>
          </a:p>
        </p:txBody>
      </p:sp>
      <p:sp>
        <p:nvSpPr>
          <p:cNvPr id="274" name="Google Shape;274;g283796e4b17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Diezmar:</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En el Antiguo Testamento, Dios ciertamente exigió que los Israelitas diezmaran (Deuteronomio 14:22; Malaquías 3:8-10)</a:t>
            </a:r>
          </a:p>
          <a:p>
            <a:pPr marL="171450" marR="0" lvl="0" indent="-171450"/>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En el Nuevo Testamento, Dios NO exige que diezmemos. </a:t>
            </a:r>
          </a:p>
          <a:p>
            <a:pPr marL="171450" marR="0" lvl="0" indent="-171450"/>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2 Corintios 9:7 Cada uno debe dar según se lo haya propuesto en su corazón, y no debe dar con tristeza, ni por necesidad, porque Dios ama a quien da con alegría. </a:t>
            </a:r>
            <a:endParaRPr lang="en-US" sz="11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238" name="Google Shape;23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0346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Día sábado</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Dios NO exige hoy que descansemos/adoremos el día sábado.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Ese descanso solo prefiguraba el descanso espiritual que Cristo nos da, el perdón de pecados.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Colosenses 2:16,17 No permitan, pues, que nadie los juzgue por lo que comen o beben, o en relación con los días de fiesta, la luna nueva o los días de reposo. Todo esto no es más que una sombra de lo que está por venir; pero lo real y verdadero es Cristo.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Dios SÍ, quiere que sigamos hallando descanso espiritual en su Palabra. </a:t>
            </a:r>
            <a:endParaRPr lang="en-US" sz="11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238" name="Google Shape;23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2311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Leyes dietéticas</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Dios NO exige hoy que sigamos las leyes dietéticas del Antiguo Testamento. </a:t>
            </a:r>
            <a:endParaRPr lang="en-US" sz="1100" dirty="0">
              <a:effectLst/>
              <a:latin typeface="Calibri" panose="020F0502020204030204" pitchFamily="34" charset="0"/>
              <a:ea typeface="Calibri" panose="020F0502020204030204" pitchFamily="34" charset="0"/>
              <a:cs typeface="Arial"/>
            </a:endParaRPr>
          </a:p>
          <a:p>
            <a:pPr marL="171450" marR="0" lvl="0" indent="-171450"/>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Colosenses 2:16,17 No permitan, pues, que nadie los juzgue por lo que comen o beben, o en relación con los días de fiesta, la luna nueva o los días de reposo. Todo esto no es más que una sombra de lo que está por venir; pero lo real y verdadero es Cristo. </a:t>
            </a:r>
            <a:endParaRPr lang="en-US" sz="11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238" name="Google Shape;23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7357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83796e4b17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En Colosenses 2:20-23 vemos el motivo falso por tales reglas hoy: </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20 Si con Cristo ustedes han muerto a los principios de este mundo, ¿por qué, como si vivieran en el mundo, se someten a sus preceptos? 21 Les dicen: «No tomes eso en tus manos, no pruebes aquello, y ni siquiera lo toques.» 22 Esos preceptos se ciñen a mandamientos y doctrinas humanas, y todas ellas son cosas que se destruyen con el uso. 23 Sin duda, tales cosas pueden parecer sabias en cuanto a la religiosidad sumisa y el duro trato del cuerpo, pero no tienen ningún valor contra los apetitos humanos.</a:t>
            </a:r>
            <a:endParaRPr lang="en-US" sz="1100" dirty="0">
              <a:effectLst/>
              <a:latin typeface="Calibri" panose="020F0502020204030204" pitchFamily="34" charset="0"/>
              <a:ea typeface="Calibri" panose="020F0502020204030204" pitchFamily="34" charset="0"/>
            </a:endParaRPr>
          </a:p>
          <a:p>
            <a:pPr marL="1828800" marR="171450" lvl="3" indent="-298450" algn="l" rtl="0">
              <a:spcBef>
                <a:spcPts val="0"/>
              </a:spcBef>
              <a:spcAft>
                <a:spcPts val="1000"/>
              </a:spcAft>
              <a:buClr>
                <a:schemeClr val="dk1"/>
              </a:buClr>
              <a:buSzPts val="1100"/>
              <a:buFont typeface="Calibri"/>
              <a:buAutoNum type="alphaLcPeriod"/>
            </a:pPr>
            <a:endParaRPr lang="en-US" dirty="0">
              <a:solidFill>
                <a:schemeClr val="dk1"/>
              </a:solidFill>
              <a:latin typeface="Calibri"/>
              <a:ea typeface="Calibri"/>
              <a:cs typeface="Calibri"/>
              <a:sym typeface="Calibri"/>
            </a:endParaRPr>
          </a:p>
        </p:txBody>
      </p:sp>
      <p:sp>
        <p:nvSpPr>
          <p:cNvPr id="289" name="Google Shape;289;g283796e4b17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 OBJETIVO #3: Describir nuestra relación con la ley moral.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f6cb42c78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1. Ley moral, civil y </a:t>
            </a:r>
            <a:r>
              <a:rPr lang="es-ES_tradnl" sz="1100" dirty="0">
                <a:effectLst/>
                <a:latin typeface="Calibri" panose="020F0502020204030204" pitchFamily="34" charset="0"/>
                <a:ea typeface="Calibri" panose="020F0502020204030204" pitchFamily="34" charset="0"/>
                <a:cs typeface="Calibri" panose="020F0502020204030204" pitchFamily="34" charset="0"/>
              </a:rPr>
              <a:t>ceremonial: ¿cuál se aplica a nosotros hoy y por qué?</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La ley moral</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Aplica a todas las personas de todos los tiempos. El Nuevo Testamento lo confirma. Matar, idolatrar, etc., siempre ha sido y siempre será pecado.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Los 10 mandamientos son una forma escrita de la ley moral de Dios, su santa voluntad para todas las personas. Por esta razón, el contenido básico de los 10 mandamientos se repite en el Nuevo Testamento, aunque no siempre con las mismas palabras.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Vamos a ver que significa esta verdad para nosotros más adelante en esta lección. </a:t>
            </a:r>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La ley ceremonial y la ley civil eran solo para Israel, hasta la venida del Salvador. </a:t>
            </a:r>
            <a:endParaRPr lang="en-US" sz="11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sz="1104" b="1" dirty="0">
              <a:solidFill>
                <a:schemeClr val="dk1"/>
              </a:solidFill>
              <a:latin typeface="Calibri"/>
              <a:ea typeface="Calibri"/>
              <a:cs typeface="Calibri"/>
              <a:sym typeface="Calibri"/>
            </a:endParaRPr>
          </a:p>
        </p:txBody>
      </p:sp>
      <p:sp>
        <p:nvSpPr>
          <p:cNvPr id="225" name="Google Shape;225;g2f6cb42c78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8379ef6529_0_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a:t>
            </a:r>
            <a:r>
              <a:rPr lang="es-ES_tradnl" sz="1800" dirty="0">
                <a:effectLst/>
                <a:latin typeface="Calibri" panose="020F0502020204030204" pitchFamily="34" charset="0"/>
                <a:ea typeface="Calibri" panose="020F0502020204030204" pitchFamily="34" charset="0"/>
                <a:cs typeface="Calibri" panose="020F0502020204030204" pitchFamily="34" charset="0"/>
              </a:rPr>
              <a:t>La ley moral aplica a todas las personas en todo tiempo.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Dios la escribió en el corazón humano desde la creación, pues expresa su voluntad para todos.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Luego, la dio al pueblo de Israel en los Diez Mandamientos, aplicado esa voluntad de forma especial a su pueblo escogido.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El contenido esencial de los Diez Mandamientos se repite en el Nuevo Testamento. </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2. La ley moral revela nuestro pecado.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Romanos 3:20 Ya que nadie será justificado delante de Dios por hacer las cosas que la ley exige, pues la ley sirve para reconocer el pecado.</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305" name="Google Shape;305;g28379ef652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8379ef6529_0_3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3. Pero Cristo obedeció perfectamente la ley en nuestro lugar. </a:t>
            </a:r>
            <a:endParaRPr lang="en-US" sz="1800" dirty="0">
              <a:effectLst/>
              <a:latin typeface="Calibri" panose="020F0502020204030204" pitchFamily="34" charset="0"/>
              <a:ea typeface="Calibri" panose="020F0502020204030204" pitchFamily="34" charset="0"/>
            </a:endParaRPr>
          </a:p>
          <a:p>
            <a:pPr marL="1028700" marR="171450" lvl="0" indent="-298450" algn="l" rtl="0">
              <a:spcBef>
                <a:spcPts val="0"/>
              </a:spcBef>
              <a:spcAft>
                <a:spcPts val="1000"/>
              </a:spcAft>
              <a:buClr>
                <a:schemeClr val="dk1"/>
              </a:buClr>
              <a:buSzPts val="1100"/>
              <a:buFont typeface="Calibri"/>
              <a:buAutoNum type="arabicPeriod"/>
            </a:pPr>
            <a:endParaRPr dirty="0"/>
          </a:p>
        </p:txBody>
      </p:sp>
      <p:sp>
        <p:nvSpPr>
          <p:cNvPr id="322" name="Google Shape;322;g28379ef652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8379ef6529_0_3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Gálatas 4:4-5 Pero cuando se cumplió el tiempo señalado, Dios envió a su Hijo, que nació de una mujer y sujeto a la ley, para que redimiera a los que estaban sujetos a la ley, a fin de que recibiéramos la adopción de hijos. </a:t>
            </a:r>
            <a:endParaRPr lang="en-US" sz="1100" dirty="0">
              <a:effectLst/>
              <a:latin typeface="Calibri" panose="020F0502020204030204" pitchFamily="34" charset="0"/>
              <a:ea typeface="Calibri" panose="020F0502020204030204" pitchFamily="34" charset="0"/>
            </a:endParaRPr>
          </a:p>
          <a:p>
            <a:pPr marL="1371600" marR="171450" lvl="2" indent="-24130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331" name="Google Shape;331;g28379ef6529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Oración </a:t>
            </a:r>
            <a:r>
              <a:rPr lang="es-ES" sz="1800" i="1" dirty="0">
                <a:solidFill>
                  <a:srgbClr val="00B050"/>
                </a:solidFill>
                <a:effectLst/>
                <a:latin typeface="Calibri" panose="020F0502020204030204" pitchFamily="34" charset="0"/>
                <a:ea typeface="Calibri" panose="020F0502020204030204" pitchFamily="34" charset="0"/>
              </a:rPr>
              <a:t>Comienza con la siguiente oración (o tu propia):</a:t>
            </a:r>
            <a:r>
              <a:rPr lang="es-ES" sz="1800" dirty="0">
                <a:solidFill>
                  <a:srgbClr val="00B050"/>
                </a:solidFill>
                <a:effectLst/>
                <a:latin typeface="Calibri" panose="020F0502020204030204" pitchFamily="34" charset="0"/>
                <a:ea typeface="Calibri" panose="020F0502020204030204" pitchFamily="34" charset="0"/>
              </a:rPr>
              <a:t>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spcAft>
                <a:spcPts val="1000"/>
              </a:spcAft>
              <a:buFontTx/>
              <a:buNone/>
            </a:pPr>
            <a:r>
              <a:rPr lang="es-419" sz="1800" dirty="0">
                <a:effectLst/>
                <a:latin typeface="Calibri" panose="020F0502020204030204" pitchFamily="34" charset="0"/>
                <a:ea typeface="Calibri" panose="020F0502020204030204" pitchFamily="34" charset="0"/>
              </a:rPr>
              <a:t>Padre celestial, gracias porque Jesús obedeció perfectamente la ley por nosotros. Por tu gracia, esa obediencia nos es acreditada por medio de la fe. Con ese consuelo, fortalécenos para servirte, no por obligación, sino por amor. En el nombre de Jesús oramos. Amén.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8379ef6529_0_3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Romanos 5:19 Porque así como por la desobediencia de un solo hombre muchos fueron constituidos pecadores, así también por la obediencia de uno solo muchos serán constituidos justos. </a:t>
            </a:r>
            <a:endParaRPr lang="en-US" sz="1800" dirty="0">
              <a:effectLst/>
              <a:latin typeface="Calibri" panose="020F0502020204030204" pitchFamily="34" charset="0"/>
              <a:ea typeface="Calibri" panose="020F0502020204030204" pitchFamily="34" charset="0"/>
            </a:endParaRPr>
          </a:p>
          <a:p>
            <a:pPr marL="1371600" marR="171450" lvl="2" indent="-24130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339" name="Google Shape;339;g28379ef6529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8379ef6529_0_3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4. Por medio de la fe, recibimos su obediencia como nuestra. Su vida perfecta nos es atribuida; somos salvos por gracia mediante la fe.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5. El amor de Dios nos lleva a querer obedecer la ley moral por gratitud. </a:t>
            </a: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i="1" dirty="0">
                <a:effectLst/>
                <a:latin typeface="Calibri" panose="020F0502020204030204" pitchFamily="34" charset="0"/>
                <a:ea typeface="Calibri" panose="020F0502020204030204" pitchFamily="34" charset="0"/>
                <a:cs typeface="Calibri" panose="020F0502020204030204" pitchFamily="34" charset="0"/>
              </a:rPr>
              <a:t>Filipenses 2:13 Dios es el que produce en ustedes lo mismo el querer como el hacer, por su buena voluntad.</a:t>
            </a:r>
          </a:p>
          <a:p>
            <a:pPr marL="0" marR="0" lvl="0" indent="0">
              <a:buFontTx/>
              <a:buNone/>
            </a:pPr>
            <a:endParaRPr lang="es-ES" sz="1800" i="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6. La ley moral ahora nos guía para mostrar gratitud. Nos muestra cómo vivir para honrar al Dios que nos salvó.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n-US" sz="1800" dirty="0">
              <a:effectLst/>
              <a:latin typeface="Calibri" panose="020F0502020204030204" pitchFamily="34" charset="0"/>
              <a:ea typeface="Calibri" panose="020F0502020204030204" pitchFamily="34" charset="0"/>
            </a:endParaRPr>
          </a:p>
          <a:p>
            <a:pPr marL="1028700" marR="171450" lvl="0" indent="-298450" algn="l" rtl="0">
              <a:spcBef>
                <a:spcPts val="0"/>
              </a:spcBef>
              <a:spcAft>
                <a:spcPts val="1000"/>
              </a:spcAft>
              <a:buClr>
                <a:schemeClr val="dk1"/>
              </a:buClr>
              <a:buSzPts val="1100"/>
              <a:buFont typeface="Calibri"/>
              <a:buAutoNum type="arabicPeriod"/>
            </a:pPr>
            <a:endParaRPr dirty="0"/>
          </a:p>
        </p:txBody>
      </p:sp>
      <p:sp>
        <p:nvSpPr>
          <p:cNvPr id="347" name="Google Shape;347;g28379ef6529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8379ef6529_0_3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Juan 5:2-5 En esto sabemos que amamos a los hijos de Dios: en que amamos a Dios y obedecemos sus mandamientos. Pues éste es el amor a Dios: que obedezcamos sus mandamientos. Y sus mandamientos no son difíciles de cumplir. Porque todo el que ha nacido de Dios vence al mundo. Y ésta es la victoria que ha vencido al mundo: nuestra fe. ¿Quién es el que vence al mundo, sino el que cree que Jesús es el Hijo de Dios? </a:t>
            </a:r>
            <a:endParaRPr lang="en-US" sz="1800" dirty="0">
              <a:effectLst/>
              <a:latin typeface="Calibri" panose="020F0502020204030204" pitchFamily="34" charset="0"/>
              <a:ea typeface="Calibri" panose="020F0502020204030204" pitchFamily="34" charset="0"/>
            </a:endParaRPr>
          </a:p>
          <a:p>
            <a:pPr marL="1028700" marR="171450" lvl="0" indent="0" algn="l" rtl="0">
              <a:spcBef>
                <a:spcPts val="0"/>
              </a:spcBef>
              <a:spcAft>
                <a:spcPts val="100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390" name="Google Shape;390;g28379ef6529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CONCLUSIÓN</a:t>
            </a:r>
            <a:b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br>
            <a:r>
              <a:rPr lang="es-ES" sz="1800" dirty="0">
                <a:effectLst/>
                <a:latin typeface="Calibri" panose="020F0502020204030204" pitchFamily="34" charset="0"/>
                <a:ea typeface="Cambria" panose="02040503050406030204" pitchFamily="18" charset="0"/>
                <a:cs typeface="Times New Roman" panose="02020603050405020304" pitchFamily="18" charset="0"/>
              </a:rPr>
              <a:t>Gálatas 2:20-</a:t>
            </a:r>
            <a:r>
              <a:rPr lang="es-ES_tradnl" sz="1800" dirty="0">
                <a:effectLst/>
                <a:latin typeface="Calibri" panose="020F0502020204030204" pitchFamily="34" charset="0"/>
                <a:ea typeface="Cambria" panose="02040503050406030204" pitchFamily="18" charset="0"/>
                <a:cs typeface="Times New Roman" panose="02020603050405020304" pitchFamily="18" charset="0"/>
              </a:rPr>
              <a:t>21, las palabras inspiradas del apóstol Pablo: </a:t>
            </a:r>
            <a:r>
              <a:rPr lang="es-ES_tradnl" sz="1800" i="1" dirty="0">
                <a:effectLst/>
                <a:latin typeface="Calibri" panose="020F0502020204030204" pitchFamily="34" charset="0"/>
                <a:ea typeface="Cambria" panose="02040503050406030204" pitchFamily="18" charset="0"/>
                <a:cs typeface="Times New Roman" panose="02020603050405020304" pitchFamily="18" charset="0"/>
              </a:rPr>
              <a:t>“Con Cristo estoy juntamente crucificado, y ya no vivo yo, sino que Cristo vive en mí; y lo que ahora vivo en la carne, lo vivo en la fe del Hijo de Dios, el cual me amó y se entregó a sí mismo por mí. No desecho la gracia de Dios; pues si la justicia dependiera de la ley, entonces por demás habría muerto Cristo.”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63163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f5882f685f_0_10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El Proyecto Final</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Informar a los estudiantes que hay 1 pregunta en el proyecto final que tiene base en Lección 7. Anímales ya empezar en su proyecto final, contestando en sus propias palabras.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8. Algunas iglesias exigen obediencia a ciertas reglas de la ley ceremonial del Antiguo Testamento. Por ejemplo, exigen que demos el diezmo o que descansemos el día sábado. ¿Cómo podemos responder a estas exigencias? (Lección 7 – Colosenses 2:16,17)</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dirty="0"/>
          </a:p>
        </p:txBody>
      </p:sp>
      <p:sp>
        <p:nvSpPr>
          <p:cNvPr id="414" name="Google Shape;414;g2f5882f685f_0_1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3. La Tarea</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432" name="Google Shape;43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4. Oración</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Señor Dios, Padre celestial, te damos gracias por enseñarnos hoy acerca de tu santa ley. Reconocemos que hemos fallado en cumplirla como tú mandas, pero nos alegramos en saber que Cristo la cumplió perfectamente en nuestro lugar. Gracias por atribuirnos su obediencia mediante la fe y por darnos libertad del peso de la ley como camino de salvación.</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Ahora que entendemos mejor tu voluntad, te pedimos: haznos cada día más agradecidos, más humildes y dispuestos a vivir para ti. Que tu Espíritu Santo nos guíe a obedecer no por temor, sino por amor. Ayúdanos a ver tu ley como un regalo que nos muestra cómo honrarte y servir a nuestro prójimo.</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Guarda a cada estudiante aquí presente en tu gracia durante esta semana. Fortalécenos para vivir como hijos tuyos, con gozo y propósito, sabiendo que ya somos tuyos por Cristo. En su nombre oramos. Amén.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424" name="Google Shape;424;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marL="0" lvl="0" indent="0" algn="l" rtl="0">
              <a:lnSpc>
                <a:spcPct val="100000"/>
              </a:lnSpc>
              <a:spcBef>
                <a:spcPts val="600"/>
              </a:spcBef>
              <a:spcAft>
                <a:spcPts val="1000"/>
              </a:spcAft>
              <a:buSzPts val="1100"/>
              <a:buNone/>
            </a:pPr>
            <a:endParaRPr sz="1104">
              <a:solidFill>
                <a:schemeClr val="dk1"/>
              </a:solidFill>
              <a:latin typeface="Calibri"/>
              <a:ea typeface="Calibri"/>
              <a:cs typeface="Calibri"/>
              <a:sym typeface="Calibri"/>
            </a:endParaRPr>
          </a:p>
        </p:txBody>
      </p:sp>
      <p:sp>
        <p:nvSpPr>
          <p:cNvPr id="442" name="Google Shape;442;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dirty="0">
              <a:solidFill>
                <a:schemeClr val="dk1"/>
              </a:solidFill>
              <a:latin typeface="Calibri"/>
              <a:ea typeface="Calibri"/>
              <a:cs typeface="Calibri"/>
              <a:sym typeface="Calibri"/>
            </a:endParaRPr>
          </a:p>
        </p:txBody>
      </p:sp>
      <p:sp>
        <p:nvSpPr>
          <p:cNvPr id="450" name="Google Shape;450;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b="1" dirty="0">
                <a:effectLst/>
                <a:latin typeface="Calibri" panose="020F0502020204030204" pitchFamily="34" charset="0"/>
                <a:ea typeface="Calibri" panose="020F0502020204030204" pitchFamily="34" charset="0"/>
              </a:rPr>
              <a:t>OBJETIVO #1: Identificar las leyes del pacto de Sinaí y sus propósitos.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s-ES_tradnl" sz="1800" dirty="0">
                <a:effectLst/>
                <a:latin typeface="Calibri" panose="020F0502020204030204" pitchFamily="34" charset="0"/>
                <a:ea typeface="Calibri" panose="020F0502020204030204" pitchFamily="34" charset="0"/>
                <a:cs typeface="Calibri" panose="020F0502020204030204" pitchFamily="34" charset="0"/>
              </a:rPr>
              <a:t>1. Al principio, Dios escribió la ley perfectamente en los corazones de Adán y Eva. ¿Qué pasó después de que cayeron en el pecado?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responden.</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sz="1104" b="1" dirty="0">
              <a:solidFill>
                <a:schemeClr val="dk1"/>
              </a:solidFill>
              <a:latin typeface="Calibri"/>
              <a:ea typeface="Calibri"/>
              <a:cs typeface="Calibri"/>
              <a:sym typeface="Calibri"/>
            </a:endParaRPr>
          </a:p>
        </p:txBody>
      </p:sp>
      <p:sp>
        <p:nvSpPr>
          <p:cNvPr id="144" name="Google Shape;144;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1. Al principio, Dios escribió la ley perfectamente en los corazones de Adán y Eva. ¿Qué pasó después de que cayeron en el pecado?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responden.</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Adán y Eva fueron creados a imagen de Dios, santos y en perfecta armonía con su voluntad. (Génesis 1:27)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Tras la caída, sus descendientes nacen pecadores (Génesis 5:3: Adán vivió cien treinta años, y engendró un hijo a su imagen y semejanza, y le puso por nombre Set.)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Aunque nuestro conocimiento natural de la ley de Dios ya no es perfecto, aún lo tenemos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238" name="Google Shape;23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a:extLst>
            <a:ext uri="{FF2B5EF4-FFF2-40B4-BE49-F238E27FC236}">
              <a16:creationId xmlns:a16="http://schemas.microsoft.com/office/drawing/2014/main" id="{A3915192-E375-989C-B9D0-2E7ED93DD5FA}"/>
            </a:ext>
          </a:extLst>
        </p:cNvPr>
        <p:cNvGrpSpPr/>
        <p:nvPr/>
      </p:nvGrpSpPr>
      <p:grpSpPr>
        <a:xfrm>
          <a:off x="0" y="0"/>
          <a:ext cx="0" cy="0"/>
          <a:chOff x="0" y="0"/>
          <a:chExt cx="0" cy="0"/>
        </a:xfrm>
      </p:grpSpPr>
      <p:sp>
        <p:nvSpPr>
          <p:cNvPr id="240" name="Google Shape;240;g2f6cb42c787_0_6:notes">
            <a:extLst>
              <a:ext uri="{FF2B5EF4-FFF2-40B4-BE49-F238E27FC236}">
                <a16:creationId xmlns:a16="http://schemas.microsoft.com/office/drawing/2014/main" id="{3DDAB526-1BF2-9322-2673-3A60C247231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Romanos 2:14,15 Porque cuando los paganos, que no tienen ley, hacen por naturaleza lo que la ley demanda, son ley para sí mismos, aunque no tengan la ley; y de esa manera demuestran que llevan la ley escrita en su corazón, pues su propia conciencia da testimonio, y sus proprios razonamientos los acusarán o defenderán</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Ejemplo: Casi todos entienden que robar o matar está mal. </a:t>
            </a:r>
            <a:endParaRPr lang="en-US" sz="1100" dirty="0">
              <a:effectLst/>
              <a:latin typeface="Calibri" panose="020F0502020204030204" pitchFamily="34" charset="0"/>
              <a:ea typeface="Calibri" panose="020F0502020204030204" pitchFamily="34" charset="0"/>
            </a:endParaRPr>
          </a:p>
          <a:p>
            <a:pPr marL="1371600" marR="171450" lvl="2" indent="-24130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241" name="Google Shape;241;g2f6cb42c787_0_6:notes">
            <a:extLst>
              <a:ext uri="{FF2B5EF4-FFF2-40B4-BE49-F238E27FC236}">
                <a16:creationId xmlns:a16="http://schemas.microsoft.com/office/drawing/2014/main" id="{8F070E15-7096-9A57-5985-D2CB8F363D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9474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8379ef6529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 2. ¿Cuándo y dónde fueron escritos los 10 mandamientos para que todos pudieron leerlos?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responden. </a:t>
            </a:r>
            <a:endParaRPr lang="en-US" sz="1800" dirty="0">
              <a:effectLst/>
              <a:latin typeface="Calibri" panose="020F0502020204030204" pitchFamily="34" charset="0"/>
              <a:ea typeface="Calibri" panose="020F0502020204030204" pitchFamily="34" charset="0"/>
            </a:endParaRPr>
          </a:p>
          <a:p>
            <a:pPr marL="971550" marR="171450" lvl="0" indent="-298450" algn="l" rtl="0">
              <a:spcBef>
                <a:spcPts val="0"/>
              </a:spcBef>
              <a:spcAft>
                <a:spcPts val="1000"/>
              </a:spcAft>
              <a:buClr>
                <a:schemeClr val="dk1"/>
              </a:buClr>
              <a:buSzPts val="1100"/>
              <a:buFont typeface="Calibri"/>
              <a:buAutoNum type="arabicPeriod"/>
            </a:pPr>
            <a:endParaRPr sz="1104" b="1" dirty="0">
              <a:solidFill>
                <a:schemeClr val="dk1"/>
              </a:solidFill>
              <a:latin typeface="Calibri"/>
              <a:ea typeface="Calibri"/>
              <a:cs typeface="Calibri"/>
              <a:sym typeface="Calibri"/>
            </a:endParaRPr>
          </a:p>
        </p:txBody>
      </p:sp>
      <p:sp>
        <p:nvSpPr>
          <p:cNvPr id="159" name="Google Shape;159;g28379ef652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g28379ef6529_0_2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0" name="Google Shape;170;g28379ef6529_0_2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1" name="Google Shape;171;g28379ef6529_0_23"/>
          <p:cNvPicPr preferRelativeResize="0"/>
          <p:nvPr/>
        </p:nvPicPr>
        <p:blipFill>
          <a:blip r:embed="rId4">
            <a:alphaModFix/>
          </a:blip>
          <a:stretch>
            <a:fillRect/>
          </a:stretch>
        </p:blipFill>
        <p:spPr>
          <a:xfrm>
            <a:off x="802199" y="882583"/>
            <a:ext cx="9053942" cy="50928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g28379ef6529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7" name="Google Shape;177;g28379ef6529_0_30"/>
          <p:cNvPicPr preferRelativeResize="0"/>
          <p:nvPr/>
        </p:nvPicPr>
        <p:blipFill rotWithShape="1">
          <a:blip r:embed="rId3">
            <a:alphaModFix/>
          </a:blip>
          <a:srcRect/>
          <a:stretch/>
        </p:blipFill>
        <p:spPr>
          <a:xfrm>
            <a:off x="-1" y="1819782"/>
            <a:ext cx="3125597" cy="3218436"/>
          </a:xfrm>
          <a:prstGeom prst="rect">
            <a:avLst/>
          </a:prstGeom>
          <a:noFill/>
          <a:ln>
            <a:noFill/>
          </a:ln>
          <a:effectLst>
            <a:outerShdw blurRad="50800" dist="38100" dir="2700000" algn="tl" rotWithShape="0">
              <a:srgbClr val="000000">
                <a:alpha val="40000"/>
              </a:srgbClr>
            </a:outerShdw>
          </a:effectLst>
        </p:spPr>
      </p:pic>
      <p:sp>
        <p:nvSpPr>
          <p:cNvPr id="178" name="Google Shape;178;g28379ef6529_0_30"/>
          <p:cNvSpPr txBox="1"/>
          <p:nvPr/>
        </p:nvSpPr>
        <p:spPr>
          <a:xfrm>
            <a:off x="3169922" y="2459524"/>
            <a:ext cx="7592400" cy="193895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Junto con </a:t>
            </a:r>
            <a:r>
              <a:rPr lang="en-US" sz="4000" dirty="0" err="1">
                <a:solidFill>
                  <a:schemeClr val="dk1"/>
                </a:solidFill>
                <a:latin typeface="Lato"/>
                <a:ea typeface="Lato"/>
                <a:cs typeface="Lato"/>
                <a:sym typeface="Lato"/>
              </a:rPr>
              <a:t>los</a:t>
            </a:r>
            <a:r>
              <a:rPr lang="en-US" sz="4000" dirty="0">
                <a:solidFill>
                  <a:schemeClr val="dk1"/>
                </a:solidFill>
                <a:latin typeface="Lato"/>
                <a:ea typeface="Lato"/>
                <a:cs typeface="Lato"/>
                <a:sym typeface="Lato"/>
              </a:rPr>
              <a:t> 10 </a:t>
            </a:r>
            <a:r>
              <a:rPr lang="en-US" sz="4000" dirty="0" err="1">
                <a:solidFill>
                  <a:schemeClr val="dk1"/>
                </a:solidFill>
                <a:latin typeface="Lato"/>
                <a:ea typeface="Lato"/>
                <a:cs typeface="Lato"/>
                <a:sym typeface="Lato"/>
              </a:rPr>
              <a:t>mandamientos</a:t>
            </a:r>
            <a:r>
              <a:rPr lang="en-US" sz="4000" dirty="0">
                <a:solidFill>
                  <a:schemeClr val="dk1"/>
                </a:solidFill>
                <a:latin typeface="Lato"/>
                <a:ea typeface="Lato"/>
                <a:cs typeface="Lato"/>
                <a:sym typeface="Lato"/>
              </a:rPr>
              <a:t>, </a:t>
            </a: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otros</a:t>
            </a:r>
            <a:r>
              <a:rPr lang="en-US" sz="4000" b="1" dirty="0">
                <a:solidFill>
                  <a:schemeClr val="dk1"/>
                </a:solidFill>
                <a:latin typeface="Lato"/>
                <a:ea typeface="Lato"/>
                <a:cs typeface="Lato"/>
                <a:sym typeface="Lato"/>
              </a:rPr>
              <a:t> dos </a:t>
            </a:r>
            <a:r>
              <a:rPr lang="en-US" sz="4000" b="1" dirty="0" err="1">
                <a:solidFill>
                  <a:schemeClr val="dk1"/>
                </a:solidFill>
                <a:latin typeface="Lato"/>
                <a:ea typeface="Lato"/>
                <a:cs typeface="Lato"/>
                <a:sym typeface="Lato"/>
              </a:rPr>
              <a:t>tipos</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leyes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fueron</a:t>
            </a:r>
            <a:r>
              <a:rPr lang="en-US" sz="4000" b="1" dirty="0">
                <a:solidFill>
                  <a:schemeClr val="dk1"/>
                </a:solidFill>
                <a:latin typeface="Lato"/>
                <a:ea typeface="Lato"/>
                <a:cs typeface="Lato"/>
                <a:sym typeface="Lato"/>
              </a:rPr>
              <a:t> dados? </a:t>
            </a:r>
            <a:endParaRPr sz="4000" b="1" dirty="0">
              <a:solidFill>
                <a:schemeClr val="dk1"/>
              </a:solidFill>
              <a:latin typeface="Lato"/>
              <a:ea typeface="Lato"/>
              <a:cs typeface="Lato"/>
              <a:sym typeface="Lato"/>
            </a:endParaRPr>
          </a:p>
        </p:txBody>
      </p:sp>
      <p:pic>
        <p:nvPicPr>
          <p:cNvPr id="179" name="Google Shape;179;g28379ef6529_0_3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pic>
        <p:nvPicPr>
          <p:cNvPr id="184" name="Google Shape;184;g28379ef6529_0_3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5" name="Google Shape;185;g28379ef6529_0_38"/>
          <p:cNvSpPr/>
          <p:nvPr/>
        </p:nvSpPr>
        <p:spPr>
          <a:xfrm>
            <a:off x="3432320" y="886223"/>
            <a:ext cx="5789100" cy="5789100"/>
          </a:xfrm>
          <a:prstGeom prst="ellipse">
            <a:avLst/>
          </a:prstGeom>
          <a:solidFill>
            <a:srgbClr val="E1E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86" name="Google Shape;186;g28379ef6529_0_38"/>
          <p:cNvGrpSpPr/>
          <p:nvPr/>
        </p:nvGrpSpPr>
        <p:grpSpPr>
          <a:xfrm>
            <a:off x="4536225" y="228604"/>
            <a:ext cx="3581264" cy="3581264"/>
            <a:chOff x="3611776" y="414352"/>
            <a:chExt cx="2166000" cy="2166000"/>
          </a:xfrm>
        </p:grpSpPr>
        <p:sp>
          <p:nvSpPr>
            <p:cNvPr id="187" name="Google Shape;187;g28379ef6529_0_38"/>
            <p:cNvSpPr/>
            <p:nvPr/>
          </p:nvSpPr>
          <p:spPr>
            <a:xfrm>
              <a:off x="3611776" y="414352"/>
              <a:ext cx="2166000" cy="2166000"/>
            </a:xfrm>
            <a:prstGeom prst="ellips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400">
                <a:latin typeface="Lato"/>
                <a:ea typeface="Lato"/>
                <a:cs typeface="Lato"/>
                <a:sym typeface="Lato"/>
              </a:endParaRPr>
            </a:p>
          </p:txBody>
        </p:sp>
        <p:sp>
          <p:nvSpPr>
            <p:cNvPr id="188" name="Google Shape;188;g28379ef6529_0_38"/>
            <p:cNvSpPr txBox="1"/>
            <p:nvPr/>
          </p:nvSpPr>
          <p:spPr>
            <a:xfrm>
              <a:off x="3967546" y="1027503"/>
              <a:ext cx="1496100" cy="702900"/>
            </a:xfrm>
            <a:prstGeom prst="rect">
              <a:avLst/>
            </a:prstGeom>
            <a:solidFill>
              <a:srgbClr val="00944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300">
                  <a:solidFill>
                    <a:srgbClr val="FFFFFF"/>
                  </a:solidFill>
                  <a:latin typeface="Lato"/>
                  <a:ea typeface="Lato"/>
                  <a:cs typeface="Lato"/>
                  <a:sym typeface="Lato"/>
                </a:rPr>
                <a:t>Ley Civil</a:t>
              </a:r>
              <a:endParaRPr sz="3300">
                <a:solidFill>
                  <a:srgbClr val="FFFFFF"/>
                </a:solidFill>
                <a:latin typeface="Lato"/>
                <a:ea typeface="Lato"/>
                <a:cs typeface="Lato"/>
                <a:sym typeface="Lato"/>
              </a:endParaRPr>
            </a:p>
          </p:txBody>
        </p:sp>
      </p:grpSp>
      <p:grpSp>
        <p:nvGrpSpPr>
          <p:cNvPr id="189" name="Google Shape;189;g28379ef6529_0_38"/>
          <p:cNvGrpSpPr/>
          <p:nvPr/>
        </p:nvGrpSpPr>
        <p:grpSpPr>
          <a:xfrm>
            <a:off x="6107753" y="2904652"/>
            <a:ext cx="3581264" cy="3581264"/>
            <a:chOff x="4562258" y="2032864"/>
            <a:chExt cx="2166000" cy="2166000"/>
          </a:xfrm>
        </p:grpSpPr>
        <p:sp>
          <p:nvSpPr>
            <p:cNvPr id="190" name="Google Shape;190;g28379ef6529_0_38"/>
            <p:cNvSpPr/>
            <p:nvPr/>
          </p:nvSpPr>
          <p:spPr>
            <a:xfrm>
              <a:off x="4562258" y="2032864"/>
              <a:ext cx="2166000" cy="2166000"/>
            </a:xfrm>
            <a:prstGeom prst="ellipse">
              <a:avLst/>
            </a:prstGeom>
            <a:solidFill>
              <a:srgbClr val="93C4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400">
                <a:latin typeface="Lato"/>
                <a:ea typeface="Lato"/>
                <a:cs typeface="Lato"/>
                <a:sym typeface="Lato"/>
              </a:endParaRPr>
            </a:p>
          </p:txBody>
        </p:sp>
        <p:sp>
          <p:nvSpPr>
            <p:cNvPr id="191" name="Google Shape;191;g28379ef6529_0_38"/>
            <p:cNvSpPr txBox="1"/>
            <p:nvPr/>
          </p:nvSpPr>
          <p:spPr>
            <a:xfrm>
              <a:off x="5079846" y="2834728"/>
              <a:ext cx="1496100" cy="702900"/>
            </a:xfrm>
            <a:prstGeom prst="rect">
              <a:avLst/>
            </a:prstGeom>
            <a:solidFill>
              <a:srgbClr val="93C47D"/>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300">
                  <a:solidFill>
                    <a:srgbClr val="FFFFFF"/>
                  </a:solidFill>
                  <a:latin typeface="Lato"/>
                  <a:ea typeface="Lato"/>
                  <a:cs typeface="Lato"/>
                  <a:sym typeface="Lato"/>
                </a:rPr>
                <a:t>Ley Moral</a:t>
              </a:r>
              <a:endParaRPr sz="3300">
                <a:solidFill>
                  <a:srgbClr val="FFFFFF"/>
                </a:solidFill>
                <a:latin typeface="Lato"/>
                <a:ea typeface="Lato"/>
                <a:cs typeface="Lato"/>
                <a:sym typeface="Lato"/>
              </a:endParaRPr>
            </a:p>
          </p:txBody>
        </p:sp>
      </p:grpSp>
      <p:grpSp>
        <p:nvGrpSpPr>
          <p:cNvPr id="192" name="Google Shape;192;g28379ef6529_0_38"/>
          <p:cNvGrpSpPr/>
          <p:nvPr/>
        </p:nvGrpSpPr>
        <p:grpSpPr>
          <a:xfrm>
            <a:off x="3033450" y="2904652"/>
            <a:ext cx="3581264" cy="3581264"/>
            <a:chOff x="2702876" y="2032864"/>
            <a:chExt cx="2166000" cy="2166000"/>
          </a:xfrm>
        </p:grpSpPr>
        <p:sp>
          <p:nvSpPr>
            <p:cNvPr id="193" name="Google Shape;193;g28379ef6529_0_38"/>
            <p:cNvSpPr/>
            <p:nvPr/>
          </p:nvSpPr>
          <p:spPr>
            <a:xfrm>
              <a:off x="2702876" y="2032864"/>
              <a:ext cx="2166000" cy="2166000"/>
            </a:xfrm>
            <a:prstGeom prst="ellipse">
              <a:avLst/>
            </a:prstGeom>
            <a:solidFill>
              <a:srgbClr val="274E1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400">
                <a:latin typeface="Lato"/>
                <a:ea typeface="Lato"/>
                <a:cs typeface="Lato"/>
                <a:sym typeface="Lato"/>
              </a:endParaRPr>
            </a:p>
          </p:txBody>
        </p:sp>
        <p:sp>
          <p:nvSpPr>
            <p:cNvPr id="194" name="Google Shape;194;g28379ef6529_0_38"/>
            <p:cNvSpPr txBox="1"/>
            <p:nvPr/>
          </p:nvSpPr>
          <p:spPr>
            <a:xfrm>
              <a:off x="2855281" y="2834728"/>
              <a:ext cx="1496100" cy="702900"/>
            </a:xfrm>
            <a:prstGeom prst="rect">
              <a:avLst/>
            </a:prstGeom>
            <a:solidFill>
              <a:srgbClr val="274E1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300">
                  <a:solidFill>
                    <a:srgbClr val="FFFFFF"/>
                  </a:solidFill>
                  <a:latin typeface="Lato"/>
                  <a:ea typeface="Lato"/>
                  <a:cs typeface="Lato"/>
                  <a:sym typeface="Lato"/>
                </a:rPr>
                <a:t>Ley Ceremonial</a:t>
              </a:r>
              <a:endParaRPr sz="3300">
                <a:solidFill>
                  <a:srgbClr val="FFFFFF"/>
                </a:solidFill>
                <a:latin typeface="Lato"/>
                <a:ea typeface="Lato"/>
                <a:cs typeface="Lato"/>
                <a:sym typeface="Lato"/>
              </a:endParaRPr>
            </a:p>
          </p:txBody>
        </p:sp>
      </p:grpSp>
      <p:sp>
        <p:nvSpPr>
          <p:cNvPr id="195" name="Google Shape;195;g28379ef6529_0_38"/>
          <p:cNvSpPr/>
          <p:nvPr/>
        </p:nvSpPr>
        <p:spPr>
          <a:xfrm>
            <a:off x="5318202" y="2761475"/>
            <a:ext cx="2026800" cy="2026800"/>
          </a:xfrm>
          <a:prstGeom prst="ellipse">
            <a:avLst/>
          </a:prstGeom>
          <a:solidFill>
            <a:srgbClr val="E1E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6" name="Google Shape;196;g28379ef6529_0_38"/>
          <p:cNvSpPr txBox="1"/>
          <p:nvPr/>
        </p:nvSpPr>
        <p:spPr>
          <a:xfrm>
            <a:off x="5585851" y="3378641"/>
            <a:ext cx="1487400" cy="107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solidFill>
                  <a:schemeClr val="dk1"/>
                </a:solidFill>
                <a:latin typeface="Lato"/>
                <a:ea typeface="Lato"/>
                <a:cs typeface="Lato"/>
                <a:sym typeface="Lato"/>
              </a:rPr>
              <a:t>La Ley</a:t>
            </a:r>
            <a:endParaRPr sz="3600" b="1" dirty="0">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g28379ef6529_0_1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2" name="Google Shape;202;g28379ef6529_0_129"/>
          <p:cNvPicPr preferRelativeResize="0"/>
          <p:nvPr/>
        </p:nvPicPr>
        <p:blipFill rotWithShape="1">
          <a:blip r:embed="rId3">
            <a:alphaModFix/>
          </a:blip>
          <a:srcRect/>
          <a:stretch/>
        </p:blipFill>
        <p:spPr>
          <a:xfrm>
            <a:off x="80900" y="1599532"/>
            <a:ext cx="3125597" cy="3218436"/>
          </a:xfrm>
          <a:prstGeom prst="rect">
            <a:avLst/>
          </a:prstGeom>
          <a:noFill/>
          <a:ln>
            <a:noFill/>
          </a:ln>
          <a:effectLst>
            <a:outerShdw blurRad="50800" dist="38100" dir="2700000" algn="tl" rotWithShape="0">
              <a:srgbClr val="000000">
                <a:alpha val="40000"/>
              </a:srgbClr>
            </a:outerShdw>
          </a:effectLst>
        </p:spPr>
      </p:pic>
      <p:sp>
        <p:nvSpPr>
          <p:cNvPr id="203" name="Google Shape;203;g28379ef6529_0_129"/>
          <p:cNvSpPr txBox="1"/>
          <p:nvPr/>
        </p:nvSpPr>
        <p:spPr>
          <a:xfrm>
            <a:off x="3287398" y="2546950"/>
            <a:ext cx="7592400" cy="193895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¿Con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propósito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fueron</a:t>
            </a:r>
            <a:r>
              <a:rPr lang="en-US" sz="4000" b="1" dirty="0">
                <a:solidFill>
                  <a:schemeClr val="dk1"/>
                </a:solidFill>
                <a:latin typeface="Lato"/>
                <a:ea typeface="Lato"/>
                <a:cs typeface="Lato"/>
                <a:sym typeface="Lato"/>
              </a:rPr>
              <a:t> dadas las </a:t>
            </a:r>
            <a:r>
              <a:rPr lang="en-US" sz="4000" b="1" dirty="0" err="1">
                <a:solidFill>
                  <a:schemeClr val="dk1"/>
                </a:solidFill>
                <a:latin typeface="Lato"/>
                <a:ea typeface="Lato"/>
                <a:cs typeface="Lato"/>
                <a:sym typeface="Lato"/>
              </a:rPr>
              <a:t>leyes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ceremoniales</a:t>
            </a:r>
            <a:r>
              <a:rPr lang="en-US" sz="4000" b="1" dirty="0">
                <a:solidFill>
                  <a:schemeClr val="dk1"/>
                </a:solidFill>
                <a:latin typeface="Lato"/>
                <a:ea typeface="Lato"/>
                <a:cs typeface="Lato"/>
                <a:sym typeface="Lato"/>
              </a:rPr>
              <a:t> a Israel? </a:t>
            </a:r>
            <a:endParaRPr sz="4000" b="1" dirty="0">
              <a:solidFill>
                <a:schemeClr val="dk1"/>
              </a:solidFill>
              <a:latin typeface="Lato"/>
              <a:ea typeface="Lato"/>
              <a:cs typeface="Lato"/>
              <a:sym typeface="Lato"/>
            </a:endParaRPr>
          </a:p>
        </p:txBody>
      </p:sp>
      <p:pic>
        <p:nvPicPr>
          <p:cNvPr id="204" name="Google Shape;204;g28379ef6529_0_12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3" name="Google Shape;243;p19"/>
          <p:cNvSpPr txBox="1"/>
          <p:nvPr/>
        </p:nvSpPr>
        <p:spPr>
          <a:xfrm>
            <a:off x="1052945" y="1413083"/>
            <a:ext cx="10086109" cy="501671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018443"/>
              </a:buClr>
              <a:buSzPts val="3800"/>
            </a:pPr>
            <a:r>
              <a:rPr lang="es-ES" sz="3200" dirty="0">
                <a:solidFill>
                  <a:schemeClr val="tx1"/>
                </a:solidFill>
                <a:latin typeface="Overlock"/>
                <a:sym typeface="Overlock"/>
              </a:rPr>
              <a:t>1. Mostrar la necesidad de un Salvador.</a:t>
            </a:r>
          </a:p>
          <a:p>
            <a:pPr marR="0" lvl="0" algn="l" rtl="0">
              <a:spcBef>
                <a:spcPts val="0"/>
              </a:spcBef>
              <a:spcAft>
                <a:spcPts val="0"/>
              </a:spcAft>
              <a:buClr>
                <a:srgbClr val="018443"/>
              </a:buClr>
              <a:buSzPts val="3800"/>
            </a:pPr>
            <a:endParaRPr lang="es-ES" sz="3200" dirty="0">
              <a:solidFill>
                <a:schemeClr val="tx1"/>
              </a:solidFill>
              <a:latin typeface="Overlock"/>
              <a:sym typeface="Overlock"/>
            </a:endParaRPr>
          </a:p>
          <a:p>
            <a:pPr marR="0" lvl="0" algn="l" rtl="0">
              <a:spcBef>
                <a:spcPts val="0"/>
              </a:spcBef>
              <a:spcAft>
                <a:spcPts val="0"/>
              </a:spcAft>
              <a:buClr>
                <a:srgbClr val="018443"/>
              </a:buClr>
              <a:buSzPts val="3800"/>
            </a:pPr>
            <a:r>
              <a:rPr lang="es-ES" sz="3200" dirty="0">
                <a:solidFill>
                  <a:schemeClr val="tx1"/>
                </a:solidFill>
                <a:latin typeface="Overlock"/>
                <a:sym typeface="Overlock"/>
              </a:rPr>
              <a:t>2. Frenar la naturaleza pecaminosa. </a:t>
            </a:r>
          </a:p>
          <a:p>
            <a:pPr marR="0" lvl="0" algn="l" rtl="0">
              <a:spcBef>
                <a:spcPts val="0"/>
              </a:spcBef>
              <a:spcAft>
                <a:spcPts val="0"/>
              </a:spcAft>
              <a:buClr>
                <a:srgbClr val="018443"/>
              </a:buClr>
              <a:buSzPts val="3800"/>
            </a:pPr>
            <a:endParaRPr lang="es-ES" sz="3200" dirty="0">
              <a:solidFill>
                <a:schemeClr val="tx1"/>
              </a:solidFill>
              <a:latin typeface="Overlock"/>
              <a:sym typeface="Overlock"/>
            </a:endParaRPr>
          </a:p>
          <a:p>
            <a:pPr marR="0" lvl="0" algn="l" rtl="0">
              <a:spcBef>
                <a:spcPts val="0"/>
              </a:spcBef>
              <a:spcAft>
                <a:spcPts val="0"/>
              </a:spcAft>
              <a:buClr>
                <a:srgbClr val="018443"/>
              </a:buClr>
              <a:buSzPts val="3800"/>
            </a:pPr>
            <a:r>
              <a:rPr lang="es-ES" sz="3200" dirty="0">
                <a:solidFill>
                  <a:schemeClr val="tx1"/>
                </a:solidFill>
                <a:latin typeface="Overlock"/>
                <a:sym typeface="Overlock"/>
              </a:rPr>
              <a:t>3. Guiar en obediencia por gratitud. </a:t>
            </a:r>
          </a:p>
          <a:p>
            <a:pPr marR="0" lvl="0" algn="l" rtl="0">
              <a:spcBef>
                <a:spcPts val="0"/>
              </a:spcBef>
              <a:spcAft>
                <a:spcPts val="0"/>
              </a:spcAft>
              <a:buClr>
                <a:srgbClr val="018443"/>
              </a:buClr>
              <a:buSzPts val="3800"/>
            </a:pPr>
            <a:endParaRPr lang="es-ES" sz="3200" dirty="0">
              <a:solidFill>
                <a:schemeClr val="tx1"/>
              </a:solidFill>
              <a:latin typeface="Overlock"/>
              <a:sym typeface="Overlock"/>
            </a:endParaRPr>
          </a:p>
          <a:p>
            <a:pPr marR="0" lvl="0" algn="l" rtl="0">
              <a:spcBef>
                <a:spcPts val="0"/>
              </a:spcBef>
              <a:spcAft>
                <a:spcPts val="0"/>
              </a:spcAft>
              <a:buClr>
                <a:srgbClr val="018443"/>
              </a:buClr>
              <a:buSzPts val="3800"/>
            </a:pPr>
            <a:r>
              <a:rPr lang="es-ES" sz="3200" dirty="0">
                <a:solidFill>
                  <a:schemeClr val="tx1"/>
                </a:solidFill>
                <a:latin typeface="Overlock"/>
                <a:sym typeface="Overlock"/>
              </a:rPr>
              <a:t>4. Mantener a Israel intacto como nación hasta cumplirse su misión de producir el Salvador.</a:t>
            </a:r>
          </a:p>
          <a:p>
            <a:pPr marR="0" lvl="0" algn="l" rtl="0">
              <a:spcBef>
                <a:spcPts val="0"/>
              </a:spcBef>
              <a:spcAft>
                <a:spcPts val="0"/>
              </a:spcAft>
              <a:buClr>
                <a:srgbClr val="018443"/>
              </a:buClr>
              <a:buSzPts val="3800"/>
            </a:pPr>
            <a:endParaRPr lang="es-ES" sz="3200" dirty="0">
              <a:solidFill>
                <a:schemeClr val="tx1"/>
              </a:solidFill>
              <a:latin typeface="Overlock"/>
              <a:sym typeface="Overlock"/>
            </a:endParaRPr>
          </a:p>
          <a:p>
            <a:pPr marR="0" lvl="0" algn="l" rtl="0">
              <a:spcBef>
                <a:spcPts val="0"/>
              </a:spcBef>
              <a:spcAft>
                <a:spcPts val="0"/>
              </a:spcAft>
              <a:buClr>
                <a:srgbClr val="018443"/>
              </a:buClr>
              <a:buSzPts val="3800"/>
            </a:pPr>
            <a:r>
              <a:rPr lang="es-ES" sz="3200" dirty="0">
                <a:solidFill>
                  <a:schemeClr val="tx1"/>
                </a:solidFill>
                <a:latin typeface="Overlock"/>
                <a:sym typeface="Overlock"/>
              </a:rPr>
              <a:t>5. Prefigurar la venida del Salvador. </a:t>
            </a:r>
          </a:p>
        </p:txBody>
      </p:sp>
      <p:sp>
        <p:nvSpPr>
          <p:cNvPr id="245" name="Google Shape;245;p19"/>
          <p:cNvSpPr txBox="1"/>
          <p:nvPr/>
        </p:nvSpPr>
        <p:spPr>
          <a:xfrm>
            <a:off x="500754" y="350415"/>
            <a:ext cx="11190492" cy="646290"/>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dirty="0">
                <a:solidFill>
                  <a:schemeClr val="tx1"/>
                </a:solidFill>
                <a:latin typeface="Overlock"/>
                <a:ea typeface="Overlock"/>
                <a:cs typeface="Overlock"/>
                <a:sym typeface="Overlock"/>
              </a:rPr>
              <a:t>El propósito de las leyes ceremoniales de Israel</a:t>
            </a:r>
            <a:endParaRPr sz="3600" dirty="0">
              <a:solidFill>
                <a:schemeClr val="tx1"/>
              </a:solidFill>
              <a:latin typeface="Overlock"/>
              <a:ea typeface="Overlock"/>
              <a:cs typeface="Overlock"/>
              <a:sym typeface="Overlock"/>
            </a:endParaRPr>
          </a:p>
        </p:txBody>
      </p:sp>
    </p:spTree>
    <p:extLst>
      <p:ext uri="{BB962C8B-B14F-4D97-AF65-F5344CB8AC3E}">
        <p14:creationId xmlns:p14="http://schemas.microsoft.com/office/powerpoint/2010/main" val="99122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animEffect transition="in" filter="fade">
                                      <p:cBhvr>
                                        <p:cTn id="7" dur="500"/>
                                        <p:tgtEl>
                                          <p:spTgt spid="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2" end="2"/>
                                            </p:txEl>
                                          </p:spTgt>
                                        </p:tgtEl>
                                        <p:attrNameLst>
                                          <p:attrName>style.visibility</p:attrName>
                                        </p:attrNameLst>
                                      </p:cBhvr>
                                      <p:to>
                                        <p:strVal val="visible"/>
                                      </p:to>
                                    </p:set>
                                    <p:animEffect transition="in" filter="fade">
                                      <p:cBhvr>
                                        <p:cTn id="12" dur="500"/>
                                        <p:tgtEl>
                                          <p:spTgt spid="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xEl>
                                              <p:pRg st="4" end="4"/>
                                            </p:txEl>
                                          </p:spTgt>
                                        </p:tgtEl>
                                        <p:attrNameLst>
                                          <p:attrName>style.visibility</p:attrName>
                                        </p:attrNameLst>
                                      </p:cBhvr>
                                      <p:to>
                                        <p:strVal val="visible"/>
                                      </p:to>
                                    </p:set>
                                    <p:animEffect transition="in" filter="fade">
                                      <p:cBhvr>
                                        <p:cTn id="17" dur="500"/>
                                        <p:tgtEl>
                                          <p:spTgt spid="2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3">
                                            <p:txEl>
                                              <p:pRg st="6" end="6"/>
                                            </p:txEl>
                                          </p:spTgt>
                                        </p:tgtEl>
                                        <p:attrNameLst>
                                          <p:attrName>style.visibility</p:attrName>
                                        </p:attrNameLst>
                                      </p:cBhvr>
                                      <p:to>
                                        <p:strVal val="visible"/>
                                      </p:to>
                                    </p:set>
                                    <p:animEffect transition="in" filter="fade">
                                      <p:cBhvr>
                                        <p:cTn id="22" dur="500"/>
                                        <p:tgtEl>
                                          <p:spTgt spid="24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3">
                                            <p:txEl>
                                              <p:pRg st="8" end="8"/>
                                            </p:txEl>
                                          </p:spTgt>
                                        </p:tgtEl>
                                        <p:attrNameLst>
                                          <p:attrName>style.visibility</p:attrName>
                                        </p:attrNameLst>
                                      </p:cBhvr>
                                      <p:to>
                                        <p:strVal val="visible"/>
                                      </p:to>
                                    </p:set>
                                    <p:animEffect transition="in" filter="fade">
                                      <p:cBhvr>
                                        <p:cTn id="27" dur="500"/>
                                        <p:tgtEl>
                                          <p:spTgt spid="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g283796e4b17_0_0"/>
          <p:cNvSpPr txBox="1"/>
          <p:nvPr/>
        </p:nvSpPr>
        <p:spPr>
          <a:xfrm>
            <a:off x="2197500" y="2634750"/>
            <a:ext cx="77970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La Ley ceremonial </a:t>
            </a:r>
            <a:r>
              <a:rPr lang="en-US" sz="4860" dirty="0" err="1">
                <a:solidFill>
                  <a:srgbClr val="009444"/>
                </a:solidFill>
                <a:latin typeface="Lato"/>
                <a:ea typeface="Lato"/>
                <a:cs typeface="Lato"/>
                <a:sym typeface="Lato"/>
              </a:rPr>
              <a:t>señalaba</a:t>
            </a:r>
            <a:r>
              <a:rPr lang="en-US" sz="4860" dirty="0">
                <a:solidFill>
                  <a:srgbClr val="009444"/>
                </a:solidFill>
                <a:latin typeface="Lato"/>
                <a:ea typeface="Lato"/>
                <a:cs typeface="Lato"/>
                <a:sym typeface="Lato"/>
              </a:rPr>
              <a:t> al </a:t>
            </a:r>
            <a:r>
              <a:rPr lang="en-US" sz="4860" dirty="0" err="1">
                <a:solidFill>
                  <a:srgbClr val="009444"/>
                </a:solidFill>
                <a:latin typeface="Lato"/>
                <a:ea typeface="Lato"/>
                <a:cs typeface="Lato"/>
                <a:sym typeface="Lato"/>
              </a:rPr>
              <a:t>Mesías</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prometido</a:t>
            </a:r>
            <a:r>
              <a:rPr lang="en-US" sz="4860" dirty="0">
                <a:solidFill>
                  <a:srgbClr val="009444"/>
                </a:solidFill>
                <a:latin typeface="Lato"/>
                <a:ea typeface="Lato"/>
                <a:cs typeface="Lato"/>
                <a:sym typeface="Lato"/>
              </a:rPr>
              <a:t> </a:t>
            </a:r>
            <a:endParaRPr sz="4860" b="0" i="0" u="none" strike="noStrike" cap="none" dirty="0">
              <a:solidFill>
                <a:srgbClr val="009444"/>
              </a:solidFill>
              <a:latin typeface="Lato"/>
              <a:ea typeface="Lato"/>
              <a:cs typeface="Lato"/>
              <a:sym typeface="Lato"/>
            </a:endParaRPr>
          </a:p>
        </p:txBody>
      </p:sp>
      <p:cxnSp>
        <p:nvCxnSpPr>
          <p:cNvPr id="210" name="Google Shape;210;g283796e4b17_0_0"/>
          <p:cNvCxnSpPr/>
          <p:nvPr/>
        </p:nvCxnSpPr>
        <p:spPr>
          <a:xfrm>
            <a:off x="2374771" y="457304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1" name="Google Shape;211;g283796e4b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2" name="Google Shape;212;g283796e4b17_0_0" descr="A green bird with leaves&#10;&#10;Description automatically generated"/>
          <p:cNvPicPr preferRelativeResize="0"/>
          <p:nvPr/>
        </p:nvPicPr>
        <p:blipFill rotWithShape="1">
          <a:blip r:embed="rId3">
            <a:alphaModFix/>
          </a:blip>
          <a:srcRect/>
          <a:stretch/>
        </p:blipFill>
        <p:spPr>
          <a:xfrm>
            <a:off x="10374106" y="466343"/>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3" name="Google Shape;243;p19"/>
          <p:cNvSpPr txBox="1"/>
          <p:nvPr/>
        </p:nvSpPr>
        <p:spPr>
          <a:xfrm>
            <a:off x="938645" y="1733550"/>
            <a:ext cx="4437435" cy="341627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018443"/>
              </a:buClr>
              <a:buSzPts val="3800"/>
            </a:pPr>
            <a:r>
              <a:rPr lang="es-ES" sz="3600" b="1" dirty="0">
                <a:solidFill>
                  <a:schemeClr val="tx1"/>
                </a:solidFill>
                <a:latin typeface="Overlock"/>
                <a:sym typeface="Overlock"/>
              </a:rPr>
              <a:t>Los sacrificios </a:t>
            </a:r>
          </a:p>
          <a:p>
            <a:pPr marR="0" lvl="0" algn="l" rtl="0">
              <a:spcBef>
                <a:spcPts val="0"/>
              </a:spcBef>
              <a:spcAft>
                <a:spcPts val="0"/>
              </a:spcAft>
              <a:buClr>
                <a:srgbClr val="018443"/>
              </a:buClr>
              <a:buSzPts val="3800"/>
            </a:pPr>
            <a:r>
              <a:rPr lang="es-ES" sz="3600" b="1" dirty="0">
                <a:solidFill>
                  <a:schemeClr val="tx1"/>
                </a:solidFill>
                <a:latin typeface="Overlock"/>
                <a:sym typeface="Overlock"/>
              </a:rPr>
              <a:t> </a:t>
            </a:r>
          </a:p>
          <a:p>
            <a:pPr marR="0" lvl="0" algn="l" rtl="0">
              <a:spcBef>
                <a:spcPts val="0"/>
              </a:spcBef>
              <a:spcAft>
                <a:spcPts val="0"/>
              </a:spcAft>
              <a:buClr>
                <a:srgbClr val="018443"/>
              </a:buClr>
              <a:buSzPts val="3800"/>
            </a:pPr>
            <a:r>
              <a:rPr lang="es-ES" sz="3600" dirty="0">
                <a:solidFill>
                  <a:schemeClr val="tx1"/>
                </a:solidFill>
                <a:latin typeface="Overlock"/>
                <a:sym typeface="Overlock"/>
              </a:rPr>
              <a:t>“El Cordero de Dios, que quita el pecado del mundo.”</a:t>
            </a:r>
          </a:p>
          <a:p>
            <a:pPr marR="0" lvl="0" algn="l" rtl="0">
              <a:spcBef>
                <a:spcPts val="0"/>
              </a:spcBef>
              <a:spcAft>
                <a:spcPts val="0"/>
              </a:spcAft>
              <a:buClr>
                <a:srgbClr val="018443"/>
              </a:buClr>
              <a:buSzPts val="3800"/>
            </a:pPr>
            <a:r>
              <a:rPr lang="es-ES" sz="3600" dirty="0">
                <a:solidFill>
                  <a:schemeClr val="tx1"/>
                </a:solidFill>
                <a:latin typeface="Overlock"/>
                <a:sym typeface="Overlock"/>
              </a:rPr>
              <a:t>Juan 1:29</a:t>
            </a:r>
          </a:p>
        </p:txBody>
      </p:sp>
      <p:sp>
        <p:nvSpPr>
          <p:cNvPr id="245" name="Google Shape;245;p19"/>
          <p:cNvSpPr txBox="1"/>
          <p:nvPr/>
        </p:nvSpPr>
        <p:spPr>
          <a:xfrm>
            <a:off x="500754" y="350415"/>
            <a:ext cx="11190492" cy="646290"/>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dirty="0">
                <a:solidFill>
                  <a:schemeClr val="tx1"/>
                </a:solidFill>
                <a:latin typeface="Overlock"/>
                <a:ea typeface="Overlock"/>
                <a:cs typeface="Overlock"/>
                <a:sym typeface="Overlock"/>
              </a:rPr>
              <a:t>La ley ceremonial señalaba al Mesías prometido</a:t>
            </a:r>
            <a:endParaRPr sz="3600" dirty="0">
              <a:solidFill>
                <a:schemeClr val="tx1"/>
              </a:solidFill>
              <a:latin typeface="Overlock"/>
              <a:ea typeface="Overlock"/>
              <a:cs typeface="Overlock"/>
              <a:sym typeface="Overlock"/>
            </a:endParaRPr>
          </a:p>
        </p:txBody>
      </p:sp>
      <p:pic>
        <p:nvPicPr>
          <p:cNvPr id="5122" name="Picture 2" descr="Cordero de Dios - Wikipedia, la enciclopedia libre">
            <a:extLst>
              <a:ext uri="{FF2B5EF4-FFF2-40B4-BE49-F238E27FC236}">
                <a16:creationId xmlns:a16="http://schemas.microsoft.com/office/drawing/2014/main" id="{3D2F8805-A949-B1EF-C64B-76FE05770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080" y="1758929"/>
            <a:ext cx="571500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28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animEffect transition="in" filter="fade">
                                      <p:cBhvr>
                                        <p:cTn id="7" dur="500"/>
                                        <p:tgtEl>
                                          <p:spTgt spid="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1" end="1"/>
                                            </p:txEl>
                                          </p:spTgt>
                                        </p:tgtEl>
                                        <p:attrNameLst>
                                          <p:attrName>style.visibility</p:attrName>
                                        </p:attrNameLst>
                                      </p:cBhvr>
                                      <p:to>
                                        <p:strVal val="visible"/>
                                      </p:to>
                                    </p:set>
                                    <p:animEffect transition="in" filter="fade">
                                      <p:cBhvr>
                                        <p:cTn id="12" dur="500"/>
                                        <p:tgtEl>
                                          <p:spTgt spid="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xEl>
                                              <p:pRg st="2" end="2"/>
                                            </p:txEl>
                                          </p:spTgt>
                                        </p:tgtEl>
                                        <p:attrNameLst>
                                          <p:attrName>style.visibility</p:attrName>
                                        </p:attrNameLst>
                                      </p:cBhvr>
                                      <p:to>
                                        <p:strVal val="visible"/>
                                      </p:to>
                                    </p:set>
                                    <p:animEffect transition="in" filter="fade">
                                      <p:cBhvr>
                                        <p:cTn id="17" dur="500"/>
                                        <p:tgtEl>
                                          <p:spTgt spid="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3">
                                            <p:txEl>
                                              <p:pRg st="3" end="3"/>
                                            </p:txEl>
                                          </p:spTgt>
                                        </p:tgtEl>
                                        <p:attrNameLst>
                                          <p:attrName>style.visibility</p:attrName>
                                        </p:attrNameLst>
                                      </p:cBhvr>
                                      <p:to>
                                        <p:strVal val="visible"/>
                                      </p:to>
                                    </p:set>
                                    <p:animEffect transition="in" filter="fade">
                                      <p:cBhvr>
                                        <p:cTn id="22" dur="500"/>
                                        <p:tgtEl>
                                          <p:spTgt spid="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3" name="Google Shape;243;p19"/>
          <p:cNvSpPr txBox="1"/>
          <p:nvPr/>
        </p:nvSpPr>
        <p:spPr>
          <a:xfrm>
            <a:off x="756031" y="1733550"/>
            <a:ext cx="4841206" cy="3970277"/>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018443"/>
              </a:buClr>
              <a:buSzPts val="3800"/>
            </a:pPr>
            <a:r>
              <a:rPr lang="es-ES" sz="3600" b="1" dirty="0">
                <a:solidFill>
                  <a:schemeClr val="tx1"/>
                </a:solidFill>
                <a:latin typeface="Overlock"/>
                <a:sym typeface="Overlock"/>
              </a:rPr>
              <a:t>El día sábado </a:t>
            </a:r>
          </a:p>
          <a:p>
            <a:pPr marR="0" lvl="0" algn="l" rtl="0">
              <a:spcBef>
                <a:spcPts val="0"/>
              </a:spcBef>
              <a:spcAft>
                <a:spcPts val="0"/>
              </a:spcAft>
              <a:buClr>
                <a:srgbClr val="018443"/>
              </a:buClr>
              <a:buSzPts val="3800"/>
            </a:pPr>
            <a:r>
              <a:rPr lang="es-ES" sz="3600" b="1" dirty="0">
                <a:solidFill>
                  <a:schemeClr val="tx1"/>
                </a:solidFill>
                <a:latin typeface="Overlock"/>
                <a:sym typeface="Overlock"/>
              </a:rPr>
              <a:t> </a:t>
            </a:r>
          </a:p>
          <a:p>
            <a:pPr marR="0" lvl="0" algn="l" rtl="0">
              <a:spcBef>
                <a:spcPts val="0"/>
              </a:spcBef>
              <a:spcAft>
                <a:spcPts val="0"/>
              </a:spcAft>
              <a:buClr>
                <a:srgbClr val="018443"/>
              </a:buClr>
              <a:buSzPts val="3800"/>
            </a:pPr>
            <a:r>
              <a:rPr lang="es-ES" sz="3600" dirty="0">
                <a:solidFill>
                  <a:schemeClr val="tx1"/>
                </a:solidFill>
                <a:latin typeface="Overlock"/>
                <a:sym typeface="Overlock"/>
              </a:rPr>
              <a:t>“Vengan a mí todos ustedes, los agotados de tanto trabajar, que yo los haré descansar.” </a:t>
            </a:r>
          </a:p>
          <a:p>
            <a:pPr marR="0" lvl="0" algn="l" rtl="0">
              <a:spcBef>
                <a:spcPts val="0"/>
              </a:spcBef>
              <a:spcAft>
                <a:spcPts val="0"/>
              </a:spcAft>
              <a:buClr>
                <a:srgbClr val="018443"/>
              </a:buClr>
              <a:buSzPts val="3800"/>
            </a:pPr>
            <a:r>
              <a:rPr lang="es-ES" sz="3600" dirty="0">
                <a:solidFill>
                  <a:schemeClr val="tx1"/>
                </a:solidFill>
                <a:latin typeface="Overlock"/>
                <a:sym typeface="Overlock"/>
              </a:rPr>
              <a:t>Mateo 11:28</a:t>
            </a:r>
          </a:p>
        </p:txBody>
      </p:sp>
      <p:sp>
        <p:nvSpPr>
          <p:cNvPr id="245" name="Google Shape;245;p19"/>
          <p:cNvSpPr txBox="1"/>
          <p:nvPr/>
        </p:nvSpPr>
        <p:spPr>
          <a:xfrm>
            <a:off x="500754" y="350415"/>
            <a:ext cx="11190492" cy="646290"/>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dirty="0">
                <a:solidFill>
                  <a:schemeClr val="tx1"/>
                </a:solidFill>
                <a:latin typeface="Overlock"/>
                <a:ea typeface="Overlock"/>
                <a:cs typeface="Overlock"/>
                <a:sym typeface="Overlock"/>
              </a:rPr>
              <a:t>La ley ceremonial señalaba al Mesías prometido</a:t>
            </a:r>
            <a:endParaRPr sz="3600" dirty="0">
              <a:solidFill>
                <a:schemeClr val="tx1"/>
              </a:solidFill>
              <a:latin typeface="Overlock"/>
              <a:ea typeface="Overlock"/>
              <a:cs typeface="Overlock"/>
              <a:sym typeface="Overlock"/>
            </a:endParaRPr>
          </a:p>
        </p:txBody>
      </p:sp>
      <p:pic>
        <p:nvPicPr>
          <p:cNvPr id="7170" name="Picture 2" descr="What Book of the Bible Should a New Believer Read First? - Open the Bible">
            <a:extLst>
              <a:ext uri="{FF2B5EF4-FFF2-40B4-BE49-F238E27FC236}">
                <a16:creationId xmlns:a16="http://schemas.microsoft.com/office/drawing/2014/main" id="{CFE0A869-BF45-37A6-5DB1-416C0F898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7237" y="2061813"/>
            <a:ext cx="5472972" cy="364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08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animEffect transition="in" filter="fade">
                                      <p:cBhvr>
                                        <p:cTn id="7" dur="500"/>
                                        <p:tgtEl>
                                          <p:spTgt spid="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1" end="1"/>
                                            </p:txEl>
                                          </p:spTgt>
                                        </p:tgtEl>
                                        <p:attrNameLst>
                                          <p:attrName>style.visibility</p:attrName>
                                        </p:attrNameLst>
                                      </p:cBhvr>
                                      <p:to>
                                        <p:strVal val="visible"/>
                                      </p:to>
                                    </p:set>
                                    <p:animEffect transition="in" filter="fade">
                                      <p:cBhvr>
                                        <p:cTn id="12" dur="500"/>
                                        <p:tgtEl>
                                          <p:spTgt spid="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xEl>
                                              <p:pRg st="2" end="2"/>
                                            </p:txEl>
                                          </p:spTgt>
                                        </p:tgtEl>
                                        <p:attrNameLst>
                                          <p:attrName>style.visibility</p:attrName>
                                        </p:attrNameLst>
                                      </p:cBhvr>
                                      <p:to>
                                        <p:strVal val="visible"/>
                                      </p:to>
                                    </p:set>
                                    <p:animEffect transition="in" filter="fade">
                                      <p:cBhvr>
                                        <p:cTn id="17" dur="500"/>
                                        <p:tgtEl>
                                          <p:spTgt spid="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3">
                                            <p:txEl>
                                              <p:pRg st="3" end="3"/>
                                            </p:txEl>
                                          </p:spTgt>
                                        </p:tgtEl>
                                        <p:attrNameLst>
                                          <p:attrName>style.visibility</p:attrName>
                                        </p:attrNameLst>
                                      </p:cBhvr>
                                      <p:to>
                                        <p:strVal val="visible"/>
                                      </p:to>
                                    </p:set>
                                    <p:animEffect transition="in" filter="fade">
                                      <p:cBhvr>
                                        <p:cTn id="22" dur="500"/>
                                        <p:tgtEl>
                                          <p:spTgt spid="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3" name="Google Shape;243;p19"/>
          <p:cNvSpPr txBox="1"/>
          <p:nvPr/>
        </p:nvSpPr>
        <p:spPr>
          <a:xfrm>
            <a:off x="1121791" y="1733550"/>
            <a:ext cx="4437435" cy="341627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018443"/>
              </a:buClr>
              <a:buSzPts val="3800"/>
            </a:pPr>
            <a:r>
              <a:rPr lang="es-ES" sz="3600" b="1" dirty="0">
                <a:solidFill>
                  <a:schemeClr val="tx1"/>
                </a:solidFill>
                <a:latin typeface="Overlock"/>
                <a:sym typeface="Overlock"/>
              </a:rPr>
              <a:t>Perdón por sangre</a:t>
            </a:r>
          </a:p>
          <a:p>
            <a:pPr marR="0" lvl="0" algn="l" rtl="0">
              <a:spcBef>
                <a:spcPts val="0"/>
              </a:spcBef>
              <a:spcAft>
                <a:spcPts val="0"/>
              </a:spcAft>
              <a:buClr>
                <a:srgbClr val="018443"/>
              </a:buClr>
              <a:buSzPts val="3800"/>
            </a:pPr>
            <a:r>
              <a:rPr lang="es-ES" sz="3600" b="1" dirty="0">
                <a:solidFill>
                  <a:schemeClr val="tx1"/>
                </a:solidFill>
                <a:latin typeface="Overlock"/>
                <a:sym typeface="Overlock"/>
              </a:rPr>
              <a:t> </a:t>
            </a:r>
          </a:p>
          <a:p>
            <a:pPr marR="0" lvl="0" algn="l" rtl="0">
              <a:spcBef>
                <a:spcPts val="0"/>
              </a:spcBef>
              <a:spcAft>
                <a:spcPts val="0"/>
              </a:spcAft>
              <a:buClr>
                <a:srgbClr val="018443"/>
              </a:buClr>
              <a:buSzPts val="3800"/>
            </a:pPr>
            <a:r>
              <a:rPr lang="es-ES" sz="3600" dirty="0">
                <a:solidFill>
                  <a:schemeClr val="tx1"/>
                </a:solidFill>
                <a:latin typeface="Overlock"/>
                <a:sym typeface="Overlock"/>
              </a:rPr>
              <a:t>“La sangre de Jesús, su Hijo, nos limpia de todo pecado.”</a:t>
            </a:r>
          </a:p>
          <a:p>
            <a:pPr marR="0" lvl="0" algn="l" rtl="0">
              <a:spcBef>
                <a:spcPts val="0"/>
              </a:spcBef>
              <a:spcAft>
                <a:spcPts val="0"/>
              </a:spcAft>
              <a:buClr>
                <a:srgbClr val="018443"/>
              </a:buClr>
              <a:buSzPts val="3800"/>
            </a:pPr>
            <a:r>
              <a:rPr lang="es-ES" sz="3600" dirty="0">
                <a:solidFill>
                  <a:schemeClr val="tx1"/>
                </a:solidFill>
                <a:latin typeface="Overlock"/>
                <a:sym typeface="Overlock"/>
              </a:rPr>
              <a:t>1 Juan 1:7</a:t>
            </a:r>
          </a:p>
        </p:txBody>
      </p:sp>
      <p:sp>
        <p:nvSpPr>
          <p:cNvPr id="245" name="Google Shape;245;p19"/>
          <p:cNvSpPr txBox="1"/>
          <p:nvPr/>
        </p:nvSpPr>
        <p:spPr>
          <a:xfrm>
            <a:off x="500754" y="350415"/>
            <a:ext cx="11190492" cy="646290"/>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dirty="0">
                <a:solidFill>
                  <a:schemeClr val="tx1"/>
                </a:solidFill>
                <a:latin typeface="Overlock"/>
                <a:ea typeface="Overlock"/>
                <a:cs typeface="Overlock"/>
                <a:sym typeface="Overlock"/>
              </a:rPr>
              <a:t>La ley ceremonial señalaba al Mesías prometido</a:t>
            </a:r>
            <a:endParaRPr sz="3600" dirty="0">
              <a:solidFill>
                <a:schemeClr val="tx1"/>
              </a:solidFill>
              <a:latin typeface="Overlock"/>
              <a:ea typeface="Overlock"/>
              <a:cs typeface="Overlock"/>
              <a:sym typeface="Overlock"/>
            </a:endParaRPr>
          </a:p>
        </p:txBody>
      </p:sp>
      <p:pic>
        <p:nvPicPr>
          <p:cNvPr id="4" name="Picture 3" descr="A nail and blood on the ground&#10;&#10;Description automatically generated">
            <a:extLst>
              <a:ext uri="{FF2B5EF4-FFF2-40B4-BE49-F238E27FC236}">
                <a16:creationId xmlns:a16="http://schemas.microsoft.com/office/drawing/2014/main" id="{A17C03BB-FC71-084F-56F6-856ACD33545F}"/>
              </a:ext>
            </a:extLst>
          </p:cNvPr>
          <p:cNvPicPr>
            <a:picLocks noChangeAspect="1"/>
          </p:cNvPicPr>
          <p:nvPr/>
        </p:nvPicPr>
        <p:blipFill>
          <a:blip r:embed="rId3"/>
          <a:stretch>
            <a:fillRect/>
          </a:stretch>
        </p:blipFill>
        <p:spPr>
          <a:xfrm>
            <a:off x="6632776" y="1733550"/>
            <a:ext cx="4239491" cy="4501188"/>
          </a:xfrm>
          <a:prstGeom prst="rect">
            <a:avLst/>
          </a:prstGeom>
        </p:spPr>
      </p:pic>
    </p:spTree>
    <p:extLst>
      <p:ext uri="{BB962C8B-B14F-4D97-AF65-F5344CB8AC3E}">
        <p14:creationId xmlns:p14="http://schemas.microsoft.com/office/powerpoint/2010/main" val="333985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1" end="1"/>
                                            </p:txEl>
                                          </p:spTgt>
                                        </p:tgtEl>
                                        <p:attrNameLst>
                                          <p:attrName>style.visibility</p:attrName>
                                        </p:attrNameLst>
                                      </p:cBhvr>
                                      <p:to>
                                        <p:strVal val="visible"/>
                                      </p:to>
                                    </p:set>
                                    <p:animEffect transition="in" filter="fade">
                                      <p:cBhvr>
                                        <p:cTn id="7" dur="500"/>
                                        <p:tgtEl>
                                          <p:spTgt spid="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0" end="0"/>
                                            </p:txEl>
                                          </p:spTgt>
                                        </p:tgtEl>
                                        <p:attrNameLst>
                                          <p:attrName>style.visibility</p:attrName>
                                        </p:attrNameLst>
                                      </p:cBhvr>
                                      <p:to>
                                        <p:strVal val="visible"/>
                                      </p:to>
                                    </p:set>
                                    <p:animEffect transition="in" filter="fade">
                                      <p:cBhvr>
                                        <p:cTn id="12" dur="500"/>
                                        <p:tgtEl>
                                          <p:spTgt spid="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xEl>
                                              <p:pRg st="2" end="2"/>
                                            </p:txEl>
                                          </p:spTgt>
                                        </p:tgtEl>
                                        <p:attrNameLst>
                                          <p:attrName>style.visibility</p:attrName>
                                        </p:attrNameLst>
                                      </p:cBhvr>
                                      <p:to>
                                        <p:strVal val="visible"/>
                                      </p:to>
                                    </p:set>
                                    <p:animEffect transition="in" filter="fade">
                                      <p:cBhvr>
                                        <p:cTn id="17" dur="500"/>
                                        <p:tgtEl>
                                          <p:spTgt spid="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3">
                                            <p:txEl>
                                              <p:pRg st="3" end="3"/>
                                            </p:txEl>
                                          </p:spTgt>
                                        </p:tgtEl>
                                        <p:attrNameLst>
                                          <p:attrName>style.visibility</p:attrName>
                                        </p:attrNameLst>
                                      </p:cBhvr>
                                      <p:to>
                                        <p:strVal val="visible"/>
                                      </p:to>
                                    </p:set>
                                    <p:animEffect transition="in" filter="fade">
                                      <p:cBhvr>
                                        <p:cTn id="22" dur="500"/>
                                        <p:tgtEl>
                                          <p:spTgt spid="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3" name="Google Shape;243;p19"/>
          <p:cNvSpPr txBox="1"/>
          <p:nvPr/>
        </p:nvSpPr>
        <p:spPr>
          <a:xfrm>
            <a:off x="1121791" y="1733550"/>
            <a:ext cx="4437435" cy="3970277"/>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018443"/>
              </a:buClr>
              <a:buSzPts val="3800"/>
            </a:pPr>
            <a:r>
              <a:rPr lang="es-ES" sz="3600" b="1" dirty="0">
                <a:solidFill>
                  <a:schemeClr val="tx1"/>
                </a:solidFill>
                <a:latin typeface="Overlock"/>
                <a:sym typeface="Overlock"/>
              </a:rPr>
              <a:t>La Pascua</a:t>
            </a:r>
          </a:p>
          <a:p>
            <a:pPr marR="0" lvl="0" algn="l" rtl="0">
              <a:spcBef>
                <a:spcPts val="0"/>
              </a:spcBef>
              <a:spcAft>
                <a:spcPts val="0"/>
              </a:spcAft>
              <a:buClr>
                <a:srgbClr val="018443"/>
              </a:buClr>
              <a:buSzPts val="3800"/>
            </a:pPr>
            <a:r>
              <a:rPr lang="es-ES" sz="3600" b="1" dirty="0">
                <a:solidFill>
                  <a:schemeClr val="tx1"/>
                </a:solidFill>
                <a:latin typeface="Overlock"/>
                <a:sym typeface="Overlock"/>
              </a:rPr>
              <a:t> </a:t>
            </a:r>
          </a:p>
          <a:p>
            <a:pPr marR="0" lvl="0" algn="l" rtl="0">
              <a:spcBef>
                <a:spcPts val="0"/>
              </a:spcBef>
              <a:spcAft>
                <a:spcPts val="0"/>
              </a:spcAft>
              <a:buClr>
                <a:srgbClr val="018443"/>
              </a:buClr>
              <a:buSzPts val="3800"/>
            </a:pPr>
            <a:r>
              <a:rPr lang="es-ES" sz="3600" dirty="0">
                <a:solidFill>
                  <a:schemeClr val="tx1"/>
                </a:solidFill>
                <a:latin typeface="Overlock"/>
                <a:sym typeface="Overlock"/>
              </a:rPr>
              <a:t>“Nuestra pascua, que es Cristo, ya ha sido sacrificada por nosotros.” </a:t>
            </a:r>
          </a:p>
          <a:p>
            <a:pPr marR="0" lvl="0" algn="l" rtl="0">
              <a:spcBef>
                <a:spcPts val="0"/>
              </a:spcBef>
              <a:spcAft>
                <a:spcPts val="0"/>
              </a:spcAft>
              <a:buClr>
                <a:srgbClr val="018443"/>
              </a:buClr>
              <a:buSzPts val="3800"/>
            </a:pPr>
            <a:r>
              <a:rPr lang="es-ES" sz="3600" dirty="0">
                <a:solidFill>
                  <a:schemeClr val="tx1"/>
                </a:solidFill>
                <a:latin typeface="Overlock"/>
                <a:sym typeface="Overlock"/>
              </a:rPr>
              <a:t>1 Corintios 5:7</a:t>
            </a:r>
          </a:p>
        </p:txBody>
      </p:sp>
      <p:sp>
        <p:nvSpPr>
          <p:cNvPr id="245" name="Google Shape;245;p19"/>
          <p:cNvSpPr txBox="1"/>
          <p:nvPr/>
        </p:nvSpPr>
        <p:spPr>
          <a:xfrm>
            <a:off x="500754" y="350415"/>
            <a:ext cx="11190492" cy="646290"/>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dirty="0">
                <a:solidFill>
                  <a:schemeClr val="tx1"/>
                </a:solidFill>
                <a:latin typeface="Overlock"/>
                <a:ea typeface="Overlock"/>
                <a:cs typeface="Overlock"/>
                <a:sym typeface="Overlock"/>
              </a:rPr>
              <a:t>La ley ceremonial señalaba al Mesías prometido</a:t>
            </a:r>
            <a:endParaRPr sz="3600" dirty="0">
              <a:solidFill>
                <a:schemeClr val="tx1"/>
              </a:solidFill>
              <a:latin typeface="Overlock"/>
              <a:ea typeface="Overlock"/>
              <a:cs typeface="Overlock"/>
              <a:sym typeface="Overlock"/>
            </a:endParaRPr>
          </a:p>
        </p:txBody>
      </p:sp>
      <p:pic>
        <p:nvPicPr>
          <p:cNvPr id="11266" name="Picture 2" descr="Lesson 45: Exodus 12–13">
            <a:extLst>
              <a:ext uri="{FF2B5EF4-FFF2-40B4-BE49-F238E27FC236}">
                <a16:creationId xmlns:a16="http://schemas.microsoft.com/office/drawing/2014/main" id="{DBA0213C-BCC6-1EF5-D033-FFEDA7F47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226" y="1733550"/>
            <a:ext cx="5364018" cy="402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82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1" end="1"/>
                                            </p:txEl>
                                          </p:spTgt>
                                        </p:tgtEl>
                                        <p:attrNameLst>
                                          <p:attrName>style.visibility</p:attrName>
                                        </p:attrNameLst>
                                      </p:cBhvr>
                                      <p:to>
                                        <p:strVal val="visible"/>
                                      </p:to>
                                    </p:set>
                                    <p:animEffect transition="in" filter="fade">
                                      <p:cBhvr>
                                        <p:cTn id="7" dur="500"/>
                                        <p:tgtEl>
                                          <p:spTgt spid="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0" end="0"/>
                                            </p:txEl>
                                          </p:spTgt>
                                        </p:tgtEl>
                                        <p:attrNameLst>
                                          <p:attrName>style.visibility</p:attrName>
                                        </p:attrNameLst>
                                      </p:cBhvr>
                                      <p:to>
                                        <p:strVal val="visible"/>
                                      </p:to>
                                    </p:set>
                                    <p:animEffect transition="in" filter="fade">
                                      <p:cBhvr>
                                        <p:cTn id="12" dur="500"/>
                                        <p:tgtEl>
                                          <p:spTgt spid="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xEl>
                                              <p:pRg st="2" end="2"/>
                                            </p:txEl>
                                          </p:spTgt>
                                        </p:tgtEl>
                                        <p:attrNameLst>
                                          <p:attrName>style.visibility</p:attrName>
                                        </p:attrNameLst>
                                      </p:cBhvr>
                                      <p:to>
                                        <p:strVal val="visible"/>
                                      </p:to>
                                    </p:set>
                                    <p:animEffect transition="in" filter="fade">
                                      <p:cBhvr>
                                        <p:cTn id="17" dur="500"/>
                                        <p:tgtEl>
                                          <p:spTgt spid="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3">
                                            <p:txEl>
                                              <p:pRg st="3" end="3"/>
                                            </p:txEl>
                                          </p:spTgt>
                                        </p:tgtEl>
                                        <p:attrNameLst>
                                          <p:attrName>style.visibility</p:attrName>
                                        </p:attrNameLst>
                                      </p:cBhvr>
                                      <p:to>
                                        <p:strVal val="visible"/>
                                      </p:to>
                                    </p:set>
                                    <p:animEffect transition="in" filter="fade">
                                      <p:cBhvr>
                                        <p:cTn id="22" dur="500"/>
                                        <p:tgtEl>
                                          <p:spTgt spid="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3287476" y="3008885"/>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Saludos</a:t>
            </a:r>
            <a:r>
              <a:rPr lang="en-US" sz="4860" b="0" i="0" u="none" strike="noStrike" cap="none" dirty="0">
                <a:solidFill>
                  <a:srgbClr val="009444"/>
                </a:solidFill>
                <a:latin typeface="Lato"/>
                <a:ea typeface="Lato"/>
                <a:cs typeface="Lato"/>
                <a:sym typeface="Lato"/>
              </a:rPr>
              <a:t> y </a:t>
            </a:r>
            <a:r>
              <a:rPr lang="en-US" sz="4860" b="0" i="0" u="none" strike="noStrike" cap="none" dirty="0" err="1">
                <a:solidFill>
                  <a:srgbClr val="009444"/>
                </a:solidFill>
                <a:latin typeface="Lato"/>
                <a:ea typeface="Lato"/>
                <a:cs typeface="Lato"/>
                <a:sym typeface="Lato"/>
              </a:rPr>
              <a:t>bienvenidos</a:t>
            </a:r>
            <a:endParaRPr sz="6000" b="0" i="0" u="none" strike="noStrike" cap="none" dirty="0">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las </a:t>
              </a:r>
              <a:r>
                <a:rPr lang="en-US" sz="2800" dirty="0" err="1">
                  <a:solidFill>
                    <a:schemeClr val="lt1"/>
                  </a:solidFill>
                  <a:latin typeface="Lato"/>
                  <a:ea typeface="Lato"/>
                  <a:cs typeface="Lato"/>
                  <a:sym typeface="Lato"/>
                </a:rPr>
                <a:t>leyes</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pacto</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Sinaí</a:t>
              </a:r>
              <a:r>
                <a:rPr lang="en-US" sz="2800" dirty="0">
                  <a:solidFill>
                    <a:schemeClr val="lt1"/>
                  </a:solidFill>
                  <a:latin typeface="Lato"/>
                  <a:ea typeface="Lato"/>
                  <a:cs typeface="Lato"/>
                  <a:sym typeface="Lato"/>
                </a:rPr>
                <a:t> y sus </a:t>
              </a:r>
              <a:r>
                <a:rPr lang="en-US" sz="2800" dirty="0" err="1">
                  <a:solidFill>
                    <a:schemeClr val="lt1"/>
                  </a:solidFill>
                  <a:latin typeface="Lato"/>
                  <a:ea typeface="Lato"/>
                  <a:cs typeface="Lato"/>
                  <a:sym typeface="Lato"/>
                </a:rPr>
                <a:t>propósitos</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lvl="0">
                <a:buClr>
                  <a:schemeClr val="lt1"/>
                </a:buClr>
                <a:buSzPts val="2500"/>
              </a:pPr>
              <a:r>
                <a:rPr lang="en-US" sz="2800" dirty="0" err="1">
                  <a:solidFill>
                    <a:schemeClr val="tx1"/>
                  </a:solidFill>
                  <a:latin typeface="Lato"/>
                  <a:ea typeface="Lato"/>
                  <a:cs typeface="Lato"/>
                  <a:sym typeface="Lato"/>
                </a:rPr>
                <a:t>Explicar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por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qué</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ya</a:t>
              </a:r>
              <a:r>
                <a:rPr lang="en-US" sz="2800" dirty="0">
                  <a:solidFill>
                    <a:schemeClr val="tx1"/>
                  </a:solidFill>
                  <a:latin typeface="Lato"/>
                  <a:ea typeface="Lato"/>
                  <a:cs typeface="Lato"/>
                  <a:sym typeface="Lato"/>
                </a:rPr>
                <a:t> no </a:t>
              </a:r>
              <a:r>
                <a:rPr lang="en-US" sz="2800" dirty="0" err="1">
                  <a:solidFill>
                    <a:schemeClr val="tx1"/>
                  </a:solidFill>
                  <a:latin typeface="Lato"/>
                  <a:ea typeface="Lato"/>
                  <a:cs typeface="Lato"/>
                  <a:sym typeface="Lato"/>
                </a:rPr>
                <a:t>estamos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obligados</a:t>
              </a:r>
              <a:r>
                <a:rPr lang="en-US" sz="2800" dirty="0">
                  <a:solidFill>
                    <a:schemeClr val="tx1"/>
                  </a:solidFill>
                  <a:latin typeface="Lato"/>
                  <a:ea typeface="Lato"/>
                  <a:cs typeface="Lato"/>
                  <a:sym typeface="Lato"/>
                </a:rPr>
                <a:t> a </a:t>
              </a:r>
              <a:r>
                <a:rPr lang="en-US" sz="2800" dirty="0" err="1">
                  <a:solidFill>
                    <a:schemeClr val="tx1"/>
                  </a:solidFill>
                  <a:latin typeface="Lato"/>
                  <a:ea typeface="Lato"/>
                  <a:cs typeface="Lato"/>
                  <a:sym typeface="Lato"/>
                </a:rPr>
                <a:t>cumplir</a:t>
              </a:r>
              <a:r>
                <a:rPr lang="en-US" sz="2800" dirty="0">
                  <a:solidFill>
                    <a:schemeClr val="tx1"/>
                  </a:solidFill>
                  <a:latin typeface="Lato"/>
                  <a:ea typeface="Lato"/>
                  <a:cs typeface="Lato"/>
                  <a:sym typeface="Lato"/>
                </a:rPr>
                <a:t> la ley civil </a:t>
              </a:r>
              <a:r>
                <a:rPr lang="en-US" sz="2800" dirty="0" err="1">
                  <a:solidFill>
                    <a:schemeClr val="tx1"/>
                  </a:solidFill>
                  <a:latin typeface="Lato"/>
                  <a:ea typeface="Lato"/>
                  <a:cs typeface="Lato"/>
                  <a:sym typeface="Lato"/>
                </a:rPr>
                <a:t>ni</a:t>
              </a:r>
              <a:r>
                <a:rPr lang="en-US" sz="2800" dirty="0">
                  <a:solidFill>
                    <a:schemeClr val="tx1"/>
                  </a:solidFill>
                  <a:latin typeface="Lato"/>
                  <a:ea typeface="Lato"/>
                  <a:cs typeface="Lato"/>
                  <a:sym typeface="Lato"/>
                </a:rPr>
                <a:t> la ley ceremonial de Israel. </a:t>
              </a:r>
              <a:endParaRPr sz="28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Describir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nuestra</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relación</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hacia</a:t>
              </a:r>
              <a:r>
                <a:rPr lang="en-US" sz="2800" dirty="0">
                  <a:solidFill>
                    <a:schemeClr val="lt1"/>
                  </a:solidFill>
                  <a:latin typeface="Lato"/>
                  <a:ea typeface="Lato"/>
                  <a:cs typeface="Lato"/>
                  <a:sym typeface="Lato"/>
                </a:rPr>
                <a:t> la ley moral.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g283796e4b17_0_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6" name="Google Shape;236;g283796e4b17_0_35"/>
          <p:cNvPicPr preferRelativeResize="0"/>
          <p:nvPr/>
        </p:nvPicPr>
        <p:blipFill rotWithShape="1">
          <a:blip r:embed="rId3">
            <a:alphaModFix/>
          </a:blip>
          <a:srcRect/>
          <a:stretch/>
        </p:blipFill>
        <p:spPr>
          <a:xfrm>
            <a:off x="80900" y="1678882"/>
            <a:ext cx="3125597" cy="3218436"/>
          </a:xfrm>
          <a:prstGeom prst="rect">
            <a:avLst/>
          </a:prstGeom>
          <a:noFill/>
          <a:ln>
            <a:noFill/>
          </a:ln>
          <a:effectLst>
            <a:outerShdw blurRad="50800" dist="38100" dir="2700000" algn="tl" rotWithShape="0">
              <a:srgbClr val="000000">
                <a:alpha val="40000"/>
              </a:srgbClr>
            </a:outerShdw>
          </a:effectLst>
        </p:spPr>
      </p:pic>
      <p:sp>
        <p:nvSpPr>
          <p:cNvPr id="237" name="Google Shape;237;g283796e4b17_0_35"/>
          <p:cNvSpPr txBox="1"/>
          <p:nvPr/>
        </p:nvSpPr>
        <p:spPr>
          <a:xfrm>
            <a:off x="3287398" y="2318350"/>
            <a:ext cx="75924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pasajes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muestran</a:t>
            </a:r>
            <a:r>
              <a:rPr lang="en-US" sz="4000" b="1" dirty="0">
                <a:solidFill>
                  <a:schemeClr val="dk1"/>
                </a:solidFill>
                <a:latin typeface="Lato"/>
                <a:ea typeface="Lato"/>
                <a:cs typeface="Lato"/>
                <a:sym typeface="Lato"/>
              </a:rPr>
              <a:t> que la ley civil y ceremonial </a:t>
            </a:r>
            <a:r>
              <a:rPr lang="en-US" sz="4000" b="1" dirty="0" err="1">
                <a:solidFill>
                  <a:schemeClr val="dk1"/>
                </a:solidFill>
                <a:latin typeface="Lato"/>
                <a:ea typeface="Lato"/>
                <a:cs typeface="Lato"/>
                <a:sym typeface="Lato"/>
              </a:rPr>
              <a:t>ya</a:t>
            </a:r>
            <a:r>
              <a:rPr lang="en-US" sz="4000" b="1" dirty="0">
                <a:solidFill>
                  <a:schemeClr val="dk1"/>
                </a:solidFill>
                <a:latin typeface="Lato"/>
                <a:ea typeface="Lato"/>
                <a:cs typeface="Lato"/>
                <a:sym typeface="Lato"/>
              </a:rPr>
              <a:t> no se </a:t>
            </a:r>
            <a:r>
              <a:rPr lang="en-US" sz="4000" b="1" dirty="0" err="1">
                <a:solidFill>
                  <a:schemeClr val="dk1"/>
                </a:solidFill>
                <a:latin typeface="Lato"/>
                <a:ea typeface="Lato"/>
                <a:cs typeface="Lato"/>
                <a:sym typeface="Lato"/>
              </a:rPr>
              <a:t>aplican</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238" name="Google Shape;238;g283796e4b17_0_3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g2f6cb42c787_0_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4" name="Google Shape;244;g2f6cb42c787_0_6"/>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45" name="Google Shape;245;g2f6cb42c787_0_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46" name="Google Shape;246;g2f6cb42c787_0_6"/>
          <p:cNvSpPr txBox="1"/>
          <p:nvPr/>
        </p:nvSpPr>
        <p:spPr>
          <a:xfrm>
            <a:off x="3287399" y="875141"/>
            <a:ext cx="7374900" cy="5541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Vienen</a:t>
            </a:r>
            <a:r>
              <a:rPr lang="en-US" sz="3400" dirty="0">
                <a:solidFill>
                  <a:schemeClr val="dk1"/>
                </a:solidFill>
                <a:latin typeface="Lato"/>
                <a:ea typeface="Lato"/>
                <a:cs typeface="Lato"/>
                <a:sym typeface="Lato"/>
              </a:rPr>
              <a:t> días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haré</a:t>
            </a:r>
            <a:r>
              <a:rPr lang="en-US" sz="3400" dirty="0">
                <a:solidFill>
                  <a:schemeClr val="dk1"/>
                </a:solidFill>
                <a:latin typeface="Lato"/>
                <a:ea typeface="Lato"/>
                <a:cs typeface="Lato"/>
                <a:sym typeface="Lato"/>
              </a:rPr>
              <a:t> un nuevo </a:t>
            </a:r>
            <a:r>
              <a:rPr lang="en-US" sz="3400" dirty="0" err="1">
                <a:solidFill>
                  <a:schemeClr val="dk1"/>
                </a:solidFill>
                <a:latin typeface="Lato"/>
                <a:ea typeface="Lato"/>
                <a:cs typeface="Lato"/>
                <a:sym typeface="Lato"/>
              </a:rPr>
              <a:t>pacto</a:t>
            </a:r>
            <a:r>
              <a:rPr lang="en-US" sz="3400" dirty="0">
                <a:solidFill>
                  <a:schemeClr val="dk1"/>
                </a:solidFill>
                <a:latin typeface="Lato"/>
                <a:ea typeface="Lato"/>
                <a:cs typeface="Lato"/>
                <a:sym typeface="Lato"/>
              </a:rPr>
              <a:t> con la casa de Israel y con la casa de </a:t>
            </a:r>
            <a:r>
              <a:rPr lang="en-US" sz="3400" dirty="0" err="1">
                <a:solidFill>
                  <a:schemeClr val="dk1"/>
                </a:solidFill>
                <a:latin typeface="Lato"/>
                <a:ea typeface="Lato"/>
                <a:cs typeface="Lato"/>
                <a:sym typeface="Lato"/>
              </a:rPr>
              <a:t>Judá</a:t>
            </a:r>
            <a:r>
              <a:rPr lang="en-US" sz="3400" dirty="0">
                <a:solidFill>
                  <a:schemeClr val="dk1"/>
                </a:solidFill>
                <a:latin typeface="Lato"/>
                <a:ea typeface="Lato"/>
                <a:cs typeface="Lato"/>
                <a:sym typeface="Lato"/>
              </a:rPr>
              <a:t>. – Palabra del </a:t>
            </a:r>
            <a:r>
              <a:rPr lang="en-US" sz="3400" dirty="0" err="1">
                <a:solidFill>
                  <a:schemeClr val="dk1"/>
                </a:solidFill>
                <a:latin typeface="Lato"/>
                <a:ea typeface="Lato"/>
                <a:cs typeface="Lato"/>
                <a:sym typeface="Lato"/>
              </a:rPr>
              <a:t>Señor</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será</a:t>
            </a:r>
            <a:r>
              <a:rPr lang="en-US" sz="3400" dirty="0">
                <a:solidFill>
                  <a:schemeClr val="dk1"/>
                </a:solidFill>
                <a:latin typeface="Lato"/>
                <a:ea typeface="Lato"/>
                <a:cs typeface="Lato"/>
                <a:sym typeface="Lato"/>
              </a:rPr>
              <a:t> un </a:t>
            </a:r>
            <a:r>
              <a:rPr lang="en-US" sz="3400" dirty="0" err="1">
                <a:solidFill>
                  <a:schemeClr val="dk1"/>
                </a:solidFill>
                <a:latin typeface="Lato"/>
                <a:ea typeface="Lato"/>
                <a:cs typeface="Lato"/>
                <a:sym typeface="Lato"/>
              </a:rPr>
              <a:t>pacto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hice</a:t>
            </a:r>
            <a:r>
              <a:rPr lang="en-US" sz="3400" dirty="0">
                <a:solidFill>
                  <a:schemeClr val="dk1"/>
                </a:solidFill>
                <a:latin typeface="Lato"/>
                <a:ea typeface="Lato"/>
                <a:cs typeface="Lato"/>
                <a:sym typeface="Lato"/>
              </a:rPr>
              <a:t> con sus padres </a:t>
            </a:r>
            <a:r>
              <a:rPr lang="en-US" sz="3400" dirty="0" err="1">
                <a:solidFill>
                  <a:schemeClr val="dk1"/>
                </a:solidFill>
                <a:latin typeface="Lato"/>
                <a:ea typeface="Lato"/>
                <a:cs typeface="Lato"/>
                <a:sym typeface="Lato"/>
              </a:rPr>
              <a:t>cuando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tomé</a:t>
            </a:r>
            <a:r>
              <a:rPr lang="en-US" sz="3400" dirty="0">
                <a:solidFill>
                  <a:schemeClr val="dk1"/>
                </a:solidFill>
                <a:latin typeface="Lato"/>
                <a:ea typeface="Lato"/>
                <a:cs typeface="Lato"/>
                <a:sym typeface="Lato"/>
              </a:rPr>
              <a:t> de la mano y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saqué</a:t>
            </a:r>
            <a:r>
              <a:rPr lang="en-US" sz="3400" dirty="0">
                <a:solidFill>
                  <a:schemeClr val="dk1"/>
                </a:solidFill>
                <a:latin typeface="Lato"/>
                <a:ea typeface="Lato"/>
                <a:cs typeface="Lato"/>
                <a:sym typeface="Lato"/>
              </a:rPr>
              <a:t> de la tierra de </a:t>
            </a:r>
            <a:r>
              <a:rPr lang="en-US" sz="3400" dirty="0" err="1">
                <a:solidFill>
                  <a:schemeClr val="dk1"/>
                </a:solidFill>
                <a:latin typeface="Lato"/>
                <a:ea typeface="Lato"/>
                <a:cs typeface="Lato"/>
                <a:sym typeface="Lato"/>
              </a:rPr>
              <a:t>Egipto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Porque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fui</a:t>
            </a:r>
            <a:r>
              <a:rPr lang="en-US" sz="3400" dirty="0">
                <a:solidFill>
                  <a:schemeClr val="dk1"/>
                </a:solidFill>
                <a:latin typeface="Lato"/>
                <a:ea typeface="Lato"/>
                <a:cs typeface="Lato"/>
                <a:sym typeface="Lato"/>
              </a:rPr>
              <a:t> para </a:t>
            </a:r>
            <a:r>
              <a:rPr lang="en-US" sz="3400" dirty="0" err="1">
                <a:solidFill>
                  <a:schemeClr val="dk1"/>
                </a:solidFill>
                <a:latin typeface="Lato"/>
                <a:ea typeface="Lato"/>
                <a:cs typeface="Lato"/>
                <a:sym typeface="Lato"/>
              </a:rPr>
              <a:t>ellos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un </a:t>
            </a:r>
            <a:r>
              <a:rPr lang="en-US" sz="3400" dirty="0" err="1">
                <a:solidFill>
                  <a:schemeClr val="dk1"/>
                </a:solidFill>
                <a:latin typeface="Lato"/>
                <a:ea typeface="Lato"/>
                <a:cs typeface="Lato"/>
                <a:sym typeface="Lato"/>
              </a:rPr>
              <a:t>marido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quebrantaron</a:t>
            </a:r>
            <a:r>
              <a:rPr lang="en-US" sz="3400" dirty="0">
                <a:solidFill>
                  <a:schemeClr val="dk1"/>
                </a:solidFill>
                <a:latin typeface="Lato"/>
                <a:ea typeface="Lato"/>
                <a:cs typeface="Lato"/>
                <a:sym typeface="Lato"/>
              </a:rPr>
              <a:t> mi </a:t>
            </a:r>
            <a:r>
              <a:rPr lang="en-US" sz="3400" dirty="0" err="1">
                <a:solidFill>
                  <a:schemeClr val="dk1"/>
                </a:solidFill>
                <a:latin typeface="Lato"/>
                <a:ea typeface="Lato"/>
                <a:cs typeface="Lato"/>
                <a:sym typeface="Lato"/>
              </a:rPr>
              <a:t>pacto</a:t>
            </a:r>
            <a:r>
              <a:rPr lang="en-US" sz="3400" dirty="0">
                <a:solidFill>
                  <a:schemeClr val="dk1"/>
                </a:solidFill>
                <a:latin typeface="Lato"/>
                <a:ea typeface="Lato"/>
                <a:cs typeface="Lato"/>
                <a:sym typeface="Lato"/>
              </a:rPr>
              <a:t>. – Palabra del </a:t>
            </a:r>
            <a:r>
              <a:rPr lang="en-US" sz="3400" dirty="0" err="1">
                <a:solidFill>
                  <a:schemeClr val="dk1"/>
                </a:solidFill>
                <a:latin typeface="Lato"/>
                <a:ea typeface="Lato"/>
                <a:cs typeface="Lato"/>
                <a:sym typeface="Lato"/>
              </a:rPr>
              <a:t>Señor</a:t>
            </a:r>
            <a:r>
              <a:rPr lang="en-US" sz="3400" dirty="0">
                <a:solidFill>
                  <a:schemeClr val="dk1"/>
                </a:solidFill>
                <a:latin typeface="Lato"/>
                <a:ea typeface="Lato"/>
                <a:cs typeface="Lato"/>
                <a:sym typeface="Lato"/>
              </a:rPr>
              <a:t>.</a:t>
            </a:r>
            <a:endParaRPr sz="34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err="1">
                <a:solidFill>
                  <a:schemeClr val="dk1"/>
                </a:solidFill>
                <a:latin typeface="Lato"/>
                <a:ea typeface="Lato"/>
                <a:cs typeface="Lato"/>
                <a:sym typeface="Lato"/>
              </a:rPr>
              <a:t>Jeremías</a:t>
            </a:r>
            <a:r>
              <a:rPr lang="en-US" sz="2800" i="1" dirty="0">
                <a:solidFill>
                  <a:schemeClr val="dk1"/>
                </a:solidFill>
                <a:latin typeface="Lato"/>
                <a:ea typeface="Lato"/>
                <a:cs typeface="Lato"/>
                <a:sym typeface="Lato"/>
              </a:rPr>
              <a:t> 31:31-32</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g28379ef6529_0_15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2" name="Google Shape;252;g28379ef6529_0_155"/>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53" name="Google Shape;253;g28379ef6529_0_15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54" name="Google Shape;254;g28379ef6529_0_155"/>
          <p:cNvSpPr txBox="1"/>
          <p:nvPr/>
        </p:nvSpPr>
        <p:spPr>
          <a:xfrm>
            <a:off x="3287399" y="1181700"/>
            <a:ext cx="7374900" cy="449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De </a:t>
            </a:r>
            <a:r>
              <a:rPr lang="en-US" sz="3400" dirty="0" err="1">
                <a:solidFill>
                  <a:schemeClr val="dk1"/>
                </a:solidFill>
                <a:latin typeface="Lato"/>
                <a:ea typeface="Lato"/>
                <a:cs typeface="Lato"/>
                <a:sym typeface="Lato"/>
              </a:rPr>
              <a:t>manera</a:t>
            </a:r>
            <a:r>
              <a:rPr lang="en-US" sz="3400" dirty="0">
                <a:solidFill>
                  <a:schemeClr val="dk1"/>
                </a:solidFill>
                <a:latin typeface="Lato"/>
                <a:ea typeface="Lato"/>
                <a:cs typeface="Lato"/>
                <a:sym typeface="Lato"/>
              </a:rPr>
              <a:t> que la ley ha </a:t>
            </a:r>
            <a:r>
              <a:rPr lang="en-US" sz="3400" dirty="0" err="1">
                <a:solidFill>
                  <a:schemeClr val="dk1"/>
                </a:solidFill>
                <a:latin typeface="Lato"/>
                <a:ea typeface="Lato"/>
                <a:cs typeface="Lato"/>
                <a:sym typeface="Lato"/>
              </a:rPr>
              <a:t>sido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nuestro</a:t>
            </a:r>
            <a:r>
              <a:rPr lang="en-US" sz="3400" dirty="0">
                <a:solidFill>
                  <a:schemeClr val="dk1"/>
                </a:solidFill>
                <a:latin typeface="Lato"/>
                <a:ea typeface="Lato"/>
                <a:cs typeface="Lato"/>
                <a:sym typeface="Lato"/>
              </a:rPr>
              <a:t> tutor, para </a:t>
            </a:r>
            <a:r>
              <a:rPr lang="en-US" sz="3400" dirty="0" err="1">
                <a:solidFill>
                  <a:schemeClr val="dk1"/>
                </a:solidFill>
                <a:latin typeface="Lato"/>
                <a:ea typeface="Lato"/>
                <a:cs typeface="Lato"/>
                <a:sym typeface="Lato"/>
              </a:rPr>
              <a:t>llevarnos</a:t>
            </a:r>
            <a:r>
              <a:rPr lang="en-US" sz="3400" dirty="0">
                <a:solidFill>
                  <a:schemeClr val="dk1"/>
                </a:solidFill>
                <a:latin typeface="Lato"/>
                <a:ea typeface="Lato"/>
                <a:cs typeface="Lato"/>
                <a:sym typeface="Lato"/>
              </a:rPr>
              <a:t> a Cristo, a fin de que </a:t>
            </a:r>
            <a:r>
              <a:rPr lang="en-US" sz="3400" dirty="0" err="1">
                <a:solidFill>
                  <a:schemeClr val="dk1"/>
                </a:solidFill>
                <a:latin typeface="Lato"/>
                <a:ea typeface="Lato"/>
                <a:cs typeface="Lato"/>
                <a:sym typeface="Lato"/>
              </a:rPr>
              <a:t>fuéramos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justificados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Pero al </a:t>
            </a:r>
            <a:r>
              <a:rPr lang="en-US" sz="3400" dirty="0" err="1">
                <a:solidFill>
                  <a:schemeClr val="dk1"/>
                </a:solidFill>
                <a:latin typeface="Lato"/>
                <a:ea typeface="Lato"/>
                <a:cs typeface="Lato"/>
                <a:sym typeface="Lato"/>
              </a:rPr>
              <a:t>venir</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estamos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ya</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cuidado</a:t>
            </a:r>
            <a:r>
              <a:rPr lang="en-US" sz="3400" dirty="0">
                <a:solidFill>
                  <a:schemeClr val="dk1"/>
                </a:solidFill>
                <a:latin typeface="Lato"/>
                <a:ea typeface="Lato"/>
                <a:cs typeface="Lato"/>
                <a:sym typeface="Lato"/>
              </a:rPr>
              <a:t> de un tutor, </a:t>
            </a:r>
            <a:r>
              <a:rPr lang="en-US" sz="3400" dirty="0" err="1">
                <a:solidFill>
                  <a:schemeClr val="dk1"/>
                </a:solidFill>
                <a:latin typeface="Lato"/>
                <a:ea typeface="Lato"/>
                <a:cs typeface="Lato"/>
                <a:sym typeface="Lato"/>
              </a:rPr>
              <a:t>pues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son </a:t>
            </a:r>
            <a:r>
              <a:rPr lang="en-US" sz="3400" dirty="0" err="1">
                <a:solidFill>
                  <a:schemeClr val="dk1"/>
                </a:solidFill>
                <a:latin typeface="Lato"/>
                <a:ea typeface="Lato"/>
                <a:cs typeface="Lato"/>
                <a:sym typeface="Lato"/>
              </a:rPr>
              <a:t>hijos</a:t>
            </a:r>
            <a:r>
              <a:rPr lang="en-US" sz="3400" dirty="0">
                <a:solidFill>
                  <a:schemeClr val="dk1"/>
                </a:solidFill>
                <a:latin typeface="Lato"/>
                <a:ea typeface="Lato"/>
                <a:cs typeface="Lato"/>
                <a:sym typeface="Lato"/>
              </a:rPr>
              <a:t> de Dios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Cristo Jesús. </a:t>
            </a:r>
            <a:endParaRPr sz="34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err="1">
                <a:solidFill>
                  <a:schemeClr val="dk1"/>
                </a:solidFill>
                <a:latin typeface="Lato"/>
                <a:ea typeface="Lato"/>
                <a:cs typeface="Lato"/>
                <a:sym typeface="Lato"/>
              </a:rPr>
              <a:t>Gálatas</a:t>
            </a:r>
            <a:r>
              <a:rPr lang="en-US" sz="2800" i="1" dirty="0">
                <a:solidFill>
                  <a:schemeClr val="dk1"/>
                </a:solidFill>
                <a:latin typeface="Lato"/>
                <a:ea typeface="Lato"/>
                <a:cs typeface="Lato"/>
                <a:sym typeface="Lato"/>
              </a:rPr>
              <a:t> 3:24-26</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a:extLst>
            <a:ext uri="{FF2B5EF4-FFF2-40B4-BE49-F238E27FC236}">
              <a16:creationId xmlns:a16="http://schemas.microsoft.com/office/drawing/2014/main" id="{3CAE8CDE-C25C-3443-D936-F83CF78E2D83}"/>
            </a:ext>
          </a:extLst>
        </p:cNvPr>
        <p:cNvGrpSpPr/>
        <p:nvPr/>
      </p:nvGrpSpPr>
      <p:grpSpPr>
        <a:xfrm>
          <a:off x="0" y="0"/>
          <a:ext cx="0" cy="0"/>
          <a:chOff x="0" y="0"/>
          <a:chExt cx="0" cy="0"/>
        </a:xfrm>
      </p:grpSpPr>
      <p:sp>
        <p:nvSpPr>
          <p:cNvPr id="251" name="Google Shape;251;g28379ef6529_0_155">
            <a:extLst>
              <a:ext uri="{FF2B5EF4-FFF2-40B4-BE49-F238E27FC236}">
                <a16:creationId xmlns:a16="http://schemas.microsoft.com/office/drawing/2014/main" id="{E214EF07-5A7A-C58F-791F-C55B51CAC15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2" name="Google Shape;252;g28379ef6529_0_155">
            <a:extLst>
              <a:ext uri="{FF2B5EF4-FFF2-40B4-BE49-F238E27FC236}">
                <a16:creationId xmlns:a16="http://schemas.microsoft.com/office/drawing/2014/main" id="{D64D9168-0984-B85D-C758-2212DF8E6F12}"/>
              </a:ext>
            </a:extLst>
          </p:cNvPr>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53" name="Google Shape;253;g28379ef6529_0_155" descr="A green bird with leaves&#10;&#10;Description automatically generated">
            <a:extLst>
              <a:ext uri="{FF2B5EF4-FFF2-40B4-BE49-F238E27FC236}">
                <a16:creationId xmlns:a16="http://schemas.microsoft.com/office/drawing/2014/main" id="{16B423B5-4FC0-7A5B-995D-D36B4C8E0BE6}"/>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54" name="Google Shape;254;g28379ef6529_0_155">
            <a:extLst>
              <a:ext uri="{FF2B5EF4-FFF2-40B4-BE49-F238E27FC236}">
                <a16:creationId xmlns:a16="http://schemas.microsoft.com/office/drawing/2014/main" id="{A804A327-95A1-86B0-B2D4-F811BFDCAEAC}"/>
              </a:ext>
            </a:extLst>
          </p:cNvPr>
          <p:cNvSpPr txBox="1"/>
          <p:nvPr/>
        </p:nvSpPr>
        <p:spPr>
          <a:xfrm>
            <a:off x="3287399" y="1181700"/>
            <a:ext cx="7374900" cy="449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De </a:t>
            </a:r>
            <a:r>
              <a:rPr lang="en-US" sz="3400" dirty="0" err="1">
                <a:solidFill>
                  <a:schemeClr val="dk1"/>
                </a:solidFill>
                <a:latin typeface="Lato"/>
                <a:ea typeface="Lato"/>
                <a:cs typeface="Lato"/>
                <a:sym typeface="Lato"/>
              </a:rPr>
              <a:t>manera</a:t>
            </a:r>
            <a:r>
              <a:rPr lang="en-US" sz="3400" dirty="0">
                <a:solidFill>
                  <a:schemeClr val="dk1"/>
                </a:solidFill>
                <a:latin typeface="Lato"/>
                <a:ea typeface="Lato"/>
                <a:cs typeface="Lato"/>
                <a:sym typeface="Lato"/>
              </a:rPr>
              <a:t> que la ley ha </a:t>
            </a:r>
            <a:r>
              <a:rPr lang="en-US" sz="3400" dirty="0" err="1">
                <a:solidFill>
                  <a:schemeClr val="dk1"/>
                </a:solidFill>
                <a:latin typeface="Lato"/>
                <a:ea typeface="Lato"/>
                <a:cs typeface="Lato"/>
                <a:sym typeface="Lato"/>
              </a:rPr>
              <a:t>sido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nuestro</a:t>
            </a:r>
            <a:r>
              <a:rPr lang="en-US" sz="3400" dirty="0">
                <a:solidFill>
                  <a:schemeClr val="dk1"/>
                </a:solidFill>
                <a:latin typeface="Lato"/>
                <a:ea typeface="Lato"/>
                <a:cs typeface="Lato"/>
                <a:sym typeface="Lato"/>
              </a:rPr>
              <a:t> tutor, para </a:t>
            </a:r>
            <a:r>
              <a:rPr lang="en-US" sz="3400" dirty="0" err="1">
                <a:solidFill>
                  <a:schemeClr val="dk1"/>
                </a:solidFill>
                <a:latin typeface="Lato"/>
                <a:ea typeface="Lato"/>
                <a:cs typeface="Lato"/>
                <a:sym typeface="Lato"/>
              </a:rPr>
              <a:t>llevarnos</a:t>
            </a:r>
            <a:r>
              <a:rPr lang="en-US" sz="3400" dirty="0">
                <a:solidFill>
                  <a:schemeClr val="dk1"/>
                </a:solidFill>
                <a:latin typeface="Lato"/>
                <a:ea typeface="Lato"/>
                <a:cs typeface="Lato"/>
                <a:sym typeface="Lato"/>
              </a:rPr>
              <a:t> a Cristo, a fin de que </a:t>
            </a:r>
            <a:r>
              <a:rPr lang="en-US" sz="3400" dirty="0" err="1">
                <a:solidFill>
                  <a:schemeClr val="dk1"/>
                </a:solidFill>
                <a:latin typeface="Lato"/>
                <a:ea typeface="Lato"/>
                <a:cs typeface="Lato"/>
                <a:sym typeface="Lato"/>
              </a:rPr>
              <a:t>fuéramos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justificados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Pero al </a:t>
            </a:r>
            <a:r>
              <a:rPr lang="en-US" sz="3400" dirty="0" err="1">
                <a:solidFill>
                  <a:schemeClr val="dk1"/>
                </a:solidFill>
                <a:latin typeface="Lato"/>
                <a:ea typeface="Lato"/>
                <a:cs typeface="Lato"/>
                <a:sym typeface="Lato"/>
              </a:rPr>
              <a:t>venir</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estamos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ya</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cuidado</a:t>
            </a:r>
            <a:r>
              <a:rPr lang="en-US" sz="3400" dirty="0">
                <a:solidFill>
                  <a:schemeClr val="dk1"/>
                </a:solidFill>
                <a:latin typeface="Lato"/>
                <a:ea typeface="Lato"/>
                <a:cs typeface="Lato"/>
                <a:sym typeface="Lato"/>
              </a:rPr>
              <a:t> de un tutor, </a:t>
            </a:r>
            <a:r>
              <a:rPr lang="en-US" sz="3400" dirty="0" err="1">
                <a:solidFill>
                  <a:schemeClr val="dk1"/>
                </a:solidFill>
                <a:latin typeface="Lato"/>
                <a:ea typeface="Lato"/>
                <a:cs typeface="Lato"/>
                <a:sym typeface="Lato"/>
              </a:rPr>
              <a:t>pues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son </a:t>
            </a:r>
            <a:r>
              <a:rPr lang="en-US" sz="3400" dirty="0" err="1">
                <a:solidFill>
                  <a:schemeClr val="dk1"/>
                </a:solidFill>
                <a:latin typeface="Lato"/>
                <a:ea typeface="Lato"/>
                <a:cs typeface="Lato"/>
                <a:sym typeface="Lato"/>
              </a:rPr>
              <a:t>hijos</a:t>
            </a:r>
            <a:r>
              <a:rPr lang="en-US" sz="3400" dirty="0">
                <a:solidFill>
                  <a:schemeClr val="dk1"/>
                </a:solidFill>
                <a:latin typeface="Lato"/>
                <a:ea typeface="Lato"/>
                <a:cs typeface="Lato"/>
                <a:sym typeface="Lato"/>
              </a:rPr>
              <a:t> de Dios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Cristo Jesús. </a:t>
            </a:r>
            <a:endParaRPr sz="34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err="1">
                <a:solidFill>
                  <a:schemeClr val="dk1"/>
                </a:solidFill>
                <a:latin typeface="Lato"/>
                <a:ea typeface="Lato"/>
                <a:cs typeface="Lato"/>
                <a:sym typeface="Lato"/>
              </a:rPr>
              <a:t>Gálatas</a:t>
            </a:r>
            <a:r>
              <a:rPr lang="en-US" sz="2800" i="1" dirty="0">
                <a:solidFill>
                  <a:schemeClr val="dk1"/>
                </a:solidFill>
                <a:latin typeface="Lato"/>
                <a:ea typeface="Lato"/>
                <a:cs typeface="Lato"/>
                <a:sym typeface="Lato"/>
              </a:rPr>
              <a:t> 3:24-26</a:t>
            </a:r>
            <a:endParaRPr sz="3400" b="0"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2461638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a:extLst>
            <a:ext uri="{FF2B5EF4-FFF2-40B4-BE49-F238E27FC236}">
              <a16:creationId xmlns:a16="http://schemas.microsoft.com/office/drawing/2014/main" id="{3F2173D2-0806-B830-C839-2F1ED3DB385D}"/>
            </a:ext>
          </a:extLst>
        </p:cNvPr>
        <p:cNvGrpSpPr/>
        <p:nvPr/>
      </p:nvGrpSpPr>
      <p:grpSpPr>
        <a:xfrm>
          <a:off x="0" y="0"/>
          <a:ext cx="0" cy="0"/>
          <a:chOff x="0" y="0"/>
          <a:chExt cx="0" cy="0"/>
        </a:xfrm>
      </p:grpSpPr>
      <p:sp>
        <p:nvSpPr>
          <p:cNvPr id="259" name="Google Shape;259;g28379ef6529_0_164">
            <a:extLst>
              <a:ext uri="{FF2B5EF4-FFF2-40B4-BE49-F238E27FC236}">
                <a16:creationId xmlns:a16="http://schemas.microsoft.com/office/drawing/2014/main" id="{544D5B80-819E-DB86-53D2-1F783B9E4C22}"/>
              </a:ext>
            </a:extLst>
          </p:cNvPr>
          <p:cNvSpPr txBox="1"/>
          <p:nvPr/>
        </p:nvSpPr>
        <p:spPr>
          <a:xfrm>
            <a:off x="2374771" y="2196962"/>
            <a:ext cx="7797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Colosenses</a:t>
            </a:r>
            <a:r>
              <a:rPr lang="en-US" sz="4860" dirty="0">
                <a:solidFill>
                  <a:srgbClr val="009444"/>
                </a:solidFill>
                <a:latin typeface="Lato"/>
                <a:ea typeface="Lato"/>
                <a:cs typeface="Lato"/>
                <a:sym typeface="Lato"/>
              </a:rPr>
              <a:t> 2</a:t>
            </a:r>
            <a:endParaRPr sz="4860" b="0" i="0" u="none" strike="noStrike" cap="none" dirty="0">
              <a:solidFill>
                <a:srgbClr val="009444"/>
              </a:solidFill>
              <a:latin typeface="Lato"/>
              <a:ea typeface="Lato"/>
              <a:cs typeface="Lato"/>
              <a:sym typeface="Lato"/>
            </a:endParaRPr>
          </a:p>
        </p:txBody>
      </p:sp>
      <p:cxnSp>
        <p:nvCxnSpPr>
          <p:cNvPr id="260" name="Google Shape;260;g28379ef6529_0_164">
            <a:extLst>
              <a:ext uri="{FF2B5EF4-FFF2-40B4-BE49-F238E27FC236}">
                <a16:creationId xmlns:a16="http://schemas.microsoft.com/office/drawing/2014/main" id="{3567B476-1945-C22F-9055-D935C571ACAE}"/>
              </a:ext>
            </a:extLst>
          </p:cNvPr>
          <p:cNvCxnSpPr/>
          <p:nvPr/>
        </p:nvCxnSpPr>
        <p:spPr>
          <a:xfrm>
            <a:off x="2374771" y="342900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1" name="Google Shape;261;g28379ef6529_0_164">
            <a:extLst>
              <a:ext uri="{FF2B5EF4-FFF2-40B4-BE49-F238E27FC236}">
                <a16:creationId xmlns:a16="http://schemas.microsoft.com/office/drawing/2014/main" id="{D5586964-FD19-0B22-FAD6-B073D4C37D9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2" name="Google Shape;262;g28379ef6529_0_164" descr="A green bird with leaves&#10;&#10;Description automatically generated">
            <a:extLst>
              <a:ext uri="{FF2B5EF4-FFF2-40B4-BE49-F238E27FC236}">
                <a16:creationId xmlns:a16="http://schemas.microsoft.com/office/drawing/2014/main" id="{6D4C35F9-34AE-7AED-9D1C-CF1B4EB8C0C8}"/>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63" name="Google Shape;263;g28379ef6529_0_164">
            <a:extLst>
              <a:ext uri="{FF2B5EF4-FFF2-40B4-BE49-F238E27FC236}">
                <a16:creationId xmlns:a16="http://schemas.microsoft.com/office/drawing/2014/main" id="{F0DE69B0-72C9-2A30-C8E7-7248A1BB0ACA}"/>
              </a:ext>
            </a:extLst>
          </p:cNvPr>
          <p:cNvSpPr txBox="1"/>
          <p:nvPr/>
        </p:nvSpPr>
        <p:spPr>
          <a:xfrm>
            <a:off x="2374771" y="3773865"/>
            <a:ext cx="9524700" cy="1236195"/>
          </a:xfrm>
          <a:prstGeom prst="rect">
            <a:avLst/>
          </a:prstGeom>
          <a:noFill/>
          <a:ln>
            <a:noFill/>
          </a:ln>
        </p:spPr>
        <p:txBody>
          <a:bodyPr spcFirstLastPara="1" wrap="square" lIns="91425" tIns="45700" rIns="91425" bIns="45700" anchor="t" anchorCtr="0">
            <a:spAutoFit/>
          </a:bodyPr>
          <a:lstStyle/>
          <a:p>
            <a:pPr marL="19050" marR="0" lvl="0" algn="l" rtl="0">
              <a:lnSpc>
                <a:spcPct val="100000"/>
              </a:lnSpc>
              <a:spcBef>
                <a:spcPts val="1000"/>
              </a:spcBef>
              <a:spcAft>
                <a:spcPts val="0"/>
              </a:spcAft>
              <a:buClr>
                <a:schemeClr val="dk1"/>
              </a:buClr>
              <a:buSzPts val="3300"/>
            </a:pPr>
            <a:r>
              <a:rPr lang="en-US" sz="3300" b="1" dirty="0">
                <a:solidFill>
                  <a:schemeClr val="dk1"/>
                </a:solidFill>
                <a:latin typeface="Lato"/>
                <a:ea typeface="Lato"/>
                <a:cs typeface="Lato"/>
                <a:sym typeface="Lato"/>
              </a:rPr>
              <a:t>Un </a:t>
            </a:r>
            <a:r>
              <a:rPr lang="en-US" sz="3300" b="1" dirty="0" err="1">
                <a:solidFill>
                  <a:schemeClr val="dk1"/>
                </a:solidFill>
                <a:latin typeface="Lato"/>
                <a:ea typeface="Lato"/>
                <a:cs typeface="Lato"/>
                <a:sym typeface="Lato"/>
              </a:rPr>
              <a:t>capítulo</a:t>
            </a:r>
            <a:r>
              <a:rPr lang="en-US" sz="3300" b="1" dirty="0">
                <a:solidFill>
                  <a:schemeClr val="dk1"/>
                </a:solidFill>
                <a:latin typeface="Lato"/>
                <a:ea typeface="Lato"/>
                <a:cs typeface="Lato"/>
                <a:sym typeface="Lato"/>
              </a:rPr>
              <a:t> clave contra falsas </a:t>
            </a:r>
            <a:r>
              <a:rPr lang="en-US" sz="3300" b="1" dirty="0" err="1">
                <a:solidFill>
                  <a:schemeClr val="dk1"/>
                </a:solidFill>
                <a:latin typeface="Lato"/>
                <a:ea typeface="Lato"/>
                <a:cs typeface="Lato"/>
                <a:sym typeface="Lato"/>
              </a:rPr>
              <a:t>enseñanzas</a:t>
            </a:r>
            <a:r>
              <a:rPr lang="en-US" sz="3300" b="1" dirty="0">
                <a:solidFill>
                  <a:schemeClr val="dk1"/>
                </a:solidFill>
                <a:latin typeface="Lato"/>
                <a:ea typeface="Lato"/>
                <a:cs typeface="Lato"/>
                <a:sym typeface="Lato"/>
              </a:rPr>
              <a:t> </a:t>
            </a:r>
            <a:r>
              <a:rPr lang="en-US" sz="3300" b="1" dirty="0" err="1">
                <a:solidFill>
                  <a:schemeClr val="dk1"/>
                </a:solidFill>
                <a:latin typeface="Lato"/>
                <a:ea typeface="Lato"/>
                <a:cs typeface="Lato"/>
                <a:sym typeface="Lato"/>
              </a:rPr>
              <a:t>legalistas</a:t>
            </a:r>
            <a:endParaRPr sz="33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3093175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g28379ef6529_0_164"/>
          <p:cNvSpPr txBox="1"/>
          <p:nvPr/>
        </p:nvSpPr>
        <p:spPr>
          <a:xfrm>
            <a:off x="2374771" y="511450"/>
            <a:ext cx="7797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Colosenses 2</a:t>
            </a:r>
            <a:endParaRPr sz="4860" b="0" i="0" u="none" strike="noStrike" cap="none">
              <a:solidFill>
                <a:srgbClr val="009444"/>
              </a:solidFill>
              <a:latin typeface="Lato"/>
              <a:ea typeface="Lato"/>
              <a:cs typeface="Lato"/>
              <a:sym typeface="Lato"/>
            </a:endParaRPr>
          </a:p>
        </p:txBody>
      </p:sp>
      <p:cxnSp>
        <p:nvCxnSpPr>
          <p:cNvPr id="260" name="Google Shape;260;g28379ef6529_0_164"/>
          <p:cNvCxnSpPr/>
          <p:nvPr/>
        </p:nvCxnSpPr>
        <p:spPr>
          <a:xfrm>
            <a:off x="2478227" y="141836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1" name="Google Shape;261;g28379ef6529_0_16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2" name="Google Shape;262;g28379ef6529_0_16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63" name="Google Shape;263;g28379ef6529_0_164"/>
          <p:cNvSpPr txBox="1"/>
          <p:nvPr/>
        </p:nvSpPr>
        <p:spPr>
          <a:xfrm>
            <a:off x="2069975" y="1898980"/>
            <a:ext cx="9524700" cy="3524001"/>
          </a:xfrm>
          <a:prstGeom prst="rect">
            <a:avLst/>
          </a:prstGeom>
          <a:noFill/>
          <a:ln>
            <a:noFill/>
          </a:ln>
        </p:spPr>
        <p:txBody>
          <a:bodyPr spcFirstLastPara="1" wrap="square" lIns="91425" tIns="45700" rIns="91425" bIns="45700" anchor="t" anchorCtr="0">
            <a:spAutoFit/>
          </a:bodyPr>
          <a:lstStyle/>
          <a:p>
            <a:pPr marL="457200" marR="0" lvl="0" indent="-438150" algn="l" rtl="0">
              <a:lnSpc>
                <a:spcPct val="100000"/>
              </a:lnSpc>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V.1-3 Que </a:t>
            </a:r>
            <a:r>
              <a:rPr lang="en-US" sz="3300" dirty="0" err="1">
                <a:solidFill>
                  <a:schemeClr val="dk1"/>
                </a:solidFill>
                <a:latin typeface="Lato"/>
                <a:ea typeface="Lato"/>
                <a:cs typeface="Lato"/>
                <a:sym typeface="Lato"/>
              </a:rPr>
              <a:t>conozcan</a:t>
            </a:r>
            <a:r>
              <a:rPr lang="en-US" sz="3300" dirty="0">
                <a:solidFill>
                  <a:schemeClr val="dk1"/>
                </a:solidFill>
                <a:latin typeface="Lato"/>
                <a:ea typeface="Lato"/>
                <a:cs typeface="Lato"/>
                <a:sym typeface="Lato"/>
              </a:rPr>
              <a:t> Cristo,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quien</a:t>
            </a:r>
            <a:r>
              <a:rPr lang="en-US" sz="3300" dirty="0">
                <a:solidFill>
                  <a:schemeClr val="dk1"/>
                </a:solidFill>
                <a:latin typeface="Lato"/>
                <a:ea typeface="Lato"/>
                <a:cs typeface="Lato"/>
                <a:sym typeface="Lato"/>
              </a:rPr>
              <a:t> se </a:t>
            </a:r>
            <a:r>
              <a:rPr lang="en-US" sz="3300" dirty="0" err="1">
                <a:solidFill>
                  <a:schemeClr val="dk1"/>
                </a:solidFill>
                <a:latin typeface="Lato"/>
                <a:ea typeface="Lato"/>
                <a:cs typeface="Lato"/>
                <a:sym typeface="Lato"/>
              </a:rPr>
              <a:t>hallan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escondidos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todos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tesoros</a:t>
            </a:r>
            <a:r>
              <a:rPr lang="en-US" sz="3300" dirty="0">
                <a:solidFill>
                  <a:schemeClr val="dk1"/>
                </a:solidFill>
                <a:latin typeface="Lato"/>
                <a:ea typeface="Lato"/>
                <a:cs typeface="Lato"/>
                <a:sym typeface="Lato"/>
              </a:rPr>
              <a:t> de la </a:t>
            </a:r>
            <a:r>
              <a:rPr lang="en-US" sz="3300" dirty="0" err="1">
                <a:solidFill>
                  <a:schemeClr val="dk1"/>
                </a:solidFill>
                <a:latin typeface="Lato"/>
                <a:ea typeface="Lato"/>
                <a:cs typeface="Lato"/>
                <a:sym typeface="Lato"/>
              </a:rPr>
              <a:t>sabiduría</a:t>
            </a:r>
            <a:r>
              <a:rPr lang="en-US" sz="3300" dirty="0">
                <a:solidFill>
                  <a:schemeClr val="dk1"/>
                </a:solidFill>
                <a:latin typeface="Lato"/>
                <a:ea typeface="Lato"/>
                <a:cs typeface="Lato"/>
                <a:sym typeface="Lato"/>
              </a:rPr>
              <a:t> y del </a:t>
            </a:r>
            <a:r>
              <a:rPr lang="en-US" sz="3300" dirty="0" err="1">
                <a:solidFill>
                  <a:schemeClr val="dk1"/>
                </a:solidFill>
                <a:latin typeface="Lato"/>
                <a:ea typeface="Lato"/>
                <a:cs typeface="Lato"/>
                <a:sym typeface="Lato"/>
              </a:rPr>
              <a:t>conocimiento</a:t>
            </a:r>
            <a:r>
              <a:rPr lang="en-US" sz="3300" dirty="0">
                <a:solidFill>
                  <a:schemeClr val="dk1"/>
                </a:solidFill>
                <a:latin typeface="Lato"/>
                <a:ea typeface="Lato"/>
                <a:cs typeface="Lato"/>
                <a:sym typeface="Lato"/>
              </a:rPr>
              <a:t>. </a:t>
            </a:r>
          </a:p>
          <a:p>
            <a:pPr marL="457200" marR="0" lvl="0" indent="-438150" algn="l" rtl="0">
              <a:lnSpc>
                <a:spcPct val="100000"/>
              </a:lnSpc>
              <a:spcBef>
                <a:spcPts val="1000"/>
              </a:spcBef>
              <a:spcAft>
                <a:spcPts val="0"/>
              </a:spcAft>
              <a:buClr>
                <a:schemeClr val="dk1"/>
              </a:buClr>
              <a:buSzPts val="3300"/>
              <a:buFont typeface="Lato"/>
              <a:buChar char="●"/>
            </a:pPr>
            <a:endParaRPr lang="en-US" sz="3300" dirty="0">
              <a:solidFill>
                <a:schemeClr val="dk1"/>
              </a:solidFill>
              <a:latin typeface="Lato"/>
              <a:ea typeface="Lato"/>
              <a:cs typeface="Lato"/>
              <a:sym typeface="Lato"/>
            </a:endParaRPr>
          </a:p>
          <a:p>
            <a:pPr marL="457200" marR="0" lvl="0" indent="-438150" algn="l" rtl="0">
              <a:lnSpc>
                <a:spcPct val="100000"/>
              </a:lnSpc>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V. 4 Que </a:t>
            </a:r>
            <a:r>
              <a:rPr lang="en-US" sz="3300" dirty="0" err="1">
                <a:solidFill>
                  <a:schemeClr val="dk1"/>
                </a:solidFill>
                <a:latin typeface="Lato"/>
                <a:ea typeface="Lato"/>
                <a:cs typeface="Lato"/>
                <a:sym typeface="Lato"/>
              </a:rPr>
              <a:t>nadie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engañe</a:t>
            </a:r>
            <a:r>
              <a:rPr lang="en-US" sz="3300" dirty="0">
                <a:solidFill>
                  <a:schemeClr val="dk1"/>
                </a:solidFill>
                <a:latin typeface="Lato"/>
                <a:ea typeface="Lato"/>
                <a:cs typeface="Lato"/>
                <a:sym typeface="Lato"/>
              </a:rPr>
              <a:t> con palabras </a:t>
            </a:r>
            <a:r>
              <a:rPr lang="en-US" sz="3300" dirty="0" err="1">
                <a:solidFill>
                  <a:schemeClr val="dk1"/>
                </a:solidFill>
                <a:latin typeface="Lato"/>
                <a:ea typeface="Lato"/>
                <a:cs typeface="Lato"/>
                <a:sym typeface="Lato"/>
              </a:rPr>
              <a:t>persuasivas</a:t>
            </a:r>
            <a:r>
              <a:rPr lang="en-US" sz="3300" dirty="0">
                <a:solidFill>
                  <a:schemeClr val="dk1"/>
                </a:solidFill>
                <a:latin typeface="Lato"/>
                <a:ea typeface="Lato"/>
                <a:cs typeface="Lato"/>
                <a:sym typeface="Lato"/>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a:extLst>
            <a:ext uri="{FF2B5EF4-FFF2-40B4-BE49-F238E27FC236}">
              <a16:creationId xmlns:a16="http://schemas.microsoft.com/office/drawing/2014/main" id="{202291B6-EF81-CC66-648E-EC6A53451E89}"/>
            </a:ext>
          </a:extLst>
        </p:cNvPr>
        <p:cNvGrpSpPr/>
        <p:nvPr/>
      </p:nvGrpSpPr>
      <p:grpSpPr>
        <a:xfrm>
          <a:off x="0" y="0"/>
          <a:ext cx="0" cy="0"/>
          <a:chOff x="0" y="0"/>
          <a:chExt cx="0" cy="0"/>
        </a:xfrm>
      </p:grpSpPr>
      <p:sp>
        <p:nvSpPr>
          <p:cNvPr id="259" name="Google Shape;259;g28379ef6529_0_164">
            <a:extLst>
              <a:ext uri="{FF2B5EF4-FFF2-40B4-BE49-F238E27FC236}">
                <a16:creationId xmlns:a16="http://schemas.microsoft.com/office/drawing/2014/main" id="{96B5D110-29A8-F0B3-9440-75232836D6F7}"/>
              </a:ext>
            </a:extLst>
          </p:cNvPr>
          <p:cNvSpPr txBox="1"/>
          <p:nvPr/>
        </p:nvSpPr>
        <p:spPr>
          <a:xfrm>
            <a:off x="2197500" y="289924"/>
            <a:ext cx="7797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Colosenses</a:t>
            </a:r>
            <a:r>
              <a:rPr lang="en-US" sz="4860" dirty="0">
                <a:solidFill>
                  <a:srgbClr val="009444"/>
                </a:solidFill>
                <a:latin typeface="Lato"/>
                <a:ea typeface="Lato"/>
                <a:cs typeface="Lato"/>
                <a:sym typeface="Lato"/>
              </a:rPr>
              <a:t> 2</a:t>
            </a:r>
            <a:endParaRPr sz="4860" b="0" i="0" u="none" strike="noStrike" cap="none" dirty="0">
              <a:solidFill>
                <a:srgbClr val="009444"/>
              </a:solidFill>
              <a:latin typeface="Lato"/>
              <a:ea typeface="Lato"/>
              <a:cs typeface="Lato"/>
              <a:sym typeface="Lato"/>
            </a:endParaRPr>
          </a:p>
        </p:txBody>
      </p:sp>
      <p:cxnSp>
        <p:nvCxnSpPr>
          <p:cNvPr id="260" name="Google Shape;260;g28379ef6529_0_164">
            <a:extLst>
              <a:ext uri="{FF2B5EF4-FFF2-40B4-BE49-F238E27FC236}">
                <a16:creationId xmlns:a16="http://schemas.microsoft.com/office/drawing/2014/main" id="{5B620C3A-E226-1733-11EB-8D0DA3B4B8E7}"/>
              </a:ext>
            </a:extLst>
          </p:cNvPr>
          <p:cNvCxnSpPr/>
          <p:nvPr/>
        </p:nvCxnSpPr>
        <p:spPr>
          <a:xfrm>
            <a:off x="2106060" y="1277478"/>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1" name="Google Shape;261;g28379ef6529_0_164">
            <a:extLst>
              <a:ext uri="{FF2B5EF4-FFF2-40B4-BE49-F238E27FC236}">
                <a16:creationId xmlns:a16="http://schemas.microsoft.com/office/drawing/2014/main" id="{D6B4EAF8-F561-0917-1542-610F150BAAC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2" name="Google Shape;262;g28379ef6529_0_164" descr="A green bird with leaves&#10;&#10;Description automatically generated">
            <a:extLst>
              <a:ext uri="{FF2B5EF4-FFF2-40B4-BE49-F238E27FC236}">
                <a16:creationId xmlns:a16="http://schemas.microsoft.com/office/drawing/2014/main" id="{2EE3DC77-EB6F-FD7A-D686-3E2878B12C8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63" name="Google Shape;263;g28379ef6529_0_164">
            <a:extLst>
              <a:ext uri="{FF2B5EF4-FFF2-40B4-BE49-F238E27FC236}">
                <a16:creationId xmlns:a16="http://schemas.microsoft.com/office/drawing/2014/main" id="{D84C7FF4-367E-ECE0-9E4E-9145F7BD9B71}"/>
              </a:ext>
            </a:extLst>
          </p:cNvPr>
          <p:cNvSpPr txBox="1"/>
          <p:nvPr/>
        </p:nvSpPr>
        <p:spPr>
          <a:xfrm>
            <a:off x="1917575" y="1368918"/>
            <a:ext cx="9524700" cy="5303976"/>
          </a:xfrm>
          <a:prstGeom prst="rect">
            <a:avLst/>
          </a:prstGeom>
          <a:noFill/>
          <a:ln>
            <a:noFill/>
          </a:ln>
        </p:spPr>
        <p:txBody>
          <a:bodyPr spcFirstLastPara="1" wrap="square" lIns="91425" tIns="45700" rIns="91425" bIns="45700" anchor="t" anchorCtr="0">
            <a:spAutoFit/>
          </a:bodyPr>
          <a:lstStyle/>
          <a:p>
            <a:pPr marL="457200" marR="0" lvl="0" indent="-438150" algn="l" rtl="0">
              <a:lnSpc>
                <a:spcPct val="100000"/>
              </a:lnSpc>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V. 6-7 Que </a:t>
            </a:r>
            <a:r>
              <a:rPr lang="en-US" sz="3300" dirty="0" err="1">
                <a:solidFill>
                  <a:schemeClr val="dk1"/>
                </a:solidFill>
                <a:latin typeface="Lato"/>
                <a:ea typeface="Lato"/>
                <a:cs typeface="Lato"/>
                <a:sym typeface="Lato"/>
              </a:rPr>
              <a:t>viven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Cristo: </a:t>
            </a:r>
            <a:r>
              <a:rPr lang="en-US" sz="3300" dirty="0" err="1">
                <a:solidFill>
                  <a:schemeClr val="dk1"/>
                </a:solidFill>
                <a:latin typeface="Lato"/>
                <a:ea typeface="Lato"/>
                <a:cs typeface="Lato"/>
                <a:sym typeface="Lato"/>
              </a:rPr>
              <a:t>arraigados</a:t>
            </a:r>
            <a:r>
              <a:rPr lang="en-US" sz="3300" dirty="0">
                <a:solidFill>
                  <a:schemeClr val="dk1"/>
                </a:solidFill>
                <a:latin typeface="Lato"/>
                <a:ea typeface="Lato"/>
                <a:cs typeface="Lato"/>
                <a:sym typeface="Lato"/>
              </a:rPr>
              <a:t> y </a:t>
            </a:r>
            <a:r>
              <a:rPr lang="en-US" sz="3300" dirty="0" err="1">
                <a:solidFill>
                  <a:schemeClr val="dk1"/>
                </a:solidFill>
                <a:latin typeface="Lato"/>
                <a:ea typeface="Lato"/>
                <a:cs typeface="Lato"/>
                <a:sym typeface="Lato"/>
              </a:rPr>
              <a:t>edificados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él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confirmados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fe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llenos</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acciones</a:t>
            </a:r>
            <a:r>
              <a:rPr lang="en-US" sz="3300" dirty="0">
                <a:solidFill>
                  <a:schemeClr val="dk1"/>
                </a:solidFill>
                <a:latin typeface="Lato"/>
                <a:ea typeface="Lato"/>
                <a:cs typeface="Lato"/>
                <a:sym typeface="Lato"/>
              </a:rPr>
              <a:t> de gracias. </a:t>
            </a:r>
          </a:p>
          <a:p>
            <a:pPr marL="457200" marR="0" lvl="0" indent="-438150" algn="l" rtl="0">
              <a:lnSpc>
                <a:spcPct val="100000"/>
              </a:lnSpc>
              <a:spcBef>
                <a:spcPts val="1000"/>
              </a:spcBef>
              <a:spcAft>
                <a:spcPts val="0"/>
              </a:spcAft>
              <a:buClr>
                <a:schemeClr val="dk1"/>
              </a:buClr>
              <a:buSzPts val="3300"/>
              <a:buFont typeface="Lato"/>
              <a:buChar char="●"/>
            </a:pPr>
            <a:endParaRPr sz="3300"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V.8 </a:t>
            </a:r>
            <a:r>
              <a:rPr lang="en-US" sz="3300" dirty="0" err="1">
                <a:solidFill>
                  <a:schemeClr val="dk1"/>
                </a:solidFill>
                <a:latin typeface="Lato"/>
                <a:ea typeface="Lato"/>
                <a:cs typeface="Lato"/>
                <a:sym typeface="Lato"/>
              </a:rPr>
              <a:t>Cuídense</a:t>
            </a:r>
            <a:r>
              <a:rPr lang="en-US" sz="3300" dirty="0">
                <a:solidFill>
                  <a:schemeClr val="dk1"/>
                </a:solidFill>
                <a:latin typeface="Lato"/>
                <a:ea typeface="Lato"/>
                <a:cs typeface="Lato"/>
                <a:sym typeface="Lato"/>
              </a:rPr>
              <a:t> de que </a:t>
            </a:r>
            <a:r>
              <a:rPr lang="en-US" sz="3300" dirty="0" err="1">
                <a:solidFill>
                  <a:schemeClr val="dk1"/>
                </a:solidFill>
                <a:latin typeface="Lato"/>
                <a:ea typeface="Lato"/>
                <a:cs typeface="Lato"/>
                <a:sym typeface="Lato"/>
              </a:rPr>
              <a:t>nadie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cautive</a:t>
            </a:r>
            <a:r>
              <a:rPr lang="en-US" sz="3300" dirty="0">
                <a:solidFill>
                  <a:schemeClr val="dk1"/>
                </a:solidFill>
                <a:latin typeface="Lato"/>
                <a:ea typeface="Lato"/>
                <a:cs typeface="Lato"/>
                <a:sym typeface="Lato"/>
              </a:rPr>
              <a:t> con </a:t>
            </a:r>
            <a:r>
              <a:rPr lang="en-US" sz="3300" dirty="0" err="1">
                <a:solidFill>
                  <a:schemeClr val="dk1"/>
                </a:solidFill>
                <a:latin typeface="Lato"/>
                <a:ea typeface="Lato"/>
                <a:cs typeface="Lato"/>
                <a:sym typeface="Lato"/>
              </a:rPr>
              <a:t>tradiciones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humanas</a:t>
            </a:r>
            <a:r>
              <a:rPr lang="en-US" sz="3300" dirty="0">
                <a:solidFill>
                  <a:schemeClr val="dk1"/>
                </a:solidFill>
                <a:latin typeface="Lato"/>
                <a:ea typeface="Lato"/>
                <a:cs typeface="Lato"/>
                <a:sym typeface="Lato"/>
              </a:rPr>
              <a:t>… y no </a:t>
            </a:r>
            <a:r>
              <a:rPr lang="en-US" sz="3300" dirty="0" err="1">
                <a:solidFill>
                  <a:schemeClr val="dk1"/>
                </a:solidFill>
                <a:latin typeface="Lato"/>
                <a:ea typeface="Lato"/>
                <a:cs typeface="Lato"/>
                <a:sym typeface="Lato"/>
              </a:rPr>
              <a:t>conforme</a:t>
            </a:r>
            <a:r>
              <a:rPr lang="en-US" sz="3300" dirty="0">
                <a:solidFill>
                  <a:schemeClr val="dk1"/>
                </a:solidFill>
                <a:latin typeface="Lato"/>
                <a:ea typeface="Lato"/>
                <a:cs typeface="Lato"/>
                <a:sym typeface="Lato"/>
              </a:rPr>
              <a:t> a Cristo.</a:t>
            </a:r>
          </a:p>
          <a:p>
            <a:pPr marL="457200" lvl="0" indent="-438150" algn="l" rtl="0">
              <a:spcBef>
                <a:spcPts val="1000"/>
              </a:spcBef>
              <a:spcAft>
                <a:spcPts val="0"/>
              </a:spcAft>
              <a:buClr>
                <a:schemeClr val="dk1"/>
              </a:buClr>
              <a:buSzPts val="3300"/>
              <a:buFont typeface="Lato"/>
              <a:buChar char="●"/>
            </a:pPr>
            <a:endParaRPr sz="3300"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V.9-15 </a:t>
            </a:r>
            <a:r>
              <a:rPr lang="en-US" sz="3300" dirty="0" err="1">
                <a:solidFill>
                  <a:schemeClr val="dk1"/>
                </a:solidFill>
                <a:latin typeface="Lato"/>
                <a:ea typeface="Lato"/>
                <a:cs typeface="Lato"/>
                <a:sym typeface="Lato"/>
              </a:rPr>
              <a:t>muestra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realidad</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Cristo. </a:t>
            </a:r>
            <a:r>
              <a:rPr lang="en-US" sz="3300" b="1" dirty="0">
                <a:solidFill>
                  <a:schemeClr val="dk1"/>
                </a:solidFill>
                <a:latin typeface="Lato"/>
                <a:ea typeface="Lato"/>
                <a:cs typeface="Lato"/>
                <a:sym typeface="Lato"/>
              </a:rPr>
              <a:t>Cristo es </a:t>
            </a:r>
            <a:r>
              <a:rPr lang="en-US" sz="3300" b="1" dirty="0" err="1">
                <a:solidFill>
                  <a:schemeClr val="dk1"/>
                </a:solidFill>
                <a:latin typeface="Lato"/>
                <a:ea typeface="Lato"/>
                <a:cs typeface="Lato"/>
                <a:sym typeface="Lato"/>
              </a:rPr>
              <a:t>todo</a:t>
            </a:r>
            <a:r>
              <a:rPr lang="en-US" sz="3300" b="1" dirty="0">
                <a:solidFill>
                  <a:schemeClr val="dk1"/>
                </a:solidFill>
                <a:latin typeface="Lato"/>
                <a:ea typeface="Lato"/>
                <a:cs typeface="Lato"/>
                <a:sym typeface="Lato"/>
              </a:rPr>
              <a:t> </a:t>
            </a:r>
            <a:r>
              <a:rPr lang="en-US" sz="3300" b="1" dirty="0" err="1">
                <a:solidFill>
                  <a:schemeClr val="dk1"/>
                </a:solidFill>
                <a:latin typeface="Lato"/>
                <a:ea typeface="Lato"/>
                <a:cs typeface="Lato"/>
                <a:sym typeface="Lato"/>
              </a:rPr>
              <a:t>suficiente</a:t>
            </a:r>
            <a:endParaRPr sz="33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1306290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a:extLst>
            <a:ext uri="{FF2B5EF4-FFF2-40B4-BE49-F238E27FC236}">
              <a16:creationId xmlns:a16="http://schemas.microsoft.com/office/drawing/2014/main" id="{69CDB338-B5C5-11B9-660B-A7E458611FCE}"/>
            </a:ext>
          </a:extLst>
        </p:cNvPr>
        <p:cNvGrpSpPr/>
        <p:nvPr/>
      </p:nvGrpSpPr>
      <p:grpSpPr>
        <a:xfrm>
          <a:off x="0" y="0"/>
          <a:ext cx="0" cy="0"/>
          <a:chOff x="0" y="0"/>
          <a:chExt cx="0" cy="0"/>
        </a:xfrm>
      </p:grpSpPr>
      <p:sp>
        <p:nvSpPr>
          <p:cNvPr id="251" name="Google Shape;251;g28379ef6529_0_155">
            <a:extLst>
              <a:ext uri="{FF2B5EF4-FFF2-40B4-BE49-F238E27FC236}">
                <a16:creationId xmlns:a16="http://schemas.microsoft.com/office/drawing/2014/main" id="{E90C56AA-2AF3-0935-844E-56A1D40016D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2" name="Google Shape;252;g28379ef6529_0_155">
            <a:extLst>
              <a:ext uri="{FF2B5EF4-FFF2-40B4-BE49-F238E27FC236}">
                <a16:creationId xmlns:a16="http://schemas.microsoft.com/office/drawing/2014/main" id="{240FE5EA-4D66-61B6-0A2D-367A722A161B}"/>
              </a:ext>
            </a:extLst>
          </p:cNvPr>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53" name="Google Shape;253;g28379ef6529_0_155" descr="A green bird with leaves&#10;&#10;Description automatically generated">
            <a:extLst>
              <a:ext uri="{FF2B5EF4-FFF2-40B4-BE49-F238E27FC236}">
                <a16:creationId xmlns:a16="http://schemas.microsoft.com/office/drawing/2014/main" id="{84D56840-DA61-384D-4C23-ABC52508DF08}"/>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54" name="Google Shape;254;g28379ef6529_0_155">
            <a:extLst>
              <a:ext uri="{FF2B5EF4-FFF2-40B4-BE49-F238E27FC236}">
                <a16:creationId xmlns:a16="http://schemas.microsoft.com/office/drawing/2014/main" id="{414C8DCF-FB90-DE77-C766-FFF308D7EE40}"/>
              </a:ext>
            </a:extLst>
          </p:cNvPr>
          <p:cNvSpPr txBox="1"/>
          <p:nvPr/>
        </p:nvSpPr>
        <p:spPr>
          <a:xfrm>
            <a:off x="3125589" y="1460358"/>
            <a:ext cx="7374900" cy="4093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Dios les ha dado </a:t>
            </a:r>
            <a:r>
              <a:rPr lang="en-US" sz="3400" dirty="0" err="1">
                <a:solidFill>
                  <a:schemeClr val="dk1"/>
                </a:solidFill>
                <a:latin typeface="Lato"/>
                <a:ea typeface="Lato"/>
                <a:cs typeface="Lato"/>
                <a:sym typeface="Lato"/>
              </a:rPr>
              <a:t>vida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juntamente</a:t>
            </a:r>
            <a:r>
              <a:rPr lang="en-US" sz="3400" dirty="0">
                <a:solidFill>
                  <a:schemeClr val="dk1"/>
                </a:solidFill>
                <a:latin typeface="Lato"/>
                <a:ea typeface="Lato"/>
                <a:cs typeface="Lato"/>
                <a:sym typeface="Lato"/>
              </a:rPr>
              <a:t> con </a:t>
            </a:r>
            <a:r>
              <a:rPr lang="en-US" sz="3400" dirty="0" err="1">
                <a:solidFill>
                  <a:schemeClr val="dk1"/>
                </a:solidFill>
                <a:latin typeface="Lato"/>
                <a:ea typeface="Lato"/>
                <a:cs typeface="Lato"/>
                <a:sym typeface="Lato"/>
              </a:rPr>
              <a:t>él</a:t>
            </a:r>
            <a:r>
              <a:rPr lang="en-US" sz="3400" dirty="0">
                <a:solidFill>
                  <a:schemeClr val="dk1"/>
                </a:solidFill>
                <a:latin typeface="Lato"/>
                <a:ea typeface="Lato"/>
                <a:cs typeface="Lato"/>
                <a:sym typeface="Lato"/>
              </a:rPr>
              <a:t>, y les ha </a:t>
            </a:r>
            <a:r>
              <a:rPr lang="en-US" sz="3400" dirty="0" err="1">
                <a:solidFill>
                  <a:schemeClr val="dk1"/>
                </a:solidFill>
                <a:latin typeface="Lato"/>
                <a:ea typeface="Lato"/>
                <a:cs typeface="Lato"/>
                <a:sym typeface="Lato"/>
              </a:rPr>
              <a:t>perdonado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sus </a:t>
            </a:r>
            <a:r>
              <a:rPr lang="en-US" sz="3400" dirty="0" err="1">
                <a:solidFill>
                  <a:schemeClr val="dk1"/>
                </a:solidFill>
                <a:latin typeface="Lato"/>
                <a:ea typeface="Lato"/>
                <a:cs typeface="Lato"/>
                <a:sym typeface="Lato"/>
              </a:rPr>
              <a:t>pecados</a:t>
            </a:r>
            <a:r>
              <a:rPr lang="en-US" sz="3400" dirty="0">
                <a:solidFill>
                  <a:schemeClr val="dk1"/>
                </a:solidFill>
                <a:latin typeface="Lato"/>
                <a:ea typeface="Lato"/>
                <a:cs typeface="Lato"/>
                <a:sym typeface="Lato"/>
              </a:rPr>
              <a:t>. Ha </a:t>
            </a:r>
            <a:r>
              <a:rPr lang="en-US" sz="3400" dirty="0" err="1">
                <a:solidFill>
                  <a:schemeClr val="dk1"/>
                </a:solidFill>
                <a:latin typeface="Lato"/>
                <a:ea typeface="Lato"/>
                <a:cs typeface="Lato"/>
                <a:sym typeface="Lato"/>
              </a:rPr>
              <a:t>anulado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acta de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decretos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había</a:t>
            </a:r>
            <a:r>
              <a:rPr lang="en-US" sz="3400" dirty="0">
                <a:solidFill>
                  <a:schemeClr val="dk1"/>
                </a:solidFill>
                <a:latin typeface="Lato"/>
                <a:ea typeface="Lato"/>
                <a:cs typeface="Lato"/>
                <a:sym typeface="Lato"/>
              </a:rPr>
              <a:t> contra </a:t>
            </a:r>
            <a:r>
              <a:rPr lang="en-US" sz="3400" dirty="0" err="1">
                <a:solidFill>
                  <a:schemeClr val="dk1"/>
                </a:solidFill>
                <a:latin typeface="Lato"/>
                <a:ea typeface="Lato"/>
                <a:cs typeface="Lato"/>
                <a:sym typeface="Lato"/>
              </a:rPr>
              <a:t>nosotros</a:t>
            </a:r>
            <a:r>
              <a:rPr lang="en-US" sz="3400" dirty="0">
                <a:solidFill>
                  <a:schemeClr val="dk1"/>
                </a:solidFill>
                <a:latin typeface="Lato"/>
                <a:ea typeface="Lato"/>
                <a:cs typeface="Lato"/>
                <a:sym typeface="Lato"/>
              </a:rPr>
              <a:t> y que </a:t>
            </a:r>
            <a:r>
              <a:rPr lang="en-US" sz="3400" dirty="0" err="1">
                <a:solidFill>
                  <a:schemeClr val="dk1"/>
                </a:solidFill>
                <a:latin typeface="Lato"/>
                <a:ea typeface="Lato"/>
                <a:cs typeface="Lato"/>
                <a:sym typeface="Lato"/>
              </a:rPr>
              <a:t>nos</a:t>
            </a:r>
            <a:r>
              <a:rPr lang="en-US" sz="3400" dirty="0">
                <a:solidFill>
                  <a:schemeClr val="dk1"/>
                </a:solidFill>
                <a:latin typeface="Lato"/>
                <a:ea typeface="Lato"/>
                <a:cs typeface="Lato"/>
                <a:sym typeface="Lato"/>
              </a:rPr>
              <a:t> era </a:t>
            </a:r>
            <a:r>
              <a:rPr lang="en-US" sz="3400" dirty="0" err="1">
                <a:solidFill>
                  <a:schemeClr val="dk1"/>
                </a:solidFill>
                <a:latin typeface="Lato"/>
                <a:ea typeface="Lato"/>
                <a:cs typeface="Lato"/>
                <a:sym typeface="Lato"/>
              </a:rPr>
              <a:t>adversa</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quitó</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medio y la </a:t>
            </a:r>
            <a:r>
              <a:rPr lang="en-US" sz="3400" dirty="0" err="1">
                <a:solidFill>
                  <a:schemeClr val="dk1"/>
                </a:solidFill>
                <a:latin typeface="Lato"/>
                <a:ea typeface="Lato"/>
                <a:cs typeface="Lato"/>
                <a:sym typeface="Lato"/>
              </a:rPr>
              <a:t>clavó</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cruz</a:t>
            </a:r>
            <a:r>
              <a:rPr lang="en-US" sz="3400" dirty="0">
                <a:solidFill>
                  <a:schemeClr val="dk1"/>
                </a:solidFill>
                <a:latin typeface="Lato"/>
                <a:ea typeface="Lato"/>
                <a:cs typeface="Lato"/>
                <a:sym typeface="Lato"/>
              </a:rPr>
              <a:t>. </a:t>
            </a:r>
            <a:endParaRPr lang="en-US"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lang="en-US" sz="2800" i="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err="1">
                <a:solidFill>
                  <a:schemeClr val="dk1"/>
                </a:solidFill>
                <a:latin typeface="Lato"/>
                <a:ea typeface="Lato"/>
                <a:cs typeface="Lato"/>
                <a:sym typeface="Lato"/>
              </a:rPr>
              <a:t>Colosenses</a:t>
            </a:r>
            <a:r>
              <a:rPr lang="en-US" sz="2800" i="1" dirty="0">
                <a:solidFill>
                  <a:schemeClr val="dk1"/>
                </a:solidFill>
                <a:latin typeface="Lato"/>
                <a:ea typeface="Lato"/>
                <a:cs typeface="Lato"/>
                <a:sym typeface="Lato"/>
              </a:rPr>
              <a:t> 2:13-14</a:t>
            </a:r>
            <a:endParaRPr sz="3400" b="0"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1327139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g28379ef6529_0_25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 name="Google Shape;269;g28379ef6529_0_252"/>
          <p:cNvPicPr preferRelativeResize="0"/>
          <p:nvPr/>
        </p:nvPicPr>
        <p:blipFill rotWithShape="1">
          <a:blip r:embed="rId3">
            <a:alphaModFix/>
          </a:blip>
          <a:srcRect/>
          <a:stretch/>
        </p:blipFill>
        <p:spPr>
          <a:xfrm>
            <a:off x="80901" y="1790807"/>
            <a:ext cx="3125596" cy="3218436"/>
          </a:xfrm>
          <a:prstGeom prst="rect">
            <a:avLst/>
          </a:prstGeom>
          <a:noFill/>
          <a:ln>
            <a:noFill/>
          </a:ln>
          <a:effectLst>
            <a:outerShdw blurRad="50800" dist="38100" dir="2700000" algn="tl" rotWithShape="0">
              <a:srgbClr val="000000">
                <a:alpha val="40000"/>
              </a:srgbClr>
            </a:outerShdw>
          </a:effectLst>
        </p:spPr>
      </p:pic>
      <p:pic>
        <p:nvPicPr>
          <p:cNvPr id="270" name="Google Shape;270;g28379ef6529_0_25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71" name="Google Shape;271;g28379ef6529_0_252"/>
          <p:cNvSpPr txBox="1"/>
          <p:nvPr/>
        </p:nvSpPr>
        <p:spPr>
          <a:xfrm>
            <a:off x="3287399" y="1181700"/>
            <a:ext cx="7374900" cy="449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No </a:t>
            </a:r>
            <a:r>
              <a:rPr lang="en-US" sz="3400" dirty="0" err="1">
                <a:solidFill>
                  <a:schemeClr val="dk1"/>
                </a:solidFill>
                <a:latin typeface="Lato"/>
                <a:ea typeface="Lato"/>
                <a:cs typeface="Lato"/>
                <a:sym typeface="Lato"/>
              </a:rPr>
              <a:t>permitan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pues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nadie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juzgue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lo que </a:t>
            </a:r>
            <a:r>
              <a:rPr lang="en-US" sz="3400" dirty="0" err="1">
                <a:solidFill>
                  <a:schemeClr val="dk1"/>
                </a:solidFill>
                <a:latin typeface="Lato"/>
                <a:ea typeface="Lato"/>
                <a:cs typeface="Lato"/>
                <a:sym typeface="Lato"/>
              </a:rPr>
              <a:t>comen</a:t>
            </a:r>
            <a:r>
              <a:rPr lang="en-US" sz="3400" dirty="0">
                <a:solidFill>
                  <a:schemeClr val="dk1"/>
                </a:solidFill>
                <a:latin typeface="Lato"/>
                <a:ea typeface="Lato"/>
                <a:cs typeface="Lato"/>
                <a:sym typeface="Lato"/>
              </a:rPr>
              <a:t> o </a:t>
            </a:r>
            <a:r>
              <a:rPr lang="en-US" sz="3400" dirty="0" err="1">
                <a:solidFill>
                  <a:schemeClr val="dk1"/>
                </a:solidFill>
                <a:latin typeface="Lato"/>
                <a:ea typeface="Lato"/>
                <a:cs typeface="Lato"/>
                <a:sym typeface="Lato"/>
              </a:rPr>
              <a:t>beben</a:t>
            </a:r>
            <a:r>
              <a:rPr lang="en-US" sz="3400" dirty="0">
                <a:solidFill>
                  <a:schemeClr val="dk1"/>
                </a:solidFill>
                <a:latin typeface="Lato"/>
                <a:ea typeface="Lato"/>
                <a:cs typeface="Lato"/>
                <a:sym typeface="Lato"/>
              </a:rPr>
              <a:t>, o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relación</a:t>
            </a:r>
            <a:r>
              <a:rPr lang="en-US" sz="3400" dirty="0">
                <a:solidFill>
                  <a:schemeClr val="dk1"/>
                </a:solidFill>
                <a:latin typeface="Lato"/>
                <a:ea typeface="Lato"/>
                <a:cs typeface="Lato"/>
                <a:sym typeface="Lato"/>
              </a:rPr>
              <a:t> con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días de fiesta, la luna </a:t>
            </a:r>
            <a:r>
              <a:rPr lang="en-US" sz="3400" dirty="0" err="1">
                <a:solidFill>
                  <a:schemeClr val="dk1"/>
                </a:solidFill>
                <a:latin typeface="Lato"/>
                <a:ea typeface="Lato"/>
                <a:cs typeface="Lato"/>
                <a:sym typeface="Lato"/>
              </a:rPr>
              <a:t>nueva</a:t>
            </a:r>
            <a:r>
              <a:rPr lang="en-US" sz="3400" dirty="0">
                <a:solidFill>
                  <a:schemeClr val="dk1"/>
                </a:solidFill>
                <a:latin typeface="Lato"/>
                <a:ea typeface="Lato"/>
                <a:cs typeface="Lato"/>
                <a:sym typeface="Lato"/>
              </a:rPr>
              <a:t> o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días de </a:t>
            </a:r>
            <a:r>
              <a:rPr lang="en-US" sz="3400" dirty="0" err="1">
                <a:solidFill>
                  <a:schemeClr val="dk1"/>
                </a:solidFill>
                <a:latin typeface="Lato"/>
                <a:ea typeface="Lato"/>
                <a:cs typeface="Lato"/>
                <a:sym typeface="Lato"/>
              </a:rPr>
              <a:t>reposo</a:t>
            </a:r>
            <a:r>
              <a:rPr lang="en-US" sz="3400" dirty="0">
                <a:solidFill>
                  <a:schemeClr val="dk1"/>
                </a:solidFill>
                <a:latin typeface="Lato"/>
                <a:ea typeface="Lato"/>
                <a:cs typeface="Lato"/>
                <a:sym typeface="Lato"/>
              </a:rPr>
              <a:t>. Todo </a:t>
            </a:r>
            <a:r>
              <a:rPr lang="en-US" sz="3400" dirty="0" err="1">
                <a:solidFill>
                  <a:schemeClr val="dk1"/>
                </a:solidFill>
                <a:latin typeface="Lato"/>
                <a:ea typeface="Lato"/>
                <a:cs typeface="Lato"/>
                <a:sym typeface="Lato"/>
              </a:rPr>
              <a:t>esto</a:t>
            </a:r>
            <a:r>
              <a:rPr lang="en-US" sz="3400" dirty="0">
                <a:solidFill>
                  <a:schemeClr val="dk1"/>
                </a:solidFill>
                <a:latin typeface="Lato"/>
                <a:ea typeface="Lato"/>
                <a:cs typeface="Lato"/>
                <a:sym typeface="Lato"/>
              </a:rPr>
              <a:t> no es </a:t>
            </a:r>
            <a:r>
              <a:rPr lang="en-US" sz="3400" dirty="0" err="1">
                <a:solidFill>
                  <a:schemeClr val="dk1"/>
                </a:solidFill>
                <a:latin typeface="Lato"/>
                <a:ea typeface="Lato"/>
                <a:cs typeface="Lato"/>
                <a:sym typeface="Lato"/>
              </a:rPr>
              <a:t>más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una</a:t>
            </a:r>
            <a:r>
              <a:rPr lang="en-US" sz="3400" dirty="0">
                <a:solidFill>
                  <a:schemeClr val="dk1"/>
                </a:solidFill>
                <a:latin typeface="Lato"/>
                <a:ea typeface="Lato"/>
                <a:cs typeface="Lato"/>
                <a:sym typeface="Lato"/>
              </a:rPr>
              <a:t> sombra de lo que </a:t>
            </a:r>
            <a:r>
              <a:rPr lang="en-US" sz="3400" dirty="0" err="1">
                <a:solidFill>
                  <a:schemeClr val="dk1"/>
                </a:solidFill>
                <a:latin typeface="Lato"/>
                <a:ea typeface="Lato"/>
                <a:cs typeface="Lato"/>
                <a:sym typeface="Lato"/>
              </a:rPr>
              <a:t>está</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venir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pero</a:t>
            </a:r>
            <a:r>
              <a:rPr lang="en-US" sz="3400" dirty="0">
                <a:solidFill>
                  <a:schemeClr val="dk1"/>
                </a:solidFill>
                <a:latin typeface="Lato"/>
                <a:ea typeface="Lato"/>
                <a:cs typeface="Lato"/>
                <a:sym typeface="Lato"/>
              </a:rPr>
              <a:t> lo real y </a:t>
            </a:r>
            <a:r>
              <a:rPr lang="en-US" sz="3400" dirty="0" err="1">
                <a:solidFill>
                  <a:schemeClr val="dk1"/>
                </a:solidFill>
                <a:latin typeface="Lato"/>
                <a:ea typeface="Lato"/>
                <a:cs typeface="Lato"/>
                <a:sym typeface="Lato"/>
              </a:rPr>
              <a:t>verdadero</a:t>
            </a:r>
            <a:r>
              <a:rPr lang="en-US" sz="3400" dirty="0">
                <a:solidFill>
                  <a:schemeClr val="dk1"/>
                </a:solidFill>
                <a:latin typeface="Lato"/>
                <a:ea typeface="Lato"/>
                <a:cs typeface="Lato"/>
                <a:sym typeface="Lato"/>
              </a:rPr>
              <a:t> es Cristo. </a:t>
            </a:r>
            <a:endParaRPr sz="34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err="1">
                <a:solidFill>
                  <a:schemeClr val="dk1"/>
                </a:solidFill>
                <a:latin typeface="Lato"/>
                <a:ea typeface="Lato"/>
                <a:cs typeface="Lato"/>
                <a:sym typeface="Lato"/>
              </a:rPr>
              <a:t>Colosenses</a:t>
            </a:r>
            <a:r>
              <a:rPr lang="en-US" sz="2800" i="1" dirty="0">
                <a:solidFill>
                  <a:schemeClr val="dk1"/>
                </a:solidFill>
                <a:latin typeface="Lato"/>
                <a:ea typeface="Lato"/>
                <a:cs typeface="Lato"/>
                <a:sym typeface="Lato"/>
              </a:rPr>
              <a:t> 2:16,17</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587168" y="1848186"/>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7</a:t>
            </a:r>
            <a:endParaRPr sz="6000" b="0" i="0" u="none" strike="noStrike" cap="none" dirty="0">
              <a:solidFill>
                <a:srgbClr val="009444"/>
              </a:solidFill>
              <a:latin typeface="Lato"/>
              <a:ea typeface="Lato"/>
              <a:cs typeface="Lato"/>
              <a:sym typeface="Lato"/>
            </a:endParaRPr>
          </a:p>
        </p:txBody>
      </p:sp>
      <p:sp>
        <p:nvSpPr>
          <p:cNvPr id="101" name="Google Shape;101;p2"/>
          <p:cNvSpPr txBox="1"/>
          <p:nvPr/>
        </p:nvSpPr>
        <p:spPr>
          <a:xfrm>
            <a:off x="3587168" y="3440545"/>
            <a:ext cx="7772100" cy="248551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Ya no </a:t>
            </a:r>
            <a:r>
              <a:rPr lang="en-US" sz="3888" dirty="0" err="1">
                <a:solidFill>
                  <a:schemeClr val="dk1"/>
                </a:solidFill>
                <a:latin typeface="Lato"/>
                <a:ea typeface="Lato"/>
                <a:cs typeface="Lato"/>
                <a:sym typeface="Lato"/>
              </a:rPr>
              <a:t>estamos</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atados</a:t>
            </a:r>
            <a:r>
              <a:rPr lang="en-US" sz="3888" dirty="0">
                <a:solidFill>
                  <a:schemeClr val="dk1"/>
                </a:solidFill>
                <a:latin typeface="Lato"/>
                <a:ea typeface="Lato"/>
                <a:cs typeface="Lato"/>
                <a:sym typeface="Lato"/>
              </a:rPr>
              <a:t> a las </a:t>
            </a:r>
            <a:r>
              <a:rPr lang="en-US" sz="3888" dirty="0" err="1">
                <a:solidFill>
                  <a:schemeClr val="dk1"/>
                </a:solidFill>
                <a:latin typeface="Lato"/>
                <a:ea typeface="Lato"/>
                <a:cs typeface="Lato"/>
                <a:sym typeface="Lato"/>
              </a:rPr>
              <a:t>leyes</a:t>
            </a:r>
            <a:r>
              <a:rPr lang="en-US" sz="3888" dirty="0">
                <a:solidFill>
                  <a:schemeClr val="dk1"/>
                </a:solidFill>
                <a:latin typeface="Lato"/>
                <a:ea typeface="Lato"/>
                <a:cs typeface="Lato"/>
                <a:sym typeface="Lato"/>
              </a:rPr>
              <a:t> </a:t>
            </a:r>
            <a:endParaRPr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del </a:t>
            </a:r>
            <a:r>
              <a:rPr lang="en-US" sz="3888" dirty="0" err="1">
                <a:solidFill>
                  <a:schemeClr val="dk1"/>
                </a:solidFill>
                <a:latin typeface="Lato"/>
                <a:ea typeface="Lato"/>
                <a:cs typeface="Lato"/>
                <a:sym typeface="Lato"/>
              </a:rPr>
              <a:t>pacto</a:t>
            </a:r>
            <a:r>
              <a:rPr lang="en-US" sz="3888" dirty="0">
                <a:solidFill>
                  <a:schemeClr val="dk1"/>
                </a:solidFill>
                <a:latin typeface="Lato"/>
                <a:ea typeface="Lato"/>
                <a:cs typeface="Lato"/>
                <a:sym typeface="Lato"/>
              </a:rPr>
              <a:t> de </a:t>
            </a:r>
            <a:r>
              <a:rPr lang="en-US" sz="3888" dirty="0" err="1">
                <a:solidFill>
                  <a:schemeClr val="dk1"/>
                </a:solidFill>
                <a:latin typeface="Lato"/>
                <a:ea typeface="Lato"/>
                <a:cs typeface="Lato"/>
                <a:sym typeface="Lato"/>
              </a:rPr>
              <a:t>Sinaí</a:t>
            </a:r>
            <a:endParaRPr lang="en-US"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lang="en-US"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b="1" i="1" dirty="0" err="1">
                <a:solidFill>
                  <a:schemeClr val="dk1"/>
                </a:solidFill>
                <a:latin typeface="Lato"/>
                <a:ea typeface="Lato"/>
                <a:cs typeface="Lato"/>
                <a:sym typeface="Lato"/>
              </a:rPr>
              <a:t>Colosenses</a:t>
            </a:r>
            <a:r>
              <a:rPr lang="en-US" sz="3888" b="1" i="1" dirty="0">
                <a:solidFill>
                  <a:schemeClr val="dk1"/>
                </a:solidFill>
                <a:latin typeface="Lato"/>
                <a:ea typeface="Lato"/>
                <a:cs typeface="Lato"/>
                <a:sym typeface="Lato"/>
              </a:rPr>
              <a:t> 2</a:t>
            </a:r>
            <a:endParaRPr sz="3888" b="1" i="1" dirty="0">
              <a:solidFill>
                <a:schemeClr val="dk1"/>
              </a:solidFill>
              <a:latin typeface="Lato"/>
              <a:ea typeface="Lato"/>
              <a:cs typeface="Lato"/>
              <a:sym typeface="Lato"/>
            </a:endParaRPr>
          </a:p>
        </p:txBody>
      </p:sp>
      <p:cxnSp>
        <p:nvCxnSpPr>
          <p:cNvPr id="102" name="Google Shape;102;p2"/>
          <p:cNvCxnSpPr/>
          <p:nvPr/>
        </p:nvCxnSpPr>
        <p:spPr>
          <a:xfrm>
            <a:off x="3125597" y="307879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0" y="174020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sp>
        <p:nvSpPr>
          <p:cNvPr id="276" name="Google Shape;276;g283796e4b17_0_61"/>
          <p:cNvSpPr txBox="1"/>
          <p:nvPr/>
        </p:nvSpPr>
        <p:spPr>
          <a:xfrm>
            <a:off x="3206497" y="2459524"/>
            <a:ext cx="75924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chemeClr val="dk1"/>
                </a:solidFill>
                <a:latin typeface="Lato"/>
                <a:ea typeface="Lato"/>
                <a:cs typeface="Lato"/>
                <a:sym typeface="Lato"/>
              </a:rPr>
              <a:t>¿</a:t>
            </a:r>
            <a:r>
              <a:rPr lang="en-US" sz="4000" b="1" i="0" u="none" strike="noStrike" cap="none" dirty="0" err="1">
                <a:solidFill>
                  <a:schemeClr val="dk1"/>
                </a:solidFill>
                <a:latin typeface="Lato"/>
                <a:ea typeface="Lato"/>
                <a:cs typeface="Lato"/>
                <a:sym typeface="Lato"/>
              </a:rPr>
              <a:t>Qué</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ejemplos</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modernos</a:t>
            </a:r>
            <a:r>
              <a:rPr lang="en-US" sz="4000" b="1" i="0" u="none" strike="noStrike" cap="none" dirty="0">
                <a:solidFill>
                  <a:schemeClr val="dk1"/>
                </a:solidFill>
                <a:latin typeface="Lato"/>
                <a:ea typeface="Lato"/>
                <a:cs typeface="Lato"/>
                <a:sym typeface="Lato"/>
              </a:rPr>
              <a:t> hay de </a:t>
            </a:r>
            <a:r>
              <a:rPr lang="en-US" sz="4000" b="1" i="0" u="none" strike="noStrike" cap="none" dirty="0" err="1">
                <a:solidFill>
                  <a:schemeClr val="dk1"/>
                </a:solidFill>
                <a:latin typeface="Lato"/>
                <a:ea typeface="Lato"/>
                <a:cs typeface="Lato"/>
                <a:sym typeface="Lato"/>
              </a:rPr>
              <a:t>iglesias</a:t>
            </a:r>
            <a:r>
              <a:rPr lang="en-US" sz="4000" b="1" i="0" u="none" strike="noStrike" cap="none" dirty="0">
                <a:solidFill>
                  <a:schemeClr val="dk1"/>
                </a:solidFill>
                <a:latin typeface="Lato"/>
                <a:ea typeface="Lato"/>
                <a:cs typeface="Lato"/>
                <a:sym typeface="Lato"/>
              </a:rPr>
              <a:t> que </a:t>
            </a:r>
            <a:r>
              <a:rPr lang="en-US" sz="4000" b="1" i="0" u="none" strike="noStrike" cap="none" dirty="0" err="1">
                <a:solidFill>
                  <a:schemeClr val="dk1"/>
                </a:solidFill>
                <a:latin typeface="Lato"/>
                <a:ea typeface="Lato"/>
                <a:cs typeface="Lato"/>
                <a:sym typeface="Lato"/>
              </a:rPr>
              <a:t>imponen</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leyes</a:t>
            </a:r>
            <a:r>
              <a:rPr lang="en-US" sz="4000" b="1" i="0" u="none" strike="noStrike" cap="none" dirty="0">
                <a:solidFill>
                  <a:schemeClr val="dk1"/>
                </a:solidFill>
                <a:latin typeface="Lato"/>
                <a:ea typeface="Lato"/>
                <a:cs typeface="Lato"/>
                <a:sym typeface="Lato"/>
              </a:rPr>
              <a:t> ceremonials? </a:t>
            </a:r>
            <a:endParaRPr sz="4000" b="1" i="0" u="none" strike="noStrike" cap="none" dirty="0">
              <a:solidFill>
                <a:schemeClr val="dk1"/>
              </a:solidFill>
              <a:latin typeface="Lato"/>
              <a:ea typeface="Lato"/>
              <a:cs typeface="Lato"/>
              <a:sym typeface="Lato"/>
            </a:endParaRPr>
          </a:p>
        </p:txBody>
      </p:sp>
      <p:sp>
        <p:nvSpPr>
          <p:cNvPr id="277" name="Google Shape;277;g283796e4b17_0_6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8" name="Google Shape;278;g283796e4b17_0_61"/>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279" name="Google Shape;279;g283796e4b17_0_6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3" name="Google Shape;243;p19"/>
          <p:cNvSpPr txBox="1"/>
          <p:nvPr/>
        </p:nvSpPr>
        <p:spPr>
          <a:xfrm>
            <a:off x="733864" y="1401041"/>
            <a:ext cx="7661991" cy="501671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018443"/>
              </a:buClr>
              <a:buSzPts val="3800"/>
            </a:pPr>
            <a:r>
              <a:rPr lang="es-ES" sz="3200" dirty="0">
                <a:solidFill>
                  <a:schemeClr val="tx1"/>
                </a:solidFill>
                <a:latin typeface="Overlock"/>
                <a:sym typeface="Overlock"/>
              </a:rPr>
              <a:t>1. Dios ciertamente exigió que los Israelitas diezmaran. (</a:t>
            </a:r>
            <a:r>
              <a:rPr lang="es-ES" sz="3200" dirty="0" err="1">
                <a:solidFill>
                  <a:schemeClr val="tx1"/>
                </a:solidFill>
                <a:latin typeface="Overlock"/>
                <a:sym typeface="Overlock"/>
              </a:rPr>
              <a:t>Deut</a:t>
            </a:r>
            <a:r>
              <a:rPr lang="es-ES" sz="3200" dirty="0">
                <a:solidFill>
                  <a:schemeClr val="tx1"/>
                </a:solidFill>
                <a:latin typeface="Overlock"/>
                <a:sym typeface="Overlock"/>
              </a:rPr>
              <a:t>. 14:22; Malaquías 3:8-10)</a:t>
            </a:r>
          </a:p>
          <a:p>
            <a:pPr marR="0" lvl="0" algn="l" rtl="0">
              <a:spcBef>
                <a:spcPts val="0"/>
              </a:spcBef>
              <a:spcAft>
                <a:spcPts val="0"/>
              </a:spcAft>
              <a:buClr>
                <a:srgbClr val="018443"/>
              </a:buClr>
              <a:buSzPts val="3800"/>
            </a:pPr>
            <a:endParaRPr lang="es-ES" sz="3200" dirty="0">
              <a:solidFill>
                <a:schemeClr val="tx1"/>
              </a:solidFill>
              <a:latin typeface="Overlock"/>
              <a:sym typeface="Overlock"/>
            </a:endParaRPr>
          </a:p>
          <a:p>
            <a:pPr marR="0" lvl="0" algn="l" rtl="0">
              <a:spcBef>
                <a:spcPts val="0"/>
              </a:spcBef>
              <a:spcAft>
                <a:spcPts val="0"/>
              </a:spcAft>
              <a:buClr>
                <a:srgbClr val="018443"/>
              </a:buClr>
              <a:buSzPts val="3800"/>
            </a:pPr>
            <a:r>
              <a:rPr lang="es-ES" sz="3200" dirty="0">
                <a:solidFill>
                  <a:schemeClr val="tx1"/>
                </a:solidFill>
                <a:latin typeface="Overlock"/>
                <a:sym typeface="Overlock"/>
              </a:rPr>
              <a:t>2. En el Nuevo Testamento, Dios NO exige que diezmemos</a:t>
            </a:r>
          </a:p>
          <a:p>
            <a:pPr marR="0" lvl="0" algn="l" rtl="0">
              <a:spcBef>
                <a:spcPts val="0"/>
              </a:spcBef>
              <a:spcAft>
                <a:spcPts val="0"/>
              </a:spcAft>
              <a:buClr>
                <a:srgbClr val="018443"/>
              </a:buClr>
              <a:buSzPts val="3800"/>
            </a:pPr>
            <a:endParaRPr lang="es-ES" sz="3200" dirty="0">
              <a:solidFill>
                <a:schemeClr val="tx1"/>
              </a:solidFill>
              <a:latin typeface="Overlock"/>
              <a:sym typeface="Overlock"/>
            </a:endParaRPr>
          </a:p>
          <a:p>
            <a:pPr marR="0" lvl="0" algn="l" rtl="0">
              <a:spcBef>
                <a:spcPts val="0"/>
              </a:spcBef>
              <a:spcAft>
                <a:spcPts val="0"/>
              </a:spcAft>
              <a:buClr>
                <a:srgbClr val="018443"/>
              </a:buClr>
              <a:buSzPts val="3800"/>
            </a:pPr>
            <a:r>
              <a:rPr lang="es-ES" sz="3200" b="1" i="1" dirty="0">
                <a:solidFill>
                  <a:schemeClr val="tx1"/>
                </a:solidFill>
                <a:latin typeface="Overlock"/>
                <a:sym typeface="Overlock"/>
              </a:rPr>
              <a:t>2 Corintios 9:7 Cada uno debe dar según se lo haya propuesto en su corazón, y no debe dar con tristeza, ni por necesidad, porque Dios ama a quien da con alegría</a:t>
            </a:r>
          </a:p>
        </p:txBody>
      </p:sp>
      <p:sp>
        <p:nvSpPr>
          <p:cNvPr id="245" name="Google Shape;245;p19"/>
          <p:cNvSpPr txBox="1"/>
          <p:nvPr/>
        </p:nvSpPr>
        <p:spPr>
          <a:xfrm>
            <a:off x="500754" y="350415"/>
            <a:ext cx="11190492" cy="646290"/>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dirty="0">
                <a:solidFill>
                  <a:schemeClr val="tx1"/>
                </a:solidFill>
                <a:latin typeface="Overlock"/>
                <a:ea typeface="Overlock"/>
                <a:cs typeface="Overlock"/>
                <a:sym typeface="Overlock"/>
              </a:rPr>
              <a:t>Diezmar</a:t>
            </a:r>
            <a:endParaRPr sz="3600" dirty="0">
              <a:solidFill>
                <a:schemeClr val="tx1"/>
              </a:solidFill>
              <a:latin typeface="Overlock"/>
              <a:ea typeface="Overlock"/>
              <a:cs typeface="Overlock"/>
              <a:sym typeface="Overlock"/>
            </a:endParaRPr>
          </a:p>
        </p:txBody>
      </p:sp>
      <p:pic>
        <p:nvPicPr>
          <p:cNvPr id="12290" name="Picture 2" descr="Love Offering - Minor Basilica and National Shrine of San Lorenzo Ruiz">
            <a:extLst>
              <a:ext uri="{FF2B5EF4-FFF2-40B4-BE49-F238E27FC236}">
                <a16:creationId xmlns:a16="http://schemas.microsoft.com/office/drawing/2014/main" id="{C276E6A7-88A1-E5E2-64E0-D94E599D9A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064" r="1563"/>
          <a:stretch/>
        </p:blipFill>
        <p:spPr bwMode="auto">
          <a:xfrm>
            <a:off x="8255319" y="3065322"/>
            <a:ext cx="3435927" cy="2859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07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animEffect transition="in" filter="fade">
                                      <p:cBhvr>
                                        <p:cTn id="7" dur="500"/>
                                        <p:tgtEl>
                                          <p:spTgt spid="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2" end="2"/>
                                            </p:txEl>
                                          </p:spTgt>
                                        </p:tgtEl>
                                        <p:attrNameLst>
                                          <p:attrName>style.visibility</p:attrName>
                                        </p:attrNameLst>
                                      </p:cBhvr>
                                      <p:to>
                                        <p:strVal val="visible"/>
                                      </p:to>
                                    </p:set>
                                    <p:animEffect transition="in" filter="fade">
                                      <p:cBhvr>
                                        <p:cTn id="12" dur="500"/>
                                        <p:tgtEl>
                                          <p:spTgt spid="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xEl>
                                              <p:pRg st="4" end="4"/>
                                            </p:txEl>
                                          </p:spTgt>
                                        </p:tgtEl>
                                        <p:attrNameLst>
                                          <p:attrName>style.visibility</p:attrName>
                                        </p:attrNameLst>
                                      </p:cBhvr>
                                      <p:to>
                                        <p:strVal val="visible"/>
                                      </p:to>
                                    </p:set>
                                    <p:animEffect transition="in" filter="fade">
                                      <p:cBhvr>
                                        <p:cTn id="17" dur="500"/>
                                        <p:tgtEl>
                                          <p:spTgt spid="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3" name="Google Shape;243;p19"/>
          <p:cNvSpPr txBox="1"/>
          <p:nvPr/>
        </p:nvSpPr>
        <p:spPr>
          <a:xfrm>
            <a:off x="617309" y="1490867"/>
            <a:ext cx="10957382" cy="501671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018443"/>
              </a:buClr>
              <a:buSzPts val="3800"/>
            </a:pPr>
            <a:r>
              <a:rPr lang="es-ES" sz="3200" dirty="0">
                <a:solidFill>
                  <a:schemeClr val="tx1"/>
                </a:solidFill>
                <a:latin typeface="Overlock"/>
                <a:sym typeface="Overlock"/>
              </a:rPr>
              <a:t>1. Dios NO exige hoy que descansemos/ adoremos el día sábado. </a:t>
            </a:r>
          </a:p>
          <a:p>
            <a:pPr marR="0" lvl="0" algn="l" rtl="0">
              <a:spcBef>
                <a:spcPts val="0"/>
              </a:spcBef>
              <a:spcAft>
                <a:spcPts val="0"/>
              </a:spcAft>
              <a:buClr>
                <a:srgbClr val="018443"/>
              </a:buClr>
              <a:buSzPts val="3800"/>
            </a:pPr>
            <a:endParaRPr lang="es-ES" sz="3200" dirty="0">
              <a:solidFill>
                <a:schemeClr val="tx1"/>
              </a:solidFill>
              <a:latin typeface="Overlock"/>
              <a:sym typeface="Overlock"/>
            </a:endParaRPr>
          </a:p>
          <a:p>
            <a:pPr marR="0" lvl="0" algn="l" rtl="0">
              <a:spcBef>
                <a:spcPts val="0"/>
              </a:spcBef>
              <a:spcAft>
                <a:spcPts val="0"/>
              </a:spcAft>
              <a:buClr>
                <a:srgbClr val="018443"/>
              </a:buClr>
              <a:buSzPts val="3800"/>
            </a:pPr>
            <a:r>
              <a:rPr lang="es-ES" sz="3200" dirty="0">
                <a:solidFill>
                  <a:schemeClr val="tx1"/>
                </a:solidFill>
                <a:latin typeface="Overlock"/>
                <a:sym typeface="Overlock"/>
              </a:rPr>
              <a:t>2. Ese descanso solo prefiguraba el descanso espiritual que Cristo no da, el perdón de los pecados. </a:t>
            </a:r>
          </a:p>
          <a:p>
            <a:pPr marR="0" lvl="0" algn="l" rtl="0">
              <a:spcBef>
                <a:spcPts val="0"/>
              </a:spcBef>
              <a:spcAft>
                <a:spcPts val="0"/>
              </a:spcAft>
              <a:buClr>
                <a:srgbClr val="018443"/>
              </a:buClr>
              <a:buSzPts val="3800"/>
            </a:pPr>
            <a:endParaRPr lang="es-ES" sz="3200" dirty="0">
              <a:solidFill>
                <a:schemeClr val="tx1"/>
              </a:solidFill>
              <a:latin typeface="Overlock"/>
              <a:sym typeface="Overlock"/>
            </a:endParaRPr>
          </a:p>
          <a:p>
            <a:pPr marR="0" lvl="0" algn="l" rtl="0">
              <a:spcBef>
                <a:spcPts val="0"/>
              </a:spcBef>
              <a:spcAft>
                <a:spcPts val="0"/>
              </a:spcAft>
              <a:buClr>
                <a:srgbClr val="018443"/>
              </a:buClr>
              <a:buSzPts val="3800"/>
            </a:pPr>
            <a:r>
              <a:rPr lang="es-ES" sz="3200" b="1" i="1" dirty="0">
                <a:solidFill>
                  <a:schemeClr val="tx1"/>
                </a:solidFill>
                <a:latin typeface="Overlock"/>
                <a:sym typeface="Overlock"/>
              </a:rPr>
              <a:t>Colosenses 2:16,17 No permitan, pues, que nadie los juzgue por lo que comen o beben, o en relación con los días de fiesta, la luna nueva o los días de reposo. Todo esto no es más que una sombre de lo que está por venir; pero lo real y verdadero es Cristo. </a:t>
            </a:r>
          </a:p>
        </p:txBody>
      </p:sp>
      <p:sp>
        <p:nvSpPr>
          <p:cNvPr id="245" name="Google Shape;245;p19"/>
          <p:cNvSpPr txBox="1"/>
          <p:nvPr/>
        </p:nvSpPr>
        <p:spPr>
          <a:xfrm>
            <a:off x="500754" y="350415"/>
            <a:ext cx="11190492" cy="646290"/>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dirty="0">
                <a:solidFill>
                  <a:schemeClr val="tx1"/>
                </a:solidFill>
                <a:latin typeface="Overlock"/>
                <a:ea typeface="Overlock"/>
                <a:cs typeface="Overlock"/>
                <a:sym typeface="Overlock"/>
              </a:rPr>
              <a:t>El día sábado</a:t>
            </a:r>
            <a:endParaRPr sz="3600" dirty="0">
              <a:solidFill>
                <a:schemeClr val="tx1"/>
              </a:solidFill>
              <a:latin typeface="Overlock"/>
              <a:ea typeface="Overlock"/>
              <a:cs typeface="Overlock"/>
              <a:sym typeface="Overlock"/>
            </a:endParaRPr>
          </a:p>
        </p:txBody>
      </p:sp>
    </p:spTree>
    <p:extLst>
      <p:ext uri="{BB962C8B-B14F-4D97-AF65-F5344CB8AC3E}">
        <p14:creationId xmlns:p14="http://schemas.microsoft.com/office/powerpoint/2010/main" val="396704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animEffect transition="in" filter="fade">
                                      <p:cBhvr>
                                        <p:cTn id="7" dur="500"/>
                                        <p:tgtEl>
                                          <p:spTgt spid="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2" end="2"/>
                                            </p:txEl>
                                          </p:spTgt>
                                        </p:tgtEl>
                                        <p:attrNameLst>
                                          <p:attrName>style.visibility</p:attrName>
                                        </p:attrNameLst>
                                      </p:cBhvr>
                                      <p:to>
                                        <p:strVal val="visible"/>
                                      </p:to>
                                    </p:set>
                                    <p:animEffect transition="in" filter="fade">
                                      <p:cBhvr>
                                        <p:cTn id="12" dur="500"/>
                                        <p:tgtEl>
                                          <p:spTgt spid="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xEl>
                                              <p:pRg st="4" end="4"/>
                                            </p:txEl>
                                          </p:spTgt>
                                        </p:tgtEl>
                                        <p:attrNameLst>
                                          <p:attrName>style.visibility</p:attrName>
                                        </p:attrNameLst>
                                      </p:cBhvr>
                                      <p:to>
                                        <p:strVal val="visible"/>
                                      </p:to>
                                    </p:set>
                                    <p:animEffect transition="in" filter="fade">
                                      <p:cBhvr>
                                        <p:cTn id="17" dur="500"/>
                                        <p:tgtEl>
                                          <p:spTgt spid="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3" name="Google Shape;243;p19"/>
          <p:cNvSpPr txBox="1"/>
          <p:nvPr/>
        </p:nvSpPr>
        <p:spPr>
          <a:xfrm>
            <a:off x="617309" y="1490867"/>
            <a:ext cx="10957382" cy="403183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018443"/>
              </a:buClr>
              <a:buSzPts val="3800"/>
            </a:pPr>
            <a:r>
              <a:rPr lang="es-ES" sz="3200" dirty="0">
                <a:solidFill>
                  <a:schemeClr val="tx1"/>
                </a:solidFill>
                <a:latin typeface="Overlock"/>
                <a:sym typeface="Overlock"/>
              </a:rPr>
              <a:t>1. Dios NO exige hoy que sigamos las leyes dietéticas del Antiguo Testamento. </a:t>
            </a:r>
          </a:p>
          <a:p>
            <a:pPr marR="0" lvl="0" algn="l" rtl="0">
              <a:spcBef>
                <a:spcPts val="0"/>
              </a:spcBef>
              <a:spcAft>
                <a:spcPts val="0"/>
              </a:spcAft>
              <a:buClr>
                <a:srgbClr val="018443"/>
              </a:buClr>
              <a:buSzPts val="3800"/>
            </a:pPr>
            <a:endParaRPr lang="es-ES" sz="3200" dirty="0">
              <a:solidFill>
                <a:schemeClr val="tx1"/>
              </a:solidFill>
              <a:latin typeface="Overlock"/>
              <a:sym typeface="Overlock"/>
            </a:endParaRPr>
          </a:p>
          <a:p>
            <a:pPr marR="0" lvl="0" algn="l" rtl="0">
              <a:spcBef>
                <a:spcPts val="0"/>
              </a:spcBef>
              <a:spcAft>
                <a:spcPts val="0"/>
              </a:spcAft>
              <a:buClr>
                <a:srgbClr val="018443"/>
              </a:buClr>
              <a:buSzPts val="3800"/>
            </a:pPr>
            <a:r>
              <a:rPr lang="es-ES" sz="3200" b="1" i="1" dirty="0">
                <a:solidFill>
                  <a:schemeClr val="tx1"/>
                </a:solidFill>
                <a:latin typeface="Overlock"/>
                <a:sym typeface="Overlock"/>
              </a:rPr>
              <a:t>Colosenses 2:16,17 No permitan, pues, que nadie los juzgue por lo que comen o beben, o en relación con los días de fiesta, la luna nueva o los días de reposo. Todo esto no es más que una sombre de lo que está por venir; pero lo real y verdadero es Cristo. </a:t>
            </a:r>
          </a:p>
        </p:txBody>
      </p:sp>
      <p:sp>
        <p:nvSpPr>
          <p:cNvPr id="245" name="Google Shape;245;p19"/>
          <p:cNvSpPr txBox="1"/>
          <p:nvPr/>
        </p:nvSpPr>
        <p:spPr>
          <a:xfrm>
            <a:off x="500754" y="350415"/>
            <a:ext cx="11190492" cy="646290"/>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dirty="0">
                <a:solidFill>
                  <a:schemeClr val="tx1"/>
                </a:solidFill>
                <a:latin typeface="Overlock"/>
                <a:ea typeface="Overlock"/>
                <a:cs typeface="Overlock"/>
                <a:sym typeface="Overlock"/>
              </a:rPr>
              <a:t>Las leyes dietéticas</a:t>
            </a:r>
            <a:endParaRPr sz="3600" dirty="0">
              <a:solidFill>
                <a:schemeClr val="tx1"/>
              </a:solidFill>
              <a:latin typeface="Overlock"/>
              <a:ea typeface="Overlock"/>
              <a:cs typeface="Overlock"/>
              <a:sym typeface="Overlock"/>
            </a:endParaRPr>
          </a:p>
        </p:txBody>
      </p:sp>
    </p:spTree>
    <p:extLst>
      <p:ext uri="{BB962C8B-B14F-4D97-AF65-F5344CB8AC3E}">
        <p14:creationId xmlns:p14="http://schemas.microsoft.com/office/powerpoint/2010/main" val="289659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animEffect transition="in" filter="fade">
                                      <p:cBhvr>
                                        <p:cTn id="7" dur="500"/>
                                        <p:tgtEl>
                                          <p:spTgt spid="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2" end="2"/>
                                            </p:txEl>
                                          </p:spTgt>
                                        </p:tgtEl>
                                        <p:attrNameLst>
                                          <p:attrName>style.visibility</p:attrName>
                                        </p:attrNameLst>
                                      </p:cBhvr>
                                      <p:to>
                                        <p:strVal val="visible"/>
                                      </p:to>
                                    </p:set>
                                    <p:animEffect transition="in" filter="fade">
                                      <p:cBhvr>
                                        <p:cTn id="12" dur="500"/>
                                        <p:tgtEl>
                                          <p:spTgt spid="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1" name="Google Shape;291;g283796e4b17_0_69"/>
          <p:cNvSpPr txBox="1"/>
          <p:nvPr/>
        </p:nvSpPr>
        <p:spPr>
          <a:xfrm>
            <a:off x="3125595" y="369960"/>
            <a:ext cx="8773928" cy="7017265"/>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US" sz="3200" i="1" dirty="0">
                <a:solidFill>
                  <a:schemeClr val="dk1"/>
                </a:solidFill>
                <a:latin typeface="Lato"/>
                <a:ea typeface="Lato"/>
                <a:cs typeface="Lato"/>
                <a:sym typeface="Lato"/>
              </a:rPr>
              <a:t>20 </a:t>
            </a:r>
            <a:r>
              <a:rPr lang="en-US" sz="3200" dirty="0">
                <a:solidFill>
                  <a:schemeClr val="dk1"/>
                </a:solidFill>
                <a:latin typeface="Lato"/>
                <a:ea typeface="Lato"/>
                <a:cs typeface="Lato"/>
                <a:sym typeface="Lato"/>
              </a:rPr>
              <a:t>Si con Cristo </a:t>
            </a:r>
            <a:r>
              <a:rPr lang="en-US" sz="3200" dirty="0" err="1">
                <a:solidFill>
                  <a:schemeClr val="dk1"/>
                </a:solidFill>
                <a:latin typeface="Lato"/>
                <a:ea typeface="Lato"/>
                <a:cs typeface="Lato"/>
                <a:sym typeface="Lato"/>
              </a:rPr>
              <a:t>ustedes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han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muerto</a:t>
            </a:r>
            <a:r>
              <a:rPr lang="en-US" sz="3200" dirty="0">
                <a:solidFill>
                  <a:schemeClr val="dk1"/>
                </a:solidFill>
                <a:latin typeface="Lato"/>
                <a:ea typeface="Lato"/>
                <a:cs typeface="Lato"/>
                <a:sym typeface="Lato"/>
              </a:rPr>
              <a:t> a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principios</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este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mundo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qué</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como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si</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vivieran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mundo</a:t>
            </a:r>
            <a:r>
              <a:rPr lang="en-US" sz="3200" dirty="0">
                <a:solidFill>
                  <a:schemeClr val="dk1"/>
                </a:solidFill>
                <a:latin typeface="Lato"/>
                <a:ea typeface="Lato"/>
                <a:cs typeface="Lato"/>
                <a:sym typeface="Lato"/>
              </a:rPr>
              <a:t>, se </a:t>
            </a:r>
            <a:r>
              <a:rPr lang="en-US" sz="3200" dirty="0" err="1">
                <a:solidFill>
                  <a:schemeClr val="dk1"/>
                </a:solidFill>
                <a:latin typeface="Lato"/>
                <a:ea typeface="Lato"/>
                <a:cs typeface="Lato"/>
                <a:sym typeface="Lato"/>
              </a:rPr>
              <a:t>someten</a:t>
            </a:r>
            <a:r>
              <a:rPr lang="en-US" sz="3200" dirty="0">
                <a:solidFill>
                  <a:schemeClr val="dk1"/>
                </a:solidFill>
                <a:latin typeface="Lato"/>
                <a:ea typeface="Lato"/>
                <a:cs typeface="Lato"/>
                <a:sym typeface="Lato"/>
              </a:rPr>
              <a:t> a sus </a:t>
            </a:r>
            <a:r>
              <a:rPr lang="en-US" sz="3200" dirty="0" err="1">
                <a:solidFill>
                  <a:schemeClr val="dk1"/>
                </a:solidFill>
                <a:latin typeface="Lato"/>
                <a:ea typeface="Lato"/>
                <a:cs typeface="Lato"/>
                <a:sym typeface="Lato"/>
              </a:rPr>
              <a:t>preceptos</a:t>
            </a:r>
            <a:r>
              <a:rPr lang="en-US" sz="3200" dirty="0">
                <a:solidFill>
                  <a:schemeClr val="dk1"/>
                </a:solidFill>
                <a:latin typeface="Lato"/>
                <a:ea typeface="Lato"/>
                <a:cs typeface="Lato"/>
                <a:sym typeface="Lato"/>
              </a:rPr>
              <a:t>? </a:t>
            </a:r>
            <a:r>
              <a:rPr lang="en-US" sz="3200" i="1" dirty="0">
                <a:solidFill>
                  <a:schemeClr val="dk1"/>
                </a:solidFill>
                <a:latin typeface="Lato"/>
                <a:ea typeface="Lato"/>
                <a:cs typeface="Lato"/>
                <a:sym typeface="Lato"/>
              </a:rPr>
              <a:t>21 </a:t>
            </a:r>
            <a:r>
              <a:rPr lang="en-US" sz="3200" dirty="0">
                <a:solidFill>
                  <a:schemeClr val="dk1"/>
                </a:solidFill>
                <a:latin typeface="Lato"/>
                <a:ea typeface="Lato"/>
                <a:cs typeface="Lato"/>
                <a:sym typeface="Lato"/>
              </a:rPr>
              <a:t>Les </a:t>
            </a:r>
            <a:r>
              <a:rPr lang="en-US" sz="3200" dirty="0" err="1">
                <a:solidFill>
                  <a:schemeClr val="dk1"/>
                </a:solidFill>
                <a:latin typeface="Lato"/>
                <a:ea typeface="Lato"/>
                <a:cs typeface="Lato"/>
                <a:sym typeface="Lato"/>
              </a:rPr>
              <a:t>dicen</a:t>
            </a:r>
            <a:r>
              <a:rPr lang="en-US" sz="3200" dirty="0">
                <a:solidFill>
                  <a:schemeClr val="dk1"/>
                </a:solidFill>
                <a:latin typeface="Lato"/>
                <a:ea typeface="Lato"/>
                <a:cs typeface="Lato"/>
                <a:sym typeface="Lato"/>
              </a:rPr>
              <a:t>: «No tomes </a:t>
            </a:r>
            <a:r>
              <a:rPr lang="en-US" sz="3200" dirty="0" err="1">
                <a:solidFill>
                  <a:schemeClr val="dk1"/>
                </a:solidFill>
                <a:latin typeface="Lato"/>
                <a:ea typeface="Lato"/>
                <a:cs typeface="Lato"/>
                <a:sym typeface="Lato"/>
              </a:rPr>
              <a:t>eso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tus</a:t>
            </a:r>
            <a:r>
              <a:rPr lang="en-US" sz="3200" dirty="0">
                <a:solidFill>
                  <a:schemeClr val="dk1"/>
                </a:solidFill>
                <a:latin typeface="Lato"/>
                <a:ea typeface="Lato"/>
                <a:cs typeface="Lato"/>
                <a:sym typeface="Lato"/>
              </a:rPr>
              <a:t> manos, no </a:t>
            </a:r>
            <a:r>
              <a:rPr lang="en-US" sz="3200" dirty="0" err="1">
                <a:solidFill>
                  <a:schemeClr val="dk1"/>
                </a:solidFill>
                <a:latin typeface="Lato"/>
                <a:ea typeface="Lato"/>
                <a:cs typeface="Lato"/>
                <a:sym typeface="Lato"/>
              </a:rPr>
              <a:t>pruebes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aquello</a:t>
            </a:r>
            <a:r>
              <a:rPr lang="en-US" sz="3200" dirty="0">
                <a:solidFill>
                  <a:schemeClr val="dk1"/>
                </a:solidFill>
                <a:latin typeface="Lato"/>
                <a:ea typeface="Lato"/>
                <a:cs typeface="Lato"/>
                <a:sym typeface="Lato"/>
              </a:rPr>
              <a:t>, y </a:t>
            </a:r>
            <a:r>
              <a:rPr lang="en-US" sz="3200" dirty="0" err="1">
                <a:solidFill>
                  <a:schemeClr val="dk1"/>
                </a:solidFill>
                <a:latin typeface="Lato"/>
                <a:ea typeface="Lato"/>
                <a:cs typeface="Lato"/>
                <a:sym typeface="Lato"/>
              </a:rPr>
              <a:t>ni</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siquiera</a:t>
            </a:r>
            <a:r>
              <a:rPr lang="en-US" sz="3200" dirty="0">
                <a:solidFill>
                  <a:schemeClr val="dk1"/>
                </a:solidFill>
                <a:latin typeface="Lato"/>
                <a:ea typeface="Lato"/>
                <a:cs typeface="Lato"/>
                <a:sym typeface="Lato"/>
              </a:rPr>
              <a:t> lo toques.» </a:t>
            </a:r>
            <a:r>
              <a:rPr lang="en-US" sz="3200" i="1" dirty="0">
                <a:solidFill>
                  <a:schemeClr val="dk1"/>
                </a:solidFill>
                <a:latin typeface="Lato"/>
                <a:ea typeface="Lato"/>
                <a:cs typeface="Lato"/>
                <a:sym typeface="Lato"/>
              </a:rPr>
              <a:t>22 </a:t>
            </a:r>
            <a:r>
              <a:rPr lang="en-US" sz="3200" dirty="0" err="1">
                <a:solidFill>
                  <a:schemeClr val="dk1"/>
                </a:solidFill>
                <a:latin typeface="Lato"/>
                <a:ea typeface="Lato"/>
                <a:cs typeface="Lato"/>
                <a:sym typeface="Lato"/>
              </a:rPr>
              <a:t>Esos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preceptos</a:t>
            </a:r>
            <a:r>
              <a:rPr lang="en-US" sz="3200" dirty="0">
                <a:solidFill>
                  <a:schemeClr val="dk1"/>
                </a:solidFill>
                <a:latin typeface="Lato"/>
                <a:ea typeface="Lato"/>
                <a:cs typeface="Lato"/>
                <a:sym typeface="Lato"/>
              </a:rPr>
              <a:t> se </a:t>
            </a:r>
            <a:r>
              <a:rPr lang="en-US" sz="3200" dirty="0" err="1">
                <a:solidFill>
                  <a:schemeClr val="dk1"/>
                </a:solidFill>
                <a:latin typeface="Lato"/>
                <a:ea typeface="Lato"/>
                <a:cs typeface="Lato"/>
                <a:sym typeface="Lato"/>
              </a:rPr>
              <a:t>ciñen</a:t>
            </a:r>
            <a:r>
              <a:rPr lang="en-US" sz="3200" dirty="0">
                <a:solidFill>
                  <a:schemeClr val="dk1"/>
                </a:solidFill>
                <a:latin typeface="Lato"/>
                <a:ea typeface="Lato"/>
                <a:cs typeface="Lato"/>
                <a:sym typeface="Lato"/>
              </a:rPr>
              <a:t> a </a:t>
            </a:r>
            <a:r>
              <a:rPr lang="en-US" sz="3200" dirty="0" err="1">
                <a:solidFill>
                  <a:schemeClr val="dk1"/>
                </a:solidFill>
                <a:latin typeface="Lato"/>
                <a:ea typeface="Lato"/>
                <a:cs typeface="Lato"/>
                <a:sym typeface="Lato"/>
              </a:rPr>
              <a:t>mandamientos</a:t>
            </a:r>
            <a:r>
              <a:rPr lang="en-US" sz="3200" dirty="0">
                <a:solidFill>
                  <a:schemeClr val="dk1"/>
                </a:solidFill>
                <a:latin typeface="Lato"/>
                <a:ea typeface="Lato"/>
                <a:cs typeface="Lato"/>
                <a:sym typeface="Lato"/>
              </a:rPr>
              <a:t> y </a:t>
            </a:r>
            <a:r>
              <a:rPr lang="en-US" sz="3200" dirty="0" err="1">
                <a:solidFill>
                  <a:schemeClr val="dk1"/>
                </a:solidFill>
                <a:latin typeface="Lato"/>
                <a:ea typeface="Lato"/>
                <a:cs typeface="Lato"/>
                <a:sym typeface="Lato"/>
              </a:rPr>
              <a:t>doctrinas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humanas</a:t>
            </a:r>
            <a:r>
              <a:rPr lang="en-US" sz="3200" dirty="0">
                <a:solidFill>
                  <a:schemeClr val="dk1"/>
                </a:solidFill>
                <a:latin typeface="Lato"/>
                <a:ea typeface="Lato"/>
                <a:cs typeface="Lato"/>
                <a:sym typeface="Lato"/>
              </a:rPr>
              <a:t>, y </a:t>
            </a:r>
            <a:r>
              <a:rPr lang="en-US" sz="3200" dirty="0" err="1">
                <a:solidFill>
                  <a:schemeClr val="dk1"/>
                </a:solidFill>
                <a:latin typeface="Lato"/>
                <a:ea typeface="Lato"/>
                <a:cs typeface="Lato"/>
                <a:sym typeface="Lato"/>
              </a:rPr>
              <a:t>todas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ellas</a:t>
            </a:r>
            <a:r>
              <a:rPr lang="en-US" sz="3200" dirty="0">
                <a:solidFill>
                  <a:schemeClr val="dk1"/>
                </a:solidFill>
                <a:latin typeface="Lato"/>
                <a:ea typeface="Lato"/>
                <a:cs typeface="Lato"/>
                <a:sym typeface="Lato"/>
              </a:rPr>
              <a:t> son </a:t>
            </a:r>
            <a:r>
              <a:rPr lang="en-US" sz="3200" dirty="0" err="1">
                <a:solidFill>
                  <a:schemeClr val="dk1"/>
                </a:solidFill>
                <a:latin typeface="Lato"/>
                <a:ea typeface="Lato"/>
                <a:cs typeface="Lato"/>
                <a:sym typeface="Lato"/>
              </a:rPr>
              <a:t>cosas</a:t>
            </a:r>
            <a:r>
              <a:rPr lang="en-US" sz="3200" dirty="0">
                <a:solidFill>
                  <a:schemeClr val="dk1"/>
                </a:solidFill>
                <a:latin typeface="Lato"/>
                <a:ea typeface="Lato"/>
                <a:cs typeface="Lato"/>
                <a:sym typeface="Lato"/>
              </a:rPr>
              <a:t> que se </a:t>
            </a:r>
            <a:r>
              <a:rPr lang="en-US" sz="3200" dirty="0" err="1">
                <a:solidFill>
                  <a:schemeClr val="dk1"/>
                </a:solidFill>
                <a:latin typeface="Lato"/>
                <a:ea typeface="Lato"/>
                <a:cs typeface="Lato"/>
                <a:sym typeface="Lato"/>
              </a:rPr>
              <a:t>destruyen</a:t>
            </a:r>
            <a:r>
              <a:rPr lang="en-US" sz="3200" dirty="0">
                <a:solidFill>
                  <a:schemeClr val="dk1"/>
                </a:solidFill>
                <a:latin typeface="Lato"/>
                <a:ea typeface="Lato"/>
                <a:cs typeface="Lato"/>
                <a:sym typeface="Lato"/>
              </a:rPr>
              <a:t> con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uso</a:t>
            </a:r>
            <a:r>
              <a:rPr lang="en-US" sz="3200" dirty="0">
                <a:solidFill>
                  <a:schemeClr val="dk1"/>
                </a:solidFill>
                <a:latin typeface="Lato"/>
                <a:ea typeface="Lato"/>
                <a:cs typeface="Lato"/>
                <a:sym typeface="Lato"/>
              </a:rPr>
              <a:t>. </a:t>
            </a:r>
            <a:r>
              <a:rPr lang="en-US" sz="3200" i="1" dirty="0">
                <a:solidFill>
                  <a:schemeClr val="dk1"/>
                </a:solidFill>
                <a:latin typeface="Lato"/>
                <a:ea typeface="Lato"/>
                <a:cs typeface="Lato"/>
                <a:sym typeface="Lato"/>
              </a:rPr>
              <a:t>23 </a:t>
            </a:r>
            <a:r>
              <a:rPr lang="en-US" sz="3200" dirty="0">
                <a:solidFill>
                  <a:schemeClr val="dk1"/>
                </a:solidFill>
                <a:latin typeface="Lato"/>
                <a:ea typeface="Lato"/>
                <a:cs typeface="Lato"/>
                <a:sym typeface="Lato"/>
              </a:rPr>
              <a:t>Sin </a:t>
            </a:r>
            <a:r>
              <a:rPr lang="en-US" sz="3200" dirty="0" err="1">
                <a:solidFill>
                  <a:schemeClr val="dk1"/>
                </a:solidFill>
                <a:latin typeface="Lato"/>
                <a:ea typeface="Lato"/>
                <a:cs typeface="Lato"/>
                <a:sym typeface="Lato"/>
              </a:rPr>
              <a:t>duda</a:t>
            </a:r>
            <a:r>
              <a:rPr lang="en-US" sz="3200" dirty="0">
                <a:solidFill>
                  <a:schemeClr val="dk1"/>
                </a:solidFill>
                <a:latin typeface="Lato"/>
                <a:ea typeface="Lato"/>
                <a:cs typeface="Lato"/>
                <a:sym typeface="Lato"/>
              </a:rPr>
              <a:t>, tales </a:t>
            </a:r>
            <a:r>
              <a:rPr lang="en-US" sz="3200" dirty="0" err="1">
                <a:solidFill>
                  <a:schemeClr val="dk1"/>
                </a:solidFill>
                <a:latin typeface="Lato"/>
                <a:ea typeface="Lato"/>
                <a:cs typeface="Lato"/>
                <a:sym typeface="Lato"/>
              </a:rPr>
              <a:t>cosas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pueden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parecer</a:t>
            </a:r>
            <a:r>
              <a:rPr lang="en-US" sz="3200" dirty="0">
                <a:solidFill>
                  <a:schemeClr val="dk1"/>
                </a:solidFill>
                <a:latin typeface="Lato"/>
                <a:ea typeface="Lato"/>
                <a:cs typeface="Lato"/>
                <a:sym typeface="Lato"/>
              </a:rPr>
              <a:t> sabias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cuanto</a:t>
            </a:r>
            <a:r>
              <a:rPr lang="en-US" sz="3200" dirty="0">
                <a:solidFill>
                  <a:schemeClr val="dk1"/>
                </a:solidFill>
                <a:latin typeface="Lato"/>
                <a:ea typeface="Lato"/>
                <a:cs typeface="Lato"/>
                <a:sym typeface="Lato"/>
              </a:rPr>
              <a:t> a la </a:t>
            </a:r>
            <a:r>
              <a:rPr lang="en-US" sz="3200" dirty="0" err="1">
                <a:solidFill>
                  <a:schemeClr val="dk1"/>
                </a:solidFill>
                <a:latin typeface="Lato"/>
                <a:ea typeface="Lato"/>
                <a:cs typeface="Lato"/>
                <a:sym typeface="Lato"/>
              </a:rPr>
              <a:t>religiosidad</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sumisa</a:t>
            </a:r>
            <a:r>
              <a:rPr lang="en-US" sz="3200" dirty="0">
                <a:solidFill>
                  <a:schemeClr val="dk1"/>
                </a:solidFill>
                <a:latin typeface="Lato"/>
                <a:ea typeface="Lato"/>
                <a:cs typeface="Lato"/>
                <a:sym typeface="Lato"/>
              </a:rPr>
              <a:t> y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duro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trato</a:t>
            </a:r>
            <a:r>
              <a:rPr lang="en-US" sz="3200" dirty="0">
                <a:solidFill>
                  <a:schemeClr val="dk1"/>
                </a:solidFill>
                <a:latin typeface="Lato"/>
                <a:ea typeface="Lato"/>
                <a:cs typeface="Lato"/>
                <a:sym typeface="Lato"/>
              </a:rPr>
              <a:t> del </a:t>
            </a:r>
            <a:r>
              <a:rPr lang="en-US" sz="3200" dirty="0" err="1">
                <a:solidFill>
                  <a:schemeClr val="dk1"/>
                </a:solidFill>
                <a:latin typeface="Lato"/>
                <a:ea typeface="Lato"/>
                <a:cs typeface="Lato"/>
                <a:sym typeface="Lato"/>
              </a:rPr>
              <a:t>cuerpo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pero</a:t>
            </a:r>
            <a:r>
              <a:rPr lang="en-US" sz="3200" dirty="0">
                <a:solidFill>
                  <a:schemeClr val="dk1"/>
                </a:solidFill>
                <a:latin typeface="Lato"/>
                <a:ea typeface="Lato"/>
                <a:cs typeface="Lato"/>
                <a:sym typeface="Lato"/>
              </a:rPr>
              <a:t> no </a:t>
            </a:r>
            <a:r>
              <a:rPr lang="en-US" sz="3200" dirty="0" err="1">
                <a:solidFill>
                  <a:schemeClr val="dk1"/>
                </a:solidFill>
                <a:latin typeface="Lato"/>
                <a:ea typeface="Lato"/>
                <a:cs typeface="Lato"/>
                <a:sym typeface="Lato"/>
              </a:rPr>
              <a:t>tienen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ningún</a:t>
            </a:r>
            <a:r>
              <a:rPr lang="en-US" sz="3200" dirty="0">
                <a:solidFill>
                  <a:schemeClr val="dk1"/>
                </a:solidFill>
                <a:latin typeface="Lato"/>
                <a:ea typeface="Lato"/>
                <a:cs typeface="Lato"/>
                <a:sym typeface="Lato"/>
              </a:rPr>
              <a:t> valor contra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apetitos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humanos</a:t>
            </a:r>
            <a:r>
              <a:rPr lang="en-US" sz="3200" dirty="0">
                <a:solidFill>
                  <a:schemeClr val="dk1"/>
                </a:solidFill>
                <a:latin typeface="Lato"/>
                <a:ea typeface="Lato"/>
                <a:cs typeface="Lato"/>
                <a:sym typeface="Lato"/>
              </a:rPr>
              <a:t>.</a:t>
            </a:r>
          </a:p>
          <a:p>
            <a:pPr algn="r">
              <a:buClr>
                <a:schemeClr val="dk1"/>
              </a:buClr>
              <a:buSzPts val="1100"/>
            </a:pPr>
            <a:r>
              <a:rPr lang="en-US" sz="3200" b="1" dirty="0" err="1">
                <a:solidFill>
                  <a:schemeClr val="dk1"/>
                </a:solidFill>
                <a:latin typeface="Lato"/>
                <a:ea typeface="Lato"/>
                <a:cs typeface="Lato"/>
                <a:sym typeface="Lato"/>
              </a:rPr>
              <a:t>Colosenses</a:t>
            </a:r>
            <a:r>
              <a:rPr lang="en-US" sz="3200" b="1" dirty="0">
                <a:solidFill>
                  <a:schemeClr val="dk1"/>
                </a:solidFill>
                <a:latin typeface="Lato"/>
                <a:ea typeface="Lato"/>
                <a:cs typeface="Lato"/>
                <a:sym typeface="Lato"/>
              </a:rPr>
              <a:t> 2:20-23</a:t>
            </a:r>
          </a:p>
          <a:p>
            <a:pPr marL="0" marR="0" lvl="0" indent="0" algn="l" rtl="0">
              <a:lnSpc>
                <a:spcPct val="100000"/>
              </a:lnSpc>
              <a:spcBef>
                <a:spcPts val="0"/>
              </a:spcBef>
              <a:spcAft>
                <a:spcPts val="0"/>
              </a:spcAft>
              <a:buClr>
                <a:schemeClr val="dk1"/>
              </a:buClr>
              <a:buSzPts val="1100"/>
              <a:buFont typeface="Arial"/>
              <a:buNone/>
            </a:pPr>
            <a:endParaRPr sz="3400" b="0" i="0" u="none" strike="noStrike" cap="none" dirty="0">
              <a:solidFill>
                <a:schemeClr val="dk1"/>
              </a:solidFill>
              <a:latin typeface="Lato"/>
              <a:ea typeface="Lato"/>
              <a:cs typeface="Lato"/>
              <a:sym typeface="Lato"/>
            </a:endParaRPr>
          </a:p>
        </p:txBody>
      </p:sp>
      <p:sp>
        <p:nvSpPr>
          <p:cNvPr id="292" name="Google Shape;292;g283796e4b17_0_6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3" name="Google Shape;293;g283796e4b17_0_69"/>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las </a:t>
              </a:r>
              <a:r>
                <a:rPr lang="en-US" sz="2800" dirty="0" err="1">
                  <a:solidFill>
                    <a:schemeClr val="lt1"/>
                  </a:solidFill>
                  <a:latin typeface="Lato"/>
                  <a:ea typeface="Lato"/>
                  <a:cs typeface="Lato"/>
                  <a:sym typeface="Lato"/>
                </a:rPr>
                <a:t>leyes</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pacto</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Sinaí</a:t>
              </a:r>
              <a:r>
                <a:rPr lang="en-US" sz="2800" dirty="0">
                  <a:solidFill>
                    <a:schemeClr val="lt1"/>
                  </a:solidFill>
                  <a:latin typeface="Lato"/>
                  <a:ea typeface="Lato"/>
                  <a:cs typeface="Lato"/>
                  <a:sym typeface="Lato"/>
                </a:rPr>
                <a:t> y sus </a:t>
              </a:r>
              <a:r>
                <a:rPr lang="en-US" sz="2800" dirty="0" err="1">
                  <a:solidFill>
                    <a:schemeClr val="lt1"/>
                  </a:solidFill>
                  <a:latin typeface="Lato"/>
                  <a:ea typeface="Lato"/>
                  <a:cs typeface="Lato"/>
                  <a:sym typeface="Lato"/>
                </a:rPr>
                <a:t>propósitos</a:t>
              </a:r>
              <a:r>
                <a:rPr lang="en-US" sz="2800" dirty="0">
                  <a:solidFill>
                    <a:schemeClr val="lt1"/>
                  </a:solidFill>
                  <a:latin typeface="Lato"/>
                  <a:ea typeface="Lato"/>
                  <a:cs typeface="Lato"/>
                  <a:sym typeface="Lato"/>
                </a:rPr>
                <a:t> </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err="1">
                  <a:solidFill>
                    <a:schemeClr val="lt1"/>
                  </a:solidFill>
                  <a:latin typeface="Lato"/>
                  <a:ea typeface="Lato"/>
                  <a:cs typeface="Lato"/>
                  <a:sym typeface="Lato"/>
                </a:rPr>
                <a:t>Explicar</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por</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qué</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ya</a:t>
              </a:r>
              <a:r>
                <a:rPr lang="en-US" sz="2800" b="0" i="0" u="none" strike="noStrike" cap="none" dirty="0">
                  <a:solidFill>
                    <a:schemeClr val="lt1"/>
                  </a:solidFill>
                  <a:latin typeface="Lato"/>
                  <a:ea typeface="Lato"/>
                  <a:cs typeface="Lato"/>
                  <a:sym typeface="Lato"/>
                </a:rPr>
                <a:t> no </a:t>
              </a:r>
              <a:r>
                <a:rPr lang="en-US" sz="2800" dirty="0" err="1">
                  <a:solidFill>
                    <a:schemeClr val="lt1"/>
                  </a:solidFill>
                  <a:latin typeface="Lato"/>
                  <a:ea typeface="Lato"/>
                  <a:cs typeface="Lato"/>
                  <a:sym typeface="Lato"/>
                </a:rPr>
                <a:t>estamos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obligados</a:t>
              </a:r>
              <a:r>
                <a:rPr lang="en-US" sz="2800" dirty="0">
                  <a:solidFill>
                    <a:schemeClr val="lt1"/>
                  </a:solidFill>
                  <a:latin typeface="Lato"/>
                  <a:ea typeface="Lato"/>
                  <a:cs typeface="Lato"/>
                  <a:sym typeface="Lato"/>
                </a:rPr>
                <a:t> a</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cumplir</a:t>
              </a:r>
              <a:r>
                <a:rPr lang="en-US" sz="2800" b="0" i="0" u="none" strike="noStrike" cap="none" dirty="0">
                  <a:solidFill>
                    <a:schemeClr val="lt1"/>
                  </a:solidFill>
                  <a:latin typeface="Lato"/>
                  <a:ea typeface="Lato"/>
                  <a:cs typeface="Lato"/>
                  <a:sym typeface="Lato"/>
                </a:rPr>
                <a:t> la ley civil </a:t>
              </a:r>
              <a:r>
                <a:rPr lang="en-US" sz="2800" b="0" i="0" u="none" strike="noStrike" cap="none" dirty="0" err="1">
                  <a:solidFill>
                    <a:schemeClr val="lt1"/>
                  </a:solidFill>
                  <a:latin typeface="Lato"/>
                  <a:ea typeface="Lato"/>
                  <a:cs typeface="Lato"/>
                  <a:sym typeface="Lato"/>
                </a:rPr>
                <a:t>ni</a:t>
              </a:r>
              <a:r>
                <a:rPr lang="en-US" sz="2800" b="0" i="0" u="none" strike="noStrike" cap="none" dirty="0">
                  <a:solidFill>
                    <a:schemeClr val="lt1"/>
                  </a:solidFill>
                  <a:latin typeface="Lato"/>
                  <a:ea typeface="Lato"/>
                  <a:cs typeface="Lato"/>
                  <a:sym typeface="Lato"/>
                </a:rPr>
                <a:t> la ley ceremonial de Israel. </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Describir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nuestra</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relación</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hacia</a:t>
              </a:r>
              <a:r>
                <a:rPr lang="en-US" sz="2800" dirty="0">
                  <a:solidFill>
                    <a:schemeClr val="tx1"/>
                  </a:solidFill>
                  <a:latin typeface="Lato"/>
                  <a:ea typeface="Lato"/>
                  <a:cs typeface="Lato"/>
                  <a:sym typeface="Lato"/>
                </a:rPr>
                <a:t> la ley moral.  </a:t>
              </a:r>
              <a:endParaRPr sz="2800" dirty="0">
                <a:solidFill>
                  <a:schemeClr val="tx1"/>
                </a:solidFill>
                <a:latin typeface="Lato"/>
                <a:ea typeface="Lato"/>
                <a:cs typeface="Lato"/>
                <a:sym typeface="Lato"/>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g2f6cb42c787_0_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8" name="Google Shape;228;g2f6cb42c787_0_15"/>
          <p:cNvPicPr preferRelativeResize="0"/>
          <p:nvPr/>
        </p:nvPicPr>
        <p:blipFill rotWithShape="1">
          <a:blip r:embed="rId3">
            <a:alphaModFix/>
          </a:blip>
          <a:srcRect/>
          <a:stretch/>
        </p:blipFill>
        <p:spPr>
          <a:xfrm>
            <a:off x="-1" y="1819782"/>
            <a:ext cx="3125597" cy="3218436"/>
          </a:xfrm>
          <a:prstGeom prst="rect">
            <a:avLst/>
          </a:prstGeom>
          <a:noFill/>
          <a:ln>
            <a:noFill/>
          </a:ln>
          <a:effectLst>
            <a:outerShdw blurRad="50800" dist="38100" dir="2700000" algn="tl" rotWithShape="0">
              <a:srgbClr val="000000">
                <a:alpha val="40000"/>
              </a:srgbClr>
            </a:outerShdw>
          </a:effectLst>
        </p:spPr>
      </p:pic>
      <p:pic>
        <p:nvPicPr>
          <p:cNvPr id="229" name="Google Shape;229;g2f6cb42c787_0_1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30" name="Google Shape;230;g2f6cb42c787_0_15"/>
          <p:cNvSpPr txBox="1"/>
          <p:nvPr/>
        </p:nvSpPr>
        <p:spPr>
          <a:xfrm>
            <a:off x="3125596" y="2459250"/>
            <a:ext cx="7592400" cy="193895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Ley moral, civil y ceremonial: ¿</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se </a:t>
            </a:r>
            <a:r>
              <a:rPr lang="en-US" sz="4000" b="1" dirty="0" err="1">
                <a:solidFill>
                  <a:schemeClr val="dk1"/>
                </a:solidFill>
                <a:latin typeface="Lato"/>
                <a:ea typeface="Lato"/>
                <a:cs typeface="Lato"/>
                <a:sym typeface="Lato"/>
              </a:rPr>
              <a:t>aplica</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nosotros</a:t>
            </a:r>
            <a:r>
              <a:rPr lang="en-US" sz="4000" b="1" dirty="0">
                <a:solidFill>
                  <a:schemeClr val="dk1"/>
                </a:solidFill>
                <a:latin typeface="Lato"/>
                <a:ea typeface="Lato"/>
                <a:cs typeface="Lato"/>
                <a:sym typeface="Lato"/>
              </a:rPr>
              <a:t> hoy y </a:t>
            </a:r>
            <a:r>
              <a:rPr lang="en-US" sz="4000" b="1" dirty="0" err="1">
                <a:solidFill>
                  <a:schemeClr val="dk1"/>
                </a:solidFill>
                <a:latin typeface="Lato"/>
                <a:ea typeface="Lato"/>
                <a:cs typeface="Lato"/>
                <a:sym typeface="Lato"/>
              </a:rPr>
              <a:t>por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g28379ef6529_0_283"/>
          <p:cNvSpPr txBox="1"/>
          <p:nvPr/>
        </p:nvSpPr>
        <p:spPr>
          <a:xfrm>
            <a:off x="2197500" y="765214"/>
            <a:ext cx="7797000" cy="53275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La ley moral </a:t>
            </a:r>
            <a:r>
              <a:rPr lang="en-US" sz="4860" dirty="0" err="1">
                <a:solidFill>
                  <a:srgbClr val="009444"/>
                </a:solidFill>
                <a:latin typeface="Lato"/>
                <a:ea typeface="Lato"/>
                <a:cs typeface="Lato"/>
                <a:sym typeface="Lato"/>
              </a:rPr>
              <a:t>aplica</a:t>
            </a:r>
            <a:r>
              <a:rPr lang="en-US" sz="4860" dirty="0">
                <a:solidFill>
                  <a:srgbClr val="009444"/>
                </a:solidFill>
                <a:latin typeface="Lato"/>
                <a:ea typeface="Lato"/>
                <a:cs typeface="Lato"/>
                <a:sym typeface="Lato"/>
              </a:rPr>
              <a:t> a </a:t>
            </a:r>
            <a:r>
              <a:rPr lang="en-US" sz="4860" dirty="0" err="1">
                <a:solidFill>
                  <a:srgbClr val="009444"/>
                </a:solidFill>
                <a:latin typeface="Lato"/>
                <a:ea typeface="Lato"/>
                <a:cs typeface="Lato"/>
                <a:sym typeface="Lato"/>
              </a:rPr>
              <a:t>todas</a:t>
            </a:r>
            <a:r>
              <a:rPr lang="en-US" sz="4860" dirty="0">
                <a:solidFill>
                  <a:srgbClr val="009444"/>
                </a:solidFill>
                <a:latin typeface="Lato"/>
                <a:ea typeface="Lato"/>
                <a:cs typeface="Lato"/>
                <a:sym typeface="Lato"/>
              </a:rPr>
              <a:t> las personas </a:t>
            </a:r>
            <a:r>
              <a:rPr lang="en-US" sz="4860" dirty="0" err="1">
                <a:solidFill>
                  <a:srgbClr val="009444"/>
                </a:solidFill>
                <a:latin typeface="Lato"/>
                <a:ea typeface="Lato"/>
                <a:cs typeface="Lato"/>
                <a:sym typeface="Lato"/>
              </a:rPr>
              <a:t>en</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todo</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tiempo</a:t>
            </a:r>
            <a:r>
              <a:rPr lang="en-US" sz="4860" dirty="0">
                <a:solidFill>
                  <a:srgbClr val="009444"/>
                </a:solidFill>
                <a:latin typeface="Lato"/>
                <a:ea typeface="Lato"/>
                <a:cs typeface="Lato"/>
                <a:sym typeface="Lato"/>
              </a:rPr>
              <a:t>. </a:t>
            </a:r>
          </a:p>
          <a:p>
            <a:pPr marL="0" marR="0" lvl="0" indent="0" algn="l" rtl="0">
              <a:lnSpc>
                <a:spcPct val="100000"/>
              </a:lnSpc>
              <a:spcBef>
                <a:spcPts val="0"/>
              </a:spcBef>
              <a:spcAft>
                <a:spcPts val="0"/>
              </a:spcAft>
              <a:buClr>
                <a:srgbClr val="000000"/>
              </a:buClr>
              <a:buSzPts val="4860"/>
              <a:buFont typeface="Arial"/>
              <a:buNone/>
            </a:pPr>
            <a:endParaRPr lang="en-US" sz="4860"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Revela</a:t>
            </a:r>
            <a:r>
              <a:rPr lang="en-US" sz="4860" dirty="0">
                <a:solidFill>
                  <a:srgbClr val="009444"/>
                </a:solidFill>
                <a:latin typeface="Lato"/>
                <a:ea typeface="Lato"/>
                <a:cs typeface="Lato"/>
                <a:sym typeface="Lato"/>
              </a:rPr>
              <a:t> la </a:t>
            </a:r>
            <a:r>
              <a:rPr lang="en-US" sz="4860" dirty="0" err="1">
                <a:solidFill>
                  <a:srgbClr val="009444"/>
                </a:solidFill>
                <a:latin typeface="Lato"/>
                <a:ea typeface="Lato"/>
                <a:cs typeface="Lato"/>
                <a:sym typeface="Lato"/>
              </a:rPr>
              <a:t>voluntad</a:t>
            </a:r>
            <a:r>
              <a:rPr lang="en-US" sz="4860" dirty="0">
                <a:solidFill>
                  <a:srgbClr val="009444"/>
                </a:solidFill>
                <a:latin typeface="Lato"/>
                <a:ea typeface="Lato"/>
                <a:cs typeface="Lato"/>
                <a:sym typeface="Lato"/>
              </a:rPr>
              <a:t> de Dios. </a:t>
            </a:r>
          </a:p>
          <a:p>
            <a:pPr marL="0" marR="0" lvl="0" indent="0" algn="l" rtl="0">
              <a:lnSpc>
                <a:spcPct val="100000"/>
              </a:lnSpc>
              <a:spcBef>
                <a:spcPts val="0"/>
              </a:spcBef>
              <a:spcAft>
                <a:spcPts val="0"/>
              </a:spcAft>
              <a:buClr>
                <a:srgbClr val="000000"/>
              </a:buClr>
              <a:buSzPts val="4860"/>
              <a:buFont typeface="Arial"/>
              <a:buNone/>
            </a:pPr>
            <a:endParaRPr lang="en-US" sz="4860"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Revela</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nuestro</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pecado</a:t>
            </a:r>
            <a:r>
              <a:rPr lang="en-US" sz="4860" dirty="0">
                <a:solidFill>
                  <a:srgbClr val="009444"/>
                </a:solidFill>
                <a:latin typeface="Lato"/>
                <a:ea typeface="Lato"/>
                <a:cs typeface="Lato"/>
                <a:sym typeface="Lato"/>
              </a:rPr>
              <a:t>. </a:t>
            </a:r>
          </a:p>
        </p:txBody>
      </p:sp>
      <p:sp>
        <p:nvSpPr>
          <p:cNvPr id="309" name="Google Shape;309;g28379ef6529_0_28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0" name="Google Shape;310;g28379ef6529_0_28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6" name="Google Shape;326;g28379ef6529_0_30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7" name="Google Shape;327;g28379ef6529_0_30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28" name="Google Shape;328;g28379ef6529_0_304"/>
          <p:cNvSpPr txBox="1"/>
          <p:nvPr/>
        </p:nvSpPr>
        <p:spPr>
          <a:xfrm>
            <a:off x="2191895" y="3429000"/>
            <a:ext cx="8567545" cy="1882526"/>
          </a:xfrm>
          <a:prstGeom prst="rect">
            <a:avLst/>
          </a:prstGeom>
          <a:noFill/>
          <a:ln>
            <a:noFill/>
          </a:ln>
        </p:spPr>
        <p:txBody>
          <a:bodyPr spcFirstLastPara="1" wrap="square" lIns="91425" tIns="45700" rIns="91425" bIns="45700" anchor="t" anchorCtr="0">
            <a:spAutoFit/>
          </a:bodyPr>
          <a:lstStyle/>
          <a:p>
            <a:pPr marL="19050" lvl="0" algn="l" rtl="0">
              <a:spcBef>
                <a:spcPts val="1000"/>
              </a:spcBef>
              <a:spcAft>
                <a:spcPts val="0"/>
              </a:spcAft>
              <a:buClr>
                <a:schemeClr val="dk1"/>
              </a:buClr>
              <a:buSzPts val="3300"/>
            </a:pPr>
            <a:r>
              <a:rPr lang="en-US" sz="3600" b="1" dirty="0">
                <a:solidFill>
                  <a:schemeClr val="dk1"/>
                </a:solidFill>
                <a:latin typeface="Lato"/>
                <a:ea typeface="Lato"/>
                <a:cs typeface="Lato"/>
                <a:sym typeface="Lato"/>
              </a:rPr>
              <a:t>Cristo </a:t>
            </a:r>
            <a:r>
              <a:rPr lang="en-US" sz="3600" b="1" dirty="0" err="1">
                <a:solidFill>
                  <a:schemeClr val="dk1"/>
                </a:solidFill>
                <a:latin typeface="Lato"/>
                <a:ea typeface="Lato"/>
                <a:cs typeface="Lato"/>
                <a:sym typeface="Lato"/>
              </a:rPr>
              <a:t>ya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obedeció</a:t>
            </a:r>
            <a:r>
              <a:rPr lang="en-US" sz="3600" b="1" dirty="0">
                <a:solidFill>
                  <a:schemeClr val="dk1"/>
                </a:solidFill>
                <a:latin typeface="Lato"/>
                <a:ea typeface="Lato"/>
                <a:cs typeface="Lato"/>
                <a:sym typeface="Lato"/>
              </a:rPr>
              <a:t> la ley </a:t>
            </a:r>
            <a:r>
              <a:rPr lang="en-US" sz="3600" b="1" dirty="0" err="1">
                <a:solidFill>
                  <a:schemeClr val="dk1"/>
                </a:solidFill>
                <a:latin typeface="Lato"/>
                <a:ea typeface="Lato"/>
                <a:cs typeface="Lato"/>
                <a:sym typeface="Lato"/>
              </a:rPr>
              <a:t>perfectamente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nuestro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lugar</a:t>
            </a:r>
            <a:r>
              <a:rPr lang="en-US" sz="3600" b="1"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su</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vida</a:t>
            </a:r>
            <a:r>
              <a:rPr lang="en-US" sz="3600" dirty="0">
                <a:solidFill>
                  <a:schemeClr val="dk1"/>
                </a:solidFill>
                <a:latin typeface="Lato"/>
                <a:ea typeface="Lato"/>
                <a:cs typeface="Lato"/>
                <a:sym typeface="Lato"/>
              </a:rPr>
              <a:t> perfecta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la tierra bajo la ley. </a:t>
            </a:r>
            <a:endParaRPr sz="3600" dirty="0">
              <a:solidFill>
                <a:schemeClr val="dk1"/>
              </a:solidFill>
              <a:latin typeface="Lato"/>
              <a:ea typeface="Lato"/>
              <a:cs typeface="Lato"/>
              <a:sym typeface="La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sp>
        <p:nvSpPr>
          <p:cNvPr id="333" name="Google Shape;333;g28379ef6529_0_3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4" name="Google Shape;334;g28379ef6529_0_313"/>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pic>
        <p:nvPicPr>
          <p:cNvPr id="335" name="Google Shape;335;g28379ef6529_0_31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36" name="Google Shape;336;g28379ef6529_0_313"/>
          <p:cNvSpPr txBox="1"/>
          <p:nvPr/>
        </p:nvSpPr>
        <p:spPr>
          <a:xfrm>
            <a:off x="3419370" y="1460358"/>
            <a:ext cx="7374900" cy="3971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Pero </a:t>
            </a:r>
            <a:r>
              <a:rPr lang="en-US" sz="3400" dirty="0" err="1">
                <a:solidFill>
                  <a:schemeClr val="dk1"/>
                </a:solidFill>
                <a:latin typeface="Lato"/>
                <a:ea typeface="Lato"/>
                <a:cs typeface="Lato"/>
                <a:sym typeface="Lato"/>
              </a:rPr>
              <a:t>cuando</a:t>
            </a:r>
            <a:r>
              <a:rPr lang="en-US" sz="3400" dirty="0">
                <a:solidFill>
                  <a:schemeClr val="dk1"/>
                </a:solidFill>
                <a:latin typeface="Lato"/>
                <a:ea typeface="Lato"/>
                <a:cs typeface="Lato"/>
                <a:sym typeface="Lato"/>
              </a:rPr>
              <a:t> se </a:t>
            </a:r>
            <a:r>
              <a:rPr lang="en-US" sz="3400" dirty="0" err="1">
                <a:solidFill>
                  <a:schemeClr val="dk1"/>
                </a:solidFill>
                <a:latin typeface="Lato"/>
                <a:ea typeface="Lato"/>
                <a:cs typeface="Lato"/>
                <a:sym typeface="Lato"/>
              </a:rPr>
              <a:t>cumplió</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tiempo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señalado</a:t>
            </a:r>
            <a:r>
              <a:rPr lang="en-US" sz="3400" dirty="0">
                <a:solidFill>
                  <a:schemeClr val="dk1"/>
                </a:solidFill>
                <a:latin typeface="Lato"/>
                <a:ea typeface="Lato"/>
                <a:cs typeface="Lato"/>
                <a:sym typeface="Lato"/>
              </a:rPr>
              <a:t>, Dios </a:t>
            </a:r>
            <a:r>
              <a:rPr lang="en-US" sz="3400" dirty="0" err="1">
                <a:solidFill>
                  <a:schemeClr val="dk1"/>
                </a:solidFill>
                <a:latin typeface="Lato"/>
                <a:ea typeface="Lato"/>
                <a:cs typeface="Lato"/>
                <a:sym typeface="Lato"/>
              </a:rPr>
              <a:t>envió</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Hijo</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nació</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una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mujer</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sujeto</a:t>
            </a:r>
            <a:r>
              <a:rPr lang="en-US" sz="3400" dirty="0">
                <a:solidFill>
                  <a:schemeClr val="dk1"/>
                </a:solidFill>
                <a:latin typeface="Lato"/>
                <a:ea typeface="Lato"/>
                <a:cs typeface="Lato"/>
                <a:sym typeface="Lato"/>
              </a:rPr>
              <a:t> a la ley, para que </a:t>
            </a:r>
            <a:r>
              <a:rPr lang="en-US" sz="3400" dirty="0" err="1">
                <a:solidFill>
                  <a:schemeClr val="dk1"/>
                </a:solidFill>
                <a:latin typeface="Lato"/>
                <a:ea typeface="Lato"/>
                <a:cs typeface="Lato"/>
                <a:sym typeface="Lato"/>
              </a:rPr>
              <a:t>redimiese</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estaban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sujetos</a:t>
            </a:r>
            <a:r>
              <a:rPr lang="en-US" sz="3400" dirty="0">
                <a:solidFill>
                  <a:schemeClr val="dk1"/>
                </a:solidFill>
                <a:latin typeface="Lato"/>
                <a:ea typeface="Lato"/>
                <a:cs typeface="Lato"/>
                <a:sym typeface="Lato"/>
              </a:rPr>
              <a:t> a la ley, a fin de que </a:t>
            </a:r>
            <a:r>
              <a:rPr lang="en-US" sz="3400" dirty="0" err="1">
                <a:solidFill>
                  <a:schemeClr val="dk1"/>
                </a:solidFill>
                <a:latin typeface="Lato"/>
                <a:ea typeface="Lato"/>
                <a:cs typeface="Lato"/>
                <a:sym typeface="Lato"/>
              </a:rPr>
              <a:t>recibiéramos</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adopción</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hijos</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endParaRPr sz="2000" i="1" dirty="0">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r>
              <a:rPr lang="en-US" sz="2800" i="1" dirty="0" err="1">
                <a:solidFill>
                  <a:schemeClr val="dk1"/>
                </a:solidFill>
                <a:latin typeface="Lato"/>
                <a:ea typeface="Lato"/>
                <a:cs typeface="Lato"/>
                <a:sym typeface="Lato"/>
              </a:rPr>
              <a:t>Gálatas</a:t>
            </a:r>
            <a:r>
              <a:rPr lang="en-US" sz="2800" i="1" dirty="0">
                <a:solidFill>
                  <a:schemeClr val="dk1"/>
                </a:solidFill>
                <a:latin typeface="Lato"/>
                <a:ea typeface="Lato"/>
                <a:cs typeface="Lato"/>
                <a:sym typeface="Lato"/>
              </a:rPr>
              <a:t> 4:4-5</a:t>
            </a:r>
            <a:endParaRPr sz="3400" dirty="0">
              <a:solidFill>
                <a:schemeClr val="dk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348189" y="314474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80940" y="1955677"/>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0"/>
        <p:cNvGrpSpPr/>
        <p:nvPr/>
      </p:nvGrpSpPr>
      <p:grpSpPr>
        <a:xfrm>
          <a:off x="0" y="0"/>
          <a:ext cx="0" cy="0"/>
          <a:chOff x="0" y="0"/>
          <a:chExt cx="0" cy="0"/>
        </a:xfrm>
      </p:grpSpPr>
      <p:sp>
        <p:nvSpPr>
          <p:cNvPr id="341" name="Google Shape;341;g28379ef6529_0_3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2" name="Google Shape;342;g28379ef6529_0_322"/>
          <p:cNvPicPr preferRelativeResize="0"/>
          <p:nvPr/>
        </p:nvPicPr>
        <p:blipFill rotWithShape="1">
          <a:blip r:embed="rId3">
            <a:alphaModFix/>
          </a:blip>
          <a:srcRect/>
          <a:stretch/>
        </p:blipFill>
        <p:spPr>
          <a:xfrm>
            <a:off x="80901" y="1762325"/>
            <a:ext cx="3125596" cy="3218436"/>
          </a:xfrm>
          <a:prstGeom prst="rect">
            <a:avLst/>
          </a:prstGeom>
          <a:noFill/>
          <a:ln>
            <a:noFill/>
          </a:ln>
          <a:effectLst>
            <a:outerShdw blurRad="50800" dist="38100" dir="2700000" algn="tl" rotWithShape="0">
              <a:srgbClr val="000000">
                <a:alpha val="40000"/>
              </a:srgbClr>
            </a:outerShdw>
          </a:effectLst>
        </p:spPr>
      </p:pic>
      <p:pic>
        <p:nvPicPr>
          <p:cNvPr id="343" name="Google Shape;343;g28379ef6529_0_32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44" name="Google Shape;344;g28379ef6529_0_322"/>
          <p:cNvSpPr txBox="1"/>
          <p:nvPr/>
        </p:nvSpPr>
        <p:spPr>
          <a:xfrm>
            <a:off x="3287399" y="1787290"/>
            <a:ext cx="7374900" cy="3447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Porque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así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desobediencia</a:t>
            </a:r>
            <a:r>
              <a:rPr lang="en-US" sz="3400" dirty="0">
                <a:solidFill>
                  <a:schemeClr val="dk1"/>
                </a:solidFill>
                <a:latin typeface="Lato"/>
                <a:ea typeface="Lato"/>
                <a:cs typeface="Lato"/>
                <a:sym typeface="Lato"/>
              </a:rPr>
              <a:t> de un solo hombre </a:t>
            </a:r>
            <a:r>
              <a:rPr lang="en-US" sz="3400" dirty="0" err="1">
                <a:solidFill>
                  <a:schemeClr val="dk1"/>
                </a:solidFill>
                <a:latin typeface="Lato"/>
                <a:ea typeface="Lato"/>
                <a:cs typeface="Lato"/>
                <a:sym typeface="Lato"/>
              </a:rPr>
              <a:t>muchos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fueron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constituidos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pecadores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así</a:t>
            </a:r>
            <a:r>
              <a:rPr lang="en-US" sz="3400" dirty="0">
                <a:solidFill>
                  <a:schemeClr val="dk1"/>
                </a:solidFill>
                <a:latin typeface="Lato"/>
                <a:ea typeface="Lato"/>
                <a:cs typeface="Lato"/>
                <a:sym typeface="Lato"/>
              </a:rPr>
              <a:t> también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obediencia</a:t>
            </a:r>
            <a:r>
              <a:rPr lang="en-US" sz="3400" dirty="0">
                <a:solidFill>
                  <a:schemeClr val="dk1"/>
                </a:solidFill>
                <a:latin typeface="Lato"/>
                <a:ea typeface="Lato"/>
                <a:cs typeface="Lato"/>
                <a:sym typeface="Lato"/>
              </a:rPr>
              <a:t> de uno solo </a:t>
            </a:r>
            <a:r>
              <a:rPr lang="en-US" sz="3400" dirty="0" err="1">
                <a:solidFill>
                  <a:schemeClr val="dk1"/>
                </a:solidFill>
                <a:latin typeface="Lato"/>
                <a:ea typeface="Lato"/>
                <a:cs typeface="Lato"/>
                <a:sym typeface="Lato"/>
              </a:rPr>
              <a:t>muchos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serán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constituidos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justos</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endParaRPr sz="2000" i="1" dirty="0">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Romanos 5:19</a:t>
            </a:r>
            <a:endParaRPr sz="3400" dirty="0">
              <a:solidFill>
                <a:schemeClr val="dk1"/>
              </a:solidFill>
              <a:latin typeface="Lato"/>
              <a:ea typeface="Lato"/>
              <a:cs typeface="Lato"/>
              <a:sym typeface="La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8"/>
        <p:cNvGrpSpPr/>
        <p:nvPr/>
      </p:nvGrpSpPr>
      <p:grpSpPr>
        <a:xfrm>
          <a:off x="0" y="0"/>
          <a:ext cx="0" cy="0"/>
          <a:chOff x="0" y="0"/>
          <a:chExt cx="0" cy="0"/>
        </a:xfrm>
      </p:grpSpPr>
      <p:sp>
        <p:nvSpPr>
          <p:cNvPr id="349" name="Google Shape;349;g28379ef6529_0_331"/>
          <p:cNvSpPr txBox="1"/>
          <p:nvPr/>
        </p:nvSpPr>
        <p:spPr>
          <a:xfrm>
            <a:off x="2374771" y="511450"/>
            <a:ext cx="7797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Nosotros</a:t>
            </a:r>
            <a:r>
              <a:rPr lang="en-US" sz="4860" dirty="0">
                <a:solidFill>
                  <a:srgbClr val="009444"/>
                </a:solidFill>
                <a:latin typeface="Lato"/>
                <a:ea typeface="Lato"/>
                <a:cs typeface="Lato"/>
                <a:sym typeface="Lato"/>
              </a:rPr>
              <a:t> y la Ley Moral</a:t>
            </a:r>
            <a:endParaRPr sz="4860" b="0" i="0" u="none" strike="noStrike" cap="none" dirty="0">
              <a:solidFill>
                <a:srgbClr val="009444"/>
              </a:solidFill>
              <a:latin typeface="Lato"/>
              <a:ea typeface="Lato"/>
              <a:cs typeface="Lato"/>
              <a:sym typeface="Lato"/>
            </a:endParaRPr>
          </a:p>
        </p:txBody>
      </p:sp>
      <p:cxnSp>
        <p:nvCxnSpPr>
          <p:cNvPr id="350" name="Google Shape;350;g28379ef6529_0_331"/>
          <p:cNvCxnSpPr/>
          <p:nvPr/>
        </p:nvCxnSpPr>
        <p:spPr>
          <a:xfrm>
            <a:off x="2478227" y="141836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51" name="Google Shape;351;g28379ef6529_0_3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2" name="Google Shape;352;g28379ef6529_0_33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53" name="Google Shape;353;g28379ef6529_0_331"/>
          <p:cNvSpPr txBox="1"/>
          <p:nvPr/>
        </p:nvSpPr>
        <p:spPr>
          <a:xfrm>
            <a:off x="2009015" y="1643691"/>
            <a:ext cx="9524700" cy="4924385"/>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1000"/>
              </a:spcAft>
              <a:buClr>
                <a:schemeClr val="dk1"/>
              </a:buClr>
              <a:buSzPts val="3300"/>
              <a:buFont typeface="Lato"/>
              <a:buChar char="●"/>
            </a:pPr>
            <a:r>
              <a:rPr lang="en-US" sz="3300" dirty="0">
                <a:solidFill>
                  <a:schemeClr val="dk1"/>
                </a:solidFill>
                <a:latin typeface="Lato"/>
                <a:ea typeface="Lato"/>
                <a:cs typeface="Lato"/>
                <a:sym typeface="Lato"/>
              </a:rPr>
              <a:t>Por medio de la </a:t>
            </a:r>
            <a:r>
              <a:rPr lang="en-US" sz="3300" dirty="0" err="1">
                <a:solidFill>
                  <a:schemeClr val="dk1"/>
                </a:solidFill>
                <a:latin typeface="Lato"/>
                <a:ea typeface="Lato"/>
                <a:cs typeface="Lato"/>
                <a:sym typeface="Lato"/>
              </a:rPr>
              <a:t>fe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recibimos</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obediencia</a:t>
            </a:r>
            <a:r>
              <a:rPr lang="en-US" sz="3300" dirty="0">
                <a:solidFill>
                  <a:schemeClr val="dk1"/>
                </a:solidFill>
                <a:latin typeface="Lato"/>
                <a:ea typeface="Lato"/>
                <a:cs typeface="Lato"/>
                <a:sym typeface="Lato"/>
              </a:rPr>
              <a:t> de Cristo </a:t>
            </a:r>
            <a:r>
              <a:rPr lang="en-US" sz="3300" dirty="0" err="1">
                <a:solidFill>
                  <a:schemeClr val="dk1"/>
                </a:solidFill>
                <a:latin typeface="Lato"/>
                <a:ea typeface="Lato"/>
                <a:cs typeface="Lato"/>
                <a:sym typeface="Lato"/>
              </a:rPr>
              <a:t>como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nuestra</a:t>
            </a:r>
            <a:r>
              <a:rPr lang="en-US" sz="3300" dirty="0">
                <a:solidFill>
                  <a:schemeClr val="dk1"/>
                </a:solidFill>
                <a:latin typeface="Lato"/>
                <a:ea typeface="Lato"/>
                <a:cs typeface="Lato"/>
                <a:sym typeface="Lato"/>
              </a:rPr>
              <a:t>. Su </a:t>
            </a:r>
            <a:r>
              <a:rPr lang="en-US" sz="3300" dirty="0" err="1">
                <a:solidFill>
                  <a:schemeClr val="dk1"/>
                </a:solidFill>
                <a:latin typeface="Lato"/>
                <a:ea typeface="Lato"/>
                <a:cs typeface="Lato"/>
                <a:sym typeface="Lato"/>
              </a:rPr>
              <a:t>vida</a:t>
            </a:r>
            <a:r>
              <a:rPr lang="en-US" sz="3300" dirty="0">
                <a:solidFill>
                  <a:schemeClr val="dk1"/>
                </a:solidFill>
                <a:latin typeface="Lato"/>
                <a:ea typeface="Lato"/>
                <a:cs typeface="Lato"/>
                <a:sym typeface="Lato"/>
              </a:rPr>
              <a:t> perfecta </a:t>
            </a:r>
            <a:r>
              <a:rPr lang="en-US" sz="3300" dirty="0" err="1">
                <a:solidFill>
                  <a:schemeClr val="dk1"/>
                </a:solidFill>
                <a:latin typeface="Lato"/>
                <a:ea typeface="Lato"/>
                <a:cs typeface="Lato"/>
                <a:sym typeface="Lato"/>
              </a:rPr>
              <a:t>nos</a:t>
            </a:r>
            <a:r>
              <a:rPr lang="en-US" sz="3300" dirty="0">
                <a:solidFill>
                  <a:schemeClr val="dk1"/>
                </a:solidFill>
                <a:latin typeface="Lato"/>
                <a:ea typeface="Lato"/>
                <a:cs typeface="Lato"/>
                <a:sym typeface="Lato"/>
              </a:rPr>
              <a:t> es </a:t>
            </a:r>
            <a:r>
              <a:rPr lang="en-US" sz="3300" dirty="0" err="1">
                <a:solidFill>
                  <a:schemeClr val="dk1"/>
                </a:solidFill>
                <a:latin typeface="Lato"/>
                <a:ea typeface="Lato"/>
                <a:cs typeface="Lato"/>
                <a:sym typeface="Lato"/>
              </a:rPr>
              <a:t>atribuida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somos</a:t>
            </a:r>
            <a:r>
              <a:rPr lang="en-US" sz="3300" dirty="0">
                <a:solidFill>
                  <a:schemeClr val="dk1"/>
                </a:solidFill>
                <a:latin typeface="Lato"/>
                <a:ea typeface="Lato"/>
                <a:cs typeface="Lato"/>
                <a:sym typeface="Lato"/>
              </a:rPr>
              <a:t> salvos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gracia</a:t>
            </a:r>
            <a:r>
              <a:rPr lang="en-US" sz="3300" dirty="0">
                <a:solidFill>
                  <a:schemeClr val="dk1"/>
                </a:solidFill>
                <a:latin typeface="Lato"/>
                <a:ea typeface="Lato"/>
                <a:cs typeface="Lato"/>
                <a:sym typeface="Lato"/>
              </a:rPr>
              <a:t>. </a:t>
            </a:r>
          </a:p>
          <a:p>
            <a:pPr marL="457200" lvl="0" indent="-438150" algn="l" rtl="0">
              <a:spcBef>
                <a:spcPts val="1000"/>
              </a:spcBef>
              <a:spcAft>
                <a:spcPts val="1000"/>
              </a:spcAft>
              <a:buClr>
                <a:schemeClr val="dk1"/>
              </a:buClr>
              <a:buSzPts val="3300"/>
              <a:buFont typeface="Lato"/>
              <a:buChar char="●"/>
            </a:pPr>
            <a:r>
              <a:rPr lang="en-US" sz="3300" dirty="0" err="1">
                <a:solidFill>
                  <a:schemeClr val="dk1"/>
                </a:solidFill>
                <a:latin typeface="Lato"/>
                <a:ea typeface="Lato"/>
                <a:cs typeface="Lato"/>
                <a:sym typeface="Lato"/>
              </a:rPr>
              <a:t>Ahora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amor de Dios produce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nosotros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querer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como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hacer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buena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volutad</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Filipenses</a:t>
            </a:r>
            <a:r>
              <a:rPr lang="en-US" sz="3300" dirty="0">
                <a:solidFill>
                  <a:schemeClr val="dk1"/>
                </a:solidFill>
                <a:latin typeface="Lato"/>
                <a:ea typeface="Lato"/>
                <a:cs typeface="Lato"/>
                <a:sym typeface="Lato"/>
              </a:rPr>
              <a:t> 2:13)</a:t>
            </a:r>
          </a:p>
          <a:p>
            <a:pPr marL="457200" lvl="0" indent="-438150" algn="l" rtl="0">
              <a:spcBef>
                <a:spcPts val="1000"/>
              </a:spcBef>
              <a:spcAft>
                <a:spcPts val="1000"/>
              </a:spcAft>
              <a:buClr>
                <a:schemeClr val="dk1"/>
              </a:buClr>
              <a:buSzPts val="3300"/>
              <a:buFont typeface="Lato"/>
              <a:buChar char="●"/>
            </a:pPr>
            <a:r>
              <a:rPr lang="en-US" sz="3300" dirty="0">
                <a:solidFill>
                  <a:schemeClr val="dk1"/>
                </a:solidFill>
                <a:latin typeface="Lato"/>
                <a:ea typeface="Lato"/>
                <a:cs typeface="Lato"/>
                <a:sym typeface="Lato"/>
              </a:rPr>
              <a:t>La ley moral </a:t>
            </a:r>
            <a:r>
              <a:rPr lang="en-US" sz="3300" dirty="0" err="1">
                <a:solidFill>
                  <a:schemeClr val="dk1"/>
                </a:solidFill>
                <a:latin typeface="Lato"/>
                <a:ea typeface="Lato"/>
                <a:cs typeface="Lato"/>
                <a:sym typeface="Lato"/>
              </a:rPr>
              <a:t>ahora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guía</a:t>
            </a:r>
            <a:r>
              <a:rPr lang="en-US" sz="3300" dirty="0">
                <a:solidFill>
                  <a:schemeClr val="dk1"/>
                </a:solidFill>
                <a:latin typeface="Lato"/>
                <a:ea typeface="Lato"/>
                <a:cs typeface="Lato"/>
                <a:sym typeface="Lato"/>
              </a:rPr>
              <a:t> para </a:t>
            </a:r>
            <a:r>
              <a:rPr lang="en-US" sz="3300" dirty="0" err="1">
                <a:solidFill>
                  <a:schemeClr val="dk1"/>
                </a:solidFill>
                <a:latin typeface="Lato"/>
                <a:ea typeface="Lato"/>
                <a:cs typeface="Lato"/>
                <a:sym typeface="Lato"/>
              </a:rPr>
              <a:t>amar</a:t>
            </a:r>
            <a:r>
              <a:rPr lang="en-US" sz="3300" dirty="0">
                <a:solidFill>
                  <a:schemeClr val="dk1"/>
                </a:solidFill>
                <a:latin typeface="Lato"/>
                <a:ea typeface="Lato"/>
                <a:cs typeface="Lato"/>
                <a:sym typeface="Lato"/>
              </a:rPr>
              <a:t> a Dios y a </a:t>
            </a:r>
            <a:r>
              <a:rPr lang="en-US" sz="3300" dirty="0" err="1">
                <a:solidFill>
                  <a:schemeClr val="dk1"/>
                </a:solidFill>
                <a:latin typeface="Lato"/>
                <a:ea typeface="Lato"/>
                <a:cs typeface="Lato"/>
                <a:sym typeface="Lato"/>
              </a:rPr>
              <a:t>nuestro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prójimo</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1"/>
        <p:cNvGrpSpPr/>
        <p:nvPr/>
      </p:nvGrpSpPr>
      <p:grpSpPr>
        <a:xfrm>
          <a:off x="0" y="0"/>
          <a:ext cx="0" cy="0"/>
          <a:chOff x="0" y="0"/>
          <a:chExt cx="0" cy="0"/>
        </a:xfrm>
      </p:grpSpPr>
      <p:sp>
        <p:nvSpPr>
          <p:cNvPr id="392" name="Google Shape;392;g28379ef6529_0_37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3" name="Google Shape;393;g28379ef6529_0_376"/>
          <p:cNvPicPr preferRelativeResize="0"/>
          <p:nvPr/>
        </p:nvPicPr>
        <p:blipFill rotWithShape="1">
          <a:blip r:embed="rId3">
            <a:alphaModFix/>
          </a:blip>
          <a:srcRect/>
          <a:stretch/>
        </p:blipFill>
        <p:spPr>
          <a:xfrm>
            <a:off x="-1" y="1677474"/>
            <a:ext cx="3125596" cy="3218436"/>
          </a:xfrm>
          <a:prstGeom prst="rect">
            <a:avLst/>
          </a:prstGeom>
          <a:noFill/>
          <a:ln>
            <a:noFill/>
          </a:ln>
          <a:effectLst>
            <a:outerShdw blurRad="50800" dist="38100" dir="2700000" algn="tl" rotWithShape="0">
              <a:srgbClr val="000000">
                <a:alpha val="40000"/>
              </a:srgbClr>
            </a:outerShdw>
          </a:effectLst>
        </p:spPr>
      </p:pic>
      <p:sp>
        <p:nvSpPr>
          <p:cNvPr id="395" name="Google Shape;395;g28379ef6529_0_376"/>
          <p:cNvSpPr txBox="1"/>
          <p:nvPr/>
        </p:nvSpPr>
        <p:spPr>
          <a:xfrm>
            <a:off x="3125595" y="466925"/>
            <a:ext cx="8103900" cy="627860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200" dirty="0">
                <a:solidFill>
                  <a:schemeClr val="dk1"/>
                </a:solidFill>
                <a:latin typeface="Lato"/>
                <a:ea typeface="Lato"/>
                <a:cs typeface="Lato"/>
                <a:sym typeface="Lato"/>
              </a:rPr>
              <a:t>En </a:t>
            </a:r>
            <a:r>
              <a:rPr lang="en-US" sz="3200" dirty="0" err="1">
                <a:solidFill>
                  <a:schemeClr val="dk1"/>
                </a:solidFill>
                <a:latin typeface="Lato"/>
                <a:ea typeface="Lato"/>
                <a:cs typeface="Lato"/>
                <a:sym typeface="Lato"/>
              </a:rPr>
              <a:t>esto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sabemos</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amamos</a:t>
            </a:r>
            <a:r>
              <a:rPr lang="en-US" sz="3200" dirty="0">
                <a:solidFill>
                  <a:schemeClr val="dk1"/>
                </a:solidFill>
                <a:latin typeface="Lato"/>
                <a:ea typeface="Lato"/>
                <a:cs typeface="Lato"/>
                <a:sym typeface="Lato"/>
              </a:rPr>
              <a:t> a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hijos</a:t>
            </a:r>
            <a:r>
              <a:rPr lang="en-US" sz="3200" dirty="0">
                <a:solidFill>
                  <a:schemeClr val="dk1"/>
                </a:solidFill>
                <a:latin typeface="Lato"/>
                <a:ea typeface="Lato"/>
                <a:cs typeface="Lato"/>
                <a:sym typeface="Lato"/>
              </a:rPr>
              <a:t> de Dios: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amamos</a:t>
            </a:r>
            <a:r>
              <a:rPr lang="en-US" sz="3200" dirty="0">
                <a:solidFill>
                  <a:schemeClr val="dk1"/>
                </a:solidFill>
                <a:latin typeface="Lato"/>
                <a:ea typeface="Lato"/>
                <a:cs typeface="Lato"/>
                <a:sym typeface="Lato"/>
              </a:rPr>
              <a:t> a Dios y </a:t>
            </a:r>
            <a:r>
              <a:rPr lang="en-US" sz="3200" dirty="0" err="1">
                <a:solidFill>
                  <a:schemeClr val="dk1"/>
                </a:solidFill>
                <a:latin typeface="Lato"/>
                <a:ea typeface="Lato"/>
                <a:cs typeface="Lato"/>
                <a:sym typeface="Lato"/>
              </a:rPr>
              <a:t>obedecemos</a:t>
            </a:r>
            <a:r>
              <a:rPr lang="en-US" sz="3200" dirty="0">
                <a:solidFill>
                  <a:schemeClr val="dk1"/>
                </a:solidFill>
                <a:latin typeface="Lato"/>
                <a:ea typeface="Lato"/>
                <a:cs typeface="Lato"/>
                <a:sym typeface="Lato"/>
              </a:rPr>
              <a:t> sus </a:t>
            </a:r>
            <a:r>
              <a:rPr lang="en-US" sz="3200" dirty="0" err="1">
                <a:solidFill>
                  <a:schemeClr val="dk1"/>
                </a:solidFill>
                <a:latin typeface="Lato"/>
                <a:ea typeface="Lato"/>
                <a:cs typeface="Lato"/>
                <a:sym typeface="Lato"/>
              </a:rPr>
              <a:t>mandamientos</a:t>
            </a:r>
            <a:r>
              <a:rPr lang="en-US" sz="3200" dirty="0">
                <a:solidFill>
                  <a:schemeClr val="dk1"/>
                </a:solidFill>
                <a:latin typeface="Lato"/>
                <a:ea typeface="Lato"/>
                <a:cs typeface="Lato"/>
                <a:sym typeface="Lato"/>
              </a:rPr>
              <a:t>. Pues </a:t>
            </a:r>
            <a:r>
              <a:rPr lang="en-US" sz="3200" dirty="0" err="1">
                <a:solidFill>
                  <a:schemeClr val="dk1"/>
                </a:solidFill>
                <a:latin typeface="Lato"/>
                <a:ea typeface="Lato"/>
                <a:cs typeface="Lato"/>
                <a:sym typeface="Lato"/>
              </a:rPr>
              <a:t>éste</a:t>
            </a:r>
            <a:r>
              <a:rPr lang="en-US" sz="3200" dirty="0">
                <a:solidFill>
                  <a:schemeClr val="dk1"/>
                </a:solidFill>
                <a:latin typeface="Lato"/>
                <a:ea typeface="Lato"/>
                <a:cs typeface="Lato"/>
                <a:sym typeface="Lato"/>
              </a:rPr>
              <a:t> es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amor a Dios: que </a:t>
            </a:r>
            <a:r>
              <a:rPr lang="en-US" sz="3200" dirty="0" err="1">
                <a:solidFill>
                  <a:schemeClr val="dk1"/>
                </a:solidFill>
                <a:latin typeface="Lato"/>
                <a:ea typeface="Lato"/>
                <a:cs typeface="Lato"/>
                <a:sym typeface="Lato"/>
              </a:rPr>
              <a:t>obedezcamos</a:t>
            </a:r>
            <a:r>
              <a:rPr lang="en-US" sz="3200" dirty="0">
                <a:solidFill>
                  <a:schemeClr val="dk1"/>
                </a:solidFill>
                <a:latin typeface="Lato"/>
                <a:ea typeface="Lato"/>
                <a:cs typeface="Lato"/>
                <a:sym typeface="Lato"/>
              </a:rPr>
              <a:t> sus </a:t>
            </a:r>
            <a:r>
              <a:rPr lang="en-US" sz="3200" dirty="0" err="1">
                <a:solidFill>
                  <a:schemeClr val="dk1"/>
                </a:solidFill>
                <a:latin typeface="Lato"/>
                <a:ea typeface="Lato"/>
                <a:cs typeface="Lato"/>
                <a:sym typeface="Lato"/>
              </a:rPr>
              <a:t>mandamientos</a:t>
            </a:r>
            <a:r>
              <a:rPr lang="en-US" sz="3200" dirty="0">
                <a:solidFill>
                  <a:schemeClr val="dk1"/>
                </a:solidFill>
                <a:latin typeface="Lato"/>
                <a:ea typeface="Lato"/>
                <a:cs typeface="Lato"/>
                <a:sym typeface="Lato"/>
              </a:rPr>
              <a:t>. Y sus </a:t>
            </a:r>
            <a:r>
              <a:rPr lang="en-US" sz="3200" dirty="0" err="1">
                <a:solidFill>
                  <a:schemeClr val="dk1"/>
                </a:solidFill>
                <a:latin typeface="Lato"/>
                <a:ea typeface="Lato"/>
                <a:cs typeface="Lato"/>
                <a:sym typeface="Lato"/>
              </a:rPr>
              <a:t>mandamientos</a:t>
            </a:r>
            <a:r>
              <a:rPr lang="en-US" sz="3200" dirty="0">
                <a:solidFill>
                  <a:schemeClr val="dk1"/>
                </a:solidFill>
                <a:latin typeface="Lato"/>
                <a:ea typeface="Lato"/>
                <a:cs typeface="Lato"/>
                <a:sym typeface="Lato"/>
              </a:rPr>
              <a:t> no son </a:t>
            </a:r>
            <a:r>
              <a:rPr lang="en-US" sz="3200" dirty="0" err="1">
                <a:solidFill>
                  <a:schemeClr val="dk1"/>
                </a:solidFill>
                <a:latin typeface="Lato"/>
                <a:ea typeface="Lato"/>
                <a:cs typeface="Lato"/>
                <a:sym typeface="Lato"/>
              </a:rPr>
              <a:t>difíciles</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cumplir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Porque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todo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que ha </a:t>
            </a:r>
            <a:r>
              <a:rPr lang="en-US" sz="3200" dirty="0" err="1">
                <a:solidFill>
                  <a:schemeClr val="dk1"/>
                </a:solidFill>
                <a:latin typeface="Lato"/>
                <a:ea typeface="Lato"/>
                <a:cs typeface="Lato"/>
                <a:sym typeface="Lato"/>
              </a:rPr>
              <a:t>nacido</a:t>
            </a:r>
            <a:r>
              <a:rPr lang="en-US" sz="3200" dirty="0">
                <a:solidFill>
                  <a:schemeClr val="dk1"/>
                </a:solidFill>
                <a:latin typeface="Lato"/>
                <a:ea typeface="Lato"/>
                <a:cs typeface="Lato"/>
                <a:sym typeface="Lato"/>
              </a:rPr>
              <a:t> de Dios </a:t>
            </a:r>
            <a:r>
              <a:rPr lang="en-US" sz="3200" dirty="0" err="1">
                <a:solidFill>
                  <a:schemeClr val="dk1"/>
                </a:solidFill>
                <a:latin typeface="Lato"/>
                <a:ea typeface="Lato"/>
                <a:cs typeface="Lato"/>
                <a:sym typeface="Lato"/>
              </a:rPr>
              <a:t>vence</a:t>
            </a:r>
            <a:r>
              <a:rPr lang="en-US" sz="3200" dirty="0">
                <a:solidFill>
                  <a:schemeClr val="dk1"/>
                </a:solidFill>
                <a:latin typeface="Lato"/>
                <a:ea typeface="Lato"/>
                <a:cs typeface="Lato"/>
                <a:sym typeface="Lato"/>
              </a:rPr>
              <a:t> al </a:t>
            </a:r>
            <a:r>
              <a:rPr lang="en-US" sz="3200" dirty="0" err="1">
                <a:solidFill>
                  <a:schemeClr val="dk1"/>
                </a:solidFill>
                <a:latin typeface="Lato"/>
                <a:ea typeface="Lato"/>
                <a:cs typeface="Lato"/>
                <a:sym typeface="Lato"/>
              </a:rPr>
              <a:t>mundo</a:t>
            </a:r>
            <a:r>
              <a:rPr lang="en-US" sz="3200" dirty="0">
                <a:solidFill>
                  <a:schemeClr val="dk1"/>
                </a:solidFill>
                <a:latin typeface="Lato"/>
                <a:ea typeface="Lato"/>
                <a:cs typeface="Lato"/>
                <a:sym typeface="Lato"/>
              </a:rPr>
              <a:t>. Y </a:t>
            </a:r>
            <a:r>
              <a:rPr lang="en-US" sz="3200" dirty="0" err="1">
                <a:solidFill>
                  <a:schemeClr val="dk1"/>
                </a:solidFill>
                <a:latin typeface="Lato"/>
                <a:ea typeface="Lato"/>
                <a:cs typeface="Lato"/>
                <a:sym typeface="Lato"/>
              </a:rPr>
              <a:t>ésta</a:t>
            </a:r>
            <a:r>
              <a:rPr lang="en-US" sz="3200" dirty="0">
                <a:solidFill>
                  <a:schemeClr val="dk1"/>
                </a:solidFill>
                <a:latin typeface="Lato"/>
                <a:ea typeface="Lato"/>
                <a:cs typeface="Lato"/>
                <a:sym typeface="Lato"/>
              </a:rPr>
              <a:t> es la </a:t>
            </a:r>
            <a:r>
              <a:rPr lang="en-US" sz="3200" dirty="0" err="1">
                <a:solidFill>
                  <a:schemeClr val="dk1"/>
                </a:solidFill>
                <a:latin typeface="Lato"/>
                <a:ea typeface="Lato"/>
                <a:cs typeface="Lato"/>
                <a:sym typeface="Lato"/>
              </a:rPr>
              <a:t>victoria</a:t>
            </a:r>
            <a:r>
              <a:rPr lang="en-US" sz="3200" dirty="0">
                <a:solidFill>
                  <a:schemeClr val="dk1"/>
                </a:solidFill>
                <a:latin typeface="Lato"/>
                <a:ea typeface="Lato"/>
                <a:cs typeface="Lato"/>
                <a:sym typeface="Lato"/>
              </a:rPr>
              <a:t> que ha </a:t>
            </a:r>
            <a:r>
              <a:rPr lang="en-US" sz="3200" dirty="0" err="1">
                <a:solidFill>
                  <a:schemeClr val="dk1"/>
                </a:solidFill>
                <a:latin typeface="Lato"/>
                <a:ea typeface="Lato"/>
                <a:cs typeface="Lato"/>
                <a:sym typeface="Lato"/>
              </a:rPr>
              <a:t>vencido</a:t>
            </a:r>
            <a:r>
              <a:rPr lang="en-US" sz="3200" dirty="0">
                <a:solidFill>
                  <a:schemeClr val="dk1"/>
                </a:solidFill>
                <a:latin typeface="Lato"/>
                <a:ea typeface="Lato"/>
                <a:cs typeface="Lato"/>
                <a:sym typeface="Lato"/>
              </a:rPr>
              <a:t> al </a:t>
            </a:r>
            <a:r>
              <a:rPr lang="en-US" sz="3200" dirty="0" err="1">
                <a:solidFill>
                  <a:schemeClr val="dk1"/>
                </a:solidFill>
                <a:latin typeface="Lato"/>
                <a:ea typeface="Lato"/>
                <a:cs typeface="Lato"/>
                <a:sym typeface="Lato"/>
              </a:rPr>
              <a:t>mundo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nuestra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fe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Quién</a:t>
            </a:r>
            <a:r>
              <a:rPr lang="en-US" sz="3200" dirty="0">
                <a:solidFill>
                  <a:schemeClr val="dk1"/>
                </a:solidFill>
                <a:latin typeface="Lato"/>
                <a:ea typeface="Lato"/>
                <a:cs typeface="Lato"/>
                <a:sym typeface="Lato"/>
              </a:rPr>
              <a:t> es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vence</a:t>
            </a:r>
            <a:r>
              <a:rPr lang="en-US" sz="3200" dirty="0">
                <a:solidFill>
                  <a:schemeClr val="dk1"/>
                </a:solidFill>
                <a:latin typeface="Lato"/>
                <a:ea typeface="Lato"/>
                <a:cs typeface="Lato"/>
                <a:sym typeface="Lato"/>
              </a:rPr>
              <a:t> al </a:t>
            </a:r>
            <a:r>
              <a:rPr lang="en-US" sz="3200" dirty="0" err="1">
                <a:solidFill>
                  <a:schemeClr val="dk1"/>
                </a:solidFill>
                <a:latin typeface="Lato"/>
                <a:ea typeface="Lato"/>
                <a:cs typeface="Lato"/>
                <a:sym typeface="Lato"/>
              </a:rPr>
              <a:t>mundo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sino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cree</a:t>
            </a:r>
            <a:r>
              <a:rPr lang="en-US" sz="3200" dirty="0">
                <a:solidFill>
                  <a:schemeClr val="dk1"/>
                </a:solidFill>
                <a:latin typeface="Lato"/>
                <a:ea typeface="Lato"/>
                <a:cs typeface="Lato"/>
                <a:sym typeface="Lato"/>
              </a:rPr>
              <a:t> que Jesús es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Hijo</a:t>
            </a:r>
            <a:r>
              <a:rPr lang="en-US" sz="3200" dirty="0">
                <a:solidFill>
                  <a:schemeClr val="dk1"/>
                </a:solidFill>
                <a:latin typeface="Lato"/>
                <a:ea typeface="Lato"/>
                <a:cs typeface="Lato"/>
                <a:sym typeface="Lato"/>
              </a:rPr>
              <a:t> de Dios? </a:t>
            </a:r>
          </a:p>
          <a:p>
            <a:pPr marL="0" lvl="0" indent="0" algn="l" rtl="0">
              <a:spcBef>
                <a:spcPts val="0"/>
              </a:spcBef>
              <a:spcAft>
                <a:spcPts val="0"/>
              </a:spcAft>
              <a:buClr>
                <a:schemeClr val="dk1"/>
              </a:buClr>
              <a:buSzPts val="2800"/>
              <a:buFont typeface="Arial"/>
              <a:buNone/>
            </a:pPr>
            <a:endParaRPr lang="en-US" sz="2000" i="1" dirty="0">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1 Juan 5:2-5 </a:t>
            </a:r>
            <a:endParaRPr lang="en-US"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3400" dirty="0">
              <a:solidFill>
                <a:schemeClr val="dk1"/>
              </a:solidFill>
              <a:latin typeface="Lato"/>
              <a:ea typeface="Lato"/>
              <a:cs typeface="Lato"/>
              <a:sym typeface="La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a:stretch/>
        </p:blipFill>
        <p:spPr>
          <a:xfrm>
            <a:off x="762000" y="-1187023"/>
            <a:ext cx="11430000" cy="6010275"/>
          </a:xfrm>
          <a:prstGeom prst="rect">
            <a:avLst/>
          </a:prstGeom>
          <a:noFill/>
          <a:ln>
            <a:noFill/>
          </a:ln>
        </p:spPr>
      </p:pic>
      <p:sp>
        <p:nvSpPr>
          <p:cNvPr id="155" name="Google Shape;155;p6"/>
          <p:cNvSpPr txBox="1"/>
          <p:nvPr/>
        </p:nvSpPr>
        <p:spPr>
          <a:xfrm>
            <a:off x="1908030" y="2639624"/>
            <a:ext cx="952196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tema</a:t>
            </a:r>
            <a:r>
              <a:rPr lang="en-US" sz="4860" dirty="0">
                <a:solidFill>
                  <a:srgbClr val="009444"/>
                </a:solidFill>
                <a:latin typeface="Lato"/>
                <a:ea typeface="Lato"/>
                <a:cs typeface="Lato"/>
                <a:sym typeface="Lato"/>
              </a:rPr>
              <a:t> principal: </a:t>
            </a:r>
            <a:r>
              <a:rPr lang="en-US" sz="4860" dirty="0" err="1">
                <a:solidFill>
                  <a:srgbClr val="009444"/>
                </a:solidFill>
                <a:latin typeface="Lato"/>
                <a:ea typeface="Lato"/>
                <a:cs typeface="Lato"/>
                <a:sym typeface="Lato"/>
              </a:rPr>
              <a:t>Gálatas</a:t>
            </a:r>
            <a:r>
              <a:rPr lang="en-US" sz="4860" dirty="0">
                <a:solidFill>
                  <a:srgbClr val="009444"/>
                </a:solidFill>
                <a:latin typeface="Lato"/>
                <a:ea typeface="Lato"/>
                <a:cs typeface="Lato"/>
                <a:sym typeface="Lato"/>
              </a:rPr>
              <a:t> 2:20-21</a:t>
            </a:r>
            <a:endParaRPr sz="6000" dirty="0">
              <a:solidFill>
                <a:srgbClr val="009444"/>
              </a:solidFill>
              <a:latin typeface="Lato"/>
              <a:ea typeface="Lato"/>
              <a:cs typeface="Lato"/>
              <a:sym typeface="Lato"/>
            </a:endParaRPr>
          </a:p>
        </p:txBody>
      </p:sp>
      <p:cxnSp>
        <p:nvCxnSpPr>
          <p:cNvPr id="156" name="Google Shape;156;p6"/>
          <p:cNvCxnSpPr/>
          <p:nvPr/>
        </p:nvCxnSpPr>
        <p:spPr>
          <a:xfrm>
            <a:off x="1989802" y="350291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7" name="Google Shape;157;p6"/>
          <p:cNvSpPr txBox="1"/>
          <p:nvPr/>
        </p:nvSpPr>
        <p:spPr>
          <a:xfrm>
            <a:off x="1899884" y="3681604"/>
            <a:ext cx="9999639"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Con Cristo estoy juntamente crucificado, y ya no vivo yo, sino Cristo vive en mí; y lo que ahora vivo en la carne, lo vivo en la fe del Hijo de Dios, el cual me amó y se entregó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a sí mismo por mí. No desecho la gracia de Dios;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pues si la justicia dependiera de la ley, entonces por demás habría muerto Cristo.” </a:t>
            </a:r>
            <a:endParaRPr sz="3200" dirty="0">
              <a:solidFill>
                <a:schemeClr val="dk1"/>
              </a:solidFill>
              <a:latin typeface="Lato"/>
              <a:ea typeface="Lato"/>
              <a:cs typeface="Lato"/>
              <a:sym typeface="Lato"/>
            </a:endParaRPr>
          </a:p>
        </p:txBody>
      </p: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6"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22106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5"/>
        <p:cNvGrpSpPr/>
        <p:nvPr/>
      </p:nvGrpSpPr>
      <p:grpSpPr>
        <a:xfrm>
          <a:off x="0" y="0"/>
          <a:ext cx="0" cy="0"/>
          <a:chOff x="0" y="0"/>
          <a:chExt cx="0" cy="0"/>
        </a:xfrm>
      </p:grpSpPr>
      <p:sp>
        <p:nvSpPr>
          <p:cNvPr id="416" name="Google Shape;416;g2f5882f685f_0_1050"/>
          <p:cNvSpPr txBox="1"/>
          <p:nvPr/>
        </p:nvSpPr>
        <p:spPr>
          <a:xfrm>
            <a:off x="3182502" y="423181"/>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Proyecto Final</a:t>
            </a:r>
            <a:endParaRPr sz="6000" b="0" i="0" u="none" strike="noStrike" cap="none" dirty="0">
              <a:solidFill>
                <a:srgbClr val="009444"/>
              </a:solidFill>
              <a:latin typeface="Lato"/>
              <a:ea typeface="Lato"/>
              <a:cs typeface="Lato"/>
              <a:sym typeface="Lato"/>
            </a:endParaRPr>
          </a:p>
        </p:txBody>
      </p:sp>
      <p:cxnSp>
        <p:nvCxnSpPr>
          <p:cNvPr id="417" name="Google Shape;417;g2f5882f685f_0_1050"/>
          <p:cNvCxnSpPr/>
          <p:nvPr/>
        </p:nvCxnSpPr>
        <p:spPr>
          <a:xfrm>
            <a:off x="2961150" y="146405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418" name="Google Shape;418;g2f5882f685f_0_1050"/>
          <p:cNvSpPr txBox="1"/>
          <p:nvPr/>
        </p:nvSpPr>
        <p:spPr>
          <a:xfrm>
            <a:off x="3387504" y="1916865"/>
            <a:ext cx="8229300" cy="4011314"/>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1000"/>
              </a:spcBef>
              <a:spcAft>
                <a:spcPts val="1000"/>
              </a:spcAft>
              <a:buClr>
                <a:schemeClr val="dk1"/>
              </a:buClr>
              <a:buSzPts val="3400"/>
            </a:pPr>
            <a:r>
              <a:rPr lang="en-US" sz="3400" dirty="0">
                <a:solidFill>
                  <a:schemeClr val="dk1"/>
                </a:solidFill>
                <a:latin typeface="Lato"/>
                <a:ea typeface="Lato"/>
                <a:cs typeface="Lato"/>
                <a:sym typeface="Lato"/>
              </a:rPr>
              <a:t>8. </a:t>
            </a:r>
            <a:r>
              <a:rPr lang="en-US" sz="3400" dirty="0" err="1">
                <a:solidFill>
                  <a:schemeClr val="dk1"/>
                </a:solidFill>
                <a:latin typeface="Lato"/>
                <a:ea typeface="Lato"/>
                <a:cs typeface="Lato"/>
                <a:sym typeface="Lato"/>
              </a:rPr>
              <a:t>Algunas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iglesias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exigen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obediencia</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ciertas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reglas</a:t>
            </a:r>
            <a:r>
              <a:rPr lang="en-US" sz="3400" dirty="0">
                <a:solidFill>
                  <a:schemeClr val="dk1"/>
                </a:solidFill>
                <a:latin typeface="Lato"/>
                <a:ea typeface="Lato"/>
                <a:cs typeface="Lato"/>
                <a:sym typeface="Lato"/>
              </a:rPr>
              <a:t> de la ley ceremonial del Antiguo </a:t>
            </a:r>
            <a:r>
              <a:rPr lang="en-US" sz="3400" dirty="0" err="1">
                <a:solidFill>
                  <a:schemeClr val="dk1"/>
                </a:solidFill>
                <a:latin typeface="Lato"/>
                <a:ea typeface="Lato"/>
                <a:cs typeface="Lato"/>
                <a:sym typeface="Lato"/>
              </a:rPr>
              <a:t>Testamento</a:t>
            </a:r>
            <a:r>
              <a:rPr lang="en-US" sz="3400" dirty="0">
                <a:solidFill>
                  <a:schemeClr val="dk1"/>
                </a:solidFill>
                <a:latin typeface="Lato"/>
                <a:ea typeface="Lato"/>
                <a:cs typeface="Lato"/>
                <a:sym typeface="Lato"/>
              </a:rPr>
              <a:t>. Por </a:t>
            </a:r>
            <a:r>
              <a:rPr lang="en-US" sz="3400" dirty="0" err="1">
                <a:solidFill>
                  <a:schemeClr val="dk1"/>
                </a:solidFill>
                <a:latin typeface="Lato"/>
                <a:ea typeface="Lato"/>
                <a:cs typeface="Lato"/>
                <a:sym typeface="Lato"/>
              </a:rPr>
              <a:t>ejemplo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exigen</a:t>
            </a:r>
            <a:r>
              <a:rPr lang="en-US" sz="3400" dirty="0">
                <a:solidFill>
                  <a:schemeClr val="dk1"/>
                </a:solidFill>
                <a:latin typeface="Lato"/>
                <a:ea typeface="Lato"/>
                <a:cs typeface="Lato"/>
                <a:sym typeface="Lato"/>
              </a:rPr>
              <a:t> que demos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diezmo</a:t>
            </a:r>
            <a:r>
              <a:rPr lang="en-US" sz="3400" dirty="0">
                <a:solidFill>
                  <a:schemeClr val="dk1"/>
                </a:solidFill>
                <a:latin typeface="Lato"/>
                <a:ea typeface="Lato"/>
                <a:cs typeface="Lato"/>
                <a:sym typeface="Lato"/>
              </a:rPr>
              <a:t> o que </a:t>
            </a:r>
            <a:r>
              <a:rPr lang="en-US" sz="3400" dirty="0" err="1">
                <a:solidFill>
                  <a:schemeClr val="dk1"/>
                </a:solidFill>
                <a:latin typeface="Lato"/>
                <a:ea typeface="Lato"/>
                <a:cs typeface="Lato"/>
                <a:sym typeface="Lato"/>
              </a:rPr>
              <a:t>descansemos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día </a:t>
            </a:r>
            <a:r>
              <a:rPr lang="en-US" sz="3400" dirty="0" err="1">
                <a:solidFill>
                  <a:schemeClr val="dk1"/>
                </a:solidFill>
                <a:latin typeface="Lato"/>
                <a:ea typeface="Lato"/>
                <a:cs typeface="Lato"/>
                <a:sym typeface="Lato"/>
              </a:rPr>
              <a:t>sábado</a:t>
            </a:r>
            <a:r>
              <a:rPr lang="en-US" sz="3400" dirty="0">
                <a:solidFill>
                  <a:schemeClr val="dk1"/>
                </a:solidFill>
                <a:latin typeface="Lato"/>
                <a:ea typeface="Lato"/>
                <a:cs typeface="Lato"/>
                <a:sym typeface="Lato"/>
              </a:rPr>
              <a:t>. </a:t>
            </a:r>
            <a:r>
              <a:rPr lang="en-US" sz="3400" b="1" dirty="0">
                <a:solidFill>
                  <a:schemeClr val="dk1"/>
                </a:solidFill>
                <a:latin typeface="Lato"/>
                <a:ea typeface="Lato"/>
                <a:cs typeface="Lato"/>
                <a:sym typeface="Lato"/>
              </a:rPr>
              <a:t>¿</a:t>
            </a:r>
            <a:r>
              <a:rPr lang="en-US" sz="3400" b="1" dirty="0" err="1">
                <a:solidFill>
                  <a:schemeClr val="dk1"/>
                </a:solidFill>
                <a:latin typeface="Lato"/>
                <a:ea typeface="Lato"/>
                <a:cs typeface="Lato"/>
                <a:sym typeface="Lato"/>
              </a:rPr>
              <a:t>Cómo</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podemos</a:t>
            </a:r>
            <a:r>
              <a:rPr lang="en-US" sz="3400" b="1" dirty="0">
                <a:solidFill>
                  <a:schemeClr val="dk1"/>
                </a:solidFill>
                <a:latin typeface="Lato"/>
                <a:ea typeface="Lato"/>
                <a:cs typeface="Lato"/>
                <a:sym typeface="Lato"/>
              </a:rPr>
              <a:t> responder a </a:t>
            </a:r>
            <a:r>
              <a:rPr lang="en-US" sz="3400" b="1" dirty="0" err="1">
                <a:solidFill>
                  <a:schemeClr val="dk1"/>
                </a:solidFill>
                <a:latin typeface="Lato"/>
                <a:ea typeface="Lato"/>
                <a:cs typeface="Lato"/>
                <a:sym typeface="Lato"/>
              </a:rPr>
              <a:t>estas</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exigencias</a:t>
            </a:r>
            <a:r>
              <a:rPr lang="en-US" sz="3400" b="1" dirty="0">
                <a:solidFill>
                  <a:schemeClr val="dk1"/>
                </a:solidFill>
                <a:latin typeface="Lato"/>
                <a:ea typeface="Lato"/>
                <a:cs typeface="Lato"/>
                <a:sym typeface="Lato"/>
              </a:rPr>
              <a:t>? </a:t>
            </a:r>
            <a:r>
              <a:rPr lang="en-US" sz="3400" dirty="0">
                <a:solidFill>
                  <a:schemeClr val="dk1"/>
                </a:solidFill>
                <a:latin typeface="Lato"/>
                <a:ea typeface="Lato"/>
                <a:cs typeface="Lato"/>
                <a:sym typeface="Lato"/>
              </a:rPr>
              <a:t>(</a:t>
            </a:r>
            <a:r>
              <a:rPr lang="en-US" sz="3400" dirty="0" err="1">
                <a:solidFill>
                  <a:schemeClr val="dk1"/>
                </a:solidFill>
                <a:latin typeface="Lato"/>
                <a:ea typeface="Lato"/>
                <a:cs typeface="Lato"/>
                <a:sym typeface="Lato"/>
              </a:rPr>
              <a:t>Lección</a:t>
            </a:r>
            <a:r>
              <a:rPr lang="en-US" sz="3400" dirty="0">
                <a:solidFill>
                  <a:schemeClr val="dk1"/>
                </a:solidFill>
                <a:latin typeface="Lato"/>
                <a:ea typeface="Lato"/>
                <a:cs typeface="Lato"/>
                <a:sym typeface="Lato"/>
              </a:rPr>
              <a:t> 7 – </a:t>
            </a:r>
            <a:r>
              <a:rPr lang="en-US" sz="3400" dirty="0" err="1">
                <a:solidFill>
                  <a:schemeClr val="dk1"/>
                </a:solidFill>
                <a:latin typeface="Lato"/>
                <a:ea typeface="Lato"/>
                <a:cs typeface="Lato"/>
                <a:sym typeface="Lato"/>
              </a:rPr>
              <a:t>Colosenses</a:t>
            </a:r>
            <a:r>
              <a:rPr lang="en-US" sz="3400" dirty="0">
                <a:solidFill>
                  <a:schemeClr val="dk1"/>
                </a:solidFill>
                <a:latin typeface="Lato"/>
                <a:ea typeface="Lato"/>
                <a:cs typeface="Lato"/>
                <a:sym typeface="Lato"/>
              </a:rPr>
              <a:t> 2:16,17)</a:t>
            </a:r>
            <a:endParaRPr sz="3400" b="0" i="0" u="none" strike="noStrike" cap="none" dirty="0">
              <a:solidFill>
                <a:schemeClr val="dk1"/>
              </a:solidFill>
              <a:latin typeface="Lato"/>
              <a:ea typeface="Lato"/>
              <a:cs typeface="Lato"/>
              <a:sym typeface="Lato"/>
            </a:endParaRPr>
          </a:p>
        </p:txBody>
      </p:sp>
      <p:sp>
        <p:nvSpPr>
          <p:cNvPr id="419" name="Google Shape;419;g2f5882f685f_0_105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0" name="Google Shape;420;g2f5882f685f_0_105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21" name="Google Shape;421;g2f5882f685f_0_1050"/>
          <p:cNvPicPr preferRelativeResize="0"/>
          <p:nvPr/>
        </p:nvPicPr>
        <p:blipFill rotWithShape="1">
          <a:blip r:embed="rId4">
            <a:alphaModFix/>
          </a:blip>
          <a:srcRect/>
          <a:stretch/>
        </p:blipFill>
        <p:spPr>
          <a:xfrm rot="5400000">
            <a:off x="-382152" y="1460358"/>
            <a:ext cx="4051701" cy="405170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3"/>
        <p:cNvGrpSpPr/>
        <p:nvPr/>
      </p:nvGrpSpPr>
      <p:grpSpPr>
        <a:xfrm>
          <a:off x="0" y="0"/>
          <a:ext cx="0" cy="0"/>
          <a:chOff x="0" y="0"/>
          <a:chExt cx="0" cy="0"/>
        </a:xfrm>
      </p:grpSpPr>
      <p:sp>
        <p:nvSpPr>
          <p:cNvPr id="434" name="Google Shape;434;p30"/>
          <p:cNvSpPr txBox="1"/>
          <p:nvPr/>
        </p:nvSpPr>
        <p:spPr>
          <a:xfrm>
            <a:off x="3649408" y="199541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435" name="Google Shape;435;p30"/>
          <p:cNvCxnSpPr/>
          <p:nvPr/>
        </p:nvCxnSpPr>
        <p:spPr>
          <a:xfrm>
            <a:off x="3206536" y="346317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36" name="Google Shape;436;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7" name="Google Shape;437;p30"/>
          <p:cNvPicPr preferRelativeResize="0"/>
          <p:nvPr/>
        </p:nvPicPr>
        <p:blipFill rotWithShape="1">
          <a:blip r:embed="rId3">
            <a:alphaModFix/>
          </a:blip>
          <a:srcRect/>
          <a:stretch/>
        </p:blipFill>
        <p:spPr>
          <a:xfrm>
            <a:off x="80940" y="1749578"/>
            <a:ext cx="3125596" cy="3218436"/>
          </a:xfrm>
          <a:prstGeom prst="rect">
            <a:avLst/>
          </a:prstGeom>
          <a:noFill/>
          <a:ln>
            <a:noFill/>
          </a:ln>
          <a:effectLst>
            <a:outerShdw blurRad="50800" dist="38100" dir="2700000" algn="tl" rotWithShape="0">
              <a:srgbClr val="000000">
                <a:alpha val="40000"/>
              </a:srgbClr>
            </a:outerShdw>
          </a:effectLst>
        </p:spPr>
      </p:pic>
      <p:sp>
        <p:nvSpPr>
          <p:cNvPr id="438" name="Google Shape;438;p30"/>
          <p:cNvSpPr txBox="1"/>
          <p:nvPr/>
        </p:nvSpPr>
        <p:spPr>
          <a:xfrm>
            <a:off x="3649408" y="3964240"/>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dirty="0" err="1">
                <a:solidFill>
                  <a:schemeClr val="dk1"/>
                </a:solidFill>
                <a:latin typeface="Lato"/>
                <a:ea typeface="Lato"/>
                <a:cs typeface="Lato"/>
                <a:sym typeface="Lato"/>
              </a:rPr>
              <a:t>en</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el</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grupo</a:t>
            </a:r>
            <a:r>
              <a:rPr lang="en-US" sz="3200" b="0" i="1" u="none" strike="noStrike" cap="none" dirty="0">
                <a:solidFill>
                  <a:schemeClr val="dk1"/>
                </a:solidFill>
                <a:latin typeface="Lato"/>
                <a:ea typeface="Lato"/>
                <a:cs typeface="Lato"/>
                <a:sym typeface="Lato"/>
              </a:rPr>
              <a:t> de WhatsApp</a:t>
            </a:r>
            <a:endParaRPr sz="3200" b="0" i="1" u="none" strike="noStrike" cap="none" dirty="0">
              <a:solidFill>
                <a:schemeClr val="dk1"/>
              </a:solidFill>
              <a:latin typeface="Lato"/>
              <a:ea typeface="Lato"/>
              <a:cs typeface="Lato"/>
              <a:sym typeface="Lato"/>
            </a:endParaRPr>
          </a:p>
        </p:txBody>
      </p:sp>
      <p:pic>
        <p:nvPicPr>
          <p:cNvPr id="439" name="Google Shape;439;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g2adf2547317_0_0"/>
          <p:cNvSpPr txBox="1"/>
          <p:nvPr/>
        </p:nvSpPr>
        <p:spPr>
          <a:xfrm>
            <a:off x="3463389" y="287364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r>
              <a:rPr lang="en-US" sz="4860" b="0" i="0" u="none" strike="noStrike" cap="none" dirty="0">
                <a:solidFill>
                  <a:srgbClr val="009444"/>
                </a:solidFill>
                <a:latin typeface="Lato"/>
                <a:ea typeface="Lato"/>
                <a:cs typeface="Lato"/>
                <a:sym typeface="Lato"/>
              </a:rPr>
              <a:t> o </a:t>
            </a:r>
            <a:r>
              <a:rPr lang="en-US" sz="4860" b="0" i="0" u="none" strike="noStrike" cap="none" dirty="0" err="1">
                <a:solidFill>
                  <a:srgbClr val="009444"/>
                </a:solidFill>
                <a:latin typeface="Lato"/>
                <a:ea typeface="Lato"/>
                <a:cs typeface="Lato"/>
                <a:sym typeface="Lato"/>
              </a:rPr>
              <a:t>bendición</a:t>
            </a:r>
            <a:r>
              <a:rPr lang="en-US" sz="4860" b="0" i="0" u="none" strike="noStrike" cap="none"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427" name="Google Shape;427;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8" name="Google Shape;428;g2adf2547317_0_0"/>
          <p:cNvPicPr preferRelativeResize="0"/>
          <p:nvPr/>
        </p:nvPicPr>
        <p:blipFill rotWithShape="1">
          <a:blip r:embed="rId3">
            <a:alphaModFix/>
          </a:blip>
          <a:srcRect/>
          <a:stretch/>
        </p:blipFill>
        <p:spPr>
          <a:xfrm>
            <a:off x="80901" y="1684575"/>
            <a:ext cx="3125596" cy="3218435"/>
          </a:xfrm>
          <a:prstGeom prst="rect">
            <a:avLst/>
          </a:prstGeom>
          <a:noFill/>
          <a:ln>
            <a:noFill/>
          </a:ln>
          <a:effectLst>
            <a:outerShdw blurRad="50800" dist="38100" dir="2700000" algn="tl" rotWithShape="0">
              <a:srgbClr val="000000">
                <a:alpha val="40000"/>
              </a:srgbClr>
            </a:outerShdw>
          </a:effectLst>
        </p:spPr>
      </p:pic>
      <p:pic>
        <p:nvPicPr>
          <p:cNvPr id="429" name="Google Shape;429;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sp>
        <p:nvSpPr>
          <p:cNvPr id="444" name="Google Shape;444;g2adf2547317_0_9"/>
          <p:cNvSpPr txBox="1"/>
          <p:nvPr/>
        </p:nvSpPr>
        <p:spPr>
          <a:xfrm>
            <a:off x="3310989" y="287364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Despedida</a:t>
            </a:r>
            <a:endParaRPr sz="6000" b="0" i="0" u="none" strike="noStrike" cap="none" dirty="0">
              <a:solidFill>
                <a:srgbClr val="009444"/>
              </a:solidFill>
              <a:latin typeface="Lato"/>
              <a:ea typeface="Lato"/>
              <a:cs typeface="Lato"/>
              <a:sym typeface="Lato"/>
            </a:endParaRPr>
          </a:p>
        </p:txBody>
      </p:sp>
      <p:sp>
        <p:nvSpPr>
          <p:cNvPr id="445" name="Google Shape;445;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6" name="Google Shape;446;g2adf2547317_0_9"/>
          <p:cNvPicPr preferRelativeResize="0"/>
          <p:nvPr/>
        </p:nvPicPr>
        <p:blipFill rotWithShape="1">
          <a:blip r:embed="rId3">
            <a:alphaModFix/>
          </a:blip>
          <a:srcRect/>
          <a:stretch/>
        </p:blipFill>
        <p:spPr>
          <a:xfrm>
            <a:off x="80901" y="1684575"/>
            <a:ext cx="3125595" cy="3218435"/>
          </a:xfrm>
          <a:prstGeom prst="rect">
            <a:avLst/>
          </a:prstGeom>
          <a:noFill/>
          <a:ln>
            <a:noFill/>
          </a:ln>
          <a:effectLst>
            <a:outerShdw blurRad="50800" dist="38100" dir="2700000" algn="tl" rotWithShape="0">
              <a:srgbClr val="000000">
                <a:alpha val="40000"/>
              </a:srgbClr>
            </a:outerShdw>
          </a:effectLst>
        </p:spPr>
      </p:pic>
      <p:pic>
        <p:nvPicPr>
          <p:cNvPr id="447" name="Google Shape;447;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3" name="Google Shape;453;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4" name="Google Shape;454;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55" name="Google Shape;455;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56" name="Google Shape;456;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57" name="Google Shape;457;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8" name="Google Shape;458;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Identificar</a:t>
              </a:r>
              <a:r>
                <a:rPr lang="en-US" sz="2800" dirty="0">
                  <a:solidFill>
                    <a:schemeClr val="tx1"/>
                  </a:solidFill>
                  <a:latin typeface="Lato"/>
                  <a:ea typeface="Lato"/>
                  <a:cs typeface="Lato"/>
                  <a:sym typeface="Lato"/>
                </a:rPr>
                <a:t> las </a:t>
              </a:r>
              <a:r>
                <a:rPr lang="en-US" sz="2800" dirty="0" err="1">
                  <a:solidFill>
                    <a:schemeClr val="tx1"/>
                  </a:solidFill>
                  <a:latin typeface="Lato"/>
                  <a:ea typeface="Lato"/>
                  <a:cs typeface="Lato"/>
                  <a:sym typeface="Lato"/>
                </a:rPr>
                <a:t>leyes</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pacto</a:t>
              </a:r>
              <a:r>
                <a:rPr lang="en-US" sz="2800" dirty="0">
                  <a:solidFill>
                    <a:schemeClr val="tx1"/>
                  </a:solidFill>
                  <a:latin typeface="Lato"/>
                  <a:ea typeface="Lato"/>
                  <a:cs typeface="Lato"/>
                  <a:sym typeface="Lato"/>
                </a:rPr>
                <a:t> de </a:t>
              </a:r>
              <a:r>
                <a:rPr lang="en-US" sz="2800" dirty="0" err="1">
                  <a:solidFill>
                    <a:schemeClr val="tx1"/>
                  </a:solidFill>
                  <a:latin typeface="Lato"/>
                  <a:ea typeface="Lato"/>
                  <a:cs typeface="Lato"/>
                  <a:sym typeface="Lato"/>
                </a:rPr>
                <a:t>Sinaí</a:t>
              </a:r>
              <a:r>
                <a:rPr lang="en-US" sz="2800" dirty="0">
                  <a:solidFill>
                    <a:schemeClr val="tx1"/>
                  </a:solidFill>
                  <a:latin typeface="Lato"/>
                  <a:ea typeface="Lato"/>
                  <a:cs typeface="Lato"/>
                  <a:sym typeface="Lato"/>
                </a:rPr>
                <a:t> y sus </a:t>
              </a:r>
              <a:r>
                <a:rPr lang="en-US" sz="2800" dirty="0" err="1">
                  <a:solidFill>
                    <a:schemeClr val="tx1"/>
                  </a:solidFill>
                  <a:latin typeface="Lato"/>
                  <a:ea typeface="Lato"/>
                  <a:cs typeface="Lato"/>
                  <a:sym typeface="Lato"/>
                </a:rPr>
                <a:t>propósitos</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Explicar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por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qué</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ya</a:t>
              </a:r>
              <a:r>
                <a:rPr lang="en-US" sz="2800" dirty="0">
                  <a:solidFill>
                    <a:schemeClr val="lt1"/>
                  </a:solidFill>
                  <a:latin typeface="Lato"/>
                  <a:ea typeface="Lato"/>
                  <a:cs typeface="Lato"/>
                  <a:sym typeface="Lato"/>
                </a:rPr>
                <a:t> no </a:t>
              </a:r>
              <a:r>
                <a:rPr lang="en-US" sz="2800" dirty="0" err="1">
                  <a:solidFill>
                    <a:schemeClr val="lt1"/>
                  </a:solidFill>
                  <a:latin typeface="Lato"/>
                  <a:ea typeface="Lato"/>
                  <a:cs typeface="Lato"/>
                  <a:sym typeface="Lato"/>
                </a:rPr>
                <a:t>estamos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obligados</a:t>
              </a:r>
              <a:r>
                <a:rPr lang="en-US" sz="2800" dirty="0">
                  <a:solidFill>
                    <a:schemeClr val="lt1"/>
                  </a:solidFill>
                  <a:latin typeface="Lato"/>
                  <a:ea typeface="Lato"/>
                  <a:cs typeface="Lato"/>
                  <a:sym typeface="Lato"/>
                </a:rPr>
                <a:t> a </a:t>
              </a:r>
              <a:r>
                <a:rPr lang="en-US" sz="2800" dirty="0" err="1">
                  <a:solidFill>
                    <a:schemeClr val="lt1"/>
                  </a:solidFill>
                  <a:latin typeface="Lato"/>
                  <a:ea typeface="Lato"/>
                  <a:cs typeface="Lato"/>
                  <a:sym typeface="Lato"/>
                </a:rPr>
                <a:t>cumplir</a:t>
              </a:r>
              <a:r>
                <a:rPr lang="en-US" sz="2800" dirty="0">
                  <a:solidFill>
                    <a:schemeClr val="lt1"/>
                  </a:solidFill>
                  <a:latin typeface="Lato"/>
                  <a:ea typeface="Lato"/>
                  <a:cs typeface="Lato"/>
                  <a:sym typeface="Lato"/>
                </a:rPr>
                <a:t> la ley civil </a:t>
              </a:r>
              <a:r>
                <a:rPr lang="en-US" sz="2800" dirty="0" err="1">
                  <a:solidFill>
                    <a:schemeClr val="lt1"/>
                  </a:solidFill>
                  <a:latin typeface="Lato"/>
                  <a:ea typeface="Lato"/>
                  <a:cs typeface="Lato"/>
                  <a:sym typeface="Lato"/>
                </a:rPr>
                <a:t>ni</a:t>
              </a:r>
              <a:r>
                <a:rPr lang="en-US" sz="2800" dirty="0">
                  <a:solidFill>
                    <a:schemeClr val="lt1"/>
                  </a:solidFill>
                  <a:latin typeface="Lato"/>
                  <a:ea typeface="Lato"/>
                  <a:cs typeface="Lato"/>
                  <a:sym typeface="Lato"/>
                </a:rPr>
                <a:t> la ley ceremonial de Israel. </a:t>
              </a:r>
              <a:endParaRPr sz="28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Describir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nuestra</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relación</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hacia</a:t>
              </a:r>
              <a:r>
                <a:rPr lang="en-US" sz="2800" dirty="0">
                  <a:solidFill>
                    <a:schemeClr val="lt1"/>
                  </a:solidFill>
                  <a:latin typeface="Lato"/>
                  <a:ea typeface="Lato"/>
                  <a:cs typeface="Lato"/>
                  <a:sym typeface="Lato"/>
                </a:rPr>
                <a:t> la ley moral. </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2e8f58b83d9_0_989"/>
          <p:cNvPicPr preferRelativeResize="0"/>
          <p:nvPr/>
        </p:nvPicPr>
        <p:blipFill rotWithShape="1">
          <a:blip r:embed="rId3">
            <a:alphaModFix/>
          </a:blip>
          <a:srcRect/>
          <a:stretch/>
        </p:blipFill>
        <p:spPr>
          <a:xfrm>
            <a:off x="-1" y="1813414"/>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g2e8f58b83d9_0_989"/>
          <p:cNvSpPr txBox="1"/>
          <p:nvPr/>
        </p:nvSpPr>
        <p:spPr>
          <a:xfrm>
            <a:off x="3125596" y="2104990"/>
            <a:ext cx="7592400"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Al principio, Dios </a:t>
            </a:r>
            <a:r>
              <a:rPr lang="en-US" sz="4000" dirty="0" err="1">
                <a:solidFill>
                  <a:schemeClr val="dk1"/>
                </a:solidFill>
                <a:latin typeface="Lato"/>
                <a:ea typeface="Lato"/>
                <a:cs typeface="Lato"/>
                <a:sym typeface="Lato"/>
              </a:rPr>
              <a:t>escribió</a:t>
            </a:r>
            <a:r>
              <a:rPr lang="en-US" sz="4000" dirty="0">
                <a:solidFill>
                  <a:schemeClr val="dk1"/>
                </a:solidFill>
                <a:latin typeface="Lato"/>
                <a:ea typeface="Lato"/>
                <a:cs typeface="Lato"/>
                <a:sym typeface="Lato"/>
              </a:rPr>
              <a:t> la ley </a:t>
            </a:r>
            <a:r>
              <a:rPr lang="en-US" sz="4000" dirty="0" err="1">
                <a:solidFill>
                  <a:schemeClr val="dk1"/>
                </a:solidFill>
                <a:latin typeface="Lato"/>
                <a:ea typeface="Lato"/>
                <a:cs typeface="Lato"/>
                <a:sym typeface="Lato"/>
              </a:rPr>
              <a:t>perfectamente</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los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corazones</a:t>
            </a:r>
            <a:r>
              <a:rPr lang="en-US" sz="4000" dirty="0">
                <a:solidFill>
                  <a:schemeClr val="dk1"/>
                </a:solidFill>
                <a:latin typeface="Lato"/>
                <a:ea typeface="Lato"/>
                <a:cs typeface="Lato"/>
                <a:sym typeface="Lato"/>
              </a:rPr>
              <a:t> de Adán y Eva. </a:t>
            </a: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pasó</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después</a:t>
            </a:r>
            <a:r>
              <a:rPr lang="en-US" sz="4000" b="1" dirty="0">
                <a:solidFill>
                  <a:schemeClr val="dk1"/>
                </a:solidFill>
                <a:latin typeface="Lato"/>
                <a:ea typeface="Lato"/>
                <a:cs typeface="Lato"/>
                <a:sym typeface="Lato"/>
              </a:rPr>
              <a:t> de que </a:t>
            </a:r>
            <a:r>
              <a:rPr lang="en-US" sz="4000" b="1" dirty="0" err="1">
                <a:solidFill>
                  <a:schemeClr val="dk1"/>
                </a:solidFill>
                <a:latin typeface="Lato"/>
                <a:ea typeface="Lato"/>
                <a:cs typeface="Lato"/>
                <a:sym typeface="Lato"/>
              </a:rPr>
              <a:t>cayeron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pecado</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49" name="Google Shape;149;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3" name="Google Shape;243;p19"/>
          <p:cNvSpPr txBox="1"/>
          <p:nvPr/>
        </p:nvSpPr>
        <p:spPr>
          <a:xfrm>
            <a:off x="4654004" y="1468673"/>
            <a:ext cx="7037242" cy="550916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018443"/>
              </a:buClr>
              <a:buSzPts val="3800"/>
            </a:pPr>
            <a:r>
              <a:rPr lang="es-ES" sz="3200" dirty="0">
                <a:solidFill>
                  <a:schemeClr val="tx1"/>
                </a:solidFill>
                <a:latin typeface="Overlock"/>
                <a:sym typeface="Overlock"/>
              </a:rPr>
              <a:t>1. Adán y Eva fueron creados a imagen de Dios, con perfecta armonía con su voluntad. (Gen. 1:27)</a:t>
            </a:r>
          </a:p>
          <a:p>
            <a:pPr marR="0" lvl="0" algn="l" rtl="0">
              <a:spcBef>
                <a:spcPts val="0"/>
              </a:spcBef>
              <a:spcAft>
                <a:spcPts val="0"/>
              </a:spcAft>
              <a:buClr>
                <a:srgbClr val="018443"/>
              </a:buClr>
              <a:buSzPts val="3800"/>
            </a:pPr>
            <a:endParaRPr lang="es-ES" sz="3200" dirty="0">
              <a:solidFill>
                <a:schemeClr val="tx1"/>
              </a:solidFill>
              <a:latin typeface="Overlock"/>
              <a:sym typeface="Overlock"/>
            </a:endParaRPr>
          </a:p>
          <a:p>
            <a:pPr marR="0" lvl="0" algn="l" rtl="0">
              <a:spcBef>
                <a:spcPts val="0"/>
              </a:spcBef>
              <a:spcAft>
                <a:spcPts val="0"/>
              </a:spcAft>
              <a:buClr>
                <a:srgbClr val="018443"/>
              </a:buClr>
              <a:buSzPts val="3800"/>
            </a:pPr>
            <a:r>
              <a:rPr lang="es-ES" sz="3200" dirty="0">
                <a:solidFill>
                  <a:schemeClr val="tx1"/>
                </a:solidFill>
                <a:latin typeface="Overlock"/>
                <a:sym typeface="Overlock"/>
              </a:rPr>
              <a:t>2. Después de la caída, sus descendientes nacen pecadores. (Gen 5:3) </a:t>
            </a:r>
          </a:p>
          <a:p>
            <a:pPr marR="0" lvl="0" algn="l" rtl="0">
              <a:spcBef>
                <a:spcPts val="0"/>
              </a:spcBef>
              <a:spcAft>
                <a:spcPts val="0"/>
              </a:spcAft>
              <a:buClr>
                <a:srgbClr val="018443"/>
              </a:buClr>
              <a:buSzPts val="3800"/>
            </a:pPr>
            <a:endParaRPr lang="es-ES" sz="3200" dirty="0">
              <a:solidFill>
                <a:schemeClr val="tx1"/>
              </a:solidFill>
              <a:latin typeface="Overlock"/>
              <a:sym typeface="Overlock"/>
            </a:endParaRPr>
          </a:p>
          <a:p>
            <a:pPr marR="0" lvl="0" algn="l" rtl="0">
              <a:spcBef>
                <a:spcPts val="0"/>
              </a:spcBef>
              <a:spcAft>
                <a:spcPts val="0"/>
              </a:spcAft>
              <a:buClr>
                <a:srgbClr val="018443"/>
              </a:buClr>
              <a:buSzPts val="3800"/>
            </a:pPr>
            <a:r>
              <a:rPr lang="es-ES" sz="3200" dirty="0">
                <a:solidFill>
                  <a:schemeClr val="tx1"/>
                </a:solidFill>
                <a:latin typeface="Overlock"/>
                <a:sym typeface="Overlock"/>
              </a:rPr>
              <a:t>3. Nuestro conocimiento natural de la ley de Dios no es perfecto, aún lo tenemos. (Rom. 2:14-15)</a:t>
            </a:r>
          </a:p>
          <a:p>
            <a:pPr marR="0" lvl="0" algn="l" rtl="0">
              <a:spcBef>
                <a:spcPts val="0"/>
              </a:spcBef>
              <a:spcAft>
                <a:spcPts val="0"/>
              </a:spcAft>
              <a:buClr>
                <a:srgbClr val="018443"/>
              </a:buClr>
              <a:buSzPts val="3800"/>
            </a:pPr>
            <a:endParaRPr lang="es-ES" sz="3200" dirty="0">
              <a:solidFill>
                <a:schemeClr val="tx1"/>
              </a:solidFill>
              <a:latin typeface="Overlock"/>
              <a:sym typeface="Overlock"/>
            </a:endParaRPr>
          </a:p>
        </p:txBody>
      </p:sp>
      <p:sp>
        <p:nvSpPr>
          <p:cNvPr id="245" name="Google Shape;245;p19"/>
          <p:cNvSpPr txBox="1"/>
          <p:nvPr/>
        </p:nvSpPr>
        <p:spPr>
          <a:xfrm>
            <a:off x="500754" y="350415"/>
            <a:ext cx="11190492" cy="646290"/>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dirty="0">
                <a:solidFill>
                  <a:schemeClr val="tx1"/>
                </a:solidFill>
                <a:latin typeface="Overlock"/>
                <a:ea typeface="Overlock"/>
                <a:cs typeface="Overlock"/>
                <a:sym typeface="Overlock"/>
              </a:rPr>
              <a:t>¿Qué pasó después de que cayeron en el pecado?</a:t>
            </a:r>
            <a:endParaRPr sz="3600" dirty="0">
              <a:solidFill>
                <a:schemeClr val="tx1"/>
              </a:solidFill>
              <a:latin typeface="Overlock"/>
              <a:ea typeface="Overlock"/>
              <a:cs typeface="Overlock"/>
              <a:sym typeface="Overlock"/>
            </a:endParaRPr>
          </a:p>
        </p:txBody>
      </p:sp>
      <p:pic>
        <p:nvPicPr>
          <p:cNvPr id="2" name="Picture 2" descr="Adam and Eve Disobeyed God | Children's Bible Lessons">
            <a:extLst>
              <a:ext uri="{FF2B5EF4-FFF2-40B4-BE49-F238E27FC236}">
                <a16:creationId xmlns:a16="http://schemas.microsoft.com/office/drawing/2014/main" id="{C060BB93-6898-D03C-7532-FADB137D2D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00" r="25454" b="-2082"/>
          <a:stretch/>
        </p:blipFill>
        <p:spPr bwMode="auto">
          <a:xfrm>
            <a:off x="500754" y="1612642"/>
            <a:ext cx="3992679" cy="43317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animEffect transition="in" filter="fade">
                                      <p:cBhvr>
                                        <p:cTn id="7" dur="500"/>
                                        <p:tgtEl>
                                          <p:spTgt spid="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2" end="2"/>
                                            </p:txEl>
                                          </p:spTgt>
                                        </p:tgtEl>
                                        <p:attrNameLst>
                                          <p:attrName>style.visibility</p:attrName>
                                        </p:attrNameLst>
                                      </p:cBhvr>
                                      <p:to>
                                        <p:strVal val="visible"/>
                                      </p:to>
                                    </p:set>
                                    <p:animEffect transition="in" filter="fade">
                                      <p:cBhvr>
                                        <p:cTn id="12" dur="500"/>
                                        <p:tgtEl>
                                          <p:spTgt spid="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xEl>
                                              <p:pRg st="4" end="4"/>
                                            </p:txEl>
                                          </p:spTgt>
                                        </p:tgtEl>
                                        <p:attrNameLst>
                                          <p:attrName>style.visibility</p:attrName>
                                        </p:attrNameLst>
                                      </p:cBhvr>
                                      <p:to>
                                        <p:strVal val="visible"/>
                                      </p:to>
                                    </p:set>
                                    <p:animEffect transition="in" filter="fade">
                                      <p:cBhvr>
                                        <p:cTn id="17" dur="500"/>
                                        <p:tgtEl>
                                          <p:spTgt spid="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a:extLst>
            <a:ext uri="{FF2B5EF4-FFF2-40B4-BE49-F238E27FC236}">
              <a16:creationId xmlns:a16="http://schemas.microsoft.com/office/drawing/2014/main" id="{3E7B9981-20AD-2968-99A6-17379C0ECC0E}"/>
            </a:ext>
          </a:extLst>
        </p:cNvPr>
        <p:cNvGrpSpPr/>
        <p:nvPr/>
      </p:nvGrpSpPr>
      <p:grpSpPr>
        <a:xfrm>
          <a:off x="0" y="0"/>
          <a:ext cx="0" cy="0"/>
          <a:chOff x="0" y="0"/>
          <a:chExt cx="0" cy="0"/>
        </a:xfrm>
      </p:grpSpPr>
      <p:sp>
        <p:nvSpPr>
          <p:cNvPr id="243" name="Google Shape;243;g2f6cb42c787_0_6">
            <a:extLst>
              <a:ext uri="{FF2B5EF4-FFF2-40B4-BE49-F238E27FC236}">
                <a16:creationId xmlns:a16="http://schemas.microsoft.com/office/drawing/2014/main" id="{578BF091-38D9-F99B-5EA8-502AB5A432E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4" name="Google Shape;244;g2f6cb42c787_0_6">
            <a:extLst>
              <a:ext uri="{FF2B5EF4-FFF2-40B4-BE49-F238E27FC236}">
                <a16:creationId xmlns:a16="http://schemas.microsoft.com/office/drawing/2014/main" id="{BAE09C8E-8DF9-9BAC-FCBD-1E5554F01615}"/>
              </a:ext>
            </a:extLst>
          </p:cNvPr>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45" name="Google Shape;245;g2f6cb42c787_0_6" descr="A green bird with leaves&#10;&#10;Description automatically generated">
            <a:extLst>
              <a:ext uri="{FF2B5EF4-FFF2-40B4-BE49-F238E27FC236}">
                <a16:creationId xmlns:a16="http://schemas.microsoft.com/office/drawing/2014/main" id="{4DAE49EF-4600-42CA-E5A3-D71FB00560F2}"/>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46" name="Google Shape;246;g2f6cb42c787_0_6">
            <a:extLst>
              <a:ext uri="{FF2B5EF4-FFF2-40B4-BE49-F238E27FC236}">
                <a16:creationId xmlns:a16="http://schemas.microsoft.com/office/drawing/2014/main" id="{7E1FE233-1CE4-2A00-8A87-FC744512278F}"/>
              </a:ext>
            </a:extLst>
          </p:cNvPr>
          <p:cNvSpPr txBox="1"/>
          <p:nvPr/>
        </p:nvSpPr>
        <p:spPr>
          <a:xfrm>
            <a:off x="3206497" y="551309"/>
            <a:ext cx="7374900" cy="57553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ES_tradnl" sz="3400" dirty="0">
                <a:effectLst/>
                <a:latin typeface="Calibri" panose="020F0502020204030204" pitchFamily="34" charset="0"/>
                <a:ea typeface="Calibri" panose="020F0502020204030204" pitchFamily="34" charset="0"/>
              </a:rPr>
              <a:t>Porque cuando los paganos, que no tienen ley, hacen por naturaleza lo que la ley demanda, son ley para sí mismos, aunque no tengan la ley; y de esa manera demuestran que llevan la ley escrita en su corazón, pues su propia conciencia da testimonio, y sus proprios razonamientos los acusarán o defenderán</a:t>
            </a:r>
            <a:r>
              <a:rPr lang="en-US" sz="3400" dirty="0">
                <a:effectLst/>
              </a:rPr>
              <a:t> </a:t>
            </a:r>
          </a:p>
          <a:p>
            <a:pPr marL="0" marR="0" lvl="0" indent="0" algn="l" rtl="0">
              <a:lnSpc>
                <a:spcPct val="100000"/>
              </a:lnSpc>
              <a:spcBef>
                <a:spcPts val="0"/>
              </a:spcBef>
              <a:spcAft>
                <a:spcPts val="0"/>
              </a:spcAft>
              <a:buClr>
                <a:schemeClr val="dk1"/>
              </a:buClr>
              <a:buSzPts val="1100"/>
              <a:buFont typeface="Arial"/>
              <a:buNone/>
            </a:pPr>
            <a:endParaRPr sz="34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b="0" i="1" u="none" strike="noStrike" cap="none" dirty="0">
                <a:solidFill>
                  <a:schemeClr val="dk1"/>
                </a:solidFill>
                <a:latin typeface="Lato"/>
                <a:ea typeface="Lato"/>
                <a:cs typeface="Lato"/>
                <a:sym typeface="Lato"/>
              </a:rPr>
              <a:t>Romanos 2:14,15</a:t>
            </a:r>
            <a:endParaRPr sz="3400" b="0"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1291646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g28379ef6529_0_1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g28379ef6529_0_14"/>
          <p:cNvPicPr preferRelativeResize="0"/>
          <p:nvPr/>
        </p:nvPicPr>
        <p:blipFill rotWithShape="1">
          <a:blip r:embed="rId3">
            <a:alphaModFix/>
          </a:blip>
          <a:srcRect/>
          <a:stretch/>
        </p:blipFill>
        <p:spPr>
          <a:xfrm>
            <a:off x="-1" y="1602682"/>
            <a:ext cx="3125597" cy="3218436"/>
          </a:xfrm>
          <a:prstGeom prst="rect">
            <a:avLst/>
          </a:prstGeom>
          <a:noFill/>
          <a:ln>
            <a:noFill/>
          </a:ln>
          <a:effectLst>
            <a:outerShdw blurRad="50800" dist="38100" dir="2700000" algn="tl" rotWithShape="0">
              <a:srgbClr val="000000">
                <a:alpha val="40000"/>
              </a:srgbClr>
            </a:outerShdw>
          </a:effectLst>
        </p:spPr>
      </p:pic>
      <p:sp>
        <p:nvSpPr>
          <p:cNvPr id="163" name="Google Shape;163;g28379ef6529_0_14"/>
          <p:cNvSpPr txBox="1"/>
          <p:nvPr/>
        </p:nvSpPr>
        <p:spPr>
          <a:xfrm>
            <a:off x="3125596" y="2242150"/>
            <a:ext cx="75924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Cuándo</a:t>
            </a:r>
            <a:r>
              <a:rPr lang="en-US" sz="4000" b="1" dirty="0">
                <a:solidFill>
                  <a:schemeClr val="dk1"/>
                </a:solidFill>
                <a:latin typeface="Lato"/>
                <a:ea typeface="Lato"/>
                <a:cs typeface="Lato"/>
                <a:sym typeface="Lato"/>
              </a:rPr>
              <a:t> y </a:t>
            </a:r>
            <a:r>
              <a:rPr lang="en-US" sz="4000" b="1" dirty="0" err="1">
                <a:solidFill>
                  <a:schemeClr val="dk1"/>
                </a:solidFill>
                <a:latin typeface="Lato"/>
                <a:ea typeface="Lato"/>
                <a:cs typeface="Lato"/>
                <a:sym typeface="Lato"/>
              </a:rPr>
              <a:t>dónde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fueron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escritos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10 </a:t>
            </a:r>
            <a:r>
              <a:rPr lang="en-US" sz="4000" b="1" dirty="0" err="1">
                <a:solidFill>
                  <a:schemeClr val="dk1"/>
                </a:solidFill>
                <a:latin typeface="Lato"/>
                <a:ea typeface="Lato"/>
                <a:cs typeface="Lato"/>
                <a:sym typeface="Lato"/>
              </a:rPr>
              <a:t>mandamientos</a:t>
            </a:r>
            <a:r>
              <a:rPr lang="en-US" sz="4000" b="1" dirty="0">
                <a:solidFill>
                  <a:schemeClr val="dk1"/>
                </a:solidFill>
                <a:latin typeface="Lato"/>
                <a:ea typeface="Lato"/>
                <a:cs typeface="Lato"/>
                <a:sym typeface="Lato"/>
              </a:rPr>
              <a:t> para que </a:t>
            </a:r>
            <a:r>
              <a:rPr lang="en-US" sz="4000" b="1" dirty="0" err="1">
                <a:solidFill>
                  <a:schemeClr val="dk1"/>
                </a:solidFill>
                <a:latin typeface="Lato"/>
                <a:ea typeface="Lato"/>
                <a:cs typeface="Lato"/>
                <a:sym typeface="Lato"/>
              </a:rPr>
              <a:t>todos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pudieron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leerlos</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164" name="Google Shape;164;g28379ef6529_0_1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0804f3169d1ec14984c36b843dba581">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86a3cfdf6156b76ea85e1153e3c77dd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923253-D53E-466D-847A-E6AD51818B5A}"/>
</file>

<file path=customXml/itemProps2.xml><?xml version="1.0" encoding="utf-8"?>
<ds:datastoreItem xmlns:ds="http://schemas.openxmlformats.org/officeDocument/2006/customXml" ds:itemID="{6D59CB23-FEF7-43BD-A3FE-04B8AB72DE2E}">
  <ds:schemaRefs>
    <ds:schemaRef ds:uri="http://schemas.microsoft.com/office/2006/metadata/properties"/>
    <ds:schemaRef ds:uri="http://schemas.microsoft.com/office/infopath/2007/PartnerControls"/>
    <ds:schemaRef ds:uri="d9dd568f-92e7-4aa1-8e50-87aa9ffea924"/>
    <ds:schemaRef ds:uri="9d1aa794-ada9-4a3e-9c2a-189f245fcbb8"/>
  </ds:schemaRefs>
</ds:datastoreItem>
</file>

<file path=customXml/itemProps3.xml><?xml version="1.0" encoding="utf-8"?>
<ds:datastoreItem xmlns:ds="http://schemas.openxmlformats.org/officeDocument/2006/customXml" ds:itemID="{7C8506E5-7F6A-48EB-A6BA-CE79B11DB6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161</TotalTime>
  <Words>4716</Words>
  <Application>Microsoft Macintosh PowerPoint</Application>
  <PresentationFormat>Widescreen</PresentationFormat>
  <Paragraphs>316</Paragraphs>
  <Slides>48</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Calibri</vt:lpstr>
      <vt:lpstr>Lato</vt:lpstr>
      <vt:lpstr>Arial</vt:lpstr>
      <vt:lpstr>Cambria</vt:lpstr>
      <vt:lpstr>Overlock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40</cp:revision>
  <dcterms:created xsi:type="dcterms:W3CDTF">2023-11-29T19:33:05Z</dcterms:created>
  <dcterms:modified xsi:type="dcterms:W3CDTF">2025-08-05T16:51:03Z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