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Lato" panose="020F0502020204030203" pitchFamily="34" charset="77"/>
      <p:regular r:id="rId27"/>
      <p:bold r:id="rId28"/>
      <p:italic r:id="rId29"/>
      <p:boldItalic r:id="rId30"/>
    </p:embeddedFont>
    <p:embeddedFont>
      <p:font typeface="Lato Black" panose="020F0502020204030203" pitchFamily="34" charset="77"/>
      <p:bold r:id="rId31"/>
      <p:italic r:id="rId32"/>
      <p:boldItalic r:id="rId33"/>
    </p:embeddedFont>
    <p:embeddedFont>
      <p:font typeface="Overlock" panose="02000506030000020004" pitchFamily="2"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wVZEI3Ysny2HTI7VPZqiGhUss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CB5E5-1229-45F0-B39F-6A4849C644B8}">
  <a:tblStyle styleId="{778CB5E5-1229-45F0-B39F-6A4849C644B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80"/>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Repetición en la oración</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Algunos creen que, si rezan y repiten sus mantras </a:t>
            </a:r>
            <a:r>
              <a:rPr lang="en-US" sz="1800">
                <a:latin typeface="Calibri"/>
                <a:ea typeface="Calibri"/>
                <a:cs typeface="Calibri"/>
                <a:sym typeface="Calibri"/>
              </a:rPr>
              <a:t>u</a:t>
            </a:r>
            <a:r>
              <a:rPr lang="en-US" sz="1800">
                <a:solidFill>
                  <a:srgbClr val="000000"/>
                </a:solidFill>
                <a:latin typeface="Calibri"/>
                <a:ea typeface="Calibri"/>
                <a:cs typeface="Calibri"/>
                <a:sym typeface="Calibri"/>
              </a:rPr>
              <a:t> oraciones varias veces o sin fin, sus oraciones serán contestadas como ellos desean.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Mateo 6:7 Cuando ustedes oren, no sean repetitivos, como los paganos, que piensan que por hablar mucho serán escuchados.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El problema no es necesariamente con la oración, a menudo es con nosotros y nuestros motivos. ¿Podemos repetir oraciones sin pensar que hay poder en la repetición? Claro que sí.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u="sng">
              <a:solidFill>
                <a:schemeClr val="dk1"/>
              </a:solidFill>
              <a:latin typeface="Calibri"/>
              <a:ea typeface="Calibri"/>
              <a:cs typeface="Calibri"/>
              <a:sym typeface="Calibri"/>
            </a:endParaRPr>
          </a:p>
        </p:txBody>
      </p:sp>
      <p:sp>
        <p:nvSpPr>
          <p:cNvPr id="151" name="Google Shape;15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El </a:t>
            </a:r>
            <a:r>
              <a:rPr lang="en-US" sz="1800">
                <a:latin typeface="Calibri"/>
                <a:ea typeface="Calibri"/>
                <a:cs typeface="Calibri"/>
                <a:sym typeface="Calibri"/>
              </a:rPr>
              <a:t>Padre Nuestro</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¡Dios nos a dado a nosotros, una oración que podemos usar!</a:t>
            </a:r>
            <a:r>
              <a:rPr lang="en-US" sz="1800" i="1">
                <a:solidFill>
                  <a:srgbClr val="000000"/>
                </a:solidFill>
                <a:latin typeface="Calibri"/>
                <a:ea typeface="Calibri"/>
                <a:cs typeface="Calibri"/>
                <a:sym typeface="Calibri"/>
              </a:rPr>
              <a:t> Dijo “Ustedes deben orar así: Padre nuestro, que estás en los cielos, santificado sea tu nombre. Venga tu reino. Hágase tu voluntad, en la tierra como en el cielo.” (Mateo 6:9-10)</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El Padre </a:t>
            </a:r>
            <a:r>
              <a:rPr lang="en-US" sz="1800">
                <a:latin typeface="Calibri"/>
                <a:ea typeface="Calibri"/>
                <a:cs typeface="Calibri"/>
                <a:sym typeface="Calibri"/>
              </a:rPr>
              <a:t>N</a:t>
            </a:r>
            <a:r>
              <a:rPr lang="en-US" sz="1800">
                <a:solidFill>
                  <a:srgbClr val="000000"/>
                </a:solidFill>
                <a:latin typeface="Calibri"/>
                <a:ea typeface="Calibri"/>
                <a:cs typeface="Calibri"/>
                <a:sym typeface="Calibri"/>
              </a:rPr>
              <a:t>uestro se puede encontrar en dos diferentes partes de la Biblia: en Mateo 6 y Lucas 11. Aparentemente, Jesús enseñó esta oración varias veces en diferentes ocasiones y no se sintió limitado a cierta versión de la oración por lo cual usted notará pequeñas diferencias entre las dos si usted las estudia minuciosamente.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Hay gran consuelo en una oración que empieza con “Padre Nuestro.” Por medio de la obra de Jesús nosotros formamos parte de la familia de Dios. Él nos ama como un padre ama a sus hijos.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El Padre </a:t>
            </a:r>
            <a:r>
              <a:rPr lang="en-US" sz="1800">
                <a:latin typeface="Calibri"/>
                <a:ea typeface="Calibri"/>
                <a:cs typeface="Calibri"/>
                <a:sym typeface="Calibri"/>
              </a:rPr>
              <a:t>N</a:t>
            </a:r>
            <a:r>
              <a:rPr lang="en-US" sz="1800">
                <a:solidFill>
                  <a:srgbClr val="000000"/>
                </a:solidFill>
                <a:latin typeface="Calibri"/>
                <a:ea typeface="Calibri"/>
                <a:cs typeface="Calibri"/>
                <a:sym typeface="Calibri"/>
              </a:rPr>
              <a:t>uestro es una oración maravillosa, lo suficientemente simple para que un niño la pueda aprender, pero lo suficientemente profunda para que nosotros continuemos aprendiendo de ésta toda nuestra vida. Que el Señor nos dé la fortaleza y madurez para nunca cansarnos de orar esta magnífica oración.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u="sng">
              <a:solidFill>
                <a:schemeClr val="dk1"/>
              </a:solidFill>
              <a:latin typeface="Calibri"/>
              <a:ea typeface="Calibri"/>
              <a:cs typeface="Calibri"/>
              <a:sym typeface="Calibri"/>
            </a:endParaRPr>
          </a:p>
        </p:txBody>
      </p:sp>
      <p:sp>
        <p:nvSpPr>
          <p:cNvPr id="158" name="Google Shape;15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3. ¿Crees que el Padre Nuestro puede ser usado muchas veces en el transcurso de la vida sin convertirse en una oración de vana repetición? </a:t>
            </a:r>
            <a:r>
              <a:rPr lang="en-US" sz="1800" i="1">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u="sng">
              <a:solidFill>
                <a:schemeClr val="dk1"/>
              </a:solidFill>
              <a:latin typeface="Calibri"/>
              <a:ea typeface="Calibri"/>
              <a:cs typeface="Calibri"/>
              <a:sym typeface="Calibri"/>
            </a:endParaRPr>
          </a:p>
        </p:txBody>
      </p:sp>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¿Crees que el Padre Nuestro puede ser usado muchas veces en el transcurso de la vida sin convertirse en una oración de vana repetición? </a:t>
            </a:r>
            <a:r>
              <a:rPr lang="en-US" sz="1800" i="1">
                <a:solidFill>
                  <a:srgbClr val="00B050"/>
                </a:solidFill>
                <a:latin typeface="Calibri"/>
                <a:ea typeface="Calibri"/>
                <a:cs typeface="Calibri"/>
                <a:sym typeface="Calibri"/>
              </a:rPr>
              <a:t>Deja que los estudiantes contesten.</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¿Es mala la repetición? Algunas personas evitan el Padre Nuestro porque suena demasiado “católico” o porque no soportan la repetición sin sentido. Ciertamente, el Padre Nuestro ha sido abusado por mucha gente, incluyendonos a nosotros, y por estos pecados le pedimos a Dios perdón. Sin embargo, como un escritor dijo: “Mientras la repetición vana y sin pensar presenta un problema, la simple repetición de la misma oración a través de la vida de una persona no presenta ningún problema.”</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El Padre Nuestro es una oración completa, que podemos usarla a diario, profundizando en el contenido espiritual de cada palabra. Cuando entendemos mejor la oración del Señor, podamos rezarla intencionalmente y evitar repetir las palabras.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u="sng">
              <a:solidFill>
                <a:schemeClr val="dk1"/>
              </a:solidFill>
              <a:latin typeface="Calibri"/>
              <a:ea typeface="Calibri"/>
              <a:cs typeface="Calibri"/>
              <a:sym typeface="Calibri"/>
            </a:endParaRPr>
          </a:p>
        </p:txBody>
      </p:sp>
      <p:sp>
        <p:nvSpPr>
          <p:cNvPr id="173" name="Google Shape;1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0">
                <a:solidFill>
                  <a:srgbClr val="000000"/>
                </a:solidFill>
                <a:latin typeface="Calibri"/>
                <a:ea typeface="Calibri"/>
                <a:cs typeface="Calibri"/>
                <a:sym typeface="Calibri"/>
              </a:rPr>
              <a:t>1. Reflexionar sobre el deseo de hacer uso de la oración diariamente. </a:t>
            </a:r>
            <a:endParaRPr sz="1800" b="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0">
                <a:solidFill>
                  <a:srgbClr val="000000"/>
                </a:solidFill>
                <a:latin typeface="Calibri"/>
                <a:ea typeface="Calibri"/>
                <a:cs typeface="Calibri"/>
                <a:sym typeface="Calibri"/>
              </a:rPr>
              <a:t>2. Analizar la repetición en oraciones. </a:t>
            </a:r>
            <a:endParaRPr sz="1800" b="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3. Ver como el Padre </a:t>
            </a:r>
            <a:r>
              <a:rPr lang="en-US" sz="1800" b="1">
                <a:latin typeface="Calibri"/>
                <a:ea typeface="Calibri"/>
                <a:cs typeface="Calibri"/>
                <a:sym typeface="Calibri"/>
              </a:rPr>
              <a:t>N</a:t>
            </a:r>
            <a:r>
              <a:rPr lang="en-US" sz="1800" b="1">
                <a:solidFill>
                  <a:srgbClr val="000000"/>
                </a:solidFill>
                <a:latin typeface="Calibri"/>
                <a:ea typeface="Calibri"/>
                <a:cs typeface="Calibri"/>
                <a:sym typeface="Calibri"/>
              </a:rPr>
              <a:t>uestro es una gran oración misionera. </a:t>
            </a:r>
            <a:endParaRPr sz="1800" b="1">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81" name="Google Shape;1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f39a3da76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Algunas personas han llamado a esta oración una gran oración misionera. </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a:solidFill>
                <a:schemeClr val="dk1"/>
              </a:solidFill>
              <a:latin typeface="Calibri"/>
              <a:ea typeface="Calibri"/>
              <a:cs typeface="Calibri"/>
              <a:sym typeface="Calibri"/>
            </a:endParaRPr>
          </a:p>
        </p:txBody>
      </p:sp>
      <p:sp>
        <p:nvSpPr>
          <p:cNvPr id="187" name="Google Shape;187;g2f39a3da76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partes de la oración se refieren al compartir el evangelio? </a:t>
            </a:r>
            <a:r>
              <a:rPr lang="en-US" sz="1800" i="1">
                <a:solidFill>
                  <a:srgbClr val="00B050"/>
                </a:solidFill>
                <a:latin typeface="Calibri"/>
                <a:ea typeface="Calibri"/>
                <a:cs typeface="Calibri"/>
                <a:sym typeface="Calibri"/>
              </a:rPr>
              <a:t>Deja que los estudiantes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“Santificado sea tu nombre.” El nombre de Dios se mantiene santo cuando su Palabra es enseñada en su verdad y pureza. </a:t>
            </a:r>
            <a:endParaRPr sz="1800">
              <a:solidFill>
                <a:srgbClr val="000000"/>
              </a:solidFill>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“Vénganos tu </a:t>
            </a:r>
            <a:r>
              <a:rPr lang="en-US" sz="1800">
                <a:latin typeface="Calibri"/>
                <a:ea typeface="Calibri"/>
                <a:cs typeface="Calibri"/>
                <a:sym typeface="Calibri"/>
              </a:rPr>
              <a:t>R</a:t>
            </a:r>
            <a:r>
              <a:rPr lang="en-US" sz="1800">
                <a:solidFill>
                  <a:srgbClr val="000000"/>
                </a:solidFill>
                <a:latin typeface="Calibri"/>
                <a:ea typeface="Calibri"/>
                <a:cs typeface="Calibri"/>
                <a:sym typeface="Calibri"/>
              </a:rPr>
              <a:t>eino.” Estamos pidiendo a Dios que reine en nuestros corazones y los corazones de otros por medio de su Palabra. </a:t>
            </a:r>
            <a:endParaRPr sz="1800">
              <a:solidFill>
                <a:srgbClr val="000000"/>
              </a:solidFill>
              <a:latin typeface="Calibri"/>
              <a:ea typeface="Calibri"/>
              <a:cs typeface="Calibri"/>
              <a:sym typeface="Calibri"/>
            </a:endParaRPr>
          </a:p>
          <a:p>
            <a:pPr marL="171450" marR="0" lvl="0" indent="-101600" algn="l" rtl="0">
              <a:lnSpc>
                <a:spcPct val="100000"/>
              </a:lnSpc>
              <a:spcBef>
                <a:spcPts val="0"/>
              </a:spcBef>
              <a:spcAft>
                <a:spcPts val="0"/>
              </a:spcAft>
              <a:buSzPts val="1100"/>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“Hágase tu voluntad.” La principal voluntad de Dios es que todo el mundo sea salvo. Nosotros pedimos en esta petición, que él nos use también en esa misión.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195" name="Google Shape;195;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¿Cuáles partes de la oración se refieren a la obra que hace Dios para impedir la falsa doctrina y a falsos maestros? </a:t>
            </a:r>
            <a:r>
              <a:rPr lang="en-US" sz="1800" i="1">
                <a:solidFill>
                  <a:srgbClr val="00B050"/>
                </a:solidFill>
                <a:latin typeface="Calibri"/>
                <a:ea typeface="Calibri"/>
                <a:cs typeface="Calibri"/>
                <a:sym typeface="Calibri"/>
              </a:rPr>
              <a:t>Deja que los estudiantes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Esta pregunta es muy similar a la anterior. El nombre de Dios se mantiene santo, su voluntad se hace, y Dios reina en el corazón cuando la falsa doctrina es probada ser falsa y los falsos maestros son derrocados. Con estas peticiones nosotros atacamos toda enseñanza falsa.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02" name="Google Shape;202;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partes de la oración se refieren al mantener la unidad entre los creyentes? </a:t>
            </a:r>
            <a:r>
              <a:rPr lang="en-US" sz="1800" i="1">
                <a:solidFill>
                  <a:srgbClr val="00B050"/>
                </a:solidFill>
                <a:latin typeface="Calibri"/>
                <a:ea typeface="Calibri"/>
                <a:cs typeface="Calibri"/>
                <a:sym typeface="Calibri"/>
              </a:rPr>
              <a:t>Deja que los estudiantes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“Perdona nuestras deudas, así como nosotros perdonamos a nuestros deudores.” Nosotros los creyentes somos pecadores y necesitamos diariamente el perdón de Dios y de nuestro prójimo. También queremos diariamente aprender a perdonar a otros.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Además, desde el comienzo de la oración, aun si la estamos orando solos, lo estamos haciendo junto con todos los creyentes porque nosotros decimos, “Padre </a:t>
            </a:r>
            <a:r>
              <a:rPr lang="en-US" sz="1800">
                <a:latin typeface="Calibri"/>
                <a:ea typeface="Calibri"/>
                <a:cs typeface="Calibri"/>
                <a:sym typeface="Calibri"/>
              </a:rPr>
              <a:t>N</a:t>
            </a:r>
            <a:r>
              <a:rPr lang="en-US" sz="1800">
                <a:solidFill>
                  <a:srgbClr val="000000"/>
                </a:solidFill>
                <a:latin typeface="Calibri"/>
                <a:ea typeface="Calibri"/>
                <a:cs typeface="Calibri"/>
                <a:sym typeface="Calibri"/>
              </a:rPr>
              <a:t>uestro.”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sz="1800"/>
          </a:p>
        </p:txBody>
      </p:sp>
      <p:sp>
        <p:nvSpPr>
          <p:cNvPr id="209" name="Google Shape;209;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partes de la oración se refieren a la protección de personas proclamando el evangelio? </a:t>
            </a:r>
            <a:r>
              <a:rPr lang="en-US" sz="1800" i="1">
                <a:solidFill>
                  <a:srgbClr val="00B050"/>
                </a:solidFill>
                <a:latin typeface="Calibri"/>
                <a:ea typeface="Calibri"/>
                <a:cs typeface="Calibri"/>
                <a:sym typeface="Calibri"/>
              </a:rPr>
              <a:t>Deja que los estudiantes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“No nos dejes caer en tentación.” Los cristianos enfrentan tentaciones cada día y nosotros queremos mantenernos seguros de estas para nuestro propio bienestar espiritual y para no arruinar la reputación de Dios por nuestro comportamiento pecaminoso. </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“Líbranos del mal.” Nosotros pedimos a Dios que nos proteja de todo tipo de maldad incluyendo la fuente de todo mal: el diablo. Nosotros pedimos que Dios interrumpa todos los planes malvados o que los use para el bien de su iglesia. </a:t>
            </a:r>
            <a:endParaRPr sz="1800"/>
          </a:p>
          <a:p>
            <a:pPr marL="171450" marR="0" lvl="0" indent="-101600" algn="l" rtl="0">
              <a:lnSpc>
                <a:spcPct val="100000"/>
              </a:lnSpc>
              <a:spcBef>
                <a:spcPts val="0"/>
              </a:spcBef>
              <a:spcAft>
                <a:spcPts val="0"/>
              </a:spcAft>
              <a:buSzPts val="1100"/>
              <a:buNone/>
            </a:pP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“El pan de cada día, dánoslo hoy.” Con esta petición nosotros oramos no sólo por comida y bebida, sino por cada situación que nos ayude a llevar una vida tranquila, como, por ejemplo, un buen gobierno, escuelas, policía, etc. </a:t>
            </a:r>
            <a:endParaRPr sz="1800">
              <a:latin typeface="Calibri"/>
              <a:ea typeface="Calibri"/>
              <a:cs typeface="Calibri"/>
              <a:sym typeface="Calibri"/>
            </a:endParaRPr>
          </a:p>
          <a:p>
            <a:pPr marL="0" marR="0" lvl="0" indent="69850" algn="l" rtl="0">
              <a:lnSpc>
                <a:spcPct val="100000"/>
              </a:lnSpc>
              <a:spcBef>
                <a:spcPts val="0"/>
              </a:spcBef>
              <a:spcAft>
                <a:spcPts val="0"/>
              </a:spcAft>
              <a:buSzPts val="1100"/>
              <a:buNone/>
            </a:pPr>
            <a:endParaRPr/>
          </a:p>
        </p:txBody>
      </p:sp>
      <p:sp>
        <p:nvSpPr>
          <p:cNvPr id="216" name="Google Shape;216;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a:solidFill>
                  <a:srgbClr val="000000"/>
                </a:solidFill>
                <a:latin typeface="Calibri"/>
                <a:ea typeface="Calibri"/>
                <a:cs typeface="Calibri"/>
                <a:sym typeface="Calibri"/>
              </a:rPr>
              <a:t>1. Bienvenida y saludos</a:t>
            </a:r>
            <a:r>
              <a:rPr lang="en-US"/>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¿Qué partes de la oración se refieren a nuestra confianza en que Dios nos escucha y contesta nuestras oraciones? </a:t>
            </a:r>
            <a:r>
              <a:rPr lang="en-US" sz="1800" i="1">
                <a:solidFill>
                  <a:srgbClr val="00B050"/>
                </a:solidFill>
                <a:latin typeface="Calibri"/>
                <a:ea typeface="Calibri"/>
                <a:cs typeface="Calibri"/>
                <a:sym typeface="Calibri"/>
              </a:rPr>
              <a:t>Deja que los estudiantes contesten</a:t>
            </a:r>
            <a:endParaRPr sz="1800" i="1">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i="1">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El puro hecho de que podemos llamar a Dios “</a:t>
            </a:r>
            <a:r>
              <a:rPr lang="en-US" sz="1800">
                <a:latin typeface="Calibri"/>
                <a:ea typeface="Calibri"/>
                <a:cs typeface="Calibri"/>
                <a:sym typeface="Calibri"/>
              </a:rPr>
              <a:t>N</a:t>
            </a:r>
            <a:r>
              <a:rPr lang="en-US" sz="1800">
                <a:solidFill>
                  <a:srgbClr val="000000"/>
                </a:solidFill>
                <a:latin typeface="Calibri"/>
                <a:ea typeface="Calibri"/>
                <a:cs typeface="Calibri"/>
                <a:sym typeface="Calibri"/>
              </a:rPr>
              <a:t>uestro Padre” y que, al acudir a él con tales peticiones tan importantes, muestran nuestra confianza. </a:t>
            </a:r>
            <a:endParaRPr sz="1800">
              <a:solidFill>
                <a:srgbClr val="000000"/>
              </a:solidFill>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La doxología al final de la oración y nuestro “amén”, que significa: “así sea”, también demuestran nuestra fe en las respuestas de Dios. </a:t>
            </a:r>
            <a:endParaRPr sz="1800">
              <a:latin typeface="Calibri"/>
              <a:ea typeface="Calibri"/>
              <a:cs typeface="Calibri"/>
              <a:sym typeface="Calibri"/>
            </a:endParaRPr>
          </a:p>
          <a:p>
            <a:pPr marL="0" marR="0" lvl="0" indent="69850" algn="l" rtl="0">
              <a:lnSpc>
                <a:spcPct val="100000"/>
              </a:lnSpc>
              <a:spcBef>
                <a:spcPts val="0"/>
              </a:spcBef>
              <a:spcAft>
                <a:spcPts val="0"/>
              </a:spcAft>
              <a:buSzPts val="1100"/>
              <a:buNone/>
            </a:pPr>
            <a:endParaRPr sz="1800"/>
          </a:p>
        </p:txBody>
      </p:sp>
      <p:sp>
        <p:nvSpPr>
          <p:cNvPr id="223" name="Google Shape;223;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sz="1800"/>
              <a:t>Les invito a empezar ya el Proyecto final! </a:t>
            </a:r>
            <a:endParaRPr sz="1800"/>
          </a:p>
        </p:txBody>
      </p:sp>
      <p:sp>
        <p:nvSpPr>
          <p:cNvPr id="230" name="Google Shape;23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El Proyecto Final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br>
              <a:rPr lang="en-US" sz="1800">
                <a:latin typeface="Calibri"/>
                <a:ea typeface="Calibri"/>
                <a:cs typeface="Calibri"/>
                <a:sym typeface="Calibri"/>
              </a:rPr>
            </a:br>
            <a:r>
              <a:rPr lang="en-US" sz="1800" b="1">
                <a:latin typeface="Calibri"/>
                <a:ea typeface="Calibri"/>
                <a:cs typeface="Calibri"/>
                <a:sym typeface="Calibri"/>
              </a:rPr>
              <a:t>¿En qué consiste el Proyecto final?</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 El proyecto final del curso será un exámen escrito que los estudiantes llevarán a casa. </a:t>
            </a:r>
            <a:endParaRPr/>
          </a:p>
          <a:p>
            <a:pPr marL="0" marR="0" lvl="0" indent="0" algn="l" rtl="0">
              <a:lnSpc>
                <a:spcPct val="100000"/>
              </a:lnSpc>
              <a:spcBef>
                <a:spcPts val="0"/>
              </a:spcBef>
              <a:spcAft>
                <a:spcPts val="0"/>
              </a:spcAft>
              <a:buSzPts val="1100"/>
              <a:buFont typeface="Arial"/>
              <a:buNone/>
            </a:pPr>
            <a:endParaRPr sz="1800" b="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¿Cómo puedo desarrollar el Proyecto final? </a:t>
            </a:r>
            <a:br>
              <a:rPr lang="en-US" sz="1800">
                <a:latin typeface="Calibri"/>
                <a:ea typeface="Calibri"/>
                <a:cs typeface="Calibri"/>
                <a:sym typeface="Calibri"/>
              </a:rPr>
            </a:br>
            <a:r>
              <a:rPr lang="en-US" sz="1800">
                <a:latin typeface="Calibri"/>
                <a:ea typeface="Calibri"/>
                <a:cs typeface="Calibri"/>
                <a:sym typeface="Calibri"/>
              </a:rPr>
              <a:t>Existen varias opciones para realizar el proyecto. 1. Descargar el documento en formato Word, responder en el computador o celular y enviarlo al profesor. 2. Imprimir el documento en formato PDF, escribir las respuestas a mano, tomar fotos y enviarlas al profesor. 3. Escribir las preguntas y respuestas a mano en un cuaderno, tomar fotos y enviarlas al profesor. 4. Coordinar una entrevista con el profesor para presentar las respuestas oralmente.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¿Cómo puedo entregar el proyecto al profesor?</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enviarlo a su WhatsApp personal o a su correo electrónico.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¿Cúal es la fecha límite para entregar el proyecto?</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Tiene hasta 14 días después de la última clase. </a:t>
            </a:r>
            <a:br>
              <a:rPr lang="en-US" sz="1800">
                <a:latin typeface="Calibri"/>
                <a:ea typeface="Calibri"/>
                <a:cs typeface="Calibri"/>
                <a:sym typeface="Calibri"/>
              </a:rPr>
            </a:br>
            <a:br>
              <a:rPr lang="en-US" sz="1800">
                <a:latin typeface="Calibri"/>
                <a:ea typeface="Calibri"/>
                <a:cs typeface="Calibri"/>
                <a:sym typeface="Calibri"/>
              </a:rPr>
            </a:br>
            <a:r>
              <a:rPr lang="en-US" sz="1800" b="1">
                <a:latin typeface="Calibri"/>
                <a:ea typeface="Calibri"/>
                <a:cs typeface="Calibri"/>
                <a:sym typeface="Calibri"/>
              </a:rPr>
              <a:t>¿Qué hago si no sé la respuesta?</a:t>
            </a:r>
            <a:r>
              <a:rPr lang="en-US" sz="1800">
                <a:latin typeface="Calibri"/>
                <a:ea typeface="Calibri"/>
                <a:cs typeface="Calibri"/>
                <a:sym typeface="Calibri"/>
              </a:rPr>
              <a:t> </a:t>
            </a:r>
            <a:br>
              <a:rPr lang="en-US" sz="1800">
                <a:latin typeface="Calibri"/>
                <a:ea typeface="Calibri"/>
                <a:cs typeface="Calibri"/>
                <a:sym typeface="Calibri"/>
              </a:rPr>
            </a:br>
            <a:r>
              <a:rPr lang="en-US" sz="1800">
                <a:latin typeface="Calibri"/>
                <a:ea typeface="Calibri"/>
                <a:cs typeface="Calibri"/>
                <a:sym typeface="Calibri"/>
              </a:rPr>
              <a:t>Puede consultar sus apuntes, los videos de las tareas o las grabaciones de las clases. Además, siempre puede preguntar al profesor si tiene dudas.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237" name="Google Shape;2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Conclusión</a:t>
            </a:r>
            <a:r>
              <a:rPr lang="en-US" sz="1700">
                <a:solidFill>
                  <a:schemeClr val="dk1"/>
                </a:solidFill>
                <a:latin typeface="Calibri"/>
                <a:ea typeface="Calibri"/>
                <a:cs typeface="Calibri"/>
                <a:sym typeface="Calibri"/>
              </a:rPr>
              <a:t>: (5 minutos)</a:t>
            </a:r>
            <a:endParaRPr sz="1700">
              <a:solidFill>
                <a:schemeClr val="dk1"/>
              </a:solidFill>
              <a:latin typeface="Calibri"/>
              <a:ea typeface="Calibri"/>
              <a:cs typeface="Calibri"/>
              <a:sym typeface="Calibri"/>
            </a:endParaRPr>
          </a:p>
          <a:p>
            <a:pPr marL="914400" marR="171450" lvl="0" indent="-336550" algn="l" rtl="0">
              <a:lnSpc>
                <a:spcPct val="100000"/>
              </a:lnSpc>
              <a:spcBef>
                <a:spcPts val="1000"/>
              </a:spcBef>
              <a:spcAft>
                <a:spcPts val="1000"/>
              </a:spcAft>
              <a:buClr>
                <a:schemeClr val="dk1"/>
              </a:buClr>
              <a:buSzPts val="1700"/>
              <a:buFont typeface="Calibri"/>
              <a:buAutoNum type="arabicPeriod"/>
            </a:pPr>
            <a:r>
              <a:rPr lang="en-US" sz="1704">
                <a:solidFill>
                  <a:schemeClr val="dk1"/>
                </a:solidFill>
                <a:latin typeface="Calibri"/>
                <a:ea typeface="Calibri"/>
                <a:cs typeface="Calibri"/>
                <a:sym typeface="Calibri"/>
              </a:rPr>
              <a:t>Una oración o una bendición </a:t>
            </a:r>
            <a:endParaRPr sz="1700" b="1">
              <a:solidFill>
                <a:schemeClr val="dk1"/>
              </a:solidFill>
              <a:latin typeface="Calibri"/>
              <a:ea typeface="Calibri"/>
              <a:cs typeface="Calibri"/>
              <a:sym typeface="Calibri"/>
            </a:endParaRPr>
          </a:p>
        </p:txBody>
      </p:sp>
      <p:sp>
        <p:nvSpPr>
          <p:cNvPr id="246" name="Google Shape;246;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endParaRPr b="1" u="sng">
              <a:solidFill>
                <a:schemeClr val="dk1"/>
              </a:solidFill>
              <a:latin typeface="Calibri"/>
              <a:ea typeface="Calibri"/>
              <a:cs typeface="Calibri"/>
              <a:sym typeface="Calibri"/>
            </a:endParaRPr>
          </a:p>
        </p:txBody>
      </p:sp>
      <p:sp>
        <p:nvSpPr>
          <p:cNvPr id="254" name="Google Shape;254;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la Lección 8</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¡Bienvenida a nuestra última clase de este curso! Hoy sigamos estudiando el gran privilegio de “la oración” y nos enfocaremos en la oración de nuestro Señor, “El Padre </a:t>
            </a:r>
            <a:r>
              <a:rPr lang="en-US" sz="1800">
                <a:latin typeface="Calibri"/>
                <a:ea typeface="Calibri"/>
                <a:cs typeface="Calibri"/>
                <a:sym typeface="Calibri"/>
              </a:rPr>
              <a:t>N</a:t>
            </a:r>
            <a:r>
              <a:rPr lang="en-US" sz="1800">
                <a:solidFill>
                  <a:srgbClr val="000000"/>
                </a:solidFill>
                <a:latin typeface="Calibri"/>
                <a:ea typeface="Calibri"/>
                <a:cs typeface="Calibri"/>
                <a:sym typeface="Calibri"/>
              </a:rPr>
              <a:t>uestro.”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B050"/>
                </a:solidFill>
                <a:latin typeface="Calibri"/>
                <a:ea typeface="Calibri"/>
                <a:cs typeface="Calibri"/>
                <a:sym typeface="Calibri"/>
              </a:rPr>
              <a:t>Comienza con la siguiente oración (o tu propia):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Padre </a:t>
            </a:r>
            <a:r>
              <a:rPr lang="en-US" sz="1800">
                <a:latin typeface="Calibri"/>
                <a:ea typeface="Calibri"/>
                <a:cs typeface="Calibri"/>
                <a:sym typeface="Calibri"/>
              </a:rPr>
              <a:t>N</a:t>
            </a:r>
            <a:r>
              <a:rPr lang="en-US" sz="1800">
                <a:solidFill>
                  <a:srgbClr val="000000"/>
                </a:solidFill>
                <a:latin typeface="Calibri"/>
                <a:ea typeface="Calibri"/>
                <a:cs typeface="Calibri"/>
                <a:sym typeface="Calibri"/>
              </a:rPr>
              <a:t>uestro que </a:t>
            </a:r>
            <a:r>
              <a:rPr lang="en-US" sz="1800">
                <a:latin typeface="Calibri"/>
                <a:ea typeface="Calibri"/>
                <a:cs typeface="Calibri"/>
                <a:sym typeface="Calibri"/>
              </a:rPr>
              <a:t>estás</a:t>
            </a:r>
            <a:r>
              <a:rPr lang="en-US" sz="1800">
                <a:solidFill>
                  <a:srgbClr val="000000"/>
                </a:solidFill>
                <a:latin typeface="Calibri"/>
                <a:ea typeface="Calibri"/>
                <a:cs typeface="Calibri"/>
                <a:sym typeface="Calibri"/>
              </a:rPr>
              <a:t> en los cielos. Santificado sea tu nombre. Vénganos tu </a:t>
            </a:r>
            <a:r>
              <a:rPr lang="en-US" sz="1800">
                <a:latin typeface="Calibri"/>
                <a:ea typeface="Calibri"/>
                <a:cs typeface="Calibri"/>
                <a:sym typeface="Calibri"/>
              </a:rPr>
              <a:t>R</a:t>
            </a:r>
            <a:r>
              <a:rPr lang="en-US" sz="1800">
                <a:solidFill>
                  <a:srgbClr val="000000"/>
                </a:solidFill>
                <a:latin typeface="Calibri"/>
                <a:ea typeface="Calibri"/>
                <a:cs typeface="Calibri"/>
                <a:sym typeface="Calibri"/>
              </a:rPr>
              <a:t>eino. Hágase tu voluntad así en la tierra como en el cielo. El pan nuestro de cada día dánoslo hoy. Y perdona nuestras </a:t>
            </a:r>
            <a:r>
              <a:rPr lang="en-US" sz="1800">
                <a:latin typeface="Calibri"/>
                <a:ea typeface="Calibri"/>
                <a:cs typeface="Calibri"/>
                <a:sym typeface="Calibri"/>
              </a:rPr>
              <a:t>deudas</a:t>
            </a:r>
            <a:r>
              <a:rPr lang="en-US" sz="1800">
                <a:solidFill>
                  <a:srgbClr val="000000"/>
                </a:solidFill>
                <a:latin typeface="Calibri"/>
                <a:ea typeface="Calibri"/>
                <a:cs typeface="Calibri"/>
                <a:sym typeface="Calibri"/>
              </a:rPr>
              <a:t>, así como nosotros perdonamos a nuestros deudores. Y no nos dejes caer en la tentación. Más líbranos del mal. Porque tuyo es el </a:t>
            </a:r>
            <a:r>
              <a:rPr lang="en-US" sz="1800">
                <a:latin typeface="Calibri"/>
                <a:ea typeface="Calibri"/>
                <a:cs typeface="Calibri"/>
                <a:sym typeface="Calibri"/>
              </a:rPr>
              <a:t>R</a:t>
            </a:r>
            <a:r>
              <a:rPr lang="en-US" sz="1800">
                <a:solidFill>
                  <a:srgbClr val="000000"/>
                </a:solidFill>
                <a:latin typeface="Calibri"/>
                <a:ea typeface="Calibri"/>
                <a:cs typeface="Calibri"/>
                <a:sym typeface="Calibri"/>
              </a:rPr>
              <a:t>eino, el </a:t>
            </a:r>
            <a:r>
              <a:rPr lang="en-US" sz="1800">
                <a:latin typeface="Calibri"/>
                <a:ea typeface="Calibri"/>
                <a:cs typeface="Calibri"/>
                <a:sym typeface="Calibri"/>
              </a:rPr>
              <a:t>P</a:t>
            </a:r>
            <a:r>
              <a:rPr lang="en-US" sz="1800">
                <a:solidFill>
                  <a:srgbClr val="000000"/>
                </a:solidFill>
                <a:latin typeface="Calibri"/>
                <a:ea typeface="Calibri"/>
                <a:cs typeface="Calibri"/>
                <a:sym typeface="Calibri"/>
              </a:rPr>
              <a:t>oder, y la </a:t>
            </a:r>
            <a:r>
              <a:rPr lang="en-US" sz="1800">
                <a:latin typeface="Calibri"/>
                <a:ea typeface="Calibri"/>
                <a:cs typeface="Calibri"/>
                <a:sym typeface="Calibri"/>
              </a:rPr>
              <a:t>G</a:t>
            </a:r>
            <a:r>
              <a:rPr lang="en-US" sz="1800">
                <a:solidFill>
                  <a:srgbClr val="000000"/>
                </a:solidFill>
                <a:latin typeface="Calibri"/>
                <a:ea typeface="Calibri"/>
                <a:cs typeface="Calibri"/>
                <a:sym typeface="Calibri"/>
              </a:rPr>
              <a:t>loria por los siglos de los siglos. Amén. </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OBJETIVOS</a:t>
            </a:r>
            <a:r>
              <a:rPr lang="en-US" sz="1800" b="1">
                <a:solidFill>
                  <a:srgbClr val="000000"/>
                </a:solidFill>
                <a:latin typeface="Calibri"/>
                <a:ea typeface="Calibri"/>
                <a:cs typeface="Calibri"/>
                <a:sym typeface="Calibri"/>
              </a:rPr>
              <a:t> DE LA CLASE </a:t>
            </a:r>
            <a:r>
              <a:rPr lang="en-US" sz="1800">
                <a:solidFill>
                  <a:srgbClr val="000000"/>
                </a:solidFill>
                <a:latin typeface="Calibri"/>
                <a:ea typeface="Calibri"/>
                <a:cs typeface="Calibri"/>
                <a:sym typeface="Calibri"/>
              </a:rPr>
              <a:t>(1 minuto)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Presente los tres objetivos principales de la lección. Invite a los estudiantes a tomar notas y a tener sus Biblias listas.</a:t>
            </a:r>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1. Reflexionar sobre el deseo de hacer uso de la oración diariamente. </a:t>
            </a:r>
            <a:endParaRPr sz="1800" b="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Analizar la repetición en oraciones.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Ver como el Padre </a:t>
            </a:r>
            <a:r>
              <a:rPr lang="en-US" sz="1800">
                <a:latin typeface="Calibri"/>
                <a:ea typeface="Calibri"/>
                <a:cs typeface="Calibri"/>
                <a:sym typeface="Calibri"/>
              </a:rPr>
              <a:t>N</a:t>
            </a:r>
            <a:r>
              <a:rPr lang="en-US" sz="1800">
                <a:solidFill>
                  <a:srgbClr val="000000"/>
                </a:solidFill>
                <a:latin typeface="Calibri"/>
                <a:ea typeface="Calibri"/>
                <a:cs typeface="Calibri"/>
                <a:sym typeface="Calibri"/>
              </a:rPr>
              <a:t>uestro es una gran oración misionera.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La oración es el medio que Dios nos ha dado para comunicarnos con Él en todo tiempo y lugar. </a:t>
            </a:r>
            <a:r>
              <a:rPr lang="en-US" sz="1800" i="1">
                <a:solidFill>
                  <a:srgbClr val="000000"/>
                </a:solidFill>
                <a:latin typeface="Calibri"/>
                <a:ea typeface="Calibri"/>
                <a:cs typeface="Calibri"/>
                <a:sym typeface="Calibri"/>
              </a:rPr>
              <a:t>Oren sin cesar. 1 Tesalonicenses 5:17</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Nuestro Señor y Salvador Jesús siempre dedicaba tiempo a la oración (Mr. 14:23). Pablo también habla de las oraciones que hacía por las iglesias.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24" name="Google Shape;12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a:t>
            </a:r>
            <a:r>
              <a:rPr lang="en-US" sz="1800">
                <a:solidFill>
                  <a:srgbClr val="000000"/>
                </a:solidFill>
                <a:latin typeface="Calibri"/>
                <a:ea typeface="Calibri"/>
                <a:cs typeface="Calibri"/>
                <a:sym typeface="Calibri"/>
              </a:rPr>
              <a:t>Deseas, por medio del Espíritu Santo, hacer uso de la oración en tu vida de santificación? ¡Sí! ¡Claro que sí! Que privilegio tenemos que podemos acercarnos a Dios en cualquier momento.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Nosotros a menudo no apreciamos ni usamos este privilegio como deberíamos. En nuestra ‘falta de acción’ y ‘vidas sin oración’, nosotros pecamos. Pero confesamos esos pecados a nuestro Salvador el cual llevó una vida de oración perfecta en nuestro lugar para salvarnos. En el gozo del perdón, nosotros regresamos a nuestras vidas y deseosamente buscamos orar más seguido. </a:t>
            </a:r>
            <a:endParaRPr sz="18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31" name="Google Shape;1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i="1">
                <a:solidFill>
                  <a:srgbClr val="000000"/>
                </a:solidFill>
                <a:latin typeface="Calibri"/>
                <a:ea typeface="Calibri"/>
                <a:cs typeface="Calibri"/>
                <a:sym typeface="Calibri"/>
              </a:rPr>
              <a:t>Romanos 8:26-27 De igual manera, el Espíritu nos ayuda en nuestra debilidad, pues no sabemos qué nos conviene pedir, pero el Espíritu mismo intercede por nosotros con gemidos indecibles. Pero el que examina los corazones sabe cuál es la intención del Espíritu porque intercede por los santos conforme a la voluntad de Dios.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138" name="Google Shape;138;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1. Reflexionar sobre el deseo de hacer uso de la oración diariamente. </a:t>
            </a:r>
            <a:endParaRPr sz="1800" b="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2. Analizar la repetición en oraciones. </a:t>
            </a:r>
            <a:endParaRPr sz="1800" b="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3. Ver como el Padre </a:t>
            </a:r>
            <a:r>
              <a:rPr lang="en-US" sz="1800" b="1">
                <a:latin typeface="Calibri"/>
                <a:ea typeface="Calibri"/>
                <a:cs typeface="Calibri"/>
                <a:sym typeface="Calibri"/>
              </a:rPr>
              <a:t>N</a:t>
            </a:r>
            <a:r>
              <a:rPr lang="en-US" sz="1800" b="1">
                <a:solidFill>
                  <a:srgbClr val="000000"/>
                </a:solidFill>
                <a:latin typeface="Calibri"/>
                <a:ea typeface="Calibri"/>
                <a:cs typeface="Calibri"/>
                <a:sym typeface="Calibri"/>
              </a:rPr>
              <a:t>uestro es una gran oración misionera. </a:t>
            </a:r>
            <a:endParaRPr sz="1800" b="1">
              <a:latin typeface="Calibri"/>
              <a:ea typeface="Calibri"/>
              <a:cs typeface="Calibri"/>
              <a:sym typeface="Calibri"/>
            </a:endParaRPr>
          </a:p>
          <a:p>
            <a:pPr marL="457200" lvl="1" indent="0" algn="l" rtl="0">
              <a:lnSpc>
                <a:spcPct val="100000"/>
              </a:lnSpc>
              <a:spcBef>
                <a:spcPts val="0"/>
              </a:spcBef>
              <a:spcAft>
                <a:spcPts val="0"/>
              </a:spcAft>
              <a:buSzPts val="1100"/>
              <a:buNone/>
            </a:pPr>
            <a:endParaRPr sz="1800"/>
          </a:p>
        </p:txBody>
      </p:sp>
      <p:sp>
        <p:nvSpPr>
          <p:cNvPr id="145" name="Google Shape;1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2084100" y="798558"/>
            <a:ext cx="9096518"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Repetición en la oración</a:t>
            </a: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None/>
            </a:pPr>
            <a:r>
              <a:rPr lang="en-US" sz="4000" b="1" i="0" u="none" strike="noStrike" cap="none">
                <a:solidFill>
                  <a:srgbClr val="000000"/>
                </a:solidFill>
                <a:latin typeface="Calibri"/>
                <a:ea typeface="Calibri"/>
                <a:cs typeface="Calibri"/>
                <a:sym typeface="Calibri"/>
              </a:rPr>
              <a:t>Mateo 6:7 </a:t>
            </a:r>
            <a:r>
              <a:rPr lang="en-US" sz="4000" b="0" i="0" u="none" strike="noStrike" cap="none">
                <a:solidFill>
                  <a:srgbClr val="000000"/>
                </a:solidFill>
                <a:latin typeface="Calibri"/>
                <a:ea typeface="Calibri"/>
                <a:cs typeface="Calibri"/>
                <a:sym typeface="Calibri"/>
              </a:rPr>
              <a:t>Cuando ustedes oren, no sean repetitivos, como los paganos, que piensan que por hablar mucho serán escuchados. </a:t>
            </a:r>
            <a:endParaRPr sz="4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p:txBody>
      </p:sp>
      <p:sp>
        <p:nvSpPr>
          <p:cNvPr id="154" name="Google Shape;154;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p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1"/>
          <p:cNvSpPr txBox="1"/>
          <p:nvPr/>
        </p:nvSpPr>
        <p:spPr>
          <a:xfrm>
            <a:off x="2084100" y="798558"/>
            <a:ext cx="90966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El </a:t>
            </a:r>
            <a:r>
              <a:rPr lang="en-US" sz="4000" b="1">
                <a:solidFill>
                  <a:srgbClr val="00B050"/>
                </a:solidFill>
                <a:latin typeface="Lato"/>
                <a:ea typeface="Lato"/>
                <a:cs typeface="Lato"/>
                <a:sym typeface="Lato"/>
              </a:rPr>
              <a:t>Padre Nuestro</a:t>
            </a: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None/>
            </a:pPr>
            <a:r>
              <a:rPr lang="en-US" sz="4000" b="1" i="0" u="none" strike="noStrike" cap="none">
                <a:solidFill>
                  <a:srgbClr val="000000"/>
                </a:solidFill>
                <a:latin typeface="Calibri"/>
                <a:ea typeface="Calibri"/>
                <a:cs typeface="Calibri"/>
                <a:sym typeface="Calibri"/>
              </a:rPr>
              <a:t>Mateo 6:9-10: </a:t>
            </a:r>
            <a:r>
              <a:rPr lang="en-US" sz="4000" b="0" i="0" u="none" strike="noStrike" cap="none">
                <a:solidFill>
                  <a:srgbClr val="000000"/>
                </a:solidFill>
                <a:latin typeface="Calibri"/>
                <a:ea typeface="Calibri"/>
                <a:cs typeface="Calibri"/>
                <a:sym typeface="Calibri"/>
              </a:rPr>
              <a:t>Ustedes deben orar así: Padre </a:t>
            </a:r>
            <a:r>
              <a:rPr lang="en-US" sz="4000">
                <a:latin typeface="Calibri"/>
                <a:ea typeface="Calibri"/>
                <a:cs typeface="Calibri"/>
                <a:sym typeface="Calibri"/>
              </a:rPr>
              <a:t>n</a:t>
            </a:r>
            <a:r>
              <a:rPr lang="en-US" sz="4000" b="0" i="0" u="none" strike="noStrike" cap="none">
                <a:solidFill>
                  <a:srgbClr val="000000"/>
                </a:solidFill>
                <a:latin typeface="Calibri"/>
                <a:ea typeface="Calibri"/>
                <a:cs typeface="Calibri"/>
                <a:sym typeface="Calibri"/>
              </a:rPr>
              <a:t>uestro, que estás en los cielos, santificado sea tu nombre. Venga tu </a:t>
            </a:r>
            <a:r>
              <a:rPr lang="en-US" sz="4000">
                <a:latin typeface="Calibri"/>
                <a:ea typeface="Calibri"/>
                <a:cs typeface="Calibri"/>
                <a:sym typeface="Calibri"/>
              </a:rPr>
              <a:t>R</a:t>
            </a:r>
            <a:r>
              <a:rPr lang="en-US" sz="4000" b="0" i="0" u="none" strike="noStrike" cap="none">
                <a:solidFill>
                  <a:srgbClr val="000000"/>
                </a:solidFill>
                <a:latin typeface="Calibri"/>
                <a:ea typeface="Calibri"/>
                <a:cs typeface="Calibri"/>
                <a:sym typeface="Calibri"/>
              </a:rPr>
              <a:t>eino. Hágase tu voluntad, en la tierra como en el cielo.”  </a:t>
            </a:r>
            <a:endParaRPr sz="4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p:txBody>
      </p:sp>
      <p:sp>
        <p:nvSpPr>
          <p:cNvPr id="161" name="Google Shape;161;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p1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p:nvPr/>
        </p:nvSpPr>
        <p:spPr>
          <a:xfrm>
            <a:off x="3206497" y="1868160"/>
            <a:ext cx="80238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¿Crees que el Padre Nuestro puede ser usado muchas veces en el transcurso de la vida sin convertirse en una oración de vana repetición?</a:t>
            </a:r>
            <a:endParaRPr sz="4000" b="1" i="0" u="none" strike="noStrike" cap="none">
              <a:solidFill>
                <a:schemeClr val="dk1"/>
              </a:solidFill>
              <a:latin typeface="Lato"/>
              <a:ea typeface="Lato"/>
              <a:cs typeface="Lato"/>
              <a:sym typeface="Lato"/>
            </a:endParaRPr>
          </a:p>
        </p:txBody>
      </p:sp>
      <p:sp>
        <p:nvSpPr>
          <p:cNvPr id="168" name="Google Shape;168;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p12"/>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70" name="Google Shape;170;p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p:nvPr/>
        </p:nvSpPr>
        <p:spPr>
          <a:xfrm>
            <a:off x="2084099" y="798558"/>
            <a:ext cx="9815423"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¿Es mala la repetición? </a:t>
            </a:r>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None/>
            </a:pPr>
            <a:r>
              <a:rPr lang="en-US" sz="4000" b="0" i="0" u="none" strike="noStrike" cap="none">
                <a:solidFill>
                  <a:schemeClr val="dk1"/>
                </a:solidFill>
                <a:latin typeface="Calibri"/>
                <a:ea typeface="Calibri"/>
                <a:cs typeface="Calibri"/>
                <a:sym typeface="Calibri"/>
              </a:rPr>
              <a:t>El problema está en la motivación.</a:t>
            </a:r>
            <a:br>
              <a:rPr lang="en-US" sz="4000" b="0" i="0" u="none" strike="noStrike" cap="none">
                <a:solidFill>
                  <a:schemeClr val="dk1"/>
                </a:solidFill>
                <a:latin typeface="Calibri"/>
                <a:ea typeface="Calibri"/>
                <a:cs typeface="Calibri"/>
                <a:sym typeface="Calibri"/>
              </a:rPr>
            </a:br>
            <a:br>
              <a:rPr lang="en-US" sz="40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El Padre Nuestro es una bendición. </a:t>
            </a:r>
            <a:endParaRPr/>
          </a:p>
          <a:p>
            <a:pPr marL="0" marR="0" lvl="0" indent="0" algn="l" rtl="0">
              <a:lnSpc>
                <a:spcPct val="100000"/>
              </a:lnSpc>
              <a:spcBef>
                <a:spcPts val="0"/>
              </a:spcBef>
              <a:spcAft>
                <a:spcPts val="0"/>
              </a:spcAft>
              <a:buNone/>
            </a:pPr>
            <a:endParaRPr sz="4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4000" b="0" i="0" u="none" strike="noStrike" cap="none">
                <a:solidFill>
                  <a:schemeClr val="dk1"/>
                </a:solidFill>
                <a:latin typeface="Calibri"/>
                <a:ea typeface="Calibri"/>
                <a:cs typeface="Calibri"/>
                <a:sym typeface="Calibri"/>
              </a:rPr>
              <a:t>Cuando entendemos mejor el Padre Nuestro, podemos orarla intencionalmente y evitar la vana repetición.  </a:t>
            </a:r>
            <a:endParaRPr sz="4000" b="0" i="0" u="none" strike="noStrike" cap="none">
              <a:solidFill>
                <a:schemeClr val="dk1"/>
              </a:solidFill>
              <a:latin typeface="Lato"/>
              <a:ea typeface="Lato"/>
              <a:cs typeface="Lato"/>
              <a:sym typeface="Lato"/>
            </a:endParaRPr>
          </a:p>
        </p:txBody>
      </p:sp>
      <p:sp>
        <p:nvSpPr>
          <p:cNvPr id="176" name="Google Shape;176;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 name="Google Shape;177;p1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p:nvPr/>
        </p:nvSpPr>
        <p:spPr>
          <a:xfrm>
            <a:off x="471290" y="480454"/>
            <a:ext cx="1124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8: El </a:t>
            </a:r>
            <a:r>
              <a:rPr lang="en-US" sz="4000" b="1">
                <a:solidFill>
                  <a:srgbClr val="008000"/>
                </a:solidFill>
                <a:latin typeface="Overlock"/>
                <a:ea typeface="Overlock"/>
                <a:cs typeface="Overlock"/>
                <a:sym typeface="Overlock"/>
              </a:rPr>
              <a:t>Padre Nuestro</a:t>
            </a:r>
            <a:endParaRPr sz="1400" b="0" i="0" u="none" strike="noStrike" cap="none">
              <a:solidFill>
                <a:srgbClr val="000000"/>
              </a:solidFill>
              <a:latin typeface="Arial"/>
              <a:ea typeface="Arial"/>
              <a:cs typeface="Arial"/>
              <a:sym typeface="Arial"/>
            </a:endParaRPr>
          </a:p>
        </p:txBody>
      </p:sp>
      <p:graphicFrame>
        <p:nvGraphicFramePr>
          <p:cNvPr id="184" name="Google Shape;184;p14"/>
          <p:cNvGraphicFramePr/>
          <p:nvPr/>
        </p:nvGraphicFramePr>
        <p:xfrm>
          <a:off x="811613" y="1449946"/>
          <a:ext cx="3000000" cy="3000000"/>
        </p:xfrm>
        <a:graphic>
          <a:graphicData uri="http://schemas.openxmlformats.org/drawingml/2006/table">
            <a:tbl>
              <a:tblPr firstRow="1" bandRow="1">
                <a:noFill/>
                <a:tableStyleId>{778CB5E5-1229-45F0-B39F-6A4849C644B8}</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Reflexionar sobre el deseo de hacer uso de la oración diariamente.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Analizar la repetición en oraciones.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Ver como el Padre </a:t>
                      </a:r>
                      <a:r>
                        <a:rPr lang="en-US" sz="3200" b="1"/>
                        <a:t>N</a:t>
                      </a:r>
                      <a:r>
                        <a:rPr lang="en-US" sz="3200" b="1" u="none" strike="noStrike" cap="none"/>
                        <a:t>uestro es una gran oración misionera. </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g2f39a3da763_0_10"/>
          <p:cNvSpPr txBox="1"/>
          <p:nvPr/>
        </p:nvSpPr>
        <p:spPr>
          <a:xfrm>
            <a:off x="1248300" y="3812850"/>
            <a:ext cx="9695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0" i="1" u="none" strike="noStrike" cap="none">
                <a:solidFill>
                  <a:schemeClr val="dk1"/>
                </a:solidFill>
                <a:latin typeface="Lato"/>
                <a:ea typeface="Lato"/>
                <a:cs typeface="Lato"/>
                <a:sym typeface="Lato"/>
              </a:rPr>
              <a:t>Una gran oración misionera</a:t>
            </a:r>
            <a:endParaRPr sz="4000" b="0" i="1" u="none" strike="noStrike" cap="none">
              <a:solidFill>
                <a:schemeClr val="dk1"/>
              </a:solidFill>
              <a:latin typeface="Lato"/>
              <a:ea typeface="Lato"/>
              <a:cs typeface="Lato"/>
              <a:sym typeface="Lato"/>
            </a:endParaRPr>
          </a:p>
        </p:txBody>
      </p:sp>
      <p:pic>
        <p:nvPicPr>
          <p:cNvPr id="190" name="Google Shape;190;g2f39a3da763_0_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1" name="Google Shape;191;g2f39a3da763_0_10"/>
          <p:cNvSpPr txBox="1"/>
          <p:nvPr/>
        </p:nvSpPr>
        <p:spPr>
          <a:xfrm>
            <a:off x="746850" y="22034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b="0" i="0" u="none" strike="noStrike" cap="none">
                <a:solidFill>
                  <a:srgbClr val="009444"/>
                </a:solidFill>
                <a:latin typeface="Lato Black"/>
                <a:ea typeface="Lato Black"/>
                <a:cs typeface="Lato Black"/>
                <a:sym typeface="Lato Black"/>
              </a:rPr>
              <a:t>El </a:t>
            </a:r>
            <a:r>
              <a:rPr lang="en-US" sz="8000">
                <a:solidFill>
                  <a:srgbClr val="009444"/>
                </a:solidFill>
                <a:latin typeface="Lato Black"/>
                <a:ea typeface="Lato Black"/>
                <a:cs typeface="Lato Black"/>
                <a:sym typeface="Lato Black"/>
              </a:rPr>
              <a:t>Padre Nuestro</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6"/>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Google Shape;197;p15"/>
          <p:cNvSpPr txBox="1">
            <a:spLocks noGrp="1"/>
          </p:cNvSpPr>
          <p:nvPr>
            <p:ph type="title"/>
          </p:nvPr>
        </p:nvSpPr>
        <p:spPr>
          <a:xfrm>
            <a:off x="190005" y="1153572"/>
            <a:ext cx="3697229" cy="4461163"/>
          </a:xfrm>
          <a:prstGeom prst="rect">
            <a:avLst/>
          </a:prstGeom>
        </p:spPr>
        <p:txBody>
          <a:bodyPr spcFirstLastPara="1" lIns="91425" tIns="45700" rIns="91425" bIns="45700" anchorCtr="0">
            <a:normAutofit/>
          </a:bodyPr>
          <a:lstStyle/>
          <a:p>
            <a:pPr marL="0" lvl="0" indent="0" rtl="0">
              <a:spcBef>
                <a:spcPts val="0"/>
              </a:spcBef>
              <a:spcAft>
                <a:spcPts val="0"/>
              </a:spcAft>
              <a:buSzPct val="45454"/>
              <a:buNone/>
            </a:pPr>
            <a:r>
              <a:rPr lang="en-US" b="1" dirty="0">
                <a:solidFill>
                  <a:srgbClr val="FFFFFF"/>
                </a:solidFill>
              </a:rPr>
              <a:t>Mateo 6:9-13</a:t>
            </a:r>
            <a:br>
              <a:rPr lang="en-US" b="1" dirty="0">
                <a:solidFill>
                  <a:srgbClr val="FFFFFF"/>
                </a:solidFill>
              </a:rPr>
            </a:br>
            <a:endParaRPr lang="en-US" b="1" dirty="0">
              <a:solidFill>
                <a:srgbClr val="FFFFFF"/>
              </a:solidFill>
            </a:endParaRPr>
          </a:p>
        </p:txBody>
      </p:sp>
      <p:sp>
        <p:nvSpPr>
          <p:cNvPr id="207" name="Arc 20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8" name="Google Shape;198;p15"/>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2600" b="0" i="0" u="none" strike="noStrike" dirty="0">
                <a:latin typeface="Arial"/>
                <a:ea typeface="Arial"/>
                <a:cs typeface="Arial"/>
                <a:sym typeface="Arial"/>
              </a:rPr>
              <a:t>Padre </a:t>
            </a:r>
            <a:r>
              <a:rPr lang="en-US" sz="2600" b="0" i="0" u="none" strike="noStrike" dirty="0" err="1">
                <a:latin typeface="Arial"/>
                <a:ea typeface="Arial"/>
                <a:cs typeface="Arial"/>
                <a:sym typeface="Arial"/>
              </a:rPr>
              <a:t>nuestro</a:t>
            </a:r>
            <a:r>
              <a:rPr lang="en-US" sz="2600" b="0" i="0" u="none" strike="noStrike" dirty="0">
                <a:latin typeface="Arial"/>
                <a:ea typeface="Arial"/>
                <a:cs typeface="Arial"/>
                <a:sym typeface="Arial"/>
              </a:rPr>
              <a:t>, que </a:t>
            </a:r>
            <a:r>
              <a:rPr lang="en-US" sz="2600" b="0" i="0" u="none" strike="noStrike" dirty="0" err="1">
                <a:latin typeface="Arial"/>
                <a:ea typeface="Arial"/>
                <a:cs typeface="Arial"/>
                <a:sym typeface="Arial"/>
              </a:rPr>
              <a:t>estás</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en</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los</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cielos</a:t>
            </a:r>
            <a:r>
              <a:rPr lang="en-US" sz="2600" b="0" i="0" u="none" strike="noStrike" dirty="0">
                <a:latin typeface="Arial"/>
                <a:ea typeface="Arial"/>
                <a:cs typeface="Arial"/>
                <a:sym typeface="Arial"/>
              </a:rPr>
              <a:t>,</a:t>
            </a:r>
            <a:br>
              <a:rPr lang="en-US" sz="2600" dirty="0"/>
            </a:br>
            <a:r>
              <a:rPr lang="en-US" sz="2600" b="0" i="0" u="none" strike="noStrike" dirty="0" err="1">
                <a:latin typeface="Arial"/>
                <a:ea typeface="Arial"/>
                <a:cs typeface="Arial"/>
                <a:sym typeface="Arial"/>
              </a:rPr>
              <a:t>santificado</a:t>
            </a:r>
            <a:r>
              <a:rPr lang="en-US" sz="2600" b="0" i="0" u="none" strike="noStrike" dirty="0">
                <a:latin typeface="Arial"/>
                <a:ea typeface="Arial"/>
                <a:cs typeface="Arial"/>
                <a:sym typeface="Arial"/>
              </a:rPr>
              <a:t> sea </a:t>
            </a:r>
            <a:r>
              <a:rPr lang="en-US" sz="2600" b="0" i="0" u="none" strike="noStrike" dirty="0" err="1">
                <a:latin typeface="Arial"/>
                <a:ea typeface="Arial"/>
                <a:cs typeface="Arial"/>
                <a:sym typeface="Arial"/>
              </a:rPr>
              <a:t>tu</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nombre</a:t>
            </a:r>
            <a:r>
              <a:rPr lang="en-US" sz="2600" b="0" i="0" u="none" strike="noStrike" dirty="0">
                <a:latin typeface="Arial"/>
                <a:ea typeface="Arial"/>
                <a:cs typeface="Arial"/>
                <a:sym typeface="Arial"/>
              </a:rPr>
              <a:t>.</a:t>
            </a:r>
            <a:br>
              <a:rPr lang="en-US" sz="2600" dirty="0"/>
            </a:br>
            <a:r>
              <a:rPr lang="en-US" sz="2600" b="0" i="0" u="none" strike="noStrike" dirty="0" err="1">
                <a:latin typeface="Arial"/>
                <a:ea typeface="Arial"/>
                <a:cs typeface="Arial"/>
                <a:sym typeface="Arial"/>
              </a:rPr>
              <a:t>Venga</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tu</a:t>
            </a:r>
            <a:r>
              <a:rPr lang="en-US" sz="2600" b="0" i="0" u="none" strike="noStrike" dirty="0">
                <a:latin typeface="Arial"/>
                <a:ea typeface="Arial"/>
                <a:cs typeface="Arial"/>
                <a:sym typeface="Arial"/>
              </a:rPr>
              <a:t> </a:t>
            </a:r>
            <a:r>
              <a:rPr lang="en-US" sz="2600" dirty="0">
                <a:latin typeface="Arial"/>
                <a:ea typeface="Arial"/>
                <a:cs typeface="Arial"/>
                <a:sym typeface="Arial"/>
              </a:rPr>
              <a:t>R</a:t>
            </a:r>
            <a:r>
              <a:rPr lang="en-US" sz="2600" b="0" i="0" u="none" strike="noStrike" dirty="0">
                <a:latin typeface="Arial"/>
                <a:ea typeface="Arial"/>
                <a:cs typeface="Arial"/>
                <a:sym typeface="Arial"/>
              </a:rPr>
              <a:t>eino. </a:t>
            </a:r>
            <a:endParaRPr lang="en-US" sz="2600" dirty="0"/>
          </a:p>
          <a:p>
            <a:pPr marL="114300" lvl="0" indent="0" rtl="0">
              <a:spcBef>
                <a:spcPts val="1000"/>
              </a:spcBef>
              <a:spcAft>
                <a:spcPts val="0"/>
              </a:spcAft>
              <a:buSzPts val="1800"/>
              <a:buNone/>
            </a:pPr>
            <a:r>
              <a:rPr lang="en-US" sz="2600" b="0" i="0" u="none" strike="noStrike" dirty="0" err="1">
                <a:latin typeface="Arial"/>
                <a:ea typeface="Arial"/>
                <a:cs typeface="Arial"/>
                <a:sym typeface="Arial"/>
              </a:rPr>
              <a:t>Hágase</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tu</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voluntad</a:t>
            </a:r>
            <a:r>
              <a:rPr lang="en-US" sz="2600" b="0" i="0" u="none" strike="noStrike" dirty="0">
                <a:latin typeface="Arial"/>
                <a:ea typeface="Arial"/>
                <a:cs typeface="Arial"/>
                <a:sym typeface="Arial"/>
              </a:rPr>
              <a:t>,</a:t>
            </a:r>
            <a:br>
              <a:rPr lang="en-US" sz="2600" dirty="0"/>
            </a:br>
            <a:r>
              <a:rPr lang="en-US" sz="2600" b="0" i="0" u="none" strike="noStrike" dirty="0" err="1">
                <a:latin typeface="Arial"/>
                <a:ea typeface="Arial"/>
                <a:cs typeface="Arial"/>
                <a:sym typeface="Arial"/>
              </a:rPr>
              <a:t>en</a:t>
            </a:r>
            <a:r>
              <a:rPr lang="en-US" sz="2600" b="0" i="0" u="none" strike="noStrike" dirty="0">
                <a:latin typeface="Arial"/>
                <a:ea typeface="Arial"/>
                <a:cs typeface="Arial"/>
                <a:sym typeface="Arial"/>
              </a:rPr>
              <a:t> la tierra </a:t>
            </a:r>
            <a:r>
              <a:rPr lang="en-US" sz="2600" b="0" i="0" u="none" strike="noStrike" dirty="0" err="1">
                <a:latin typeface="Arial"/>
                <a:ea typeface="Arial"/>
                <a:cs typeface="Arial"/>
                <a:sym typeface="Arial"/>
              </a:rPr>
              <a:t>como</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en</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el</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cielo</a:t>
            </a:r>
            <a:r>
              <a:rPr lang="en-US" sz="2600" b="0" i="0" u="none" strike="noStrike" dirty="0">
                <a:latin typeface="Arial"/>
                <a:ea typeface="Arial"/>
                <a:cs typeface="Arial"/>
                <a:sym typeface="Arial"/>
              </a:rPr>
              <a:t>.</a:t>
            </a:r>
            <a:br>
              <a:rPr lang="en-US" sz="2600" dirty="0"/>
            </a:br>
            <a:r>
              <a:rPr lang="en-US" sz="2600" b="0" i="0" u="none" strike="noStrike" dirty="0">
                <a:latin typeface="Arial"/>
                <a:ea typeface="Arial"/>
                <a:cs typeface="Arial"/>
                <a:sym typeface="Arial"/>
              </a:rPr>
              <a:t>El pan </a:t>
            </a:r>
            <a:r>
              <a:rPr lang="en-US" sz="2600" b="0" i="0" u="none" strike="noStrike" dirty="0" err="1">
                <a:latin typeface="Arial"/>
                <a:ea typeface="Arial"/>
                <a:cs typeface="Arial"/>
                <a:sym typeface="Arial"/>
              </a:rPr>
              <a:t>nuestro</a:t>
            </a:r>
            <a:r>
              <a:rPr lang="en-US" sz="2600" b="0" i="0" u="none" strike="noStrike" dirty="0">
                <a:latin typeface="Arial"/>
                <a:ea typeface="Arial"/>
                <a:cs typeface="Arial"/>
                <a:sym typeface="Arial"/>
              </a:rPr>
              <a:t> de </a:t>
            </a:r>
            <a:r>
              <a:rPr lang="en-US" sz="2600" b="0" i="0" u="none" strike="noStrike" dirty="0" err="1">
                <a:latin typeface="Arial"/>
                <a:ea typeface="Arial"/>
                <a:cs typeface="Arial"/>
                <a:sym typeface="Arial"/>
              </a:rPr>
              <a:t>cada</a:t>
            </a:r>
            <a:r>
              <a:rPr lang="en-US" sz="2600" b="0" i="0" u="none" strike="noStrike" dirty="0">
                <a:latin typeface="Arial"/>
                <a:ea typeface="Arial"/>
                <a:cs typeface="Arial"/>
                <a:sym typeface="Arial"/>
              </a:rPr>
              <a:t> día, </a:t>
            </a:r>
            <a:r>
              <a:rPr lang="en-US" sz="2600" b="0" i="0" u="none" strike="noStrike" dirty="0" err="1">
                <a:latin typeface="Arial"/>
                <a:ea typeface="Arial"/>
                <a:cs typeface="Arial"/>
                <a:sym typeface="Arial"/>
              </a:rPr>
              <a:t>dánoslo</a:t>
            </a:r>
            <a:r>
              <a:rPr lang="en-US" sz="2600" b="0" i="0" u="none" strike="noStrike" dirty="0">
                <a:latin typeface="Arial"/>
                <a:ea typeface="Arial"/>
                <a:cs typeface="Arial"/>
                <a:sym typeface="Arial"/>
              </a:rPr>
              <a:t> hoy.</a:t>
            </a:r>
            <a:br>
              <a:rPr lang="en-US" sz="2600" dirty="0"/>
            </a:br>
            <a:r>
              <a:rPr lang="en-US" sz="2600" b="0" i="0" u="none" strike="noStrike" dirty="0" err="1">
                <a:latin typeface="Arial"/>
                <a:ea typeface="Arial"/>
                <a:cs typeface="Arial"/>
                <a:sym typeface="Arial"/>
              </a:rPr>
              <a:t>Perdónanos</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nuestras</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deudas</a:t>
            </a:r>
            <a:r>
              <a:rPr lang="en-US" sz="2600" b="0" i="0" u="none" strike="noStrike" dirty="0">
                <a:latin typeface="Arial"/>
                <a:ea typeface="Arial"/>
                <a:cs typeface="Arial"/>
                <a:sym typeface="Arial"/>
              </a:rPr>
              <a:t>,</a:t>
            </a:r>
            <a:br>
              <a:rPr lang="en-US" sz="2600" dirty="0"/>
            </a:br>
            <a:r>
              <a:rPr lang="en-US" sz="2600" b="0" i="0" u="none" strike="noStrike" dirty="0" err="1">
                <a:latin typeface="Arial"/>
                <a:ea typeface="Arial"/>
                <a:cs typeface="Arial"/>
                <a:sym typeface="Arial"/>
              </a:rPr>
              <a:t>como</a:t>
            </a:r>
            <a:r>
              <a:rPr lang="en-US" sz="2600" b="0" i="0" u="none" strike="noStrike" dirty="0">
                <a:latin typeface="Arial"/>
                <a:ea typeface="Arial"/>
                <a:cs typeface="Arial"/>
                <a:sym typeface="Arial"/>
              </a:rPr>
              <a:t> también </a:t>
            </a:r>
            <a:r>
              <a:rPr lang="en-US" sz="2600" b="0" i="0" u="none" strike="noStrike" dirty="0" err="1">
                <a:latin typeface="Arial"/>
                <a:ea typeface="Arial"/>
                <a:cs typeface="Arial"/>
                <a:sym typeface="Arial"/>
              </a:rPr>
              <a:t>nosotros</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perdonamos</a:t>
            </a:r>
            <a:r>
              <a:rPr lang="en-US" sz="2600" b="0" i="0" u="none" strike="noStrike" dirty="0">
                <a:latin typeface="Arial"/>
                <a:ea typeface="Arial"/>
                <a:cs typeface="Arial"/>
                <a:sym typeface="Arial"/>
              </a:rPr>
              <a:t> a </a:t>
            </a:r>
            <a:r>
              <a:rPr lang="en-US" sz="2600" b="0" i="0" u="none" strike="noStrike" dirty="0" err="1">
                <a:latin typeface="Arial"/>
                <a:ea typeface="Arial"/>
                <a:cs typeface="Arial"/>
                <a:sym typeface="Arial"/>
              </a:rPr>
              <a:t>nuestros</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deudores</a:t>
            </a:r>
            <a:r>
              <a:rPr lang="en-US" sz="2600" b="0" i="0" u="none" strike="noStrike" dirty="0">
                <a:latin typeface="Arial"/>
                <a:ea typeface="Arial"/>
                <a:cs typeface="Arial"/>
                <a:sym typeface="Arial"/>
              </a:rPr>
              <a:t>.</a:t>
            </a:r>
            <a:br>
              <a:rPr lang="en-US" sz="2600" dirty="0"/>
            </a:br>
            <a:r>
              <a:rPr lang="en-US" sz="2600" b="0" i="0" u="none" strike="noStrike" dirty="0">
                <a:latin typeface="Arial"/>
                <a:ea typeface="Arial"/>
                <a:cs typeface="Arial"/>
                <a:sym typeface="Arial"/>
              </a:rPr>
              <a:t>No </a:t>
            </a:r>
            <a:r>
              <a:rPr lang="en-US" sz="2600" b="0" i="0" u="none" strike="noStrike" dirty="0" err="1">
                <a:latin typeface="Arial"/>
                <a:ea typeface="Arial"/>
                <a:cs typeface="Arial"/>
                <a:sym typeface="Arial"/>
              </a:rPr>
              <a:t>nos</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metas</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en</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tentación</a:t>
            </a:r>
            <a:r>
              <a:rPr lang="en-US" sz="2600" b="0" i="0" u="none" strike="noStrike" dirty="0">
                <a:latin typeface="Arial"/>
                <a:ea typeface="Arial"/>
                <a:cs typeface="Arial"/>
                <a:sym typeface="Arial"/>
              </a:rPr>
              <a:t>,</a:t>
            </a:r>
            <a:br>
              <a:rPr lang="en-US" sz="2600" dirty="0"/>
            </a:br>
            <a:r>
              <a:rPr lang="en-US" sz="2600" b="0" i="0" u="none" strike="noStrike" dirty="0" err="1">
                <a:latin typeface="Arial"/>
                <a:ea typeface="Arial"/>
                <a:cs typeface="Arial"/>
                <a:sym typeface="Arial"/>
              </a:rPr>
              <a:t>sino</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líbranos</a:t>
            </a:r>
            <a:r>
              <a:rPr lang="en-US" sz="2600" b="0" i="0" u="none" strike="noStrike" dirty="0">
                <a:latin typeface="Arial"/>
                <a:ea typeface="Arial"/>
                <a:cs typeface="Arial"/>
                <a:sym typeface="Arial"/>
              </a:rPr>
              <a:t> del mal.”</a:t>
            </a:r>
            <a:br>
              <a:rPr lang="en-US" sz="2600" dirty="0"/>
            </a:br>
            <a:r>
              <a:rPr lang="en-US" sz="2600" b="0" i="0" u="none" strike="noStrike" dirty="0" err="1">
                <a:latin typeface="Arial"/>
                <a:ea typeface="Arial"/>
                <a:cs typeface="Arial"/>
                <a:sym typeface="Arial"/>
              </a:rPr>
              <a:t>Porque</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tuyo</a:t>
            </a:r>
            <a:r>
              <a:rPr lang="en-US" sz="2600" b="0" i="0" u="none" strike="noStrike" dirty="0">
                <a:latin typeface="Arial"/>
                <a:ea typeface="Arial"/>
                <a:cs typeface="Arial"/>
                <a:sym typeface="Arial"/>
              </a:rPr>
              <a:t> es </a:t>
            </a:r>
            <a:r>
              <a:rPr lang="en-US" sz="2600" b="0" i="0" u="none" strike="noStrike" dirty="0" err="1">
                <a:latin typeface="Arial"/>
                <a:ea typeface="Arial"/>
                <a:cs typeface="Arial"/>
                <a:sym typeface="Arial"/>
              </a:rPr>
              <a:t>el</a:t>
            </a:r>
            <a:r>
              <a:rPr lang="en-US" sz="2600" b="0" i="0" u="none" strike="noStrike" dirty="0">
                <a:latin typeface="Arial"/>
                <a:ea typeface="Arial"/>
                <a:cs typeface="Arial"/>
                <a:sym typeface="Arial"/>
              </a:rPr>
              <a:t> </a:t>
            </a:r>
            <a:r>
              <a:rPr lang="en-US" sz="2600" dirty="0">
                <a:latin typeface="Arial"/>
                <a:ea typeface="Arial"/>
                <a:cs typeface="Arial"/>
                <a:sym typeface="Arial"/>
              </a:rPr>
              <a:t>R</a:t>
            </a:r>
            <a:r>
              <a:rPr lang="en-US" sz="2600" b="0" i="0" u="none" strike="noStrike" dirty="0">
                <a:latin typeface="Arial"/>
                <a:ea typeface="Arial"/>
                <a:cs typeface="Arial"/>
                <a:sym typeface="Arial"/>
              </a:rPr>
              <a:t>eino, </a:t>
            </a:r>
            <a:r>
              <a:rPr lang="en-US" sz="2600" b="0" i="0" u="none" strike="noStrike" dirty="0" err="1">
                <a:latin typeface="Arial"/>
                <a:ea typeface="Arial"/>
                <a:cs typeface="Arial"/>
                <a:sym typeface="Arial"/>
              </a:rPr>
              <a:t>el</a:t>
            </a:r>
            <a:r>
              <a:rPr lang="en-US" sz="2600" b="0" i="0" u="none" strike="noStrike" dirty="0">
                <a:latin typeface="Arial"/>
                <a:ea typeface="Arial"/>
                <a:cs typeface="Arial"/>
                <a:sym typeface="Arial"/>
              </a:rPr>
              <a:t> </a:t>
            </a:r>
            <a:r>
              <a:rPr lang="en-US" sz="2600" dirty="0">
                <a:latin typeface="Arial"/>
                <a:ea typeface="Arial"/>
                <a:cs typeface="Arial"/>
                <a:sym typeface="Arial"/>
              </a:rPr>
              <a:t>P</a:t>
            </a:r>
            <a:r>
              <a:rPr lang="en-US" sz="2600" b="0" i="0" u="none" strike="noStrike" dirty="0">
                <a:latin typeface="Arial"/>
                <a:ea typeface="Arial"/>
                <a:cs typeface="Arial"/>
                <a:sym typeface="Arial"/>
              </a:rPr>
              <a:t>oder, y la </a:t>
            </a:r>
            <a:r>
              <a:rPr lang="en-US" sz="2600" dirty="0">
                <a:latin typeface="Arial"/>
                <a:ea typeface="Arial"/>
                <a:cs typeface="Arial"/>
                <a:sym typeface="Arial"/>
              </a:rPr>
              <a:t>G</a:t>
            </a:r>
            <a:r>
              <a:rPr lang="en-US" sz="2600" b="0" i="0" u="none" strike="noStrike" dirty="0">
                <a:latin typeface="Arial"/>
                <a:ea typeface="Arial"/>
                <a:cs typeface="Arial"/>
                <a:sym typeface="Arial"/>
              </a:rPr>
              <a:t>loria,</a:t>
            </a:r>
            <a:br>
              <a:rPr lang="en-US" sz="2600" dirty="0"/>
            </a:br>
            <a:r>
              <a:rPr lang="en-US" sz="2600" b="0" i="0" u="none" strike="noStrike" dirty="0" err="1">
                <a:latin typeface="Arial"/>
                <a:ea typeface="Arial"/>
                <a:cs typeface="Arial"/>
                <a:sym typeface="Arial"/>
              </a:rPr>
              <a:t>por</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todos</a:t>
            </a:r>
            <a:r>
              <a:rPr lang="en-US" sz="2600" b="0" i="0" u="none" strike="noStrike" dirty="0">
                <a:latin typeface="Arial"/>
                <a:ea typeface="Arial"/>
                <a:cs typeface="Arial"/>
                <a:sym typeface="Arial"/>
              </a:rPr>
              <a:t> </a:t>
            </a:r>
            <a:r>
              <a:rPr lang="en-US" sz="2600" b="0" i="0" u="none" strike="noStrike" dirty="0" err="1">
                <a:latin typeface="Arial"/>
                <a:ea typeface="Arial"/>
                <a:cs typeface="Arial"/>
                <a:sym typeface="Arial"/>
              </a:rPr>
              <a:t>los</a:t>
            </a:r>
            <a:r>
              <a:rPr lang="en-US" sz="2600" b="0" i="0" u="none" strike="noStrike" dirty="0">
                <a:latin typeface="Arial"/>
                <a:ea typeface="Arial"/>
                <a:cs typeface="Arial"/>
                <a:sym typeface="Arial"/>
              </a:rPr>
              <a:t> siglos. </a:t>
            </a:r>
            <a:r>
              <a:rPr lang="en-US" sz="2600" b="0" i="0" u="none" strike="noStrike" dirty="0" err="1">
                <a:latin typeface="Arial"/>
                <a:ea typeface="Arial"/>
                <a:cs typeface="Arial"/>
                <a:sym typeface="Arial"/>
              </a:rPr>
              <a:t>Amén</a:t>
            </a:r>
            <a:r>
              <a:rPr lang="en-US" sz="2600" b="0" i="0" u="none" strike="noStrike" dirty="0">
                <a:latin typeface="Arial"/>
                <a:ea typeface="Arial"/>
                <a:cs typeface="Arial"/>
                <a:sym typeface="Arial"/>
              </a:rPr>
              <a:t>.</a:t>
            </a:r>
            <a:endParaRPr lang="en-US" sz="2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3"/>
        <p:cNvGrpSpPr/>
        <p:nvPr/>
      </p:nvGrpSpPr>
      <p:grpSpPr>
        <a:xfrm>
          <a:off x="0" y="0"/>
          <a:ext cx="0" cy="0"/>
          <a:chOff x="0" y="0"/>
          <a:chExt cx="0" cy="0"/>
        </a:xfrm>
      </p:grpSpPr>
      <p:sp useBgFill="1">
        <p:nvSpPr>
          <p:cNvPr id="210" name="Rectangle 20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Google Shape;204;p16"/>
          <p:cNvSpPr txBox="1">
            <a:spLocks noGrp="1"/>
          </p:cNvSpPr>
          <p:nvPr>
            <p:ph type="title"/>
          </p:nvPr>
        </p:nvSpPr>
        <p:spPr>
          <a:xfrm>
            <a:off x="310243" y="1153572"/>
            <a:ext cx="3576991" cy="4461163"/>
          </a:xfrm>
          <a:prstGeom prst="rect">
            <a:avLst/>
          </a:prstGeom>
        </p:spPr>
        <p:txBody>
          <a:bodyPr spcFirstLastPara="1" lIns="91425" tIns="45700" rIns="91425" bIns="45700" anchorCtr="0">
            <a:normAutofit/>
          </a:bodyPr>
          <a:lstStyle/>
          <a:p>
            <a:pPr marL="0" lvl="0" indent="0" rtl="0">
              <a:spcBef>
                <a:spcPts val="0"/>
              </a:spcBef>
              <a:spcAft>
                <a:spcPts val="0"/>
              </a:spcAft>
              <a:buSzPct val="45454"/>
              <a:buNone/>
            </a:pPr>
            <a:r>
              <a:rPr lang="en-US" b="1" dirty="0">
                <a:solidFill>
                  <a:srgbClr val="FFFFFF"/>
                </a:solidFill>
              </a:rPr>
              <a:t>Mateo 6:9-13</a:t>
            </a:r>
            <a:br>
              <a:rPr lang="en-US" b="1" dirty="0">
                <a:solidFill>
                  <a:srgbClr val="FFFFFF"/>
                </a:solidFill>
              </a:rPr>
            </a:br>
            <a:endParaRPr lang="en-US" b="1" dirty="0">
              <a:solidFill>
                <a:srgbClr val="FFFFFF"/>
              </a:solidFill>
            </a:endParaRPr>
          </a:p>
        </p:txBody>
      </p:sp>
      <p:sp>
        <p:nvSpPr>
          <p:cNvPr id="214" name="Arc 2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 name="Google Shape;205;p16"/>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2600" b="0" i="0" u="none" strike="noStrike">
                <a:latin typeface="Arial"/>
                <a:ea typeface="Arial"/>
                <a:cs typeface="Arial"/>
                <a:sym typeface="Arial"/>
              </a:rPr>
              <a:t>Padre nuestro, que estás en los cielos,</a:t>
            </a:r>
            <a:br>
              <a:rPr lang="en-US" sz="2600"/>
            </a:br>
            <a:r>
              <a:rPr lang="en-US" sz="2600" b="0" i="0" u="none" strike="noStrike">
                <a:latin typeface="Arial"/>
                <a:ea typeface="Arial"/>
                <a:cs typeface="Arial"/>
                <a:sym typeface="Arial"/>
              </a:rPr>
              <a:t>santificado sea tu nombre.</a:t>
            </a:r>
            <a:br>
              <a:rPr lang="en-US" sz="2600"/>
            </a:br>
            <a:r>
              <a:rPr lang="en-US" sz="2600" b="0" i="0" u="none" strike="noStrike">
                <a:latin typeface="Arial"/>
                <a:ea typeface="Arial"/>
                <a:cs typeface="Arial"/>
                <a:sym typeface="Arial"/>
              </a:rPr>
              <a:t>Venga tu </a:t>
            </a:r>
            <a:r>
              <a:rPr lang="en-US" sz="2600">
                <a:latin typeface="Arial"/>
                <a:ea typeface="Arial"/>
                <a:cs typeface="Arial"/>
                <a:sym typeface="Arial"/>
              </a:rPr>
              <a:t>R</a:t>
            </a:r>
            <a:r>
              <a:rPr lang="en-US" sz="2600" b="0" i="0" u="none" strike="noStrike">
                <a:latin typeface="Arial"/>
                <a:ea typeface="Arial"/>
                <a:cs typeface="Arial"/>
                <a:sym typeface="Arial"/>
              </a:rPr>
              <a:t>eino. </a:t>
            </a:r>
            <a:endParaRPr lang="en-US" sz="2600"/>
          </a:p>
          <a:p>
            <a:pPr marL="114300" lvl="0" indent="0" rtl="0">
              <a:spcBef>
                <a:spcPts val="1000"/>
              </a:spcBef>
              <a:spcAft>
                <a:spcPts val="0"/>
              </a:spcAft>
              <a:buSzPts val="1800"/>
              <a:buNone/>
            </a:pPr>
            <a:r>
              <a:rPr lang="en-US" sz="2600" b="0" i="0" u="none" strike="noStrike">
                <a:latin typeface="Arial"/>
                <a:ea typeface="Arial"/>
                <a:cs typeface="Arial"/>
                <a:sym typeface="Arial"/>
              </a:rPr>
              <a:t>Hágase tu voluntad,</a:t>
            </a:r>
            <a:br>
              <a:rPr lang="en-US" sz="2600"/>
            </a:br>
            <a:r>
              <a:rPr lang="en-US" sz="2600" b="0" i="0" u="none" strike="noStrike">
                <a:latin typeface="Arial"/>
                <a:ea typeface="Arial"/>
                <a:cs typeface="Arial"/>
                <a:sym typeface="Arial"/>
              </a:rPr>
              <a:t>en la tierra como en el cielo.</a:t>
            </a:r>
            <a:br>
              <a:rPr lang="en-US" sz="2600"/>
            </a:br>
            <a:r>
              <a:rPr lang="en-US" sz="2600" b="0" i="0" u="none" strike="noStrike">
                <a:latin typeface="Arial"/>
                <a:ea typeface="Arial"/>
                <a:cs typeface="Arial"/>
                <a:sym typeface="Arial"/>
              </a:rPr>
              <a:t>El pan nuestro de cada día, dánoslo hoy.</a:t>
            </a:r>
            <a:br>
              <a:rPr lang="en-US" sz="2600"/>
            </a:br>
            <a:r>
              <a:rPr lang="en-US" sz="2600" b="0" i="0" u="none" strike="noStrike">
                <a:latin typeface="Arial"/>
                <a:ea typeface="Arial"/>
                <a:cs typeface="Arial"/>
                <a:sym typeface="Arial"/>
              </a:rPr>
              <a:t>Perdónanos nuestras deudas,</a:t>
            </a:r>
            <a:br>
              <a:rPr lang="en-US" sz="2600"/>
            </a:br>
            <a:r>
              <a:rPr lang="en-US" sz="2600" b="0" i="0" u="none" strike="noStrike">
                <a:latin typeface="Arial"/>
                <a:ea typeface="Arial"/>
                <a:cs typeface="Arial"/>
                <a:sym typeface="Arial"/>
              </a:rPr>
              <a:t>como también nosotros perdonamos a nuestros deudores.</a:t>
            </a:r>
            <a:br>
              <a:rPr lang="en-US" sz="2600"/>
            </a:br>
            <a:r>
              <a:rPr lang="en-US" sz="2600" b="0" i="0" u="none" strike="noStrike">
                <a:latin typeface="Arial"/>
                <a:ea typeface="Arial"/>
                <a:cs typeface="Arial"/>
                <a:sym typeface="Arial"/>
              </a:rPr>
              <a:t>No nos metas en tentación,</a:t>
            </a:r>
            <a:br>
              <a:rPr lang="en-US" sz="2600"/>
            </a:br>
            <a:r>
              <a:rPr lang="en-US" sz="2600" b="0" i="0" u="none" strike="noStrike">
                <a:latin typeface="Arial"/>
                <a:ea typeface="Arial"/>
                <a:cs typeface="Arial"/>
                <a:sym typeface="Arial"/>
              </a:rPr>
              <a:t>sino líbranos del mal.”</a:t>
            </a:r>
            <a:br>
              <a:rPr lang="en-US" sz="2600"/>
            </a:br>
            <a:r>
              <a:rPr lang="en-US" sz="2600" b="0" i="0" u="none" strike="noStrike">
                <a:latin typeface="Arial"/>
                <a:ea typeface="Arial"/>
                <a:cs typeface="Arial"/>
                <a:sym typeface="Arial"/>
              </a:rPr>
              <a:t>Porque tuyo es el </a:t>
            </a:r>
            <a:r>
              <a:rPr lang="en-US" sz="2600">
                <a:latin typeface="Arial"/>
                <a:ea typeface="Arial"/>
                <a:cs typeface="Arial"/>
                <a:sym typeface="Arial"/>
              </a:rPr>
              <a:t>R</a:t>
            </a:r>
            <a:r>
              <a:rPr lang="en-US" sz="2600" b="0" i="0" u="none" strike="noStrike">
                <a:latin typeface="Arial"/>
                <a:ea typeface="Arial"/>
                <a:cs typeface="Arial"/>
                <a:sym typeface="Arial"/>
              </a:rPr>
              <a:t>eino, el </a:t>
            </a:r>
            <a:r>
              <a:rPr lang="en-US" sz="2600">
                <a:latin typeface="Arial"/>
                <a:ea typeface="Arial"/>
                <a:cs typeface="Arial"/>
                <a:sym typeface="Arial"/>
              </a:rPr>
              <a:t>P</a:t>
            </a:r>
            <a:r>
              <a:rPr lang="en-US" sz="2600" b="0" i="0" u="none" strike="noStrike">
                <a:latin typeface="Arial"/>
                <a:ea typeface="Arial"/>
                <a:cs typeface="Arial"/>
                <a:sym typeface="Arial"/>
              </a:rPr>
              <a:t>oder, y la </a:t>
            </a:r>
            <a:r>
              <a:rPr lang="en-US" sz="2600">
                <a:latin typeface="Arial"/>
                <a:ea typeface="Arial"/>
                <a:cs typeface="Arial"/>
                <a:sym typeface="Arial"/>
              </a:rPr>
              <a:t>G</a:t>
            </a:r>
            <a:r>
              <a:rPr lang="en-US" sz="2600" b="0" i="0" u="none" strike="noStrike">
                <a:latin typeface="Arial"/>
                <a:ea typeface="Arial"/>
                <a:cs typeface="Arial"/>
                <a:sym typeface="Arial"/>
              </a:rPr>
              <a:t>loria,</a:t>
            </a:r>
            <a:br>
              <a:rPr lang="en-US" sz="2600"/>
            </a:br>
            <a:r>
              <a:rPr lang="en-US" sz="2600" b="0" i="0" u="none" strike="noStrike">
                <a:latin typeface="Arial"/>
                <a:ea typeface="Arial"/>
                <a:cs typeface="Arial"/>
                <a:sym typeface="Arial"/>
              </a:rPr>
              <a:t>por todos los siglos. Amén.</a:t>
            </a:r>
            <a:endParaRPr lang="en-US" sz="2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0"/>
        <p:cNvGrpSpPr/>
        <p:nvPr/>
      </p:nvGrpSpPr>
      <p:grpSpPr>
        <a:xfrm>
          <a:off x="0" y="0"/>
          <a:ext cx="0" cy="0"/>
          <a:chOff x="0" y="0"/>
          <a:chExt cx="0" cy="0"/>
        </a:xfrm>
      </p:grpSpPr>
      <p:sp useBgFill="1">
        <p:nvSpPr>
          <p:cNvPr id="217" name="Rectangle 2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Google Shape;211;p17"/>
          <p:cNvSpPr txBox="1">
            <a:spLocks noGrp="1"/>
          </p:cNvSpPr>
          <p:nvPr>
            <p:ph type="title"/>
          </p:nvPr>
        </p:nvSpPr>
        <p:spPr>
          <a:xfrm>
            <a:off x="310243" y="1153572"/>
            <a:ext cx="3576991" cy="4461163"/>
          </a:xfrm>
          <a:prstGeom prst="rect">
            <a:avLst/>
          </a:prstGeom>
        </p:spPr>
        <p:txBody>
          <a:bodyPr spcFirstLastPara="1" lIns="91425" tIns="45700" rIns="91425" bIns="45700" anchorCtr="0">
            <a:normAutofit/>
          </a:bodyPr>
          <a:lstStyle/>
          <a:p>
            <a:pPr marL="0" lvl="0" indent="0" rtl="0">
              <a:spcBef>
                <a:spcPts val="0"/>
              </a:spcBef>
              <a:spcAft>
                <a:spcPts val="0"/>
              </a:spcAft>
              <a:buSzPct val="45454"/>
              <a:buNone/>
            </a:pPr>
            <a:r>
              <a:rPr lang="en-US" b="1" dirty="0">
                <a:solidFill>
                  <a:srgbClr val="FFFFFF"/>
                </a:solidFill>
              </a:rPr>
              <a:t>Mateo 6:9-13</a:t>
            </a:r>
            <a:br>
              <a:rPr lang="en-US" b="1" dirty="0">
                <a:solidFill>
                  <a:srgbClr val="FFFFFF"/>
                </a:solidFill>
              </a:rPr>
            </a:br>
            <a:endParaRPr lang="en-US" b="1" dirty="0">
              <a:solidFill>
                <a:srgbClr val="FFFFFF"/>
              </a:solidFill>
            </a:endParaRPr>
          </a:p>
        </p:txBody>
      </p:sp>
      <p:sp>
        <p:nvSpPr>
          <p:cNvPr id="221" name="Arc 2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2" name="Google Shape;212;p17"/>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2600" b="0" i="0" u="none" strike="noStrike">
                <a:latin typeface="Arial"/>
                <a:ea typeface="Arial"/>
                <a:cs typeface="Arial"/>
                <a:sym typeface="Arial"/>
              </a:rPr>
              <a:t>Padre nuestro, que estás en los cielos,</a:t>
            </a:r>
            <a:br>
              <a:rPr lang="en-US" sz="2600"/>
            </a:br>
            <a:r>
              <a:rPr lang="en-US" sz="2600" b="0" i="0" u="none" strike="noStrike">
                <a:latin typeface="Arial"/>
                <a:ea typeface="Arial"/>
                <a:cs typeface="Arial"/>
                <a:sym typeface="Arial"/>
              </a:rPr>
              <a:t>santificado sea tu nombre.</a:t>
            </a:r>
            <a:br>
              <a:rPr lang="en-US" sz="2600"/>
            </a:br>
            <a:r>
              <a:rPr lang="en-US" sz="2600" b="0" i="0" u="none" strike="noStrike">
                <a:latin typeface="Arial"/>
                <a:ea typeface="Arial"/>
                <a:cs typeface="Arial"/>
                <a:sym typeface="Arial"/>
              </a:rPr>
              <a:t>Venga tu </a:t>
            </a:r>
            <a:r>
              <a:rPr lang="en-US" sz="2600">
                <a:latin typeface="Arial"/>
                <a:ea typeface="Arial"/>
                <a:cs typeface="Arial"/>
                <a:sym typeface="Arial"/>
              </a:rPr>
              <a:t>R</a:t>
            </a:r>
            <a:r>
              <a:rPr lang="en-US" sz="2600" b="0" i="0" u="none" strike="noStrike">
                <a:latin typeface="Arial"/>
                <a:ea typeface="Arial"/>
                <a:cs typeface="Arial"/>
                <a:sym typeface="Arial"/>
              </a:rPr>
              <a:t>eino. </a:t>
            </a:r>
            <a:endParaRPr lang="en-US" sz="2600"/>
          </a:p>
          <a:p>
            <a:pPr marL="114300" lvl="0" indent="0" rtl="0">
              <a:spcBef>
                <a:spcPts val="1000"/>
              </a:spcBef>
              <a:spcAft>
                <a:spcPts val="0"/>
              </a:spcAft>
              <a:buSzPts val="1800"/>
              <a:buNone/>
            </a:pPr>
            <a:r>
              <a:rPr lang="en-US" sz="2600" b="0" i="0" u="none" strike="noStrike">
                <a:latin typeface="Arial"/>
                <a:ea typeface="Arial"/>
                <a:cs typeface="Arial"/>
                <a:sym typeface="Arial"/>
              </a:rPr>
              <a:t>Hágase tu voluntad,</a:t>
            </a:r>
            <a:br>
              <a:rPr lang="en-US" sz="2600"/>
            </a:br>
            <a:r>
              <a:rPr lang="en-US" sz="2600" b="0" i="0" u="none" strike="noStrike">
                <a:latin typeface="Arial"/>
                <a:ea typeface="Arial"/>
                <a:cs typeface="Arial"/>
                <a:sym typeface="Arial"/>
              </a:rPr>
              <a:t>en la tierra como en el cielo.</a:t>
            </a:r>
            <a:br>
              <a:rPr lang="en-US" sz="2600"/>
            </a:br>
            <a:r>
              <a:rPr lang="en-US" sz="2600" b="0" i="0" u="none" strike="noStrike">
                <a:latin typeface="Arial"/>
                <a:ea typeface="Arial"/>
                <a:cs typeface="Arial"/>
                <a:sym typeface="Arial"/>
              </a:rPr>
              <a:t>El pan nuestro de cada día, dánoslo hoy.</a:t>
            </a:r>
            <a:br>
              <a:rPr lang="en-US" sz="2600"/>
            </a:br>
            <a:r>
              <a:rPr lang="en-US" sz="2600" b="0" i="0" u="none" strike="noStrike">
                <a:latin typeface="Arial"/>
                <a:ea typeface="Arial"/>
                <a:cs typeface="Arial"/>
                <a:sym typeface="Arial"/>
              </a:rPr>
              <a:t>Perdónanos nuestras deudas,</a:t>
            </a:r>
            <a:br>
              <a:rPr lang="en-US" sz="2600"/>
            </a:br>
            <a:r>
              <a:rPr lang="en-US" sz="2600" b="0" i="0" u="none" strike="noStrike">
                <a:latin typeface="Arial"/>
                <a:ea typeface="Arial"/>
                <a:cs typeface="Arial"/>
                <a:sym typeface="Arial"/>
              </a:rPr>
              <a:t>como también nosotros perdonamos a nuestros deudores.</a:t>
            </a:r>
            <a:br>
              <a:rPr lang="en-US" sz="2600"/>
            </a:br>
            <a:r>
              <a:rPr lang="en-US" sz="2600" b="0" i="0" u="none" strike="noStrike">
                <a:latin typeface="Arial"/>
                <a:ea typeface="Arial"/>
                <a:cs typeface="Arial"/>
                <a:sym typeface="Arial"/>
              </a:rPr>
              <a:t>No nos metas en tentación,</a:t>
            </a:r>
            <a:br>
              <a:rPr lang="en-US" sz="2600"/>
            </a:br>
            <a:r>
              <a:rPr lang="en-US" sz="2600" b="0" i="0" u="none" strike="noStrike">
                <a:latin typeface="Arial"/>
                <a:ea typeface="Arial"/>
                <a:cs typeface="Arial"/>
                <a:sym typeface="Arial"/>
              </a:rPr>
              <a:t>sino líbranos del mal.”</a:t>
            </a:r>
            <a:br>
              <a:rPr lang="en-US" sz="2600"/>
            </a:br>
            <a:r>
              <a:rPr lang="en-US" sz="2600" b="0" i="0" u="none" strike="noStrike">
                <a:latin typeface="Arial"/>
                <a:ea typeface="Arial"/>
                <a:cs typeface="Arial"/>
                <a:sym typeface="Arial"/>
              </a:rPr>
              <a:t>Porque tuyo es el </a:t>
            </a:r>
            <a:r>
              <a:rPr lang="en-US" sz="2600">
                <a:latin typeface="Arial"/>
                <a:ea typeface="Arial"/>
                <a:cs typeface="Arial"/>
                <a:sym typeface="Arial"/>
              </a:rPr>
              <a:t>R</a:t>
            </a:r>
            <a:r>
              <a:rPr lang="en-US" sz="2600" b="0" i="0" u="none" strike="noStrike">
                <a:latin typeface="Arial"/>
                <a:ea typeface="Arial"/>
                <a:cs typeface="Arial"/>
                <a:sym typeface="Arial"/>
              </a:rPr>
              <a:t>eino, el </a:t>
            </a:r>
            <a:r>
              <a:rPr lang="en-US" sz="2600">
                <a:latin typeface="Arial"/>
                <a:ea typeface="Arial"/>
                <a:cs typeface="Arial"/>
                <a:sym typeface="Arial"/>
              </a:rPr>
              <a:t>P</a:t>
            </a:r>
            <a:r>
              <a:rPr lang="en-US" sz="2600" b="0" i="0" u="none" strike="noStrike">
                <a:latin typeface="Arial"/>
                <a:ea typeface="Arial"/>
                <a:cs typeface="Arial"/>
                <a:sym typeface="Arial"/>
              </a:rPr>
              <a:t>oder, y la </a:t>
            </a:r>
            <a:r>
              <a:rPr lang="en-US" sz="2600">
                <a:latin typeface="Arial"/>
                <a:ea typeface="Arial"/>
                <a:cs typeface="Arial"/>
                <a:sym typeface="Arial"/>
              </a:rPr>
              <a:t>G</a:t>
            </a:r>
            <a:r>
              <a:rPr lang="en-US" sz="2600" b="0" i="0" u="none" strike="noStrike">
                <a:latin typeface="Arial"/>
                <a:ea typeface="Arial"/>
                <a:cs typeface="Arial"/>
                <a:sym typeface="Arial"/>
              </a:rPr>
              <a:t>loria,</a:t>
            </a:r>
            <a:br>
              <a:rPr lang="en-US" sz="2600"/>
            </a:br>
            <a:r>
              <a:rPr lang="en-US" sz="2600" b="0" i="0" u="none" strike="noStrike">
                <a:latin typeface="Arial"/>
                <a:ea typeface="Arial"/>
                <a:cs typeface="Arial"/>
                <a:sym typeface="Arial"/>
              </a:rPr>
              <a:t>por todos los siglos. Amén.</a:t>
            </a:r>
            <a:endParaRPr lang="en-US"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7"/>
        <p:cNvGrpSpPr/>
        <p:nvPr/>
      </p:nvGrpSpPr>
      <p:grpSpPr>
        <a:xfrm>
          <a:off x="0" y="0"/>
          <a:ext cx="0" cy="0"/>
          <a:chOff x="0" y="0"/>
          <a:chExt cx="0" cy="0"/>
        </a:xfrm>
      </p:grpSpPr>
      <p:sp useBgFill="1">
        <p:nvSpPr>
          <p:cNvPr id="224" name="Rectangle 2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Google Shape;218;p18"/>
          <p:cNvSpPr txBox="1">
            <a:spLocks noGrp="1"/>
          </p:cNvSpPr>
          <p:nvPr>
            <p:ph type="title"/>
          </p:nvPr>
        </p:nvSpPr>
        <p:spPr>
          <a:xfrm>
            <a:off x="440871" y="1153572"/>
            <a:ext cx="3446363" cy="4461163"/>
          </a:xfrm>
          <a:prstGeom prst="rect">
            <a:avLst/>
          </a:prstGeom>
        </p:spPr>
        <p:txBody>
          <a:bodyPr spcFirstLastPara="1" lIns="91425" tIns="45700" rIns="91425" bIns="45700" anchorCtr="0">
            <a:normAutofit/>
          </a:bodyPr>
          <a:lstStyle/>
          <a:p>
            <a:pPr marL="0" lvl="0" indent="0" rtl="0">
              <a:spcBef>
                <a:spcPts val="0"/>
              </a:spcBef>
              <a:spcAft>
                <a:spcPts val="0"/>
              </a:spcAft>
              <a:buSzPct val="45454"/>
              <a:buNone/>
            </a:pPr>
            <a:r>
              <a:rPr lang="en-US" b="1" dirty="0">
                <a:solidFill>
                  <a:srgbClr val="FFFFFF"/>
                </a:solidFill>
              </a:rPr>
              <a:t>Mateo 6:9-13</a:t>
            </a:r>
            <a:br>
              <a:rPr lang="en-US" b="1" dirty="0">
                <a:solidFill>
                  <a:srgbClr val="FFFFFF"/>
                </a:solidFill>
              </a:rPr>
            </a:br>
            <a:endParaRPr lang="en-US" b="1" dirty="0">
              <a:solidFill>
                <a:srgbClr val="FFFFFF"/>
              </a:solidFill>
            </a:endParaRPr>
          </a:p>
        </p:txBody>
      </p:sp>
      <p:sp>
        <p:nvSpPr>
          <p:cNvPr id="228" name="Arc 2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9" name="Google Shape;219;p18"/>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2600" b="0" i="0" u="none" strike="noStrike">
                <a:latin typeface="Arial"/>
                <a:ea typeface="Arial"/>
                <a:cs typeface="Arial"/>
                <a:sym typeface="Arial"/>
              </a:rPr>
              <a:t>Padre nuestro, que estás en los cielos,</a:t>
            </a:r>
            <a:br>
              <a:rPr lang="en-US" sz="2600"/>
            </a:br>
            <a:r>
              <a:rPr lang="en-US" sz="2600" b="0" i="0" u="none" strike="noStrike">
                <a:latin typeface="Arial"/>
                <a:ea typeface="Arial"/>
                <a:cs typeface="Arial"/>
                <a:sym typeface="Arial"/>
              </a:rPr>
              <a:t>santificado sea tu nombre.</a:t>
            </a:r>
            <a:br>
              <a:rPr lang="en-US" sz="2600"/>
            </a:br>
            <a:r>
              <a:rPr lang="en-US" sz="2600" b="0" i="0" u="none" strike="noStrike">
                <a:latin typeface="Arial"/>
                <a:ea typeface="Arial"/>
                <a:cs typeface="Arial"/>
                <a:sym typeface="Arial"/>
              </a:rPr>
              <a:t>Venga tu </a:t>
            </a:r>
            <a:r>
              <a:rPr lang="en-US" sz="2600">
                <a:latin typeface="Arial"/>
                <a:ea typeface="Arial"/>
                <a:cs typeface="Arial"/>
                <a:sym typeface="Arial"/>
              </a:rPr>
              <a:t>R</a:t>
            </a:r>
            <a:r>
              <a:rPr lang="en-US" sz="2600" b="0" i="0" u="none" strike="noStrike">
                <a:latin typeface="Arial"/>
                <a:ea typeface="Arial"/>
                <a:cs typeface="Arial"/>
                <a:sym typeface="Arial"/>
              </a:rPr>
              <a:t>eino. </a:t>
            </a:r>
            <a:endParaRPr lang="en-US" sz="2600"/>
          </a:p>
          <a:p>
            <a:pPr marL="114300" lvl="0" indent="0" rtl="0">
              <a:spcBef>
                <a:spcPts val="1000"/>
              </a:spcBef>
              <a:spcAft>
                <a:spcPts val="0"/>
              </a:spcAft>
              <a:buSzPts val="1800"/>
              <a:buNone/>
            </a:pPr>
            <a:r>
              <a:rPr lang="en-US" sz="2600" b="0" i="0" u="none" strike="noStrike">
                <a:latin typeface="Arial"/>
                <a:ea typeface="Arial"/>
                <a:cs typeface="Arial"/>
                <a:sym typeface="Arial"/>
              </a:rPr>
              <a:t>Hágase tu voluntad,</a:t>
            </a:r>
            <a:br>
              <a:rPr lang="en-US" sz="2600"/>
            </a:br>
            <a:r>
              <a:rPr lang="en-US" sz="2600" b="0" i="0" u="none" strike="noStrike">
                <a:latin typeface="Arial"/>
                <a:ea typeface="Arial"/>
                <a:cs typeface="Arial"/>
                <a:sym typeface="Arial"/>
              </a:rPr>
              <a:t>en la tierra como en el cielo.</a:t>
            </a:r>
            <a:br>
              <a:rPr lang="en-US" sz="2600"/>
            </a:br>
            <a:r>
              <a:rPr lang="en-US" sz="2600" b="0" i="0" u="none" strike="noStrike">
                <a:latin typeface="Arial"/>
                <a:ea typeface="Arial"/>
                <a:cs typeface="Arial"/>
                <a:sym typeface="Arial"/>
              </a:rPr>
              <a:t>El pan nuestro de cada día, dánoslo hoy.</a:t>
            </a:r>
            <a:br>
              <a:rPr lang="en-US" sz="2600"/>
            </a:br>
            <a:r>
              <a:rPr lang="en-US" sz="2600" b="0" i="0" u="none" strike="noStrike">
                <a:latin typeface="Arial"/>
                <a:ea typeface="Arial"/>
                <a:cs typeface="Arial"/>
                <a:sym typeface="Arial"/>
              </a:rPr>
              <a:t>Perdónanos nuestras deudas,</a:t>
            </a:r>
            <a:br>
              <a:rPr lang="en-US" sz="2600"/>
            </a:br>
            <a:r>
              <a:rPr lang="en-US" sz="2600" b="0" i="0" u="none" strike="noStrike">
                <a:latin typeface="Arial"/>
                <a:ea typeface="Arial"/>
                <a:cs typeface="Arial"/>
                <a:sym typeface="Arial"/>
              </a:rPr>
              <a:t>como también nosotros perdonamos a nuestros deudores.</a:t>
            </a:r>
            <a:br>
              <a:rPr lang="en-US" sz="2600"/>
            </a:br>
            <a:r>
              <a:rPr lang="en-US" sz="2600" b="0" i="0" u="none" strike="noStrike">
                <a:latin typeface="Arial"/>
                <a:ea typeface="Arial"/>
                <a:cs typeface="Arial"/>
                <a:sym typeface="Arial"/>
              </a:rPr>
              <a:t>No nos metas en tentación,</a:t>
            </a:r>
            <a:br>
              <a:rPr lang="en-US" sz="2600"/>
            </a:br>
            <a:r>
              <a:rPr lang="en-US" sz="2600" b="0" i="0" u="none" strike="noStrike">
                <a:latin typeface="Arial"/>
                <a:ea typeface="Arial"/>
                <a:cs typeface="Arial"/>
                <a:sym typeface="Arial"/>
              </a:rPr>
              <a:t>sino líbranos del mal.”</a:t>
            </a:r>
            <a:br>
              <a:rPr lang="en-US" sz="2600"/>
            </a:br>
            <a:r>
              <a:rPr lang="en-US" sz="2600" b="0" i="0" u="none" strike="noStrike">
                <a:latin typeface="Arial"/>
                <a:ea typeface="Arial"/>
                <a:cs typeface="Arial"/>
                <a:sym typeface="Arial"/>
              </a:rPr>
              <a:t>Porque tuyo es el </a:t>
            </a:r>
            <a:r>
              <a:rPr lang="en-US" sz="2600">
                <a:latin typeface="Arial"/>
                <a:ea typeface="Arial"/>
                <a:cs typeface="Arial"/>
                <a:sym typeface="Arial"/>
              </a:rPr>
              <a:t>R</a:t>
            </a:r>
            <a:r>
              <a:rPr lang="en-US" sz="2600" b="0" i="0" u="none" strike="noStrike">
                <a:latin typeface="Arial"/>
                <a:ea typeface="Arial"/>
                <a:cs typeface="Arial"/>
                <a:sym typeface="Arial"/>
              </a:rPr>
              <a:t>eino, el </a:t>
            </a:r>
            <a:r>
              <a:rPr lang="en-US" sz="2600">
                <a:latin typeface="Arial"/>
                <a:ea typeface="Arial"/>
                <a:cs typeface="Arial"/>
                <a:sym typeface="Arial"/>
              </a:rPr>
              <a:t>P</a:t>
            </a:r>
            <a:r>
              <a:rPr lang="en-US" sz="2600" b="0" i="0" u="none" strike="noStrike">
                <a:latin typeface="Arial"/>
                <a:ea typeface="Arial"/>
                <a:cs typeface="Arial"/>
                <a:sym typeface="Arial"/>
              </a:rPr>
              <a:t>oder, y la </a:t>
            </a:r>
            <a:r>
              <a:rPr lang="en-US" sz="2600">
                <a:latin typeface="Arial"/>
                <a:ea typeface="Arial"/>
                <a:cs typeface="Arial"/>
                <a:sym typeface="Arial"/>
              </a:rPr>
              <a:t>G</a:t>
            </a:r>
            <a:r>
              <a:rPr lang="en-US" sz="2600" b="0" i="0" u="none" strike="noStrike">
                <a:latin typeface="Arial"/>
                <a:ea typeface="Arial"/>
                <a:cs typeface="Arial"/>
                <a:sym typeface="Arial"/>
              </a:rPr>
              <a:t>loria,</a:t>
            </a:r>
            <a:br>
              <a:rPr lang="en-US" sz="2600"/>
            </a:br>
            <a:r>
              <a:rPr lang="en-US" sz="2600" b="0" i="0" u="none" strike="noStrike">
                <a:latin typeface="Arial"/>
                <a:ea typeface="Arial"/>
                <a:cs typeface="Arial"/>
                <a:sym typeface="Arial"/>
              </a:rPr>
              <a:t>por todos los siglos. Amén.</a:t>
            </a:r>
            <a:endParaRPr lang="en-US" sz="2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4"/>
        <p:cNvGrpSpPr/>
        <p:nvPr/>
      </p:nvGrpSpPr>
      <p:grpSpPr>
        <a:xfrm>
          <a:off x="0" y="0"/>
          <a:ext cx="0" cy="0"/>
          <a:chOff x="0" y="0"/>
          <a:chExt cx="0" cy="0"/>
        </a:xfrm>
      </p:grpSpPr>
      <p:sp useBgFill="1">
        <p:nvSpPr>
          <p:cNvPr id="231" name="Rectangle 23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Google Shape;225;p19"/>
          <p:cNvSpPr txBox="1">
            <a:spLocks noGrp="1"/>
          </p:cNvSpPr>
          <p:nvPr>
            <p:ph type="title"/>
          </p:nvPr>
        </p:nvSpPr>
        <p:spPr>
          <a:xfrm>
            <a:off x="342900" y="1153572"/>
            <a:ext cx="3544334" cy="4461163"/>
          </a:xfrm>
          <a:prstGeom prst="rect">
            <a:avLst/>
          </a:prstGeom>
        </p:spPr>
        <p:txBody>
          <a:bodyPr spcFirstLastPara="1" lIns="91425" tIns="45700" rIns="91425" bIns="45700" anchorCtr="0">
            <a:normAutofit/>
          </a:bodyPr>
          <a:lstStyle/>
          <a:p>
            <a:pPr marL="0" lvl="0" indent="0" rtl="0">
              <a:spcBef>
                <a:spcPts val="0"/>
              </a:spcBef>
              <a:spcAft>
                <a:spcPts val="0"/>
              </a:spcAft>
              <a:buSzPct val="45454"/>
              <a:buNone/>
            </a:pPr>
            <a:r>
              <a:rPr lang="en-US" b="1" dirty="0">
                <a:solidFill>
                  <a:srgbClr val="FFFFFF"/>
                </a:solidFill>
              </a:rPr>
              <a:t>Mateo 6:9-13</a:t>
            </a:r>
            <a:br>
              <a:rPr lang="en-US" b="1" dirty="0">
                <a:solidFill>
                  <a:srgbClr val="FFFFFF"/>
                </a:solidFill>
              </a:rPr>
            </a:br>
            <a:endParaRPr lang="en-US" b="1" dirty="0">
              <a:solidFill>
                <a:srgbClr val="FFFFFF"/>
              </a:solidFill>
            </a:endParaRPr>
          </a:p>
        </p:txBody>
      </p:sp>
      <p:sp>
        <p:nvSpPr>
          <p:cNvPr id="235" name="Arc 2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6" name="Google Shape;226;p19"/>
          <p:cNvSpPr txBox="1">
            <a:spLocks noGrp="1"/>
          </p:cNvSpPr>
          <p:nvPr>
            <p:ph type="body" idx="1"/>
          </p:nvPr>
        </p:nvSpPr>
        <p:spPr>
          <a:xfrm>
            <a:off x="4447308" y="591344"/>
            <a:ext cx="6906491" cy="5585619"/>
          </a:xfrm>
          <a:prstGeom prst="rect">
            <a:avLst/>
          </a:prstGeom>
        </p:spPr>
        <p:txBody>
          <a:bodyPr spcFirstLastPara="1" lIns="91425" tIns="45700" rIns="91425" bIns="45700" anchor="ctr" anchorCtr="0">
            <a:normAutofit/>
          </a:bodyPr>
          <a:lstStyle/>
          <a:p>
            <a:pPr marL="114300" lvl="0" indent="0" rtl="0">
              <a:spcBef>
                <a:spcPts val="1000"/>
              </a:spcBef>
              <a:spcAft>
                <a:spcPts val="0"/>
              </a:spcAft>
              <a:buSzPts val="1800"/>
              <a:buNone/>
            </a:pPr>
            <a:r>
              <a:rPr lang="en-US" sz="2600" b="0" i="0" u="none" strike="noStrike">
                <a:latin typeface="Arial"/>
                <a:ea typeface="Arial"/>
                <a:cs typeface="Arial"/>
                <a:sym typeface="Arial"/>
              </a:rPr>
              <a:t>Padre nuestro, que estás en los cielos,</a:t>
            </a:r>
            <a:br>
              <a:rPr lang="en-US" sz="2600"/>
            </a:br>
            <a:r>
              <a:rPr lang="en-US" sz="2600" b="0" i="0" u="none" strike="noStrike">
                <a:latin typeface="Arial"/>
                <a:ea typeface="Arial"/>
                <a:cs typeface="Arial"/>
                <a:sym typeface="Arial"/>
              </a:rPr>
              <a:t>santificado sea tu nombre.</a:t>
            </a:r>
            <a:br>
              <a:rPr lang="en-US" sz="2600"/>
            </a:br>
            <a:r>
              <a:rPr lang="en-US" sz="2600" b="0" i="0" u="none" strike="noStrike">
                <a:latin typeface="Arial"/>
                <a:ea typeface="Arial"/>
                <a:cs typeface="Arial"/>
                <a:sym typeface="Arial"/>
              </a:rPr>
              <a:t>Venga tu </a:t>
            </a:r>
            <a:r>
              <a:rPr lang="en-US" sz="2600">
                <a:latin typeface="Arial"/>
                <a:ea typeface="Arial"/>
                <a:cs typeface="Arial"/>
                <a:sym typeface="Arial"/>
              </a:rPr>
              <a:t>R</a:t>
            </a:r>
            <a:r>
              <a:rPr lang="en-US" sz="2600" b="0" i="0" u="none" strike="noStrike">
                <a:latin typeface="Arial"/>
                <a:ea typeface="Arial"/>
                <a:cs typeface="Arial"/>
                <a:sym typeface="Arial"/>
              </a:rPr>
              <a:t>eino. </a:t>
            </a:r>
            <a:endParaRPr lang="en-US" sz="2600"/>
          </a:p>
          <a:p>
            <a:pPr marL="114300" lvl="0" indent="0" rtl="0">
              <a:spcBef>
                <a:spcPts val="1000"/>
              </a:spcBef>
              <a:spcAft>
                <a:spcPts val="0"/>
              </a:spcAft>
              <a:buSzPts val="1800"/>
              <a:buNone/>
            </a:pPr>
            <a:r>
              <a:rPr lang="en-US" sz="2600" b="0" i="0" u="none" strike="noStrike">
                <a:latin typeface="Arial"/>
                <a:ea typeface="Arial"/>
                <a:cs typeface="Arial"/>
                <a:sym typeface="Arial"/>
              </a:rPr>
              <a:t>Hágase tu voluntad,</a:t>
            </a:r>
            <a:br>
              <a:rPr lang="en-US" sz="2600"/>
            </a:br>
            <a:r>
              <a:rPr lang="en-US" sz="2600" b="0" i="0" u="none" strike="noStrike">
                <a:latin typeface="Arial"/>
                <a:ea typeface="Arial"/>
                <a:cs typeface="Arial"/>
                <a:sym typeface="Arial"/>
              </a:rPr>
              <a:t>en la tierra como en el cielo.</a:t>
            </a:r>
            <a:br>
              <a:rPr lang="en-US" sz="2600"/>
            </a:br>
            <a:r>
              <a:rPr lang="en-US" sz="2600" b="0" i="0" u="none" strike="noStrike">
                <a:latin typeface="Arial"/>
                <a:ea typeface="Arial"/>
                <a:cs typeface="Arial"/>
                <a:sym typeface="Arial"/>
              </a:rPr>
              <a:t>El pan nuestro de cada día, dánoslo hoy.</a:t>
            </a:r>
            <a:br>
              <a:rPr lang="en-US" sz="2600"/>
            </a:br>
            <a:r>
              <a:rPr lang="en-US" sz="2600" b="0" i="0" u="none" strike="noStrike">
                <a:latin typeface="Arial"/>
                <a:ea typeface="Arial"/>
                <a:cs typeface="Arial"/>
                <a:sym typeface="Arial"/>
              </a:rPr>
              <a:t>Perdónanos nuestras deudas,</a:t>
            </a:r>
            <a:br>
              <a:rPr lang="en-US" sz="2600"/>
            </a:br>
            <a:r>
              <a:rPr lang="en-US" sz="2600" b="0" i="0" u="none" strike="noStrike">
                <a:latin typeface="Arial"/>
                <a:ea typeface="Arial"/>
                <a:cs typeface="Arial"/>
                <a:sym typeface="Arial"/>
              </a:rPr>
              <a:t>como también nosotros perdonamos a nuestros deudores.</a:t>
            </a:r>
            <a:br>
              <a:rPr lang="en-US" sz="2600"/>
            </a:br>
            <a:r>
              <a:rPr lang="en-US" sz="2600" b="0" i="0" u="none" strike="noStrike">
                <a:latin typeface="Arial"/>
                <a:ea typeface="Arial"/>
                <a:cs typeface="Arial"/>
                <a:sym typeface="Arial"/>
              </a:rPr>
              <a:t>No nos metas en tentación,</a:t>
            </a:r>
            <a:br>
              <a:rPr lang="en-US" sz="2600"/>
            </a:br>
            <a:r>
              <a:rPr lang="en-US" sz="2600" b="0" i="0" u="none" strike="noStrike">
                <a:latin typeface="Arial"/>
                <a:ea typeface="Arial"/>
                <a:cs typeface="Arial"/>
                <a:sym typeface="Arial"/>
              </a:rPr>
              <a:t>sino líbranos del mal.”</a:t>
            </a:r>
            <a:br>
              <a:rPr lang="en-US" sz="2600"/>
            </a:br>
            <a:r>
              <a:rPr lang="en-US" sz="2600" b="0" i="0" u="none" strike="noStrike">
                <a:latin typeface="Arial"/>
                <a:ea typeface="Arial"/>
                <a:cs typeface="Arial"/>
                <a:sym typeface="Arial"/>
              </a:rPr>
              <a:t>Porque tuyo es el </a:t>
            </a:r>
            <a:r>
              <a:rPr lang="en-US" sz="2600">
                <a:latin typeface="Arial"/>
                <a:ea typeface="Arial"/>
                <a:cs typeface="Arial"/>
                <a:sym typeface="Arial"/>
              </a:rPr>
              <a:t>R</a:t>
            </a:r>
            <a:r>
              <a:rPr lang="en-US" sz="2600" b="0" i="0" u="none" strike="noStrike">
                <a:latin typeface="Arial"/>
                <a:ea typeface="Arial"/>
                <a:cs typeface="Arial"/>
                <a:sym typeface="Arial"/>
              </a:rPr>
              <a:t>eino, el </a:t>
            </a:r>
            <a:r>
              <a:rPr lang="en-US" sz="2600">
                <a:latin typeface="Arial"/>
                <a:ea typeface="Arial"/>
                <a:cs typeface="Arial"/>
                <a:sym typeface="Arial"/>
              </a:rPr>
              <a:t>P</a:t>
            </a:r>
            <a:r>
              <a:rPr lang="en-US" sz="2600" b="0" i="0" u="none" strike="noStrike">
                <a:latin typeface="Arial"/>
                <a:ea typeface="Arial"/>
                <a:cs typeface="Arial"/>
                <a:sym typeface="Arial"/>
              </a:rPr>
              <a:t>oder, y la </a:t>
            </a:r>
            <a:r>
              <a:rPr lang="en-US" sz="2600">
                <a:latin typeface="Arial"/>
                <a:ea typeface="Arial"/>
                <a:cs typeface="Arial"/>
                <a:sym typeface="Arial"/>
              </a:rPr>
              <a:t>G</a:t>
            </a:r>
            <a:r>
              <a:rPr lang="en-US" sz="2600" b="0" i="0" u="none" strike="noStrike">
                <a:latin typeface="Arial"/>
                <a:ea typeface="Arial"/>
                <a:cs typeface="Arial"/>
                <a:sym typeface="Arial"/>
              </a:rPr>
              <a:t>loria,</a:t>
            </a:r>
            <a:br>
              <a:rPr lang="en-US" sz="2600"/>
            </a:br>
            <a:r>
              <a:rPr lang="en-US" sz="2600" b="0" i="0" u="none" strike="noStrike">
                <a:latin typeface="Arial"/>
                <a:ea typeface="Arial"/>
                <a:cs typeface="Arial"/>
                <a:sym typeface="Arial"/>
              </a:rPr>
              <a:t>por todos los siglos. Amén.</a:t>
            </a:r>
            <a:endParaRPr lang="en-US" sz="2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0"/>
          <p:cNvSpPr txBox="1"/>
          <p:nvPr/>
        </p:nvSpPr>
        <p:spPr>
          <a:xfrm>
            <a:off x="790696" y="687656"/>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El Proyecto Final</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233" name="Google Shape;233;p20"/>
          <p:cNvSpPr txBox="1"/>
          <p:nvPr/>
        </p:nvSpPr>
        <p:spPr>
          <a:xfrm>
            <a:off x="1032281" y="2127670"/>
            <a:ext cx="10127437" cy="28007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Calibri"/>
                <a:ea typeface="Calibri"/>
                <a:cs typeface="Calibri"/>
                <a:sym typeface="Calibri"/>
              </a:rPr>
              <a:t>13. ¿Crees que el Padre Nuestro puede ser usado muchas veces en el transcurso de la vida sin convertirse en una oración de vana repetición? Explica tu respuesta</a:t>
            </a:r>
            <a:endParaRPr sz="4400" b="0" i="0" u="none" strike="noStrike" cap="none">
              <a:solidFill>
                <a:srgbClr val="000000"/>
              </a:solidFill>
              <a:latin typeface="Calibri"/>
              <a:ea typeface="Calibri"/>
              <a:cs typeface="Calibri"/>
              <a:sym typeface="Calibri"/>
            </a:endParaRPr>
          </a:p>
        </p:txBody>
      </p:sp>
      <p:cxnSp>
        <p:nvCxnSpPr>
          <p:cNvPr id="234" name="Google Shape;234;p20"/>
          <p:cNvCxnSpPr/>
          <p:nvPr/>
        </p:nvCxnSpPr>
        <p:spPr>
          <a:xfrm>
            <a:off x="1792940" y="176636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p:nvPr/>
        </p:nvSpPr>
        <p:spPr>
          <a:xfrm>
            <a:off x="4010506" y="296412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240" name="Google Shape;240;p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1" name="Google Shape;241;p2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42" name="Google Shape;242;p21"/>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cxnSp>
        <p:nvCxnSpPr>
          <p:cNvPr id="243" name="Google Shape;243;p21"/>
          <p:cNvCxnSpPr/>
          <p:nvPr/>
        </p:nvCxnSpPr>
        <p:spPr>
          <a:xfrm>
            <a:off x="4055982" y="3968553"/>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49" name="Google Shape;249;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51" name="Google Shape;251;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8" name="Google Shape;258;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59" name="Google Shape;259;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60" name="Google Shape;260;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61" name="Google Shape;261;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8</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El Padre </a:t>
            </a:r>
            <a:r>
              <a:rPr lang="en-US" sz="3888">
                <a:solidFill>
                  <a:schemeClr val="dk1"/>
                </a:solidFill>
                <a:latin typeface="Lato"/>
                <a:ea typeface="Lato"/>
                <a:cs typeface="Lato"/>
                <a:sym typeface="Lato"/>
              </a:rPr>
              <a:t>N</a:t>
            </a:r>
            <a:r>
              <a:rPr lang="en-US" sz="3888" b="0" i="0" u="none" strike="noStrike" cap="none">
                <a:solidFill>
                  <a:schemeClr val="dk1"/>
                </a:solidFill>
                <a:latin typeface="Lato"/>
                <a:ea typeface="Lato"/>
                <a:cs typeface="Lato"/>
                <a:sym typeface="Lato"/>
              </a:rPr>
              <a:t>uestro</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471290" y="480454"/>
            <a:ext cx="1124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8: El </a:t>
            </a:r>
            <a:r>
              <a:rPr lang="en-US" sz="4000" b="1">
                <a:solidFill>
                  <a:srgbClr val="008000"/>
                </a:solidFill>
                <a:latin typeface="Overlock"/>
                <a:ea typeface="Overlock"/>
                <a:cs typeface="Overlock"/>
                <a:sym typeface="Overlock"/>
              </a:rPr>
              <a:t>Padre Nuestro</a:t>
            </a:r>
            <a:endParaRPr sz="1400" b="0" i="0" u="none" strike="noStrike" cap="none">
              <a:solidFill>
                <a:srgbClr val="000000"/>
              </a:solidFill>
              <a:latin typeface="Arial"/>
              <a:ea typeface="Arial"/>
              <a:cs typeface="Arial"/>
              <a:sym typeface="Arial"/>
            </a:endParaRPr>
          </a:p>
        </p:txBody>
      </p:sp>
      <p:graphicFrame>
        <p:nvGraphicFramePr>
          <p:cNvPr id="120" name="Google Shape;120;p6"/>
          <p:cNvGraphicFramePr/>
          <p:nvPr/>
        </p:nvGraphicFramePr>
        <p:xfrm>
          <a:off x="811613" y="1449946"/>
          <a:ext cx="3000000" cy="3000000"/>
        </p:xfrm>
        <a:graphic>
          <a:graphicData uri="http://schemas.openxmlformats.org/drawingml/2006/table">
            <a:tbl>
              <a:tblPr firstRow="1" bandRow="1">
                <a:noFill/>
                <a:tableStyleId>{778CB5E5-1229-45F0-B39F-6A4849C644B8}</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Reflexionar sobre el deseo de hacer uso de la oración diariamente.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Analizar la repetición en oraciones.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Ver como el Padre </a:t>
                      </a:r>
                      <a:r>
                        <a:rPr lang="en-US" sz="3200"/>
                        <a:t>N</a:t>
                      </a:r>
                      <a:r>
                        <a:rPr lang="en-US" sz="3200" b="0" u="none" strike="noStrike" cap="none"/>
                        <a:t>uestro es una gran oración misionera. </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7" descr="1 Tesalonicenses 5:16-18 - Versículo de la Biblia - DailyVerses.net"/>
          <p:cNvPicPr preferRelativeResize="0"/>
          <p:nvPr/>
        </p:nvPicPr>
        <p:blipFill rotWithShape="1">
          <a:blip r:embed="rId3">
            <a:alphaModFix/>
          </a:blip>
          <a:srcRect/>
          <a:stretch/>
        </p:blipFill>
        <p:spPr>
          <a:xfrm>
            <a:off x="1643738" y="799675"/>
            <a:ext cx="10048875" cy="5258650"/>
          </a:xfrm>
          <a:prstGeom prst="rect">
            <a:avLst/>
          </a:prstGeom>
          <a:noFill/>
          <a:ln>
            <a:noFill/>
          </a:ln>
        </p:spPr>
      </p:pic>
      <p:sp>
        <p:nvSpPr>
          <p:cNvPr id="127" name="Google Shape;127;p7"/>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2078181" y="379158"/>
            <a:ext cx="12192000" cy="60996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500"/>
              <a:buFont typeface="Overlock"/>
              <a:buNone/>
            </a:pPr>
            <a:r>
              <a:rPr lang="en-US">
                <a:latin typeface="Overlock"/>
                <a:ea typeface="Overlock"/>
                <a:cs typeface="Overlock"/>
                <a:sym typeface="Overlock"/>
              </a:rPr>
              <a:t>¿Deseas, por medio del Espíritu Santo, </a:t>
            </a:r>
            <a:br>
              <a:rPr lang="en-US">
                <a:latin typeface="Overlock"/>
                <a:ea typeface="Overlock"/>
                <a:cs typeface="Overlock"/>
                <a:sym typeface="Overlock"/>
              </a:rPr>
            </a:br>
            <a:r>
              <a:rPr lang="en-US">
                <a:latin typeface="Overlock"/>
                <a:ea typeface="Overlock"/>
                <a:cs typeface="Overlock"/>
                <a:sym typeface="Overlock"/>
              </a:rPr>
              <a:t>hacer uso de la oración en </a:t>
            </a:r>
            <a:br>
              <a:rPr lang="en-US">
                <a:latin typeface="Overlock"/>
                <a:ea typeface="Overlock"/>
                <a:cs typeface="Overlock"/>
                <a:sym typeface="Overlock"/>
              </a:rPr>
            </a:br>
            <a:r>
              <a:rPr lang="en-US">
                <a:latin typeface="Overlock"/>
                <a:ea typeface="Overlock"/>
                <a:cs typeface="Overlock"/>
                <a:sym typeface="Overlock"/>
              </a:rPr>
              <a:t>tu vida de santificación?</a:t>
            </a:r>
            <a:endParaRPr>
              <a:latin typeface="Overlock"/>
              <a:ea typeface="Overlock"/>
              <a:cs typeface="Overlock"/>
              <a:sym typeface="Overlock"/>
            </a:endParaRPr>
          </a:p>
        </p:txBody>
      </p:sp>
      <p:sp>
        <p:nvSpPr>
          <p:cNvPr id="134" name="Google Shape;134;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Romanos 8:26-27</a:t>
            </a:r>
            <a:endParaRPr/>
          </a:p>
        </p:txBody>
      </p:sp>
      <p:sp>
        <p:nvSpPr>
          <p:cNvPr id="141" name="Google Shape;141;p8"/>
          <p:cNvSpPr txBox="1">
            <a:spLocks noGrp="1"/>
          </p:cNvSpPr>
          <p:nvPr>
            <p:ph type="body" idx="1"/>
          </p:nvPr>
        </p:nvSpPr>
        <p:spPr>
          <a:xfrm>
            <a:off x="838200" y="1581151"/>
            <a:ext cx="10515600" cy="4351338"/>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1000"/>
              </a:spcBef>
              <a:spcAft>
                <a:spcPts val="0"/>
              </a:spcAft>
              <a:buSzPts val="1800"/>
              <a:buNone/>
            </a:pPr>
            <a:r>
              <a:rPr lang="en-US" sz="3200" i="1">
                <a:solidFill>
                  <a:srgbClr val="000000"/>
                </a:solidFill>
                <a:latin typeface="Calibri"/>
                <a:ea typeface="Calibri"/>
                <a:cs typeface="Calibri"/>
                <a:sym typeface="Calibri"/>
              </a:rPr>
              <a:t>De igual manera, el Espíritu nos ayuda en nuestra debilidad, pues no sabemos qué nos conviene pedir, pero el Espíritu mismo intercede por nosotros con gemidos indecibles. Pero el que examina los corazones sabe cuál es la intención del Espíritu porque intercede por los santos conforme a la voluntad de Dios.</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p:nvPr/>
        </p:nvSpPr>
        <p:spPr>
          <a:xfrm>
            <a:off x="471290" y="480454"/>
            <a:ext cx="11249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8: El </a:t>
            </a:r>
            <a:r>
              <a:rPr lang="en-US" sz="4000" b="1">
                <a:solidFill>
                  <a:srgbClr val="008000"/>
                </a:solidFill>
                <a:latin typeface="Overlock"/>
                <a:ea typeface="Overlock"/>
                <a:cs typeface="Overlock"/>
                <a:sym typeface="Overlock"/>
              </a:rPr>
              <a:t>Padre Nuestro</a:t>
            </a:r>
            <a:endParaRPr sz="1400" b="0" i="0" u="none" strike="noStrike" cap="none">
              <a:solidFill>
                <a:srgbClr val="000000"/>
              </a:solidFill>
              <a:latin typeface="Arial"/>
              <a:ea typeface="Arial"/>
              <a:cs typeface="Arial"/>
              <a:sym typeface="Arial"/>
            </a:endParaRPr>
          </a:p>
        </p:txBody>
      </p:sp>
      <p:graphicFrame>
        <p:nvGraphicFramePr>
          <p:cNvPr id="148" name="Google Shape;148;p9"/>
          <p:cNvGraphicFramePr/>
          <p:nvPr/>
        </p:nvGraphicFramePr>
        <p:xfrm>
          <a:off x="811613" y="1449946"/>
          <a:ext cx="3000000" cy="3000000"/>
        </p:xfrm>
        <a:graphic>
          <a:graphicData uri="http://schemas.openxmlformats.org/drawingml/2006/table">
            <a:tbl>
              <a:tblPr firstRow="1" bandRow="1">
                <a:noFill/>
                <a:tableStyleId>{778CB5E5-1229-45F0-B39F-6A4849C644B8}</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Reflexionar sobre el deseo de hacer uso de la oración diariamente.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Analizar la repetición en oraciones. </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Ver como el Padre </a:t>
                      </a:r>
                      <a:r>
                        <a:rPr lang="en-US" sz="3200"/>
                        <a:t>N</a:t>
                      </a:r>
                      <a:r>
                        <a:rPr lang="en-US" sz="3200" b="0" u="none" strike="noStrike" cap="none"/>
                        <a:t>uestro es una gran oración misionera. </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academia cristo">
      <a:dk1>
        <a:srgbClr val="000000"/>
      </a:dk1>
      <a:lt1>
        <a:srgbClr val="FFFFFF"/>
      </a:lt1>
      <a:dk2>
        <a:srgbClr val="44546A"/>
      </a:dk2>
      <a:lt2>
        <a:srgbClr val="E7E6E6"/>
      </a:lt2>
      <a:accent1>
        <a:srgbClr val="079444"/>
      </a:accent1>
      <a:accent2>
        <a:srgbClr val="079444"/>
      </a:accent2>
      <a:accent3>
        <a:srgbClr val="079444"/>
      </a:accent3>
      <a:accent4>
        <a:srgbClr val="079444"/>
      </a:accent4>
      <a:accent5>
        <a:srgbClr val="079444"/>
      </a:accent5>
      <a:accent6>
        <a:srgbClr val="70AD47"/>
      </a:accent6>
      <a:hlink>
        <a:srgbClr val="603813"/>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2652</Words>
  <Application>Microsoft Macintosh PowerPoint</Application>
  <PresentationFormat>Widescreen</PresentationFormat>
  <Paragraphs>156</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Lato</vt:lpstr>
      <vt:lpstr>Lato Black</vt:lpstr>
      <vt:lpstr>Calibri</vt:lpstr>
      <vt:lpstr>Overlock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¿Deseas, por medio del Espíritu Santo,  hacer uso de la oración en  tu vida de santificación?</vt:lpstr>
      <vt:lpstr>Romanos 8:26-27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Mateo 6:9-13 </vt:lpstr>
      <vt:lpstr>Mateo 6:9-13 </vt:lpstr>
      <vt:lpstr>Mateo 6:9-13 </vt:lpstr>
      <vt:lpstr>Mateo 6:9-13 </vt:lpstr>
      <vt:lpstr>Mateo 6:9-13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cp:revision>
  <dcterms:created xsi:type="dcterms:W3CDTF">2023-11-29T19:33:05Z</dcterms:created>
  <dcterms:modified xsi:type="dcterms:W3CDTF">2025-04-21T13:55:35Z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