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gAe1/XrNm/WSUTCvQ1Xmvdo89K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5.xml"/><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42" Type="http://schemas.openxmlformats.org/officeDocument/2006/relationships/slide" Target="slides/slide38.xml"/><Relationship Id="rId47" Type="http://schemas.openxmlformats.org/officeDocument/2006/relationships/slide" Target="slides/slide43.xml"/><Relationship Id="rId34" Type="http://schemas.openxmlformats.org/officeDocument/2006/relationships/slide" Target="slides/slide30.xml"/><Relationship Id="rId21" Type="http://schemas.openxmlformats.org/officeDocument/2006/relationships/slide" Target="slides/slide17.xml"/><Relationship Id="rId50" Type="http://schemas.openxmlformats.org/officeDocument/2006/relationships/slide" Target="slides/slide46.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3" Type="http://schemas.openxmlformats.org/officeDocument/2006/relationships/customXml" Target="../customXml/item2.xml"/><Relationship Id="rId5" Type="http://schemas.openxmlformats.org/officeDocument/2006/relationships/slide" Target="slides/slide1.xml"/><Relationship Id="rId44" Type="http://schemas.openxmlformats.org/officeDocument/2006/relationships/slide" Target="slides/slide40.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customXml" Target="../customXml/item1.xml"/><Relationship Id="rId43" Type="http://schemas.openxmlformats.org/officeDocument/2006/relationships/slide" Target="slides/slide39.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14" Type="http://schemas.openxmlformats.org/officeDocument/2006/relationships/slide" Target="slides/slide10.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slideMaster" Target="slideMasters/slideMaster1.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17" Type="http://schemas.openxmlformats.org/officeDocument/2006/relationships/slide" Target="slides/slide13.xml"/><Relationship Id="rId41" Type="http://schemas.openxmlformats.org/officeDocument/2006/relationships/slide" Target="slides/slide37.xml"/><Relationship Id="rId20" Type="http://schemas.openxmlformats.org/officeDocument/2006/relationships/slide" Target="slides/slide16.xml"/><Relationship Id="rId54" Type="http://schemas.openxmlformats.org/officeDocument/2006/relationships/customXml" Target="../customXml/item3.xml"/><Relationship Id="rId1" Type="http://schemas.openxmlformats.org/officeDocument/2006/relationships/theme" Target="theme/theme1.xml"/><Relationship Id="rId6" Type="http://schemas.openxmlformats.org/officeDocument/2006/relationships/slide" Target="slides/slide2.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15"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Screen Clipping" id="88" name="Google Shape;88;p1"/>
          <p:cNvPicPr preferRelativeResize="0"/>
          <p:nvPr/>
        </p:nvPicPr>
        <p:blipFill rotWithShape="1">
          <a:blip r:embed="rId3">
            <a:alphaModFix/>
          </a:blip>
          <a:srcRect b="0" l="0" r="0" t="0"/>
          <a:stretch/>
        </p:blipFill>
        <p:spPr>
          <a:xfrm>
            <a:off x="1695109" y="523366"/>
            <a:ext cx="8878298" cy="5826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Screen Clipping" id="164" name="Google Shape;164;p10"/>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65" name="Google Shape;165;p10"/>
          <p:cNvSpPr txBox="1"/>
          <p:nvPr/>
        </p:nvSpPr>
        <p:spPr>
          <a:xfrm>
            <a:off x="986508" y="1109041"/>
            <a:ext cx="1036411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5400">
                <a:solidFill>
                  <a:srgbClr val="5F3913"/>
                </a:solidFill>
                <a:latin typeface="Overlock"/>
                <a:ea typeface="Overlock"/>
                <a:cs typeface="Overlock"/>
                <a:sym typeface="Overlock"/>
              </a:rPr>
              <a:t>¿Qué sabemos acerca de cuándo llegará el último día? </a:t>
            </a:r>
            <a:endParaRPr sz="5400">
              <a:solidFill>
                <a:srgbClr val="5F3913"/>
              </a:solidFill>
              <a:latin typeface="Overlock"/>
              <a:ea typeface="Overlock"/>
              <a:cs typeface="Overlock"/>
              <a:sym typeface="Overlock"/>
            </a:endParaRPr>
          </a:p>
        </p:txBody>
      </p:sp>
      <p:sp>
        <p:nvSpPr>
          <p:cNvPr id="166" name="Google Shape;166;p10"/>
          <p:cNvSpPr txBox="1"/>
          <p:nvPr/>
        </p:nvSpPr>
        <p:spPr>
          <a:xfrm>
            <a:off x="1196171" y="4610153"/>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167" name="Google Shape;167;p10"/>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10</a:t>
            </a:r>
            <a:endParaRPr/>
          </a:p>
        </p:txBody>
      </p:sp>
      <p:cxnSp>
        <p:nvCxnSpPr>
          <p:cNvPr id="168" name="Google Shape;168;p10"/>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Screen Clipping" id="173" name="Google Shape;173;p11"/>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74" name="Google Shape;174;p11"/>
          <p:cNvSpPr txBox="1"/>
          <p:nvPr/>
        </p:nvSpPr>
        <p:spPr>
          <a:xfrm>
            <a:off x="1042307" y="369518"/>
            <a:ext cx="101073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200">
                <a:solidFill>
                  <a:srgbClr val="5F3913"/>
                </a:solidFill>
                <a:latin typeface="Overlock"/>
                <a:ea typeface="Overlock"/>
                <a:cs typeface="Overlock"/>
                <a:sym typeface="Overlock"/>
              </a:rPr>
              <a:t>¿Qué sabemos acerca de cuándo llegará el último día? </a:t>
            </a:r>
            <a:endParaRPr sz="3200">
              <a:solidFill>
                <a:srgbClr val="5F3913"/>
              </a:solidFill>
              <a:latin typeface="Overlock"/>
              <a:ea typeface="Overlock"/>
              <a:cs typeface="Overlock"/>
              <a:sym typeface="Overlock"/>
            </a:endParaRPr>
          </a:p>
        </p:txBody>
      </p:sp>
      <p:sp>
        <p:nvSpPr>
          <p:cNvPr id="175" name="Google Shape;175;p11"/>
          <p:cNvSpPr txBox="1"/>
          <p:nvPr/>
        </p:nvSpPr>
        <p:spPr>
          <a:xfrm>
            <a:off x="488514" y="6276548"/>
            <a:ext cx="15410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11</a:t>
            </a:r>
            <a:endParaRPr/>
          </a:p>
        </p:txBody>
      </p:sp>
      <p:cxnSp>
        <p:nvCxnSpPr>
          <p:cNvPr id="176" name="Google Shape;176;p11"/>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177" name="Google Shape;177;p11"/>
          <p:cNvSpPr txBox="1"/>
          <p:nvPr/>
        </p:nvSpPr>
        <p:spPr>
          <a:xfrm>
            <a:off x="845375" y="1737975"/>
            <a:ext cx="10397100" cy="375570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18443"/>
              </a:buClr>
              <a:buSzPts val="3400"/>
              <a:buFont typeface="Arial"/>
              <a:buChar char="•"/>
            </a:pPr>
            <a:r>
              <a:rPr lang="es-CO" sz="3400">
                <a:solidFill>
                  <a:srgbClr val="018443"/>
                </a:solidFill>
                <a:latin typeface="Overlock"/>
                <a:ea typeface="Overlock"/>
                <a:cs typeface="Overlock"/>
                <a:sym typeface="Overlock"/>
              </a:rPr>
              <a:t>Sabemos que vendrá inesperadamente como un ladrón en la noche (1 Tesalonicenses 5:1-2). </a:t>
            </a:r>
            <a:endParaRPr/>
          </a:p>
          <a:p>
            <a:pPr indent="-457200" lvl="0" marL="457200" marR="0" rtl="0" algn="just">
              <a:spcBef>
                <a:spcPts val="0"/>
              </a:spcBef>
              <a:spcAft>
                <a:spcPts val="0"/>
              </a:spcAft>
              <a:buClr>
                <a:srgbClr val="5F3913"/>
              </a:buClr>
              <a:buSzPts val="3400"/>
              <a:buFont typeface="Arial"/>
              <a:buChar char="•"/>
            </a:pPr>
            <a:r>
              <a:rPr lang="es-CO" sz="3400">
                <a:solidFill>
                  <a:srgbClr val="5F3913"/>
                </a:solidFill>
                <a:latin typeface="Overlock"/>
                <a:ea typeface="Overlock"/>
                <a:cs typeface="Overlock"/>
                <a:sym typeface="Overlock"/>
              </a:rPr>
              <a:t>Sabemos que podría llegar en cualquier momento, ya que se han cumplido todas las señales que apuntan al último día. (Mateo 24:3-13)</a:t>
            </a:r>
            <a:endParaRPr/>
          </a:p>
          <a:p>
            <a:pPr indent="-457200" lvl="0" marL="457200" marR="0" rtl="0" algn="just">
              <a:spcBef>
                <a:spcPts val="0"/>
              </a:spcBef>
              <a:spcAft>
                <a:spcPts val="0"/>
              </a:spcAft>
              <a:buClr>
                <a:srgbClr val="018443"/>
              </a:buClr>
              <a:buSzPts val="3400"/>
              <a:buFont typeface="Arial"/>
              <a:buChar char="•"/>
            </a:pPr>
            <a:r>
              <a:rPr lang="es-CO" sz="3400">
                <a:solidFill>
                  <a:srgbClr val="018443"/>
                </a:solidFill>
                <a:latin typeface="Overlock"/>
                <a:ea typeface="Overlock"/>
                <a:cs typeface="Overlock"/>
                <a:sym typeface="Overlock"/>
              </a:rPr>
              <a:t>Debemos estar espiritualmente preparados para encontrarnos con nuestro Salvador.</a:t>
            </a:r>
            <a:endParaRPr sz="3400">
              <a:solidFill>
                <a:srgbClr val="5F391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Screen Clipping" id="182" name="Google Shape;182;p12"/>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83" name="Google Shape;183;p12"/>
          <p:cNvSpPr txBox="1"/>
          <p:nvPr/>
        </p:nvSpPr>
        <p:spPr>
          <a:xfrm>
            <a:off x="1092000" y="1070200"/>
            <a:ext cx="101856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7200">
                <a:solidFill>
                  <a:srgbClr val="5F3913"/>
                </a:solidFill>
                <a:latin typeface="Overlock"/>
                <a:ea typeface="Overlock"/>
                <a:cs typeface="Overlock"/>
                <a:sym typeface="Overlock"/>
              </a:rPr>
              <a:t>¿Qué es el ‘corto tiempo’ justo antes del final? </a:t>
            </a:r>
            <a:endParaRPr sz="7200">
              <a:solidFill>
                <a:srgbClr val="5F3913"/>
              </a:solidFill>
              <a:latin typeface="Overlock"/>
              <a:ea typeface="Overlock"/>
              <a:cs typeface="Overlock"/>
              <a:sym typeface="Overlock"/>
            </a:endParaRPr>
          </a:p>
        </p:txBody>
      </p:sp>
      <p:sp>
        <p:nvSpPr>
          <p:cNvPr id="184" name="Google Shape;184;p12"/>
          <p:cNvSpPr txBox="1"/>
          <p:nvPr/>
        </p:nvSpPr>
        <p:spPr>
          <a:xfrm>
            <a:off x="1196171" y="4610153"/>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185" name="Google Shape;185;p12"/>
          <p:cNvSpPr txBox="1"/>
          <p:nvPr/>
        </p:nvSpPr>
        <p:spPr>
          <a:xfrm>
            <a:off x="488527" y="6276550"/>
            <a:ext cx="179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12</a:t>
            </a:r>
            <a:endParaRPr/>
          </a:p>
        </p:txBody>
      </p:sp>
      <p:cxnSp>
        <p:nvCxnSpPr>
          <p:cNvPr id="186" name="Google Shape;186;p12"/>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Screen Clipping" id="191" name="Google Shape;191;p13"/>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92" name="Google Shape;192;p13"/>
          <p:cNvSpPr txBox="1"/>
          <p:nvPr/>
        </p:nvSpPr>
        <p:spPr>
          <a:xfrm>
            <a:off x="913942" y="643974"/>
            <a:ext cx="1042756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000">
                <a:solidFill>
                  <a:srgbClr val="5F3913"/>
                </a:solidFill>
                <a:latin typeface="Overlock"/>
                <a:ea typeface="Overlock"/>
                <a:cs typeface="Overlock"/>
                <a:sym typeface="Overlock"/>
              </a:rPr>
              <a:t>¿Qué es el ‘corto tiempo’ justo antes del final? </a:t>
            </a:r>
            <a:endParaRPr sz="4000">
              <a:solidFill>
                <a:srgbClr val="5F3913"/>
              </a:solidFill>
              <a:latin typeface="Overlock"/>
              <a:ea typeface="Overlock"/>
              <a:cs typeface="Overlock"/>
              <a:sym typeface="Overlock"/>
            </a:endParaRPr>
          </a:p>
        </p:txBody>
      </p:sp>
      <p:sp>
        <p:nvSpPr>
          <p:cNvPr id="193" name="Google Shape;193;p13"/>
          <p:cNvSpPr txBox="1"/>
          <p:nvPr/>
        </p:nvSpPr>
        <p:spPr>
          <a:xfrm>
            <a:off x="1291325" y="2026625"/>
            <a:ext cx="9834000" cy="3016800"/>
          </a:xfrm>
          <a:prstGeom prst="rect">
            <a:avLst/>
          </a:prstGeom>
          <a:noFill/>
          <a:ln>
            <a:noFill/>
          </a:ln>
        </p:spPr>
        <p:txBody>
          <a:bodyPr anchorCtr="0" anchor="t" bIns="45700" lIns="91425" spcFirstLastPara="1" rIns="91425" wrap="square" tIns="45700">
            <a:spAutoFit/>
          </a:bodyPr>
          <a:lstStyle/>
          <a:p>
            <a:pPr indent="-558800" lvl="0" marL="571500" marR="0" rtl="0" algn="just">
              <a:spcBef>
                <a:spcPts val="0"/>
              </a:spcBef>
              <a:spcAft>
                <a:spcPts val="0"/>
              </a:spcAft>
              <a:buClr>
                <a:srgbClr val="018443"/>
              </a:buClr>
              <a:buSzPts val="3800"/>
              <a:buFont typeface="Arial"/>
              <a:buChar char="•"/>
            </a:pPr>
            <a:r>
              <a:rPr lang="es-CO" sz="3800">
                <a:solidFill>
                  <a:srgbClr val="018443"/>
                </a:solidFill>
                <a:latin typeface="Overlock"/>
                <a:ea typeface="Overlock"/>
                <a:cs typeface="Overlock"/>
                <a:sym typeface="Overlock"/>
              </a:rPr>
              <a:t>Por un corto tiempo antes del fin, el verdadero evangelio difícilmente será escuchado. </a:t>
            </a:r>
            <a:endParaRPr sz="1200"/>
          </a:p>
          <a:p>
            <a:pPr indent="-558800" lvl="0" marL="571500" marR="0" rtl="0" algn="just">
              <a:spcBef>
                <a:spcPts val="0"/>
              </a:spcBef>
              <a:spcAft>
                <a:spcPts val="0"/>
              </a:spcAft>
              <a:buClr>
                <a:srgbClr val="5F3913"/>
              </a:buClr>
              <a:buSzPts val="3800"/>
              <a:buFont typeface="Arial"/>
              <a:buChar char="•"/>
            </a:pPr>
            <a:r>
              <a:rPr lang="es-CO" sz="3800">
                <a:solidFill>
                  <a:srgbClr val="5F3913"/>
                </a:solidFill>
                <a:latin typeface="Overlock"/>
                <a:ea typeface="Overlock"/>
                <a:cs typeface="Overlock"/>
                <a:sym typeface="Overlock"/>
              </a:rPr>
              <a:t>Esto, en efecto, desencadenará al diablo. </a:t>
            </a:r>
            <a:endParaRPr sz="1200"/>
          </a:p>
          <a:p>
            <a:pPr indent="-558800" lvl="0" marL="571500" marR="0" rtl="0" algn="just">
              <a:spcBef>
                <a:spcPts val="0"/>
              </a:spcBef>
              <a:spcAft>
                <a:spcPts val="0"/>
              </a:spcAft>
              <a:buClr>
                <a:srgbClr val="018443"/>
              </a:buClr>
              <a:buSzPts val="3800"/>
              <a:buFont typeface="Arial"/>
              <a:buChar char="•"/>
            </a:pPr>
            <a:r>
              <a:rPr lang="es-CO" sz="3800">
                <a:solidFill>
                  <a:srgbClr val="018443"/>
                </a:solidFill>
                <a:latin typeface="Overlock"/>
                <a:ea typeface="Overlock"/>
                <a:cs typeface="Overlock"/>
                <a:sym typeface="Overlock"/>
              </a:rPr>
              <a:t>Será un momento difícil para el creyente, pero Dios los tendrá en su mano.</a:t>
            </a:r>
            <a:endParaRPr sz="3800">
              <a:solidFill>
                <a:srgbClr val="5F3913"/>
              </a:solidFill>
              <a:latin typeface="Overlock"/>
              <a:ea typeface="Overlock"/>
              <a:cs typeface="Overlock"/>
              <a:sym typeface="Overlock"/>
            </a:endParaRPr>
          </a:p>
        </p:txBody>
      </p:sp>
      <p:sp>
        <p:nvSpPr>
          <p:cNvPr id="194" name="Google Shape;194;p13"/>
          <p:cNvSpPr txBox="1"/>
          <p:nvPr/>
        </p:nvSpPr>
        <p:spPr>
          <a:xfrm>
            <a:off x="488526" y="6276550"/>
            <a:ext cx="167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13</a:t>
            </a:r>
            <a:endParaRPr/>
          </a:p>
        </p:txBody>
      </p:sp>
      <p:cxnSp>
        <p:nvCxnSpPr>
          <p:cNvPr id="195" name="Google Shape;195;p13"/>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Screen Clipping" id="200" name="Google Shape;200;p14"/>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01" name="Google Shape;201;p14"/>
          <p:cNvSpPr txBox="1"/>
          <p:nvPr/>
        </p:nvSpPr>
        <p:spPr>
          <a:xfrm>
            <a:off x="488526" y="6276550"/>
            <a:ext cx="167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14</a:t>
            </a:r>
            <a:endParaRPr/>
          </a:p>
        </p:txBody>
      </p:sp>
      <p:cxnSp>
        <p:nvCxnSpPr>
          <p:cNvPr id="202" name="Google Shape;202;p14"/>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03" name="Google Shape;203;p14"/>
          <p:cNvSpPr txBox="1"/>
          <p:nvPr/>
        </p:nvSpPr>
        <p:spPr>
          <a:xfrm>
            <a:off x="986508" y="606161"/>
            <a:ext cx="10364114"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600">
                <a:solidFill>
                  <a:srgbClr val="018443"/>
                </a:solidFill>
                <a:latin typeface="Overlock"/>
                <a:ea typeface="Overlock"/>
                <a:cs typeface="Overlock"/>
                <a:sym typeface="Overlock"/>
              </a:rPr>
              <a:t>Resumamos  5-10 minutos</a:t>
            </a:r>
            <a:endParaRPr sz="6600">
              <a:solidFill>
                <a:srgbClr val="018443"/>
              </a:solidFill>
              <a:latin typeface="Overlock"/>
              <a:ea typeface="Overlock"/>
              <a:cs typeface="Overlock"/>
              <a:sym typeface="Overlock"/>
            </a:endParaRPr>
          </a:p>
        </p:txBody>
      </p:sp>
      <p:pic>
        <p:nvPicPr>
          <p:cNvPr id="204" name="Google Shape;204;p14"/>
          <p:cNvPicPr preferRelativeResize="0"/>
          <p:nvPr/>
        </p:nvPicPr>
        <p:blipFill rotWithShape="1">
          <a:blip r:embed="rId4">
            <a:alphaModFix/>
          </a:blip>
          <a:srcRect b="0" l="0" r="0" t="0"/>
          <a:stretch/>
        </p:blipFill>
        <p:spPr>
          <a:xfrm>
            <a:off x="3327176" y="2305504"/>
            <a:ext cx="5537648" cy="3696674"/>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Screen Clipping" id="209" name="Google Shape;209;p15"/>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10" name="Google Shape;210;p15"/>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15</a:t>
            </a:r>
            <a:endParaRPr/>
          </a:p>
        </p:txBody>
      </p:sp>
      <p:cxnSp>
        <p:nvCxnSpPr>
          <p:cNvPr id="211" name="Google Shape;211;p15"/>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12" name="Google Shape;212;p15"/>
          <p:cNvSpPr txBox="1"/>
          <p:nvPr/>
        </p:nvSpPr>
        <p:spPr>
          <a:xfrm>
            <a:off x="1617509" y="1585212"/>
            <a:ext cx="9426300" cy="1167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s-CO" sz="1800">
                <a:solidFill>
                  <a:schemeClr val="dk1"/>
                </a:solidFill>
                <a:latin typeface="Arial"/>
                <a:ea typeface="Arial"/>
                <a:cs typeface="Arial"/>
                <a:sym typeface="Arial"/>
              </a:rPr>
              <a:t>Título: Las dos venidas de Jesús – </a:t>
            </a:r>
            <a:endParaRPr/>
          </a:p>
          <a:p>
            <a:pPr indent="0" lvl="0" marL="0" marR="0" rtl="0" algn="just">
              <a:lnSpc>
                <a:spcPct val="107000"/>
              </a:lnSpc>
              <a:spcBef>
                <a:spcPts val="800"/>
              </a:spcBef>
              <a:spcAft>
                <a:spcPts val="0"/>
              </a:spcAft>
              <a:buNone/>
            </a:pPr>
            <a:r>
              <a:t/>
            </a:r>
            <a:endParaRPr sz="18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lang="es-CO" sz="1800">
                <a:solidFill>
                  <a:schemeClr val="dk1"/>
                </a:solidFill>
              </a:rPr>
              <a:t>C</a:t>
            </a:r>
            <a:r>
              <a:rPr lang="es-CO" sz="1800">
                <a:solidFill>
                  <a:schemeClr val="dk1"/>
                </a:solidFill>
                <a:latin typeface="Arial"/>
                <a:ea typeface="Arial"/>
                <a:cs typeface="Arial"/>
                <a:sym typeface="Arial"/>
              </a:rPr>
              <a:t>uadros de su nacimiento y el último día.</a:t>
            </a:r>
            <a:endParaRPr sz="54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Screen Clipping" id="217" name="Google Shape;217;p16"/>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18" name="Google Shape;218;p16"/>
          <p:cNvSpPr txBox="1"/>
          <p:nvPr/>
        </p:nvSpPr>
        <p:spPr>
          <a:xfrm>
            <a:off x="488526" y="6276550"/>
            <a:ext cx="167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16</a:t>
            </a:r>
            <a:endParaRPr/>
          </a:p>
        </p:txBody>
      </p:sp>
      <p:cxnSp>
        <p:nvCxnSpPr>
          <p:cNvPr id="219" name="Google Shape;219;p16"/>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20" name="Google Shape;220;p16"/>
          <p:cNvSpPr txBox="1"/>
          <p:nvPr/>
        </p:nvSpPr>
        <p:spPr>
          <a:xfrm>
            <a:off x="1617509" y="1585212"/>
            <a:ext cx="9426300" cy="1167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800">
                <a:solidFill>
                  <a:schemeClr val="dk1"/>
                </a:solidFill>
                <a:latin typeface="Arial"/>
                <a:ea typeface="Arial"/>
                <a:cs typeface="Arial"/>
                <a:sym typeface="Arial"/>
              </a:rPr>
              <a:t>Título: Las señales que predicen el último día </a:t>
            </a:r>
            <a:r>
              <a:rPr lang="es-CO" sz="1800">
                <a:solidFill>
                  <a:schemeClr val="dk1"/>
                </a:solidFill>
              </a:rPr>
              <a:t>–</a:t>
            </a:r>
            <a:r>
              <a:rPr lang="es-CO" sz="1800">
                <a:solidFill>
                  <a:schemeClr val="dk1"/>
                </a:solidFill>
                <a:latin typeface="Arial"/>
                <a:ea typeface="Arial"/>
                <a:cs typeface="Arial"/>
                <a:sym typeface="Arial"/>
              </a:rPr>
              <a:t> </a:t>
            </a:r>
            <a:endParaRPr/>
          </a:p>
          <a:p>
            <a:pPr indent="0" lvl="0" marL="0" marR="0" rtl="0" algn="l">
              <a:lnSpc>
                <a:spcPct val="107000"/>
              </a:lnSpc>
              <a:spcBef>
                <a:spcPts val="800"/>
              </a:spcBef>
              <a:spcAft>
                <a:spcPts val="0"/>
              </a:spcAft>
              <a:buNone/>
            </a:pPr>
            <a:r>
              <a:t/>
            </a:r>
            <a:endParaRPr sz="18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s-CO" sz="1800">
                <a:solidFill>
                  <a:schemeClr val="dk1"/>
                </a:solidFill>
                <a:latin typeface="Arial"/>
                <a:ea typeface="Arial"/>
                <a:cs typeface="Arial"/>
                <a:sym typeface="Arial"/>
              </a:rPr>
              <a:t> </a:t>
            </a:r>
            <a:r>
              <a:rPr lang="es-CO" sz="1800">
                <a:solidFill>
                  <a:schemeClr val="dk1"/>
                </a:solidFill>
              </a:rPr>
              <a:t>L</a:t>
            </a:r>
            <a:r>
              <a:rPr lang="es-CO" sz="1800">
                <a:solidFill>
                  <a:schemeClr val="dk1"/>
                </a:solidFill>
                <a:latin typeface="Arial"/>
                <a:ea typeface="Arial"/>
                <a:cs typeface="Arial"/>
                <a:sym typeface="Arial"/>
              </a:rPr>
              <a:t>ista desde Mateo 24:3-13</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Screen Clipping" id="225" name="Google Shape;225;p17"/>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26" name="Google Shape;226;p17"/>
          <p:cNvSpPr txBox="1"/>
          <p:nvPr/>
        </p:nvSpPr>
        <p:spPr>
          <a:xfrm>
            <a:off x="488514" y="6276548"/>
            <a:ext cx="15630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17</a:t>
            </a:r>
            <a:endParaRPr/>
          </a:p>
        </p:txBody>
      </p:sp>
      <p:cxnSp>
        <p:nvCxnSpPr>
          <p:cNvPr id="227" name="Google Shape;227;p17"/>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28" name="Google Shape;228;p17"/>
          <p:cNvSpPr txBox="1"/>
          <p:nvPr/>
        </p:nvSpPr>
        <p:spPr>
          <a:xfrm>
            <a:off x="1617509" y="1585212"/>
            <a:ext cx="9426300" cy="1167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800">
                <a:solidFill>
                  <a:schemeClr val="dk1"/>
                </a:solidFill>
                <a:latin typeface="Arial"/>
                <a:ea typeface="Arial"/>
                <a:cs typeface="Arial"/>
                <a:sym typeface="Arial"/>
              </a:rPr>
              <a:t>Título: El diablo desencadenado – </a:t>
            </a:r>
            <a:endParaRPr/>
          </a:p>
          <a:p>
            <a:pPr indent="-228600" lvl="0" marL="342900" marR="0" rtl="0" algn="l">
              <a:lnSpc>
                <a:spcPct val="107000"/>
              </a:lnSpc>
              <a:spcBef>
                <a:spcPts val="8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s-CO" sz="1800">
                <a:solidFill>
                  <a:schemeClr val="dk1"/>
                </a:solidFill>
              </a:rPr>
              <a:t>E</a:t>
            </a:r>
            <a:r>
              <a:rPr lang="es-CO" sz="1800">
                <a:solidFill>
                  <a:schemeClr val="dk1"/>
                </a:solidFill>
                <a:latin typeface="Arial"/>
                <a:ea typeface="Arial"/>
                <a:cs typeface="Arial"/>
                <a:sym typeface="Arial"/>
              </a:rPr>
              <a:t>scasez del evangelio</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Screen Clipping" id="233" name="Google Shape;233;p18"/>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34" name="Google Shape;234;p18"/>
          <p:cNvSpPr txBox="1"/>
          <p:nvPr/>
        </p:nvSpPr>
        <p:spPr>
          <a:xfrm>
            <a:off x="488515" y="6276548"/>
            <a:ext cx="15864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18</a:t>
            </a:r>
            <a:endParaRPr/>
          </a:p>
        </p:txBody>
      </p:sp>
      <p:cxnSp>
        <p:nvCxnSpPr>
          <p:cNvPr id="235" name="Google Shape;235;p18"/>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36" name="Google Shape;236;p18"/>
          <p:cNvSpPr txBox="1"/>
          <p:nvPr/>
        </p:nvSpPr>
        <p:spPr>
          <a:xfrm>
            <a:off x="858144" y="375936"/>
            <a:ext cx="1036411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7200">
                <a:solidFill>
                  <a:srgbClr val="5F3913"/>
                </a:solidFill>
                <a:latin typeface="Overlock"/>
                <a:ea typeface="Overlock"/>
                <a:cs typeface="Overlock"/>
                <a:sym typeface="Overlock"/>
              </a:rPr>
              <a:t>Profundicemos</a:t>
            </a:r>
            <a:endParaRPr sz="7200">
              <a:solidFill>
                <a:srgbClr val="5F3913"/>
              </a:solidFill>
              <a:latin typeface="Overlock"/>
              <a:ea typeface="Overlock"/>
              <a:cs typeface="Overlock"/>
              <a:sym typeface="Overlock"/>
            </a:endParaRPr>
          </a:p>
        </p:txBody>
      </p:sp>
      <p:sp>
        <p:nvSpPr>
          <p:cNvPr id="237" name="Google Shape;237;p18"/>
          <p:cNvSpPr txBox="1"/>
          <p:nvPr/>
        </p:nvSpPr>
        <p:spPr>
          <a:xfrm>
            <a:off x="6794728" y="4878752"/>
            <a:ext cx="35864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000">
                <a:solidFill>
                  <a:srgbClr val="018443"/>
                </a:solidFill>
                <a:latin typeface="Overlock"/>
                <a:ea typeface="Overlock"/>
                <a:cs typeface="Overlock"/>
                <a:sym typeface="Overlock"/>
              </a:rPr>
              <a:t>10 minutos</a:t>
            </a:r>
            <a:endParaRPr sz="4000">
              <a:solidFill>
                <a:srgbClr val="018443"/>
              </a:solidFill>
              <a:latin typeface="Overlock"/>
              <a:ea typeface="Overlock"/>
              <a:cs typeface="Overlock"/>
              <a:sym typeface="Overlock"/>
            </a:endParaRPr>
          </a:p>
        </p:txBody>
      </p:sp>
      <p:pic>
        <p:nvPicPr>
          <p:cNvPr descr="Image result for clock&quot;" id="238" name="Google Shape;238;p18"/>
          <p:cNvPicPr preferRelativeResize="0"/>
          <p:nvPr/>
        </p:nvPicPr>
        <p:blipFill rotWithShape="1">
          <a:blip r:embed="rId4">
            <a:alphaModFix/>
          </a:blip>
          <a:srcRect b="0" l="0" r="0" t="0"/>
          <a:stretch/>
        </p:blipFill>
        <p:spPr>
          <a:xfrm>
            <a:off x="7283159" y="2206897"/>
            <a:ext cx="2525611" cy="2525611"/>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sp>
        <p:nvSpPr>
          <p:cNvPr id="239" name="Google Shape;239;p18"/>
          <p:cNvSpPr/>
          <p:nvPr/>
        </p:nvSpPr>
        <p:spPr>
          <a:xfrm rot="-7398341">
            <a:off x="8725034" y="2912888"/>
            <a:ext cx="215086" cy="735774"/>
          </a:xfrm>
          <a:prstGeom prst="downArrow">
            <a:avLst>
              <a:gd fmla="val 50000" name="adj1"/>
              <a:gd fmla="val 50000" name="adj2"/>
            </a:avLst>
          </a:prstGeom>
          <a:solidFill>
            <a:srgbClr val="01844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0" name="Google Shape;240;p18"/>
          <p:cNvPicPr preferRelativeResize="0"/>
          <p:nvPr/>
        </p:nvPicPr>
        <p:blipFill rotWithShape="1">
          <a:blip r:embed="rId5">
            <a:alphaModFix/>
          </a:blip>
          <a:srcRect b="0" l="0" r="0" t="0"/>
          <a:stretch/>
        </p:blipFill>
        <p:spPr>
          <a:xfrm>
            <a:off x="488515" y="1464946"/>
            <a:ext cx="5341337" cy="39281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Screen Clipping" id="245" name="Google Shape;245;p19"/>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46" name="Google Shape;246;p19"/>
          <p:cNvSpPr txBox="1"/>
          <p:nvPr/>
        </p:nvSpPr>
        <p:spPr>
          <a:xfrm>
            <a:off x="488515" y="6276548"/>
            <a:ext cx="155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19</a:t>
            </a:r>
            <a:endParaRPr/>
          </a:p>
        </p:txBody>
      </p:sp>
      <p:cxnSp>
        <p:nvCxnSpPr>
          <p:cNvPr id="247" name="Google Shape;247;p19"/>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48" name="Google Shape;248;p19"/>
          <p:cNvSpPr txBox="1"/>
          <p:nvPr/>
        </p:nvSpPr>
        <p:spPr>
          <a:xfrm>
            <a:off x="1050148" y="843677"/>
            <a:ext cx="10074300" cy="258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5400">
                <a:solidFill>
                  <a:srgbClr val="5F3913"/>
                </a:solidFill>
                <a:latin typeface="Overlock"/>
                <a:ea typeface="Overlock"/>
                <a:cs typeface="Overlock"/>
                <a:sym typeface="Overlock"/>
              </a:rPr>
              <a:t>¿</a:t>
            </a:r>
            <a:r>
              <a:rPr lang="es-CO" sz="5400">
                <a:solidFill>
                  <a:srgbClr val="5F3913"/>
                </a:solidFill>
                <a:latin typeface="Overlock"/>
                <a:ea typeface="Overlock"/>
                <a:cs typeface="Overlock"/>
                <a:sym typeface="Overlock"/>
              </a:rPr>
              <a:t>Cuál es el don más precioso que poseemos? ¿Qué responsabilidad tenemos en cuanto a ese don? </a:t>
            </a:r>
            <a:endParaRPr/>
          </a:p>
        </p:txBody>
      </p:sp>
      <p:sp>
        <p:nvSpPr>
          <p:cNvPr id="249" name="Google Shape;249;p19"/>
          <p:cNvSpPr txBox="1"/>
          <p:nvPr/>
        </p:nvSpPr>
        <p:spPr>
          <a:xfrm>
            <a:off x="1114873" y="4876784"/>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0" y="598866"/>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CO" sz="5400" u="none" cap="none" strike="noStrike">
                <a:solidFill>
                  <a:srgbClr val="018443"/>
                </a:solidFill>
                <a:latin typeface="Overlock"/>
                <a:ea typeface="Overlock"/>
                <a:cs typeface="Overlock"/>
                <a:sym typeface="Overlock"/>
              </a:rPr>
              <a:t>Identificación Espiritual Dos – 6/8</a:t>
            </a:r>
            <a:endParaRPr b="0" i="0" sz="5400" u="none" cap="none" strike="noStrike">
              <a:solidFill>
                <a:srgbClr val="018443"/>
              </a:solidFill>
              <a:latin typeface="Overlock"/>
              <a:ea typeface="Overlock"/>
              <a:cs typeface="Overlock"/>
              <a:sym typeface="Overlock"/>
            </a:endParaRPr>
          </a:p>
        </p:txBody>
      </p:sp>
      <p:pic>
        <p:nvPicPr>
          <p:cNvPr descr="Screen Clipping" id="94" name="Google Shape;94;p2"/>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O" sz="1800" u="none" cap="none" strike="noStrike">
                <a:solidFill>
                  <a:srgbClr val="5F3913"/>
                </a:solidFill>
                <a:latin typeface="Overlock"/>
                <a:ea typeface="Overlock"/>
                <a:cs typeface="Overlock"/>
                <a:sym typeface="Overlock"/>
              </a:rPr>
              <a:t>Diapositiva 2</a:t>
            </a:r>
            <a:endParaRPr/>
          </a:p>
        </p:txBody>
      </p:sp>
      <p:cxnSp>
        <p:nvCxnSpPr>
          <p:cNvPr id="96" name="Google Shape;96;p2"/>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97" name="Google Shape;97;p2"/>
          <p:cNvSpPr txBox="1"/>
          <p:nvPr/>
        </p:nvSpPr>
        <p:spPr>
          <a:xfrm>
            <a:off x="2025205" y="2921619"/>
            <a:ext cx="8141590" cy="1015663"/>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Lecciones 6a, 6b</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Screen Clipping" id="254" name="Google Shape;254;p20"/>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55" name="Google Shape;255;p20"/>
          <p:cNvSpPr txBox="1"/>
          <p:nvPr/>
        </p:nvSpPr>
        <p:spPr>
          <a:xfrm>
            <a:off x="488514" y="6276548"/>
            <a:ext cx="1579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20</a:t>
            </a:r>
            <a:endParaRPr/>
          </a:p>
        </p:txBody>
      </p:sp>
      <p:cxnSp>
        <p:nvCxnSpPr>
          <p:cNvPr id="256" name="Google Shape;256;p20"/>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57" name="Google Shape;257;p20"/>
          <p:cNvSpPr txBox="1"/>
          <p:nvPr/>
        </p:nvSpPr>
        <p:spPr>
          <a:xfrm>
            <a:off x="845575" y="915200"/>
            <a:ext cx="10373400" cy="438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200">
                <a:solidFill>
                  <a:srgbClr val="018443"/>
                </a:solidFill>
                <a:latin typeface="Overlock"/>
                <a:ea typeface="Overlock"/>
                <a:cs typeface="Overlock"/>
                <a:sym typeface="Overlock"/>
              </a:rPr>
              <a:t>Organizando los puntos</a:t>
            </a:r>
            <a:endParaRPr/>
          </a:p>
          <a:p>
            <a:pPr indent="0" lvl="0" marL="0" marR="0" rtl="0" algn="ctr">
              <a:spcBef>
                <a:spcPts val="0"/>
              </a:spcBef>
              <a:spcAft>
                <a:spcPts val="0"/>
              </a:spcAft>
              <a:buNone/>
            </a:pPr>
            <a:r>
              <a:t/>
            </a:r>
            <a:endParaRPr sz="1600">
              <a:solidFill>
                <a:srgbClr val="5F3913"/>
              </a:solidFill>
              <a:latin typeface="Overlock"/>
              <a:ea typeface="Overlock"/>
              <a:cs typeface="Overlock"/>
              <a:sym typeface="Overlock"/>
            </a:endParaRPr>
          </a:p>
          <a:p>
            <a:pPr indent="-565150" lvl="0" marL="571500" marR="0" rtl="0" algn="just">
              <a:spcBef>
                <a:spcPts val="0"/>
              </a:spcBef>
              <a:spcAft>
                <a:spcPts val="0"/>
              </a:spcAft>
              <a:buClr>
                <a:srgbClr val="5F3913"/>
              </a:buClr>
              <a:buSzPts val="3300"/>
              <a:buFont typeface="Arial"/>
              <a:buChar char="•"/>
            </a:pPr>
            <a:r>
              <a:rPr lang="es-CO" sz="3300">
                <a:solidFill>
                  <a:srgbClr val="5F3913"/>
                </a:solidFill>
                <a:latin typeface="Overlock"/>
                <a:ea typeface="Overlock"/>
                <a:cs typeface="Overlock"/>
                <a:sym typeface="Overlock"/>
              </a:rPr>
              <a:t>Los del ‘mundo’ tendrán diferentes opiniones.</a:t>
            </a:r>
            <a:endParaRPr sz="1300"/>
          </a:p>
          <a:p>
            <a:pPr indent="-565150" lvl="0" marL="571500" marR="0" rtl="0" algn="just">
              <a:spcBef>
                <a:spcPts val="0"/>
              </a:spcBef>
              <a:spcAft>
                <a:spcPts val="0"/>
              </a:spcAft>
              <a:buClr>
                <a:srgbClr val="018443"/>
              </a:buClr>
              <a:buSzPts val="3300"/>
              <a:buFont typeface="Arial"/>
              <a:buChar char="•"/>
            </a:pPr>
            <a:r>
              <a:rPr lang="es-CO" sz="3300">
                <a:solidFill>
                  <a:srgbClr val="018443"/>
                </a:solidFill>
                <a:latin typeface="Overlock"/>
                <a:ea typeface="Overlock"/>
                <a:cs typeface="Overlock"/>
                <a:sym typeface="Overlock"/>
              </a:rPr>
              <a:t>Como cristianos, “la fe en Jesucristo como mi Salvador”. </a:t>
            </a:r>
            <a:endParaRPr sz="1300"/>
          </a:p>
          <a:p>
            <a:pPr indent="-565150" lvl="0" marL="571500" marR="0" rtl="0" algn="just">
              <a:spcBef>
                <a:spcPts val="0"/>
              </a:spcBef>
              <a:spcAft>
                <a:spcPts val="0"/>
              </a:spcAft>
              <a:buClr>
                <a:srgbClr val="5F3913"/>
              </a:buClr>
              <a:buSzPts val="3300"/>
              <a:buFont typeface="Arial"/>
              <a:buChar char="•"/>
            </a:pPr>
            <a:r>
              <a:rPr lang="es-CO" sz="3300">
                <a:solidFill>
                  <a:srgbClr val="5F3913"/>
                </a:solidFill>
                <a:latin typeface="Overlock"/>
                <a:ea typeface="Overlock"/>
                <a:cs typeface="Overlock"/>
                <a:sym typeface="Overlock"/>
              </a:rPr>
              <a:t>Por qué? Si tenemos fe, nosotros tenemos perdón completo y vida eterna. </a:t>
            </a:r>
            <a:endParaRPr sz="1300"/>
          </a:p>
          <a:p>
            <a:pPr indent="-565150" lvl="0" marL="571500" marR="0" rtl="0" algn="just">
              <a:spcBef>
                <a:spcPts val="0"/>
              </a:spcBef>
              <a:spcAft>
                <a:spcPts val="0"/>
              </a:spcAft>
              <a:buClr>
                <a:srgbClr val="018443"/>
              </a:buClr>
              <a:buSzPts val="3300"/>
              <a:buFont typeface="Arial"/>
              <a:buChar char="•"/>
            </a:pPr>
            <a:r>
              <a:rPr lang="es-CO" sz="3300">
                <a:solidFill>
                  <a:srgbClr val="018443"/>
                </a:solidFill>
                <a:latin typeface="Overlock"/>
                <a:ea typeface="Overlock"/>
                <a:cs typeface="Overlock"/>
                <a:sym typeface="Overlock"/>
              </a:rPr>
              <a:t>La fe que nos salva en Cristo es un don del Espíritu Santo.  No debemos perder la fe por descuidarla.  </a:t>
            </a:r>
            <a:endParaRPr sz="1300"/>
          </a:p>
          <a:p>
            <a:pPr indent="-565150" lvl="0" marL="571500" marR="0" rtl="0" algn="just">
              <a:spcBef>
                <a:spcPts val="0"/>
              </a:spcBef>
              <a:spcAft>
                <a:spcPts val="0"/>
              </a:spcAft>
              <a:buClr>
                <a:srgbClr val="5F3913"/>
              </a:buClr>
              <a:buSzPts val="3300"/>
              <a:buFont typeface="Arial"/>
              <a:buChar char="•"/>
            </a:pPr>
            <a:r>
              <a:rPr lang="es-CO" sz="3300">
                <a:solidFill>
                  <a:srgbClr val="5F3913"/>
                </a:solidFill>
                <a:latin typeface="Overlock"/>
                <a:ea typeface="Overlock"/>
                <a:cs typeface="Overlock"/>
                <a:sym typeface="Overlock"/>
              </a:rPr>
              <a:t>Debemos nutrir nuestra fe por los medios de gracia.</a:t>
            </a:r>
            <a:endParaRPr sz="13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Screen Clipping" id="262" name="Google Shape;262;p21"/>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63" name="Google Shape;263;p21"/>
          <p:cNvSpPr txBox="1"/>
          <p:nvPr/>
        </p:nvSpPr>
        <p:spPr>
          <a:xfrm>
            <a:off x="488515" y="6276548"/>
            <a:ext cx="155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21</a:t>
            </a:r>
            <a:endParaRPr/>
          </a:p>
        </p:txBody>
      </p:sp>
      <p:cxnSp>
        <p:nvCxnSpPr>
          <p:cNvPr id="264" name="Google Shape;264;p21"/>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65" name="Google Shape;265;p21"/>
          <p:cNvSpPr txBox="1"/>
          <p:nvPr/>
        </p:nvSpPr>
        <p:spPr>
          <a:xfrm>
            <a:off x="0" y="1081875"/>
            <a:ext cx="12192000" cy="2924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600">
                <a:solidFill>
                  <a:srgbClr val="5F3913"/>
                </a:solidFill>
                <a:latin typeface="Overlock"/>
                <a:ea typeface="Overlock"/>
                <a:cs typeface="Overlock"/>
                <a:sym typeface="Overlock"/>
              </a:rPr>
              <a:t>El poder del diablo está </a:t>
            </a:r>
            <a:endParaRPr sz="4600">
              <a:solidFill>
                <a:srgbClr val="5F3913"/>
              </a:solidFill>
              <a:latin typeface="Overlock"/>
              <a:ea typeface="Overlock"/>
              <a:cs typeface="Overlock"/>
              <a:sym typeface="Overlock"/>
            </a:endParaRPr>
          </a:p>
          <a:p>
            <a:pPr indent="0" lvl="0" marL="0" marR="0" rtl="0" algn="ctr">
              <a:spcBef>
                <a:spcPts val="0"/>
              </a:spcBef>
              <a:spcAft>
                <a:spcPts val="0"/>
              </a:spcAft>
              <a:buNone/>
            </a:pPr>
            <a:r>
              <a:rPr lang="es-CO" sz="4600">
                <a:solidFill>
                  <a:srgbClr val="5F3913"/>
                </a:solidFill>
                <a:latin typeface="Overlock"/>
                <a:ea typeface="Overlock"/>
                <a:cs typeface="Overlock"/>
                <a:sym typeface="Overlock"/>
              </a:rPr>
              <a:t>actualmente "encadenado".  </a:t>
            </a:r>
            <a:endParaRPr sz="4600">
              <a:solidFill>
                <a:srgbClr val="5F3913"/>
              </a:solidFill>
              <a:latin typeface="Overlock"/>
              <a:ea typeface="Overlock"/>
              <a:cs typeface="Overlock"/>
              <a:sym typeface="Overlock"/>
            </a:endParaRPr>
          </a:p>
          <a:p>
            <a:pPr indent="0" lvl="0" marL="0" marR="0" rtl="0" algn="ctr">
              <a:spcBef>
                <a:spcPts val="0"/>
              </a:spcBef>
              <a:spcAft>
                <a:spcPts val="0"/>
              </a:spcAft>
              <a:buNone/>
            </a:pPr>
            <a:r>
              <a:rPr lang="es-CO" sz="4600">
                <a:solidFill>
                  <a:srgbClr val="5F3913"/>
                </a:solidFill>
                <a:latin typeface="Overlock"/>
                <a:ea typeface="Overlock"/>
                <a:cs typeface="Overlock"/>
                <a:sym typeface="Overlock"/>
              </a:rPr>
              <a:t>¿Cuál es la "cadena" que limita </a:t>
            </a:r>
            <a:endParaRPr sz="4600">
              <a:solidFill>
                <a:srgbClr val="5F3913"/>
              </a:solidFill>
              <a:latin typeface="Overlock"/>
              <a:ea typeface="Overlock"/>
              <a:cs typeface="Overlock"/>
              <a:sym typeface="Overlock"/>
            </a:endParaRPr>
          </a:p>
          <a:p>
            <a:pPr indent="0" lvl="0" marL="0" marR="0" rtl="0" algn="ctr">
              <a:spcBef>
                <a:spcPts val="0"/>
              </a:spcBef>
              <a:spcAft>
                <a:spcPts val="0"/>
              </a:spcAft>
              <a:buNone/>
            </a:pPr>
            <a:r>
              <a:rPr lang="es-CO" sz="4600">
                <a:solidFill>
                  <a:srgbClr val="5F3913"/>
                </a:solidFill>
                <a:latin typeface="Overlock"/>
                <a:ea typeface="Overlock"/>
                <a:cs typeface="Overlock"/>
                <a:sym typeface="Overlock"/>
              </a:rPr>
              <a:t>el poder del diablo?</a:t>
            </a:r>
            <a:endParaRPr sz="1600"/>
          </a:p>
        </p:txBody>
      </p:sp>
      <p:sp>
        <p:nvSpPr>
          <p:cNvPr id="266" name="Google Shape;266;p21"/>
          <p:cNvSpPr txBox="1"/>
          <p:nvPr/>
        </p:nvSpPr>
        <p:spPr>
          <a:xfrm>
            <a:off x="1114873" y="4876784"/>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Screen Clipping" id="271" name="Google Shape;271;p22"/>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72" name="Google Shape;272;p22"/>
          <p:cNvSpPr txBox="1"/>
          <p:nvPr/>
        </p:nvSpPr>
        <p:spPr>
          <a:xfrm>
            <a:off x="488514" y="6276548"/>
            <a:ext cx="15521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22</a:t>
            </a:r>
            <a:endParaRPr/>
          </a:p>
        </p:txBody>
      </p:sp>
      <p:cxnSp>
        <p:nvCxnSpPr>
          <p:cNvPr id="273" name="Google Shape;273;p22"/>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74" name="Google Shape;274;p22"/>
          <p:cNvSpPr txBox="1"/>
          <p:nvPr/>
        </p:nvSpPr>
        <p:spPr>
          <a:xfrm>
            <a:off x="1014875" y="582050"/>
            <a:ext cx="10157100" cy="531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200">
                <a:solidFill>
                  <a:srgbClr val="018443"/>
                </a:solidFill>
                <a:latin typeface="Overlock"/>
                <a:ea typeface="Overlock"/>
                <a:cs typeface="Overlock"/>
                <a:sym typeface="Overlock"/>
              </a:rPr>
              <a:t>Organizando los puntos</a:t>
            </a:r>
            <a:endParaRPr/>
          </a:p>
          <a:p>
            <a:pPr indent="0" lvl="0" marL="0" marR="0" rtl="0" algn="ctr">
              <a:spcBef>
                <a:spcPts val="0"/>
              </a:spcBef>
              <a:spcAft>
                <a:spcPts val="0"/>
              </a:spcAft>
              <a:buNone/>
            </a:pPr>
            <a:r>
              <a:t/>
            </a:r>
            <a:endParaRPr sz="900">
              <a:solidFill>
                <a:srgbClr val="5F3913"/>
              </a:solidFill>
              <a:latin typeface="Overlock"/>
              <a:ea typeface="Overlock"/>
              <a:cs typeface="Overlock"/>
              <a:sym typeface="Overlock"/>
            </a:endParaRPr>
          </a:p>
          <a:p>
            <a:pPr indent="0" lvl="0" marL="0" marR="0" rtl="0" algn="ctr">
              <a:spcBef>
                <a:spcPts val="0"/>
              </a:spcBef>
              <a:spcAft>
                <a:spcPts val="0"/>
              </a:spcAft>
              <a:buNone/>
            </a:pPr>
            <a:r>
              <a:t/>
            </a:r>
            <a:endParaRPr sz="900">
              <a:solidFill>
                <a:srgbClr val="5F3913"/>
              </a:solidFill>
              <a:latin typeface="Overlock"/>
              <a:ea typeface="Overlock"/>
              <a:cs typeface="Overlock"/>
              <a:sym typeface="Overlock"/>
            </a:endParaRPr>
          </a:p>
          <a:p>
            <a:pPr indent="0" lvl="0" marL="0" marR="0" rtl="0" algn="ctr">
              <a:spcBef>
                <a:spcPts val="0"/>
              </a:spcBef>
              <a:spcAft>
                <a:spcPts val="0"/>
              </a:spcAft>
              <a:buNone/>
            </a:pPr>
            <a:r>
              <a:t/>
            </a:r>
            <a:endParaRPr sz="900">
              <a:solidFill>
                <a:srgbClr val="5F3913"/>
              </a:solidFill>
              <a:latin typeface="Overlock"/>
              <a:ea typeface="Overlock"/>
              <a:cs typeface="Overlock"/>
              <a:sym typeface="Overlock"/>
            </a:endParaRPr>
          </a:p>
          <a:p>
            <a:pPr indent="-685800" lvl="0" marL="685800" marR="0" rtl="0" algn="just">
              <a:spcBef>
                <a:spcPts val="0"/>
              </a:spcBef>
              <a:spcAft>
                <a:spcPts val="0"/>
              </a:spcAft>
              <a:buClr>
                <a:srgbClr val="5F3913"/>
              </a:buClr>
              <a:buSzPts val="4000"/>
              <a:buFont typeface="Arial"/>
              <a:buChar char="•"/>
            </a:pPr>
            <a:r>
              <a:rPr lang="es-CO" sz="4000">
                <a:solidFill>
                  <a:srgbClr val="5F3913"/>
                </a:solidFill>
                <a:latin typeface="Overlock"/>
                <a:ea typeface="Overlock"/>
                <a:cs typeface="Overlock"/>
                <a:sym typeface="Overlock"/>
              </a:rPr>
              <a:t>La "cadena" mencionada en Apocalipsis 20 es el mensaje del evangelio del perdón pleno y libre por medio de la fe en la muerte y resurrección de Jesús. </a:t>
            </a:r>
            <a:endParaRPr/>
          </a:p>
          <a:p>
            <a:pPr indent="-685800" lvl="0" marL="685800" marR="0" rtl="0" algn="just">
              <a:spcBef>
                <a:spcPts val="0"/>
              </a:spcBef>
              <a:spcAft>
                <a:spcPts val="0"/>
              </a:spcAft>
              <a:buClr>
                <a:srgbClr val="018443"/>
              </a:buClr>
              <a:buSzPts val="4000"/>
              <a:buFont typeface="Arial"/>
              <a:buChar char="•"/>
            </a:pPr>
            <a:r>
              <a:rPr lang="es-CO" sz="4000">
                <a:solidFill>
                  <a:srgbClr val="018443"/>
                </a:solidFill>
                <a:latin typeface="Overlock"/>
                <a:ea typeface="Overlock"/>
                <a:cs typeface="Overlock"/>
                <a:sym typeface="Overlock"/>
              </a:rPr>
              <a:t>El diablo quiere acusarnos de nuestros pecados, pero aquellos que conocen el evangelio no serán engañados.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Screen Clipping" id="279" name="Google Shape;279;p23"/>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80" name="Google Shape;280;p23"/>
          <p:cNvSpPr txBox="1"/>
          <p:nvPr/>
        </p:nvSpPr>
        <p:spPr>
          <a:xfrm>
            <a:off x="488515" y="6276548"/>
            <a:ext cx="155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23</a:t>
            </a:r>
            <a:endParaRPr/>
          </a:p>
        </p:txBody>
      </p:sp>
      <p:cxnSp>
        <p:nvCxnSpPr>
          <p:cNvPr id="281" name="Google Shape;281;p23"/>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82" name="Google Shape;282;p23"/>
          <p:cNvSpPr txBox="1"/>
          <p:nvPr/>
        </p:nvSpPr>
        <p:spPr>
          <a:xfrm>
            <a:off x="1264594" y="946571"/>
            <a:ext cx="9944700" cy="3232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O" sz="3400">
                <a:solidFill>
                  <a:srgbClr val="018443"/>
                </a:solidFill>
                <a:latin typeface="Overlock"/>
                <a:ea typeface="Overlock"/>
                <a:cs typeface="Overlock"/>
                <a:sym typeface="Overlock"/>
              </a:rPr>
              <a:t>El profeta Joel describió los últimos días como comenzando con el derramamiento del Espíritu Santo en el día de Pentecostés. (Hechos 2:16) En ese sentido, ya estamos viviendo en los últimos días. </a:t>
            </a:r>
            <a:r>
              <a:rPr lang="es-CO" sz="3400">
                <a:solidFill>
                  <a:srgbClr val="5F3913"/>
                </a:solidFill>
                <a:latin typeface="Overlock"/>
                <a:ea typeface="Overlock"/>
                <a:cs typeface="Overlock"/>
                <a:sym typeface="Overlock"/>
              </a:rPr>
              <a:t>Sin embargo, ¿cree que estamos viviendo en ese corto tiempo justo antes del final? ¿Por qué si o por qué no?</a:t>
            </a:r>
            <a:endParaRPr/>
          </a:p>
        </p:txBody>
      </p:sp>
      <p:sp>
        <p:nvSpPr>
          <p:cNvPr id="283" name="Google Shape;283;p23"/>
          <p:cNvSpPr txBox="1"/>
          <p:nvPr/>
        </p:nvSpPr>
        <p:spPr>
          <a:xfrm>
            <a:off x="1114873" y="4876784"/>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Screen Clipping" id="288" name="Google Shape;288;p24"/>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89" name="Google Shape;289;p24"/>
          <p:cNvSpPr txBox="1"/>
          <p:nvPr/>
        </p:nvSpPr>
        <p:spPr>
          <a:xfrm>
            <a:off x="488514" y="6276548"/>
            <a:ext cx="15521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24</a:t>
            </a:r>
            <a:endParaRPr/>
          </a:p>
        </p:txBody>
      </p:sp>
      <p:cxnSp>
        <p:nvCxnSpPr>
          <p:cNvPr id="290" name="Google Shape;290;p24"/>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91" name="Google Shape;291;p24"/>
          <p:cNvSpPr txBox="1"/>
          <p:nvPr/>
        </p:nvSpPr>
        <p:spPr>
          <a:xfrm>
            <a:off x="1014875" y="428800"/>
            <a:ext cx="10157100" cy="5571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200">
                <a:solidFill>
                  <a:srgbClr val="018443"/>
                </a:solidFill>
                <a:latin typeface="Overlock"/>
                <a:ea typeface="Overlock"/>
                <a:cs typeface="Overlock"/>
                <a:sym typeface="Overlock"/>
              </a:rPr>
              <a:t>Organizando los puntos</a:t>
            </a:r>
            <a:endParaRPr/>
          </a:p>
          <a:p>
            <a:pPr indent="0" lvl="0" marL="0" marR="0" rtl="0" algn="ctr">
              <a:spcBef>
                <a:spcPts val="0"/>
              </a:spcBef>
              <a:spcAft>
                <a:spcPts val="0"/>
              </a:spcAft>
              <a:buNone/>
            </a:pPr>
            <a:r>
              <a:t/>
            </a:r>
            <a:endParaRPr sz="900">
              <a:solidFill>
                <a:srgbClr val="5F3913"/>
              </a:solidFill>
              <a:latin typeface="Overlock"/>
              <a:ea typeface="Overlock"/>
              <a:cs typeface="Overlock"/>
              <a:sym typeface="Overlock"/>
            </a:endParaRPr>
          </a:p>
          <a:p>
            <a:pPr indent="-679450" lvl="0" marL="685800" marR="0" rtl="0" algn="just">
              <a:spcBef>
                <a:spcPts val="0"/>
              </a:spcBef>
              <a:spcAft>
                <a:spcPts val="0"/>
              </a:spcAft>
              <a:buClr>
                <a:srgbClr val="5F3913"/>
              </a:buClr>
              <a:buSzPts val="3500"/>
              <a:buFont typeface="Arial"/>
              <a:buChar char="•"/>
            </a:pPr>
            <a:r>
              <a:rPr lang="es-CO" sz="3500">
                <a:solidFill>
                  <a:srgbClr val="5F3913"/>
                </a:solidFill>
                <a:latin typeface="Overlock"/>
                <a:ea typeface="Overlock"/>
                <a:cs typeface="Overlock"/>
                <a:sym typeface="Overlock"/>
              </a:rPr>
              <a:t>Una vez más, todos las señales del amor enfriándose, de la doctrina falsa, de los falsos profetas, de las guerras y de los rumores de guerra, de los desastres naturales, etc. (Mateo 24:3-13) ya están con nosotros. </a:t>
            </a:r>
            <a:endParaRPr sz="1300"/>
          </a:p>
          <a:p>
            <a:pPr indent="-679450" lvl="0" marL="685800" marR="0" rtl="0" algn="just">
              <a:spcBef>
                <a:spcPts val="0"/>
              </a:spcBef>
              <a:spcAft>
                <a:spcPts val="0"/>
              </a:spcAft>
              <a:buClr>
                <a:srgbClr val="018443"/>
              </a:buClr>
              <a:buSzPts val="3500"/>
              <a:buFont typeface="Arial"/>
              <a:buChar char="•"/>
            </a:pPr>
            <a:r>
              <a:rPr lang="es-CO" sz="3500">
                <a:solidFill>
                  <a:srgbClr val="018443"/>
                </a:solidFill>
                <a:latin typeface="Overlock"/>
                <a:ea typeface="Overlock"/>
                <a:cs typeface="Overlock"/>
                <a:sym typeface="Overlock"/>
              </a:rPr>
              <a:t>Sin embargo, el verdadero evangelio todavía se predica en el mundo. </a:t>
            </a:r>
            <a:endParaRPr sz="1300"/>
          </a:p>
          <a:p>
            <a:pPr indent="-679450" lvl="0" marL="685800" marR="0" rtl="0" algn="just">
              <a:spcBef>
                <a:spcPts val="0"/>
              </a:spcBef>
              <a:spcAft>
                <a:spcPts val="0"/>
              </a:spcAft>
              <a:buClr>
                <a:srgbClr val="5F3913"/>
              </a:buClr>
              <a:buSzPts val="3500"/>
              <a:buFont typeface="Arial"/>
              <a:buChar char="•"/>
            </a:pPr>
            <a:r>
              <a:rPr lang="es-CO" sz="3500">
                <a:solidFill>
                  <a:srgbClr val="5F3913"/>
                </a:solidFill>
                <a:latin typeface="Overlock"/>
                <a:ea typeface="Overlock"/>
                <a:cs typeface="Overlock"/>
                <a:sym typeface="Overlock"/>
              </a:rPr>
              <a:t>Lo importante es estar listo para nuestro último día o el último día.</a:t>
            </a:r>
            <a:endParaRPr sz="35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Screen Clipping" id="296" name="Google Shape;296;p25"/>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297" name="Google Shape;297;p25"/>
          <p:cNvSpPr txBox="1"/>
          <p:nvPr/>
        </p:nvSpPr>
        <p:spPr>
          <a:xfrm>
            <a:off x="479612" y="6276548"/>
            <a:ext cx="155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25</a:t>
            </a:r>
            <a:endParaRPr/>
          </a:p>
        </p:txBody>
      </p:sp>
      <p:cxnSp>
        <p:nvCxnSpPr>
          <p:cNvPr id="298" name="Google Shape;298;p25"/>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299" name="Google Shape;299;p25"/>
          <p:cNvSpPr txBox="1"/>
          <p:nvPr/>
        </p:nvSpPr>
        <p:spPr>
          <a:xfrm>
            <a:off x="4301687" y="2028616"/>
            <a:ext cx="6920700" cy="2801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400">
                <a:solidFill>
                  <a:srgbClr val="5F3913"/>
                </a:solidFill>
                <a:latin typeface="Overlock"/>
                <a:ea typeface="Overlock"/>
                <a:cs typeface="Overlock"/>
                <a:sym typeface="Overlock"/>
              </a:rPr>
              <a:t>6b</a:t>
            </a:r>
            <a:r>
              <a:rPr lang="es-CO" sz="4400">
                <a:solidFill>
                  <a:srgbClr val="018443"/>
                </a:solidFill>
                <a:latin typeface="Overlock"/>
                <a:ea typeface="Overlock"/>
                <a:cs typeface="Overlock"/>
                <a:sym typeface="Overlock"/>
              </a:rPr>
              <a:t> - ¿Qué nos mantiene listos para encontrarnos con el Señor y qué nos sucede cuando morimos?</a:t>
            </a:r>
            <a:endParaRPr sz="4400">
              <a:solidFill>
                <a:srgbClr val="018443"/>
              </a:solidFill>
              <a:latin typeface="Overlock"/>
              <a:ea typeface="Overlock"/>
              <a:cs typeface="Overlock"/>
              <a:sym typeface="Overlock"/>
            </a:endParaRPr>
          </a:p>
        </p:txBody>
      </p:sp>
      <p:pic>
        <p:nvPicPr>
          <p:cNvPr descr="Pausa – Calamitiche" id="300" name="Google Shape;300;p25"/>
          <p:cNvPicPr preferRelativeResize="0"/>
          <p:nvPr/>
        </p:nvPicPr>
        <p:blipFill rotWithShape="1">
          <a:blip r:embed="rId4">
            <a:alphaModFix/>
          </a:blip>
          <a:srcRect b="0" l="0" r="0" t="0"/>
          <a:stretch/>
        </p:blipFill>
        <p:spPr>
          <a:xfrm>
            <a:off x="409909" y="1372785"/>
            <a:ext cx="3529340" cy="35293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Screen Clipping" id="305" name="Google Shape;305;p26"/>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pic>
        <p:nvPicPr>
          <p:cNvPr descr="Image result for repaso&quot;" id="306" name="Google Shape;306;p26"/>
          <p:cNvPicPr preferRelativeResize="0"/>
          <p:nvPr/>
        </p:nvPicPr>
        <p:blipFill rotWithShape="1">
          <a:blip r:embed="rId4">
            <a:alphaModFix/>
          </a:blip>
          <a:srcRect b="0" l="0" r="0" t="0"/>
          <a:stretch/>
        </p:blipFill>
        <p:spPr>
          <a:xfrm>
            <a:off x="658905" y="617537"/>
            <a:ext cx="10771088" cy="2909434"/>
          </a:xfrm>
          <a:prstGeom prst="rect">
            <a:avLst/>
          </a:prstGeom>
          <a:noFill/>
          <a:ln>
            <a:noFill/>
          </a:ln>
        </p:spPr>
      </p:pic>
      <p:sp>
        <p:nvSpPr>
          <p:cNvPr id="307" name="Google Shape;307;p26"/>
          <p:cNvSpPr txBox="1"/>
          <p:nvPr/>
        </p:nvSpPr>
        <p:spPr>
          <a:xfrm>
            <a:off x="2442957" y="4178484"/>
            <a:ext cx="720298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8800">
                <a:solidFill>
                  <a:srgbClr val="018443"/>
                </a:solidFill>
                <a:latin typeface="Overlock"/>
                <a:ea typeface="Overlock"/>
                <a:cs typeface="Overlock"/>
                <a:sym typeface="Overlock"/>
              </a:rPr>
              <a:t>10-15 Minutos</a:t>
            </a:r>
            <a:endParaRPr sz="8800">
              <a:solidFill>
                <a:srgbClr val="018443"/>
              </a:solidFill>
              <a:latin typeface="Overlock"/>
              <a:ea typeface="Overlock"/>
              <a:cs typeface="Overlock"/>
              <a:sym typeface="Overlock"/>
            </a:endParaRPr>
          </a:p>
        </p:txBody>
      </p:sp>
      <p:sp>
        <p:nvSpPr>
          <p:cNvPr id="308" name="Google Shape;308;p26"/>
          <p:cNvSpPr txBox="1"/>
          <p:nvPr/>
        </p:nvSpPr>
        <p:spPr>
          <a:xfrm>
            <a:off x="488514" y="6276548"/>
            <a:ext cx="1562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26</a:t>
            </a:r>
            <a:endParaRPr/>
          </a:p>
        </p:txBody>
      </p:sp>
      <p:cxnSp>
        <p:nvCxnSpPr>
          <p:cNvPr id="309" name="Google Shape;309;p26"/>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Screen Clipping" id="314" name="Google Shape;314;p27"/>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15" name="Google Shape;315;p27"/>
          <p:cNvSpPr txBox="1"/>
          <p:nvPr/>
        </p:nvSpPr>
        <p:spPr>
          <a:xfrm>
            <a:off x="1114873" y="647794"/>
            <a:ext cx="10107385"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¿Qué le pasa a un creyente cuando muere? ¿A un incrédulo?</a:t>
            </a:r>
            <a:endParaRPr sz="6000">
              <a:solidFill>
                <a:srgbClr val="5F3913"/>
              </a:solidFill>
              <a:latin typeface="Overlock"/>
              <a:ea typeface="Overlock"/>
              <a:cs typeface="Overlock"/>
              <a:sym typeface="Overlock"/>
            </a:endParaRPr>
          </a:p>
        </p:txBody>
      </p:sp>
      <p:sp>
        <p:nvSpPr>
          <p:cNvPr id="316" name="Google Shape;316;p27"/>
          <p:cNvSpPr txBox="1"/>
          <p:nvPr/>
        </p:nvSpPr>
        <p:spPr>
          <a:xfrm>
            <a:off x="1114873" y="4876784"/>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317" name="Google Shape;317;p27"/>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27</a:t>
            </a:r>
            <a:endParaRPr/>
          </a:p>
        </p:txBody>
      </p:sp>
      <p:cxnSp>
        <p:nvCxnSpPr>
          <p:cNvPr id="318" name="Google Shape;318;p27"/>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Screen Clipping" id="323" name="Google Shape;323;p28"/>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24" name="Google Shape;324;p28"/>
          <p:cNvSpPr txBox="1"/>
          <p:nvPr/>
        </p:nvSpPr>
        <p:spPr>
          <a:xfrm>
            <a:off x="1028600" y="431800"/>
            <a:ext cx="1010738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5F3913"/>
                </a:solidFill>
                <a:latin typeface="Overlock"/>
                <a:ea typeface="Overlock"/>
                <a:cs typeface="Overlock"/>
                <a:sym typeface="Overlock"/>
              </a:rPr>
              <a:t>¿Qué le pasa a un creyente cuando muere? ¿A un incrédulo?</a:t>
            </a:r>
            <a:endParaRPr sz="3600">
              <a:solidFill>
                <a:srgbClr val="5F3913"/>
              </a:solidFill>
              <a:latin typeface="Overlock"/>
              <a:ea typeface="Overlock"/>
              <a:cs typeface="Overlock"/>
              <a:sym typeface="Overlock"/>
            </a:endParaRPr>
          </a:p>
        </p:txBody>
      </p:sp>
      <p:sp>
        <p:nvSpPr>
          <p:cNvPr id="325" name="Google Shape;325;p28"/>
          <p:cNvSpPr txBox="1"/>
          <p:nvPr/>
        </p:nvSpPr>
        <p:spPr>
          <a:xfrm>
            <a:off x="1028600" y="1999164"/>
            <a:ext cx="10491000" cy="37557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18443"/>
              </a:buClr>
              <a:buSzPts val="3400"/>
              <a:buFont typeface="Arial"/>
              <a:buChar char="•"/>
            </a:pPr>
            <a:r>
              <a:rPr lang="es-CO" sz="3400">
                <a:solidFill>
                  <a:srgbClr val="018443"/>
                </a:solidFill>
                <a:latin typeface="Overlock"/>
                <a:ea typeface="Overlock"/>
                <a:cs typeface="Overlock"/>
                <a:sym typeface="Overlock"/>
              </a:rPr>
              <a:t>En el momento de la muerte física, el alma se separa del cuerpo. El cuerpo comienza a decaer y volver al polvo, pero las almas de los creyentes son llevadas inmediatamente al cielo. </a:t>
            </a:r>
            <a:endParaRPr/>
          </a:p>
          <a:p>
            <a:pPr indent="-285750" lvl="0" marL="285750" marR="0" rtl="0" algn="just">
              <a:spcBef>
                <a:spcPts val="0"/>
              </a:spcBef>
              <a:spcAft>
                <a:spcPts val="0"/>
              </a:spcAft>
              <a:buClr>
                <a:srgbClr val="5F3913"/>
              </a:buClr>
              <a:buSzPts val="3400"/>
              <a:buFont typeface="Arial"/>
              <a:buChar char="•"/>
            </a:pPr>
            <a:r>
              <a:rPr lang="es-CO" sz="3400">
                <a:solidFill>
                  <a:srgbClr val="5F3913"/>
                </a:solidFill>
                <a:latin typeface="Overlock"/>
                <a:ea typeface="Overlock"/>
                <a:cs typeface="Overlock"/>
                <a:sym typeface="Overlock"/>
              </a:rPr>
              <a:t>Las almas de los incrédulos son enviadas inmediatamente al infierno. Ver Lucas 16:19-31, Eclesiastés 12:5-7, Lucas 23:40-43. No existe tal cosa como el purgatorio.</a:t>
            </a:r>
            <a:endParaRPr sz="3400">
              <a:solidFill>
                <a:srgbClr val="5F3913"/>
              </a:solidFill>
              <a:latin typeface="Overlock"/>
              <a:ea typeface="Overlock"/>
              <a:cs typeface="Overlock"/>
              <a:sym typeface="Overlock"/>
            </a:endParaRPr>
          </a:p>
        </p:txBody>
      </p:sp>
      <p:sp>
        <p:nvSpPr>
          <p:cNvPr id="326" name="Google Shape;326;p28"/>
          <p:cNvSpPr txBox="1"/>
          <p:nvPr/>
        </p:nvSpPr>
        <p:spPr>
          <a:xfrm>
            <a:off x="488514" y="6276548"/>
            <a:ext cx="15630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28</a:t>
            </a:r>
            <a:endParaRPr/>
          </a:p>
        </p:txBody>
      </p:sp>
      <p:cxnSp>
        <p:nvCxnSpPr>
          <p:cNvPr id="327" name="Google Shape;327;p28"/>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 calcmode="lin" valueType="num">
                                      <p:cBhvr additive="base">
                                        <p:cTn dur="500"/>
                                        <p:tgtEl>
                                          <p:spTgt spid="3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 calcmode="lin" valueType="num">
                                      <p:cBhvr additive="base">
                                        <p:cTn dur="500"/>
                                        <p:tgtEl>
                                          <p:spTgt spid="3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Screen Clipping" id="332" name="Google Shape;332;p29"/>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33" name="Google Shape;333;p29"/>
          <p:cNvSpPr txBox="1"/>
          <p:nvPr/>
        </p:nvSpPr>
        <p:spPr>
          <a:xfrm>
            <a:off x="1123600" y="1264350"/>
            <a:ext cx="100368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¿Cómo podemos hacer nuestra fe más fuerte?</a:t>
            </a:r>
            <a:endParaRPr sz="6000">
              <a:solidFill>
                <a:srgbClr val="5F3913"/>
              </a:solidFill>
              <a:latin typeface="Overlock"/>
              <a:ea typeface="Overlock"/>
              <a:cs typeface="Overlock"/>
              <a:sym typeface="Overlock"/>
            </a:endParaRPr>
          </a:p>
        </p:txBody>
      </p:sp>
      <p:sp>
        <p:nvSpPr>
          <p:cNvPr id="334" name="Google Shape;334;p29"/>
          <p:cNvSpPr txBox="1"/>
          <p:nvPr/>
        </p:nvSpPr>
        <p:spPr>
          <a:xfrm>
            <a:off x="1123606" y="4722507"/>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335" name="Google Shape;335;p29"/>
          <p:cNvSpPr txBox="1"/>
          <p:nvPr/>
        </p:nvSpPr>
        <p:spPr>
          <a:xfrm>
            <a:off x="488514" y="6276548"/>
            <a:ext cx="15630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29</a:t>
            </a:r>
            <a:endParaRPr/>
          </a:p>
        </p:txBody>
      </p:sp>
      <p:cxnSp>
        <p:nvCxnSpPr>
          <p:cNvPr id="336" name="Google Shape;336;p29"/>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pic>
        <p:nvPicPr>
          <p:cNvPr id="103" name="Google Shape;103;p3"/>
          <p:cNvPicPr preferRelativeResize="0"/>
          <p:nvPr>
            <p:ph idx="1" type="body"/>
          </p:nvPr>
        </p:nvPicPr>
        <p:blipFill rotWithShape="1">
          <a:blip r:embed="rId3">
            <a:alphaModFix/>
          </a:blip>
          <a:srcRect b="0" l="0" r="0" t="0"/>
          <a:stretch/>
        </p:blipFill>
        <p:spPr>
          <a:xfrm>
            <a:off x="-520952" y="-7587709"/>
            <a:ext cx="13848523" cy="20772783"/>
          </a:xfrm>
          <a:prstGeom prst="rect">
            <a:avLst/>
          </a:prstGeom>
          <a:noFill/>
          <a:ln>
            <a:noFill/>
          </a:ln>
        </p:spPr>
      </p:pic>
      <p:sp>
        <p:nvSpPr>
          <p:cNvPr id="104" name="Google Shape;104;p3"/>
          <p:cNvSpPr txBox="1"/>
          <p:nvPr/>
        </p:nvSpPr>
        <p:spPr>
          <a:xfrm>
            <a:off x="377687" y="0"/>
            <a:ext cx="11436626" cy="53553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9600">
                <a:solidFill>
                  <a:srgbClr val="00B050"/>
                </a:solidFill>
                <a:latin typeface="Overlock"/>
                <a:ea typeface="Overlock"/>
                <a:cs typeface="Overlock"/>
                <a:sym typeface="Overlock"/>
              </a:rPr>
              <a:t>Bienvenidos – 6a</a:t>
            </a:r>
            <a:endParaRPr/>
          </a:p>
          <a:p>
            <a:pPr indent="0" lvl="0" marL="0" marR="0" rtl="0" algn="ctr">
              <a:spcBef>
                <a:spcPts val="0"/>
              </a:spcBef>
              <a:spcAft>
                <a:spcPts val="0"/>
              </a:spcAft>
              <a:buNone/>
            </a:pPr>
            <a:r>
              <a:t/>
            </a:r>
            <a:endParaRPr sz="9600">
              <a:solidFill>
                <a:srgbClr val="5F3913"/>
              </a:solidFill>
              <a:latin typeface="Overlock"/>
              <a:ea typeface="Overlock"/>
              <a:cs typeface="Overlock"/>
              <a:sym typeface="Overlock"/>
            </a:endParaRPr>
          </a:p>
          <a:p>
            <a:pPr indent="0" lvl="0" marL="0" marR="0" rtl="0" algn="ctr">
              <a:spcBef>
                <a:spcPts val="0"/>
              </a:spcBef>
              <a:spcAft>
                <a:spcPts val="0"/>
              </a:spcAft>
              <a:buNone/>
            </a:pPr>
            <a:r>
              <a:t/>
            </a:r>
            <a:endParaRPr sz="9600">
              <a:solidFill>
                <a:srgbClr val="5F3913"/>
              </a:solidFill>
              <a:latin typeface="Overlock"/>
              <a:ea typeface="Overlock"/>
              <a:cs typeface="Overlock"/>
              <a:sym typeface="Overlock"/>
            </a:endParaRPr>
          </a:p>
          <a:p>
            <a:pPr indent="0" lvl="0" marL="0" marR="0" rtl="0" algn="ctr">
              <a:spcBef>
                <a:spcPts val="0"/>
              </a:spcBef>
              <a:spcAft>
                <a:spcPts val="0"/>
              </a:spcAft>
              <a:buNone/>
            </a:pPr>
            <a:r>
              <a:rPr lang="es-CO" sz="5400">
                <a:solidFill>
                  <a:srgbClr val="5F3913"/>
                </a:solidFill>
                <a:latin typeface="Overlock"/>
                <a:ea typeface="Overlock"/>
                <a:cs typeface="Overlock"/>
                <a:sym typeface="Overlock"/>
              </a:rPr>
              <a:t>¿Cuándo regresará Jesús?</a:t>
            </a:r>
            <a:endParaRPr sz="5400">
              <a:solidFill>
                <a:srgbClr val="5F391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Screen Clipping" id="341" name="Google Shape;341;p30"/>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42" name="Google Shape;342;p30"/>
          <p:cNvSpPr txBox="1"/>
          <p:nvPr/>
        </p:nvSpPr>
        <p:spPr>
          <a:xfrm>
            <a:off x="1226823" y="643406"/>
            <a:ext cx="984451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5F3913"/>
                </a:solidFill>
                <a:latin typeface="Overlock"/>
                <a:ea typeface="Overlock"/>
                <a:cs typeface="Overlock"/>
                <a:sym typeface="Overlock"/>
              </a:rPr>
              <a:t>¿Cómo podemos hacer nuestra fe más fuerte?</a:t>
            </a:r>
            <a:endParaRPr sz="3600">
              <a:solidFill>
                <a:srgbClr val="5F3913"/>
              </a:solidFill>
              <a:latin typeface="Overlock"/>
              <a:ea typeface="Overlock"/>
              <a:cs typeface="Overlock"/>
              <a:sym typeface="Overlock"/>
            </a:endParaRPr>
          </a:p>
        </p:txBody>
      </p:sp>
      <p:sp>
        <p:nvSpPr>
          <p:cNvPr id="343" name="Google Shape;343;p30"/>
          <p:cNvSpPr txBox="1"/>
          <p:nvPr/>
        </p:nvSpPr>
        <p:spPr>
          <a:xfrm>
            <a:off x="852950" y="1905700"/>
            <a:ext cx="10354200" cy="3755700"/>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018443"/>
              </a:buClr>
              <a:buSzPts val="3400"/>
              <a:buFont typeface="Arial"/>
              <a:buChar char="•"/>
            </a:pPr>
            <a:r>
              <a:rPr lang="es-CO" sz="3400">
                <a:solidFill>
                  <a:srgbClr val="018443"/>
                </a:solidFill>
                <a:latin typeface="Overlock"/>
                <a:ea typeface="Overlock"/>
                <a:cs typeface="Overlock"/>
                <a:sym typeface="Overlock"/>
              </a:rPr>
              <a:t>Cuando recibimos amor de un ser querido, su amor provoca los mismos sentimientos de amor en nuestro corazón.  Podríamos decir que el amor produce amor.   </a:t>
            </a:r>
            <a:endParaRPr/>
          </a:p>
          <a:p>
            <a:pPr indent="-571500" lvl="0" marL="571500" marR="0" rtl="0" algn="just">
              <a:spcBef>
                <a:spcPts val="0"/>
              </a:spcBef>
              <a:spcAft>
                <a:spcPts val="0"/>
              </a:spcAft>
              <a:buClr>
                <a:srgbClr val="5F3913"/>
              </a:buClr>
              <a:buSzPts val="3400"/>
              <a:buFont typeface="Arial"/>
              <a:buChar char="•"/>
            </a:pPr>
            <a:r>
              <a:rPr lang="es-CO" sz="3400">
                <a:solidFill>
                  <a:srgbClr val="5F3913"/>
                </a:solidFill>
                <a:latin typeface="Overlock"/>
                <a:ea typeface="Overlock"/>
                <a:cs typeface="Overlock"/>
                <a:sym typeface="Overlock"/>
              </a:rPr>
              <a:t>Así es con Dios.  Al leer su Palabra o recibir su cuerpo y sangre en la Santa Comunión, estamos expuestos a su amor hacia nosotros.  Su amor, en cambio, produce un amor y fe más fuerte hacia El. </a:t>
            </a:r>
            <a:endParaRPr sz="3400">
              <a:solidFill>
                <a:srgbClr val="5F3913"/>
              </a:solidFill>
              <a:latin typeface="Overlock"/>
              <a:ea typeface="Overlock"/>
              <a:cs typeface="Overlock"/>
              <a:sym typeface="Overlock"/>
            </a:endParaRPr>
          </a:p>
        </p:txBody>
      </p:sp>
      <p:sp>
        <p:nvSpPr>
          <p:cNvPr id="344" name="Google Shape;344;p30"/>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30</a:t>
            </a:r>
            <a:endParaRPr/>
          </a:p>
        </p:txBody>
      </p:sp>
      <p:cxnSp>
        <p:nvCxnSpPr>
          <p:cNvPr id="345" name="Google Shape;345;p30"/>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Screen Clipping" id="350" name="Google Shape;350;p31"/>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51" name="Google Shape;351;p31"/>
          <p:cNvSpPr txBox="1"/>
          <p:nvPr/>
        </p:nvSpPr>
        <p:spPr>
          <a:xfrm>
            <a:off x="1114875" y="971700"/>
            <a:ext cx="100221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800">
                <a:solidFill>
                  <a:srgbClr val="5F3913"/>
                </a:solidFill>
                <a:latin typeface="Overlock"/>
                <a:ea typeface="Overlock"/>
                <a:cs typeface="Overlock"/>
                <a:sym typeface="Overlock"/>
              </a:rPr>
              <a:t>¿Por qué puedo estar seguro de que iré al cielo cuando muera o, si aún vivo, cuando llegue el último día?</a:t>
            </a:r>
            <a:endParaRPr sz="4800">
              <a:solidFill>
                <a:srgbClr val="5F3913"/>
              </a:solidFill>
              <a:latin typeface="Overlock"/>
              <a:ea typeface="Overlock"/>
              <a:cs typeface="Overlock"/>
              <a:sym typeface="Overlock"/>
            </a:endParaRPr>
          </a:p>
        </p:txBody>
      </p:sp>
      <p:sp>
        <p:nvSpPr>
          <p:cNvPr id="352" name="Google Shape;352;p31"/>
          <p:cNvSpPr txBox="1"/>
          <p:nvPr/>
        </p:nvSpPr>
        <p:spPr>
          <a:xfrm>
            <a:off x="1114873" y="4916806"/>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353" name="Google Shape;353;p31"/>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31</a:t>
            </a:r>
            <a:endParaRPr/>
          </a:p>
        </p:txBody>
      </p:sp>
      <p:cxnSp>
        <p:nvCxnSpPr>
          <p:cNvPr id="354" name="Google Shape;354;p31"/>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Screen Clipping" id="359" name="Google Shape;359;p32"/>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60" name="Google Shape;360;p32"/>
          <p:cNvSpPr txBox="1"/>
          <p:nvPr/>
        </p:nvSpPr>
        <p:spPr>
          <a:xfrm>
            <a:off x="819890" y="513640"/>
            <a:ext cx="10772342"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400">
                <a:solidFill>
                  <a:srgbClr val="5F3913"/>
                </a:solidFill>
                <a:latin typeface="Overlock"/>
                <a:ea typeface="Overlock"/>
                <a:cs typeface="Overlock"/>
                <a:sym typeface="Overlock"/>
              </a:rPr>
              <a:t>¿Por qué puedo estar seguro de que iré al cielo cuando muera o, si aún vivo, cuando llegue el último día?</a:t>
            </a:r>
            <a:endParaRPr sz="3400">
              <a:solidFill>
                <a:srgbClr val="5F3913"/>
              </a:solidFill>
              <a:latin typeface="Overlock"/>
              <a:ea typeface="Overlock"/>
              <a:cs typeface="Overlock"/>
              <a:sym typeface="Overlock"/>
            </a:endParaRPr>
          </a:p>
        </p:txBody>
      </p:sp>
      <p:sp>
        <p:nvSpPr>
          <p:cNvPr id="361" name="Google Shape;361;p32"/>
          <p:cNvSpPr txBox="1"/>
          <p:nvPr/>
        </p:nvSpPr>
        <p:spPr>
          <a:xfrm>
            <a:off x="1071275" y="1891050"/>
            <a:ext cx="10269600" cy="3971100"/>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018443"/>
              </a:buClr>
              <a:buSzPts val="3600"/>
              <a:buFont typeface="Arial"/>
              <a:buChar char="•"/>
            </a:pPr>
            <a:r>
              <a:rPr lang="es-CO" sz="3600">
                <a:solidFill>
                  <a:srgbClr val="018443"/>
                </a:solidFill>
                <a:latin typeface="Overlock"/>
                <a:ea typeface="Overlock"/>
                <a:cs typeface="Overlock"/>
                <a:sym typeface="Overlock"/>
              </a:rPr>
              <a:t>Puede estar seguro porque su salvación depende 100% de lo que Jesús ha hecho por usted, y del 0% de lo que usted haga por él.  La vida eterna es segura porque es un regalo.</a:t>
            </a:r>
            <a:endParaRPr/>
          </a:p>
          <a:p>
            <a:pPr indent="-571500" lvl="0" marL="571500" marR="0" rtl="0" algn="just">
              <a:spcBef>
                <a:spcPts val="0"/>
              </a:spcBef>
              <a:spcAft>
                <a:spcPts val="0"/>
              </a:spcAft>
              <a:buClr>
                <a:srgbClr val="5F3913"/>
              </a:buClr>
              <a:buSzPts val="3600"/>
              <a:buFont typeface="Arial"/>
              <a:buChar char="•"/>
            </a:pPr>
            <a:r>
              <a:rPr lang="es-CO" sz="3600">
                <a:solidFill>
                  <a:srgbClr val="5F3913"/>
                </a:solidFill>
                <a:latin typeface="Overlock"/>
                <a:ea typeface="Overlock"/>
                <a:cs typeface="Overlock"/>
                <a:sym typeface="Overlock"/>
              </a:rPr>
              <a:t>Si nuestra salvación dependiera de nosotros, aun en parte, nunca podríamos saber si lo que hemos hecho será suficiente ante Dios Padre. </a:t>
            </a:r>
            <a:endParaRPr/>
          </a:p>
        </p:txBody>
      </p:sp>
      <p:sp>
        <p:nvSpPr>
          <p:cNvPr id="362" name="Google Shape;362;p32"/>
          <p:cNvSpPr txBox="1"/>
          <p:nvPr/>
        </p:nvSpPr>
        <p:spPr>
          <a:xfrm>
            <a:off x="488514" y="6276548"/>
            <a:ext cx="1574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32</a:t>
            </a:r>
            <a:endParaRPr/>
          </a:p>
        </p:txBody>
      </p:sp>
      <p:cxnSp>
        <p:nvCxnSpPr>
          <p:cNvPr id="363" name="Google Shape;363;p32"/>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Screen Clipping" id="368" name="Google Shape;368;p33"/>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69" name="Google Shape;369;p33"/>
          <p:cNvSpPr txBox="1"/>
          <p:nvPr/>
        </p:nvSpPr>
        <p:spPr>
          <a:xfrm>
            <a:off x="488514" y="6276548"/>
            <a:ext cx="15444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33</a:t>
            </a:r>
            <a:endParaRPr/>
          </a:p>
        </p:txBody>
      </p:sp>
      <p:cxnSp>
        <p:nvCxnSpPr>
          <p:cNvPr id="370" name="Google Shape;370;p33"/>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371" name="Google Shape;371;p33"/>
          <p:cNvSpPr txBox="1"/>
          <p:nvPr/>
        </p:nvSpPr>
        <p:spPr>
          <a:xfrm>
            <a:off x="986508" y="606161"/>
            <a:ext cx="10364114"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600">
                <a:solidFill>
                  <a:srgbClr val="018443"/>
                </a:solidFill>
                <a:latin typeface="Overlock"/>
                <a:ea typeface="Overlock"/>
                <a:cs typeface="Overlock"/>
                <a:sym typeface="Overlock"/>
              </a:rPr>
              <a:t>Resumamos  5-10 minutos</a:t>
            </a:r>
            <a:endParaRPr sz="6600">
              <a:solidFill>
                <a:srgbClr val="018443"/>
              </a:solidFill>
              <a:latin typeface="Overlock"/>
              <a:ea typeface="Overlock"/>
              <a:cs typeface="Overlock"/>
              <a:sym typeface="Overlock"/>
            </a:endParaRPr>
          </a:p>
        </p:txBody>
      </p:sp>
      <p:pic>
        <p:nvPicPr>
          <p:cNvPr id="372" name="Google Shape;372;p33"/>
          <p:cNvPicPr preferRelativeResize="0"/>
          <p:nvPr/>
        </p:nvPicPr>
        <p:blipFill rotWithShape="1">
          <a:blip r:embed="rId4">
            <a:alphaModFix/>
          </a:blip>
          <a:srcRect b="0" l="0" r="0" t="0"/>
          <a:stretch/>
        </p:blipFill>
        <p:spPr>
          <a:xfrm>
            <a:off x="3327176" y="2305504"/>
            <a:ext cx="5537648" cy="3696674"/>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Screen Clipping" id="377" name="Google Shape;377;p34"/>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78" name="Google Shape;378;p34"/>
          <p:cNvSpPr txBox="1"/>
          <p:nvPr/>
        </p:nvSpPr>
        <p:spPr>
          <a:xfrm>
            <a:off x="488514" y="6276548"/>
            <a:ext cx="1574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34</a:t>
            </a:r>
            <a:endParaRPr/>
          </a:p>
        </p:txBody>
      </p:sp>
      <p:cxnSp>
        <p:nvCxnSpPr>
          <p:cNvPr id="379" name="Google Shape;379;p34"/>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380" name="Google Shape;380;p34"/>
          <p:cNvSpPr txBox="1"/>
          <p:nvPr/>
        </p:nvSpPr>
        <p:spPr>
          <a:xfrm>
            <a:off x="1617509" y="1585212"/>
            <a:ext cx="9426300" cy="1167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800">
                <a:solidFill>
                  <a:schemeClr val="dk1"/>
                </a:solidFill>
                <a:latin typeface="Arial"/>
                <a:ea typeface="Arial"/>
                <a:cs typeface="Arial"/>
                <a:sym typeface="Arial"/>
              </a:rPr>
              <a:t>Título: : Creyente – Incrédulo – </a:t>
            </a:r>
            <a:endParaRPr/>
          </a:p>
          <a:p>
            <a:pPr indent="0" lvl="0" marL="0" marR="0" rtl="0" algn="l">
              <a:lnSpc>
                <a:spcPct val="107000"/>
              </a:lnSpc>
              <a:spcBef>
                <a:spcPts val="800"/>
              </a:spcBef>
              <a:spcAft>
                <a:spcPts val="0"/>
              </a:spcAft>
              <a:buNone/>
            </a:pPr>
            <a:r>
              <a:rPr lang="es-CO" sz="1800">
                <a:solidFill>
                  <a:schemeClr val="dk1"/>
                </a:solidFill>
              </a:rPr>
              <a:t>C</a:t>
            </a:r>
            <a:r>
              <a:rPr lang="es-CO" sz="1800">
                <a:solidFill>
                  <a:schemeClr val="dk1"/>
                </a:solidFill>
                <a:latin typeface="Arial"/>
                <a:ea typeface="Arial"/>
                <a:cs typeface="Arial"/>
                <a:sym typeface="Arial"/>
              </a:rPr>
              <a:t>uadros del cielo y el infierno.  </a:t>
            </a:r>
            <a:endParaRPr/>
          </a:p>
          <a:p>
            <a:pPr indent="0" lvl="0" marL="0" marR="0" rtl="0" algn="l">
              <a:lnSpc>
                <a:spcPct val="107000"/>
              </a:lnSpc>
              <a:spcBef>
                <a:spcPts val="800"/>
              </a:spcBef>
              <a:spcAft>
                <a:spcPts val="0"/>
              </a:spcAft>
              <a:buNone/>
            </a:pPr>
            <a:r>
              <a:rPr lang="es-CO" sz="1800">
                <a:solidFill>
                  <a:schemeClr val="dk1"/>
                </a:solidFill>
                <a:latin typeface="Arial"/>
                <a:ea typeface="Arial"/>
                <a:cs typeface="Arial"/>
                <a:sym typeface="Arial"/>
              </a:rPr>
              <a:t>El que cree será salvo, el que no cree será condenado.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Screen Clipping" id="385" name="Google Shape;385;p35"/>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86" name="Google Shape;386;p35"/>
          <p:cNvSpPr txBox="1"/>
          <p:nvPr/>
        </p:nvSpPr>
        <p:spPr>
          <a:xfrm>
            <a:off x="488514" y="6276548"/>
            <a:ext cx="1574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35</a:t>
            </a:r>
            <a:endParaRPr/>
          </a:p>
        </p:txBody>
      </p:sp>
      <p:cxnSp>
        <p:nvCxnSpPr>
          <p:cNvPr id="387" name="Google Shape;387;p35"/>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388" name="Google Shape;388;p35"/>
          <p:cNvSpPr txBox="1"/>
          <p:nvPr/>
        </p:nvSpPr>
        <p:spPr>
          <a:xfrm>
            <a:off x="1617509" y="1585212"/>
            <a:ext cx="9426300" cy="1167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800">
                <a:solidFill>
                  <a:schemeClr val="dk1"/>
                </a:solidFill>
                <a:latin typeface="Arial"/>
                <a:ea typeface="Arial"/>
                <a:cs typeface="Arial"/>
                <a:sym typeface="Arial"/>
              </a:rPr>
              <a:t>Título: El amor produce amor </a:t>
            </a:r>
            <a:endParaRPr/>
          </a:p>
          <a:p>
            <a:pPr indent="0" lvl="0" marL="0" marR="0" rtl="0" algn="l">
              <a:lnSpc>
                <a:spcPct val="107000"/>
              </a:lnSpc>
              <a:spcBef>
                <a:spcPts val="800"/>
              </a:spcBef>
              <a:spcAft>
                <a:spcPts val="0"/>
              </a:spcAft>
              <a:buNone/>
            </a:pPr>
            <a:r>
              <a:t/>
            </a:r>
            <a:endParaRPr sz="18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s-CO" sz="1800">
                <a:solidFill>
                  <a:schemeClr val="dk1"/>
                </a:solidFill>
              </a:rPr>
              <a:t>C</a:t>
            </a:r>
            <a:r>
              <a:rPr lang="es-CO" sz="1800">
                <a:solidFill>
                  <a:schemeClr val="dk1"/>
                </a:solidFill>
                <a:latin typeface="Arial"/>
                <a:ea typeface="Arial"/>
                <a:cs typeface="Arial"/>
                <a:sym typeface="Arial"/>
              </a:rPr>
              <a:t>uadros de la biblia y los sacramentos.</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Screen Clipping" id="393" name="Google Shape;393;p36"/>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394" name="Google Shape;394;p36"/>
          <p:cNvSpPr txBox="1"/>
          <p:nvPr/>
        </p:nvSpPr>
        <p:spPr>
          <a:xfrm>
            <a:off x="488514" y="6276548"/>
            <a:ext cx="1574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36</a:t>
            </a:r>
            <a:endParaRPr/>
          </a:p>
        </p:txBody>
      </p:sp>
      <p:cxnSp>
        <p:nvCxnSpPr>
          <p:cNvPr id="395" name="Google Shape;395;p36"/>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396" name="Google Shape;396;p36"/>
          <p:cNvSpPr txBox="1"/>
          <p:nvPr/>
        </p:nvSpPr>
        <p:spPr>
          <a:xfrm>
            <a:off x="1617509" y="1585212"/>
            <a:ext cx="9426312"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CO" sz="1800">
                <a:solidFill>
                  <a:schemeClr val="dk1"/>
                </a:solidFill>
                <a:latin typeface="Arial"/>
                <a:ea typeface="Arial"/>
                <a:cs typeface="Arial"/>
                <a:sym typeface="Arial"/>
              </a:rPr>
              <a:t>Una flecha hacia arriba a Dios con 100% y otra flecha hacía abajo (al hombre) con 0%.</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Screen Clipping" id="401" name="Google Shape;401;p37"/>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402" name="Google Shape;402;p37"/>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37</a:t>
            </a:r>
            <a:endParaRPr/>
          </a:p>
        </p:txBody>
      </p:sp>
      <p:cxnSp>
        <p:nvCxnSpPr>
          <p:cNvPr id="403" name="Google Shape;403;p37"/>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04" name="Google Shape;404;p37"/>
          <p:cNvSpPr txBox="1"/>
          <p:nvPr/>
        </p:nvSpPr>
        <p:spPr>
          <a:xfrm>
            <a:off x="858144" y="375936"/>
            <a:ext cx="1036411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7200">
                <a:solidFill>
                  <a:srgbClr val="5F3913"/>
                </a:solidFill>
                <a:latin typeface="Overlock"/>
                <a:ea typeface="Overlock"/>
                <a:cs typeface="Overlock"/>
                <a:sym typeface="Overlock"/>
              </a:rPr>
              <a:t>Profundicemos</a:t>
            </a:r>
            <a:endParaRPr sz="7200">
              <a:solidFill>
                <a:srgbClr val="5F3913"/>
              </a:solidFill>
              <a:latin typeface="Overlock"/>
              <a:ea typeface="Overlock"/>
              <a:cs typeface="Overlock"/>
              <a:sym typeface="Overlock"/>
            </a:endParaRPr>
          </a:p>
        </p:txBody>
      </p:sp>
      <p:sp>
        <p:nvSpPr>
          <p:cNvPr id="405" name="Google Shape;405;p37"/>
          <p:cNvSpPr txBox="1"/>
          <p:nvPr/>
        </p:nvSpPr>
        <p:spPr>
          <a:xfrm>
            <a:off x="6794728" y="4878752"/>
            <a:ext cx="35864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000">
                <a:solidFill>
                  <a:srgbClr val="018443"/>
                </a:solidFill>
                <a:latin typeface="Overlock"/>
                <a:ea typeface="Overlock"/>
                <a:cs typeface="Overlock"/>
                <a:sym typeface="Overlock"/>
              </a:rPr>
              <a:t>10 minutos</a:t>
            </a:r>
            <a:endParaRPr sz="4000">
              <a:solidFill>
                <a:srgbClr val="018443"/>
              </a:solidFill>
              <a:latin typeface="Overlock"/>
              <a:ea typeface="Overlock"/>
              <a:cs typeface="Overlock"/>
              <a:sym typeface="Overlock"/>
            </a:endParaRPr>
          </a:p>
        </p:txBody>
      </p:sp>
      <p:pic>
        <p:nvPicPr>
          <p:cNvPr descr="Image result for clock&quot;" id="406" name="Google Shape;406;p37"/>
          <p:cNvPicPr preferRelativeResize="0"/>
          <p:nvPr/>
        </p:nvPicPr>
        <p:blipFill rotWithShape="1">
          <a:blip r:embed="rId4">
            <a:alphaModFix/>
          </a:blip>
          <a:srcRect b="0" l="0" r="0" t="0"/>
          <a:stretch/>
        </p:blipFill>
        <p:spPr>
          <a:xfrm>
            <a:off x="7283159" y="2206897"/>
            <a:ext cx="2525611" cy="2525611"/>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sp>
        <p:nvSpPr>
          <p:cNvPr id="407" name="Google Shape;407;p37"/>
          <p:cNvSpPr/>
          <p:nvPr/>
        </p:nvSpPr>
        <p:spPr>
          <a:xfrm rot="-7398341">
            <a:off x="8725034" y="2912888"/>
            <a:ext cx="215086" cy="735774"/>
          </a:xfrm>
          <a:prstGeom prst="downArrow">
            <a:avLst>
              <a:gd fmla="val 50000" name="adj1"/>
              <a:gd fmla="val 50000" name="adj2"/>
            </a:avLst>
          </a:prstGeom>
          <a:solidFill>
            <a:srgbClr val="01844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08" name="Google Shape;408;p37"/>
          <p:cNvPicPr preferRelativeResize="0"/>
          <p:nvPr/>
        </p:nvPicPr>
        <p:blipFill rotWithShape="1">
          <a:blip r:embed="rId5">
            <a:alphaModFix/>
          </a:blip>
          <a:srcRect b="0" l="0" r="0" t="0"/>
          <a:stretch/>
        </p:blipFill>
        <p:spPr>
          <a:xfrm>
            <a:off x="488515" y="1464946"/>
            <a:ext cx="5341337" cy="39281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Screen Clipping" id="413" name="Google Shape;413;p38"/>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414" name="Google Shape;414;p38"/>
          <p:cNvSpPr txBox="1"/>
          <p:nvPr/>
        </p:nvSpPr>
        <p:spPr>
          <a:xfrm>
            <a:off x="488515" y="6276548"/>
            <a:ext cx="155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38</a:t>
            </a:r>
            <a:endParaRPr/>
          </a:p>
        </p:txBody>
      </p:sp>
      <p:cxnSp>
        <p:nvCxnSpPr>
          <p:cNvPr id="415" name="Google Shape;415;p38"/>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16" name="Google Shape;416;p38"/>
          <p:cNvSpPr txBox="1"/>
          <p:nvPr/>
        </p:nvSpPr>
        <p:spPr>
          <a:xfrm>
            <a:off x="1114875" y="1064025"/>
            <a:ext cx="10075200" cy="175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5400">
                <a:solidFill>
                  <a:srgbClr val="5F3913"/>
                </a:solidFill>
                <a:latin typeface="Overlock"/>
                <a:ea typeface="Overlock"/>
                <a:cs typeface="Overlock"/>
                <a:sym typeface="Overlock"/>
              </a:rPr>
              <a:t>¿Por qué no es malo preocuparse por perder la fe?</a:t>
            </a:r>
            <a:endParaRPr/>
          </a:p>
        </p:txBody>
      </p:sp>
      <p:sp>
        <p:nvSpPr>
          <p:cNvPr id="417" name="Google Shape;417;p38"/>
          <p:cNvSpPr txBox="1"/>
          <p:nvPr/>
        </p:nvSpPr>
        <p:spPr>
          <a:xfrm>
            <a:off x="1114873" y="4916806"/>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Screen Clipping" id="422" name="Google Shape;422;p39"/>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cxnSp>
        <p:nvCxnSpPr>
          <p:cNvPr id="423" name="Google Shape;423;p39"/>
          <p:cNvCxnSpPr/>
          <p:nvPr/>
        </p:nvCxnSpPr>
        <p:spPr>
          <a:xfrm flipH="1" rot="10800000">
            <a:off x="2167002" y="6461214"/>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24" name="Google Shape;424;p39"/>
          <p:cNvSpPr txBox="1"/>
          <p:nvPr/>
        </p:nvSpPr>
        <p:spPr>
          <a:xfrm>
            <a:off x="809949" y="488850"/>
            <a:ext cx="10467600" cy="501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800">
                <a:solidFill>
                  <a:srgbClr val="018443"/>
                </a:solidFill>
                <a:latin typeface="Overlock"/>
                <a:ea typeface="Overlock"/>
                <a:cs typeface="Overlock"/>
                <a:sym typeface="Overlock"/>
              </a:rPr>
              <a:t>Organizando los puntos</a:t>
            </a:r>
            <a:endParaRPr/>
          </a:p>
          <a:p>
            <a:pPr indent="0" lvl="0" marL="0" marR="0" rtl="0" algn="ctr">
              <a:spcBef>
                <a:spcPts val="0"/>
              </a:spcBef>
              <a:spcAft>
                <a:spcPts val="0"/>
              </a:spcAft>
              <a:buNone/>
            </a:pPr>
            <a:r>
              <a:t/>
            </a:r>
            <a:endParaRPr sz="1000">
              <a:solidFill>
                <a:srgbClr val="018443"/>
              </a:solidFill>
              <a:latin typeface="Overlock"/>
              <a:ea typeface="Overlock"/>
              <a:cs typeface="Overlock"/>
              <a:sym typeface="Overlock"/>
            </a:endParaRPr>
          </a:p>
          <a:p>
            <a:pPr indent="0" lvl="0" marL="0" marR="0" rtl="0" algn="ctr">
              <a:spcBef>
                <a:spcPts val="0"/>
              </a:spcBef>
              <a:spcAft>
                <a:spcPts val="0"/>
              </a:spcAft>
              <a:buNone/>
            </a:pPr>
            <a:r>
              <a:t/>
            </a:r>
            <a:endParaRPr sz="1000">
              <a:solidFill>
                <a:srgbClr val="018443"/>
              </a:solidFill>
              <a:latin typeface="Overlock"/>
              <a:ea typeface="Overlock"/>
              <a:cs typeface="Overlock"/>
              <a:sym typeface="Overlock"/>
            </a:endParaRPr>
          </a:p>
          <a:p>
            <a:pPr indent="0" lvl="0" marL="0" marR="0" rtl="0" algn="ctr">
              <a:spcBef>
                <a:spcPts val="0"/>
              </a:spcBef>
              <a:spcAft>
                <a:spcPts val="0"/>
              </a:spcAft>
              <a:buNone/>
            </a:pPr>
            <a:r>
              <a:t/>
            </a:r>
            <a:endParaRPr sz="1000">
              <a:solidFill>
                <a:srgbClr val="018443"/>
              </a:solidFill>
              <a:latin typeface="Overlock"/>
              <a:ea typeface="Overlock"/>
              <a:cs typeface="Overlock"/>
              <a:sym typeface="Overlock"/>
            </a:endParaRPr>
          </a:p>
          <a:p>
            <a:pPr indent="-457200" lvl="0" marL="457200" marR="0" rtl="0" algn="just">
              <a:spcBef>
                <a:spcPts val="0"/>
              </a:spcBef>
              <a:spcAft>
                <a:spcPts val="0"/>
              </a:spcAft>
              <a:buClr>
                <a:srgbClr val="5F3913"/>
              </a:buClr>
              <a:buSzPts val="3600"/>
              <a:buFont typeface="Arial"/>
              <a:buChar char="•"/>
            </a:pPr>
            <a:r>
              <a:rPr lang="es-CO" sz="3600">
                <a:solidFill>
                  <a:srgbClr val="5F3913"/>
                </a:solidFill>
                <a:latin typeface="Overlock"/>
                <a:ea typeface="Overlock"/>
                <a:cs typeface="Overlock"/>
                <a:sym typeface="Overlock"/>
              </a:rPr>
              <a:t>En cierto sentido, no es malo que tengamos miedo de perder nuestra fe, porque los que tienen miedo de perder la fe, van a cuidarla.  </a:t>
            </a:r>
            <a:endParaRPr/>
          </a:p>
          <a:p>
            <a:pPr indent="-457200" lvl="0" marL="457200" marR="0" rtl="0" algn="just">
              <a:spcBef>
                <a:spcPts val="0"/>
              </a:spcBef>
              <a:spcAft>
                <a:spcPts val="0"/>
              </a:spcAft>
              <a:buClr>
                <a:srgbClr val="018443"/>
              </a:buClr>
              <a:buSzPts val="3600"/>
              <a:buFont typeface="Arial"/>
              <a:buChar char="•"/>
            </a:pPr>
            <a:r>
              <a:rPr lang="es-CO" sz="3600">
                <a:solidFill>
                  <a:srgbClr val="018443"/>
                </a:solidFill>
                <a:latin typeface="Overlock"/>
                <a:ea typeface="Overlock"/>
                <a:cs typeface="Overlock"/>
                <a:sym typeface="Overlock"/>
              </a:rPr>
              <a:t>Más bien, tienen el consuelo mencionado por San Pablo en Filipenses 1:6 RVC: “Estoy persuadido de que el que comenzó en ustedes la buena obra (de fe), la perfeccionará hasta el día de Jesucristo”.</a:t>
            </a:r>
            <a:endParaRPr/>
          </a:p>
        </p:txBody>
      </p:sp>
      <p:sp>
        <p:nvSpPr>
          <p:cNvPr id="425" name="Google Shape;425;p39"/>
          <p:cNvSpPr txBox="1"/>
          <p:nvPr/>
        </p:nvSpPr>
        <p:spPr>
          <a:xfrm>
            <a:off x="559298" y="6242252"/>
            <a:ext cx="1775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39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Screen Clipping" id="109" name="Google Shape;109;p4"/>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10" name="Google Shape;110;p4"/>
          <p:cNvSpPr txBox="1"/>
          <p:nvPr/>
        </p:nvSpPr>
        <p:spPr>
          <a:xfrm>
            <a:off x="0" y="540853"/>
            <a:ext cx="12192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5400">
                <a:solidFill>
                  <a:srgbClr val="018443"/>
                </a:solidFill>
                <a:latin typeface="Overlock"/>
                <a:ea typeface="Overlock"/>
                <a:cs typeface="Overlock"/>
                <a:sym typeface="Overlock"/>
              </a:rPr>
              <a:t>Presentación – 5 minutos</a:t>
            </a:r>
            <a:endParaRPr/>
          </a:p>
        </p:txBody>
      </p:sp>
      <p:pic>
        <p:nvPicPr>
          <p:cNvPr descr="Image result for two men greeting&quot;" id="111" name="Google Shape;111;p4"/>
          <p:cNvPicPr preferRelativeResize="0"/>
          <p:nvPr/>
        </p:nvPicPr>
        <p:blipFill rotWithShape="1">
          <a:blip r:embed="rId4">
            <a:alphaModFix/>
          </a:blip>
          <a:srcRect b="0" l="0" r="0" t="0"/>
          <a:stretch/>
        </p:blipFill>
        <p:spPr>
          <a:xfrm>
            <a:off x="214191" y="2180716"/>
            <a:ext cx="3298371" cy="3298371"/>
          </a:xfrm>
          <a:prstGeom prst="rect">
            <a:avLst/>
          </a:prstGeom>
          <a:noFill/>
          <a:ln>
            <a:noFill/>
          </a:ln>
        </p:spPr>
      </p:pic>
      <p:sp>
        <p:nvSpPr>
          <p:cNvPr id="112" name="Google Shape;112;p4"/>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a:t>
            </a:r>
            <a:endParaRPr/>
          </a:p>
        </p:txBody>
      </p:sp>
      <p:cxnSp>
        <p:nvCxnSpPr>
          <p:cNvPr id="113" name="Google Shape;113;p4"/>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114" name="Google Shape;114;p4"/>
          <p:cNvSpPr txBox="1"/>
          <p:nvPr/>
        </p:nvSpPr>
        <p:spPr>
          <a:xfrm>
            <a:off x="3323900" y="1464175"/>
            <a:ext cx="77544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4000">
                <a:solidFill>
                  <a:srgbClr val="5F3913"/>
                </a:solidFill>
                <a:latin typeface="Overlock"/>
                <a:ea typeface="Overlock"/>
                <a:cs typeface="Overlock"/>
                <a:sym typeface="Overlock"/>
              </a:rPr>
              <a:t>Mi Nombre es      _____________________</a:t>
            </a:r>
            <a:endParaRPr/>
          </a:p>
          <a:p>
            <a:pPr indent="0" lvl="0" marL="0" marR="0" rtl="0" algn="l">
              <a:spcBef>
                <a:spcPts val="0"/>
              </a:spcBef>
              <a:spcAft>
                <a:spcPts val="0"/>
              </a:spcAft>
              <a:buNone/>
            </a:pPr>
            <a:r>
              <a:t/>
            </a:r>
            <a:endParaRPr sz="4000">
              <a:solidFill>
                <a:srgbClr val="5F3913"/>
              </a:solidFill>
              <a:latin typeface="Overlock"/>
              <a:ea typeface="Overlock"/>
              <a:cs typeface="Overlock"/>
              <a:sym typeface="Overlock"/>
            </a:endParaRPr>
          </a:p>
          <a:p>
            <a:pPr indent="0" lvl="0" marL="0" marR="0" rtl="0" algn="l">
              <a:spcBef>
                <a:spcPts val="0"/>
              </a:spcBef>
              <a:spcAft>
                <a:spcPts val="0"/>
              </a:spcAft>
              <a:buNone/>
            </a:pPr>
            <a:r>
              <a:rPr lang="es-CO" sz="4000">
                <a:solidFill>
                  <a:srgbClr val="5F3913"/>
                </a:solidFill>
                <a:latin typeface="Overlock"/>
                <a:ea typeface="Overlock"/>
                <a:cs typeface="Overlock"/>
                <a:sym typeface="Overlock"/>
              </a:rPr>
              <a:t>Vivo en </a:t>
            </a:r>
            <a:endParaRPr sz="4000">
              <a:solidFill>
                <a:srgbClr val="5F3913"/>
              </a:solidFill>
              <a:latin typeface="Overlock"/>
              <a:ea typeface="Overlock"/>
              <a:cs typeface="Overlock"/>
              <a:sym typeface="Overlock"/>
            </a:endParaRPr>
          </a:p>
          <a:p>
            <a:pPr indent="0" lvl="0" marL="0" marR="0" rtl="0" algn="l">
              <a:spcBef>
                <a:spcPts val="0"/>
              </a:spcBef>
              <a:spcAft>
                <a:spcPts val="0"/>
              </a:spcAft>
              <a:buNone/>
            </a:pPr>
            <a:r>
              <a:rPr lang="es-CO" sz="4000">
                <a:solidFill>
                  <a:srgbClr val="5F3913"/>
                </a:solidFill>
                <a:latin typeface="Overlock"/>
                <a:ea typeface="Overlock"/>
                <a:cs typeface="Overlock"/>
                <a:sym typeface="Overlock"/>
              </a:rPr>
              <a:t>_____________________</a:t>
            </a:r>
            <a:endParaRPr/>
          </a:p>
          <a:p>
            <a:pPr indent="0" lvl="0" marL="0" marR="0" rtl="0" algn="l">
              <a:spcBef>
                <a:spcPts val="0"/>
              </a:spcBef>
              <a:spcAft>
                <a:spcPts val="0"/>
              </a:spcAft>
              <a:buNone/>
            </a:pPr>
            <a:r>
              <a:t/>
            </a:r>
            <a:endParaRPr sz="4000">
              <a:solidFill>
                <a:srgbClr val="5F3913"/>
              </a:solidFill>
              <a:latin typeface="Overlock"/>
              <a:ea typeface="Overlock"/>
              <a:cs typeface="Overlock"/>
              <a:sym typeface="Overlock"/>
            </a:endParaRPr>
          </a:p>
          <a:p>
            <a:pPr indent="0" lvl="0" marL="0" marR="0" rtl="0" algn="l">
              <a:spcBef>
                <a:spcPts val="0"/>
              </a:spcBef>
              <a:spcAft>
                <a:spcPts val="0"/>
              </a:spcAft>
              <a:buNone/>
            </a:pPr>
            <a:r>
              <a:rPr lang="es-CO" sz="4000">
                <a:solidFill>
                  <a:srgbClr val="5F3913"/>
                </a:solidFill>
                <a:latin typeface="Overlock"/>
                <a:ea typeface="Overlock"/>
                <a:cs typeface="Overlock"/>
                <a:sym typeface="Overlock"/>
              </a:rPr>
              <a:t>Soy un </a:t>
            </a:r>
            <a:endParaRPr sz="4000">
              <a:solidFill>
                <a:srgbClr val="5F3913"/>
              </a:solidFill>
              <a:latin typeface="Overlock"/>
              <a:ea typeface="Overlock"/>
              <a:cs typeface="Overlock"/>
              <a:sym typeface="Overlock"/>
            </a:endParaRPr>
          </a:p>
          <a:p>
            <a:pPr indent="0" lvl="0" marL="0" marR="0" rtl="0" algn="l">
              <a:spcBef>
                <a:spcPts val="0"/>
              </a:spcBef>
              <a:spcAft>
                <a:spcPts val="0"/>
              </a:spcAft>
              <a:buNone/>
            </a:pPr>
            <a:r>
              <a:rPr lang="es-CO" sz="4000">
                <a:solidFill>
                  <a:srgbClr val="5F3913"/>
                </a:solidFill>
                <a:latin typeface="Overlock"/>
                <a:ea typeface="Overlock"/>
                <a:cs typeface="Overlock"/>
                <a:sym typeface="Overlock"/>
              </a:rPr>
              <a:t>_____________________</a:t>
            </a:r>
            <a:endParaRPr sz="4000">
              <a:solidFill>
                <a:srgbClr val="5F3913"/>
              </a:solidFill>
              <a:latin typeface="Overlock"/>
              <a:ea typeface="Overlock"/>
              <a:cs typeface="Overlock"/>
              <a:sym typeface="Overlo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Screen Clipping" id="430" name="Google Shape;430;p40"/>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431" name="Google Shape;431;p40"/>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40</a:t>
            </a:r>
            <a:endParaRPr/>
          </a:p>
        </p:txBody>
      </p:sp>
      <p:cxnSp>
        <p:nvCxnSpPr>
          <p:cNvPr id="432" name="Google Shape;432;p40"/>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33" name="Google Shape;433;p40"/>
          <p:cNvSpPr txBox="1"/>
          <p:nvPr/>
        </p:nvSpPr>
        <p:spPr>
          <a:xfrm>
            <a:off x="1227653" y="1064031"/>
            <a:ext cx="983200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¿Qué pasa con nuestro cuerpo cuando morimos?</a:t>
            </a:r>
            <a:endParaRPr/>
          </a:p>
        </p:txBody>
      </p:sp>
      <p:sp>
        <p:nvSpPr>
          <p:cNvPr id="434" name="Google Shape;434;p40"/>
          <p:cNvSpPr txBox="1"/>
          <p:nvPr/>
        </p:nvSpPr>
        <p:spPr>
          <a:xfrm>
            <a:off x="1114873" y="4916806"/>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Screen Clipping" id="439" name="Google Shape;439;p41"/>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cxnSp>
        <p:nvCxnSpPr>
          <p:cNvPr id="440" name="Google Shape;440;p41"/>
          <p:cNvCxnSpPr/>
          <p:nvPr/>
        </p:nvCxnSpPr>
        <p:spPr>
          <a:xfrm flipH="1" rot="10800000">
            <a:off x="2167002" y="6461214"/>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41" name="Google Shape;441;p41"/>
          <p:cNvSpPr txBox="1"/>
          <p:nvPr/>
        </p:nvSpPr>
        <p:spPr>
          <a:xfrm>
            <a:off x="739600" y="396400"/>
            <a:ext cx="10538100" cy="5325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Organizando los puntos</a:t>
            </a:r>
            <a:endParaRPr/>
          </a:p>
          <a:p>
            <a:pPr indent="0" lvl="0" marL="0" marR="0" rtl="0" algn="ctr">
              <a:spcBef>
                <a:spcPts val="0"/>
              </a:spcBef>
              <a:spcAft>
                <a:spcPts val="0"/>
              </a:spcAft>
              <a:buNone/>
            </a:pPr>
            <a:r>
              <a:t/>
            </a:r>
            <a:endParaRPr sz="1600">
              <a:solidFill>
                <a:srgbClr val="5F3913"/>
              </a:solidFill>
              <a:latin typeface="Overlock"/>
              <a:ea typeface="Overlock"/>
              <a:cs typeface="Overlock"/>
              <a:sym typeface="Overlock"/>
            </a:endParaRPr>
          </a:p>
          <a:p>
            <a:pPr indent="-571500" lvl="0" marL="571500" marR="0" rtl="0" algn="just">
              <a:spcBef>
                <a:spcPts val="0"/>
              </a:spcBef>
              <a:spcAft>
                <a:spcPts val="0"/>
              </a:spcAft>
              <a:buClr>
                <a:srgbClr val="5F3913"/>
              </a:buClr>
              <a:buSzPts val="3600"/>
              <a:buFont typeface="Arial"/>
              <a:buChar char="•"/>
            </a:pPr>
            <a:r>
              <a:rPr lang="es-CO" sz="3600">
                <a:solidFill>
                  <a:srgbClr val="5F3913"/>
                </a:solidFill>
                <a:latin typeface="Overlock"/>
                <a:ea typeface="Overlock"/>
                <a:cs typeface="Overlock"/>
                <a:sym typeface="Overlock"/>
              </a:rPr>
              <a:t>¿Qué pasa cuando morimos? Eclesiastés 12:7 RVC dice, “Entonces el polvo volverá a la tierra, de donde fue tomado, y el espíritu volverá a Dios, que lo dio.” </a:t>
            </a:r>
            <a:endParaRPr/>
          </a:p>
          <a:p>
            <a:pPr indent="-571500" lvl="0" marL="571500" marR="0" rtl="0" algn="just">
              <a:spcBef>
                <a:spcPts val="0"/>
              </a:spcBef>
              <a:spcAft>
                <a:spcPts val="0"/>
              </a:spcAft>
              <a:buClr>
                <a:srgbClr val="018443"/>
              </a:buClr>
              <a:buSzPts val="3600"/>
              <a:buFont typeface="Arial"/>
              <a:buChar char="•"/>
            </a:pPr>
            <a:r>
              <a:rPr lang="es-CO" sz="3600">
                <a:solidFill>
                  <a:srgbClr val="018443"/>
                </a:solidFill>
                <a:latin typeface="Overlock"/>
                <a:ea typeface="Overlock"/>
                <a:cs typeface="Overlock"/>
                <a:sym typeface="Overlock"/>
              </a:rPr>
              <a:t>Cuando nosotros morimos, nuestras almas se separan de nuestros cuerpos. Nuestros cuerpos regresan al polvo. Ya sea que sean enterrados, cremados, o destruidos en un terrible accidente, </a:t>
            </a:r>
            <a:endParaRPr/>
          </a:p>
          <a:p>
            <a:pPr indent="-571500" lvl="0" marL="571500" marR="0" rtl="0" algn="just">
              <a:spcBef>
                <a:spcPts val="0"/>
              </a:spcBef>
              <a:spcAft>
                <a:spcPts val="0"/>
              </a:spcAft>
              <a:buClr>
                <a:srgbClr val="5F3913"/>
              </a:buClr>
              <a:buSzPts val="3600"/>
              <a:buFont typeface="Arial"/>
              <a:buChar char="•"/>
            </a:pPr>
            <a:r>
              <a:rPr lang="es-CO" sz="3600">
                <a:solidFill>
                  <a:srgbClr val="5F3913"/>
                </a:solidFill>
                <a:latin typeface="Overlock"/>
                <a:ea typeface="Overlock"/>
                <a:cs typeface="Overlock"/>
                <a:sym typeface="Overlock"/>
              </a:rPr>
              <a:t>Estos serán levantados de nuevo en el último día.</a:t>
            </a:r>
            <a:endParaRPr/>
          </a:p>
        </p:txBody>
      </p:sp>
      <p:sp>
        <p:nvSpPr>
          <p:cNvPr id="442" name="Google Shape;442;p41"/>
          <p:cNvSpPr txBox="1"/>
          <p:nvPr/>
        </p:nvSpPr>
        <p:spPr>
          <a:xfrm>
            <a:off x="559298" y="6242252"/>
            <a:ext cx="1775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Screen Clipping" id="447" name="Google Shape;447;p42"/>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448" name="Google Shape;448;p42"/>
          <p:cNvSpPr txBox="1"/>
          <p:nvPr/>
        </p:nvSpPr>
        <p:spPr>
          <a:xfrm>
            <a:off x="488515" y="6276548"/>
            <a:ext cx="1678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42</a:t>
            </a:r>
            <a:endParaRPr/>
          </a:p>
        </p:txBody>
      </p:sp>
      <p:cxnSp>
        <p:nvCxnSpPr>
          <p:cNvPr id="449" name="Google Shape;449;p42"/>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50" name="Google Shape;450;p42"/>
          <p:cNvSpPr txBox="1"/>
          <p:nvPr/>
        </p:nvSpPr>
        <p:spPr>
          <a:xfrm>
            <a:off x="1227653" y="1064031"/>
            <a:ext cx="983200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¿Qué pasa con nuestro espíritu o alma cuando morimos?</a:t>
            </a:r>
            <a:endParaRPr/>
          </a:p>
        </p:txBody>
      </p:sp>
      <p:sp>
        <p:nvSpPr>
          <p:cNvPr id="451" name="Google Shape;451;p42"/>
          <p:cNvSpPr txBox="1"/>
          <p:nvPr/>
        </p:nvSpPr>
        <p:spPr>
          <a:xfrm>
            <a:off x="1114873" y="4916806"/>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Screen Clipping" id="456" name="Google Shape;456;p43"/>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cxnSp>
        <p:nvCxnSpPr>
          <p:cNvPr id="457" name="Google Shape;457;p43"/>
          <p:cNvCxnSpPr/>
          <p:nvPr/>
        </p:nvCxnSpPr>
        <p:spPr>
          <a:xfrm flipH="1" rot="10800000">
            <a:off x="2167002" y="6461214"/>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58" name="Google Shape;458;p43"/>
          <p:cNvSpPr txBox="1"/>
          <p:nvPr/>
        </p:nvSpPr>
        <p:spPr>
          <a:xfrm>
            <a:off x="739600" y="396400"/>
            <a:ext cx="10502700" cy="5741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Organizando los puntos</a:t>
            </a:r>
            <a:endParaRPr/>
          </a:p>
          <a:p>
            <a:pPr indent="0" lvl="0" marL="0" marR="0" rtl="0" algn="ctr">
              <a:spcBef>
                <a:spcPts val="0"/>
              </a:spcBef>
              <a:spcAft>
                <a:spcPts val="0"/>
              </a:spcAft>
              <a:buNone/>
            </a:pPr>
            <a:r>
              <a:t/>
            </a:r>
            <a:endParaRPr sz="1100">
              <a:solidFill>
                <a:srgbClr val="5F3913"/>
              </a:solidFill>
              <a:latin typeface="Overlock"/>
              <a:ea typeface="Overlock"/>
              <a:cs typeface="Overlock"/>
              <a:sym typeface="Overlock"/>
            </a:endParaRPr>
          </a:p>
          <a:p>
            <a:pPr indent="-571500" lvl="0" marL="571500" marR="0" rtl="0" algn="just">
              <a:spcBef>
                <a:spcPts val="0"/>
              </a:spcBef>
              <a:spcAft>
                <a:spcPts val="0"/>
              </a:spcAft>
              <a:buClr>
                <a:srgbClr val="5F3913"/>
              </a:buClr>
              <a:buSzPts val="3200"/>
              <a:buFont typeface="Arial"/>
              <a:buChar char="•"/>
            </a:pPr>
            <a:r>
              <a:rPr lang="es-CO" sz="3200">
                <a:solidFill>
                  <a:srgbClr val="5F3913"/>
                </a:solidFill>
                <a:latin typeface="Overlock"/>
                <a:ea typeface="Overlock"/>
                <a:cs typeface="Overlock"/>
                <a:sym typeface="Overlock"/>
              </a:rPr>
              <a:t>El alma "volverá a Dios, que lo dio.” </a:t>
            </a:r>
            <a:endParaRPr/>
          </a:p>
          <a:p>
            <a:pPr indent="-571500" lvl="0" marL="571500" marR="0" rtl="0" algn="just">
              <a:spcBef>
                <a:spcPts val="0"/>
              </a:spcBef>
              <a:spcAft>
                <a:spcPts val="0"/>
              </a:spcAft>
              <a:buClr>
                <a:srgbClr val="018443"/>
              </a:buClr>
              <a:buSzPts val="3200"/>
              <a:buFont typeface="Arial"/>
              <a:buChar char="•"/>
            </a:pPr>
            <a:r>
              <a:rPr lang="es-CO" sz="3200">
                <a:solidFill>
                  <a:srgbClr val="018443"/>
                </a:solidFill>
                <a:latin typeface="Overlock"/>
                <a:ea typeface="Overlock"/>
                <a:cs typeface="Overlock"/>
                <a:sym typeface="Overlock"/>
              </a:rPr>
              <a:t>En el caso de un incrédulo, Dios envía el alma al infierno para comenzar una eternidad de sufrimiento. En el caso de los creyentes, en el momento de muerte, sus almas se encontrarán con El Salvador. </a:t>
            </a:r>
            <a:r>
              <a:rPr lang="es-CO" sz="3200">
                <a:solidFill>
                  <a:srgbClr val="018443"/>
                </a:solidFill>
                <a:latin typeface="Overlock"/>
                <a:ea typeface="Overlock"/>
                <a:cs typeface="Overlock"/>
                <a:sym typeface="Overlock"/>
              </a:rPr>
              <a:t>Él</a:t>
            </a:r>
            <a:r>
              <a:rPr lang="es-CO" sz="3200">
                <a:solidFill>
                  <a:srgbClr val="018443"/>
                </a:solidFill>
                <a:latin typeface="Overlock"/>
                <a:ea typeface="Overlock"/>
                <a:cs typeface="Overlock"/>
                <a:sym typeface="Overlock"/>
              </a:rPr>
              <a:t> los saludará con estas palabras: “Vengan, benditos de mi Padre, y hereden el reino preparado para ustedes desde la fundación del mundo.” (Mateo 25:35). </a:t>
            </a:r>
            <a:endParaRPr/>
          </a:p>
          <a:p>
            <a:pPr indent="-571500" lvl="0" marL="571500" marR="0" rtl="0" algn="just">
              <a:spcBef>
                <a:spcPts val="0"/>
              </a:spcBef>
              <a:spcAft>
                <a:spcPts val="0"/>
              </a:spcAft>
              <a:buClr>
                <a:srgbClr val="5F3913"/>
              </a:buClr>
              <a:buSzPts val="3200"/>
              <a:buFont typeface="Arial"/>
              <a:buChar char="•"/>
            </a:pPr>
            <a:r>
              <a:rPr lang="es-CO" sz="3200">
                <a:solidFill>
                  <a:srgbClr val="5F3913"/>
                </a:solidFill>
                <a:latin typeface="Overlock"/>
                <a:ea typeface="Overlock"/>
                <a:cs typeface="Overlock"/>
                <a:sym typeface="Overlock"/>
              </a:rPr>
              <a:t>Entonces sus almas reinará con Jesús en el cielo esperando los acontecimientos del último día.</a:t>
            </a:r>
            <a:endParaRPr/>
          </a:p>
        </p:txBody>
      </p:sp>
      <p:sp>
        <p:nvSpPr>
          <p:cNvPr id="459" name="Google Shape;459;p43"/>
          <p:cNvSpPr txBox="1"/>
          <p:nvPr/>
        </p:nvSpPr>
        <p:spPr>
          <a:xfrm>
            <a:off x="559298" y="6242252"/>
            <a:ext cx="17755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43</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descr="Screen Clipping" id="464" name="Google Shape;464;p44"/>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465" name="Google Shape;465;p44"/>
          <p:cNvSpPr txBox="1"/>
          <p:nvPr/>
        </p:nvSpPr>
        <p:spPr>
          <a:xfrm>
            <a:off x="488514" y="6276548"/>
            <a:ext cx="16316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44</a:t>
            </a:r>
            <a:endParaRPr/>
          </a:p>
        </p:txBody>
      </p:sp>
      <p:cxnSp>
        <p:nvCxnSpPr>
          <p:cNvPr id="466" name="Google Shape;466;p44"/>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67" name="Google Shape;467;p44"/>
          <p:cNvSpPr txBox="1"/>
          <p:nvPr/>
        </p:nvSpPr>
        <p:spPr>
          <a:xfrm>
            <a:off x="858144" y="470695"/>
            <a:ext cx="1036411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Oración</a:t>
            </a:r>
            <a:endParaRPr sz="6000">
              <a:solidFill>
                <a:srgbClr val="5F3913"/>
              </a:solidFill>
              <a:latin typeface="Overlock"/>
              <a:ea typeface="Overlock"/>
              <a:cs typeface="Overlock"/>
              <a:sym typeface="Overlock"/>
            </a:endParaRPr>
          </a:p>
        </p:txBody>
      </p:sp>
      <p:pic>
        <p:nvPicPr>
          <p:cNvPr id="468" name="Google Shape;468;p44"/>
          <p:cNvPicPr preferRelativeResize="0"/>
          <p:nvPr/>
        </p:nvPicPr>
        <p:blipFill rotWithShape="1">
          <a:blip r:embed="rId4">
            <a:alphaModFix/>
          </a:blip>
          <a:srcRect b="0" l="0" r="0" t="0"/>
          <a:stretch/>
        </p:blipFill>
        <p:spPr>
          <a:xfrm>
            <a:off x="2120134" y="1746968"/>
            <a:ext cx="7840134" cy="399497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Screen Clipping" id="473" name="Google Shape;473;p45"/>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474" name="Google Shape;474;p45"/>
          <p:cNvSpPr txBox="1"/>
          <p:nvPr/>
        </p:nvSpPr>
        <p:spPr>
          <a:xfrm>
            <a:off x="488515" y="6276548"/>
            <a:ext cx="15782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45</a:t>
            </a:r>
            <a:endParaRPr/>
          </a:p>
        </p:txBody>
      </p:sp>
      <p:cxnSp>
        <p:nvCxnSpPr>
          <p:cNvPr id="475" name="Google Shape;475;p45"/>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
        <p:nvSpPr>
          <p:cNvPr id="476" name="Google Shape;476;p45"/>
          <p:cNvSpPr txBox="1"/>
          <p:nvPr/>
        </p:nvSpPr>
        <p:spPr>
          <a:xfrm>
            <a:off x="858144" y="259134"/>
            <a:ext cx="1036411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5F3913"/>
                </a:solidFill>
                <a:latin typeface="Overlock"/>
                <a:ea typeface="Overlock"/>
                <a:cs typeface="Overlock"/>
                <a:sym typeface="Overlock"/>
              </a:rPr>
              <a:t>La Despedida</a:t>
            </a:r>
            <a:endParaRPr/>
          </a:p>
        </p:txBody>
      </p:sp>
      <p:pic>
        <p:nvPicPr>
          <p:cNvPr descr="Image result for la despedida&quot;" id="477" name="Google Shape;477;p45"/>
          <p:cNvPicPr preferRelativeResize="0"/>
          <p:nvPr/>
        </p:nvPicPr>
        <p:blipFill rotWithShape="1">
          <a:blip r:embed="rId4">
            <a:alphaModFix/>
          </a:blip>
          <a:srcRect b="0" l="0" r="0" t="0"/>
          <a:stretch/>
        </p:blipFill>
        <p:spPr>
          <a:xfrm>
            <a:off x="2443662" y="1682769"/>
            <a:ext cx="7460708" cy="41966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t/>
            </a:r>
            <a:endParaRPr/>
          </a:p>
        </p:txBody>
      </p:sp>
      <p:sp>
        <p:nvSpPr>
          <p:cNvPr id="483" name="Google Shape;483;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484" name="Google Shape;484;p46"/>
          <p:cNvPicPr preferRelativeResize="0"/>
          <p:nvPr/>
        </p:nvPicPr>
        <p:blipFill rotWithShape="1">
          <a:blip r:embed="rId3">
            <a:alphaModFix/>
          </a:blip>
          <a:srcRect b="0" l="0" r="0" t="0"/>
          <a:stretch/>
        </p:blipFill>
        <p:spPr>
          <a:xfrm>
            <a:off x="1011936" y="100351"/>
            <a:ext cx="10168128" cy="66731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Screen Clipping" id="119" name="Google Shape;119;p5"/>
          <p:cNvPicPr preferRelativeResize="0"/>
          <p:nvPr/>
        </p:nvPicPr>
        <p:blipFill rotWithShape="1">
          <a:blip r:embed="rId3">
            <a:alphaModFix/>
          </a:blip>
          <a:srcRect b="0" l="0" r="0" t="0"/>
          <a:stretch/>
        </p:blipFill>
        <p:spPr>
          <a:xfrm>
            <a:off x="12655058" y="5168834"/>
            <a:ext cx="980260" cy="643328"/>
          </a:xfrm>
          <a:prstGeom prst="rect">
            <a:avLst/>
          </a:prstGeom>
          <a:noFill/>
          <a:ln>
            <a:noFill/>
          </a:ln>
        </p:spPr>
      </p:pic>
      <p:sp>
        <p:nvSpPr>
          <p:cNvPr id="120" name="Google Shape;120;p5"/>
          <p:cNvSpPr txBox="1"/>
          <p:nvPr/>
        </p:nvSpPr>
        <p:spPr>
          <a:xfrm>
            <a:off x="1078875" y="437000"/>
            <a:ext cx="10257300" cy="5633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O" sz="3600">
                <a:solidFill>
                  <a:srgbClr val="5F3913"/>
                </a:solidFill>
                <a:latin typeface="Overlock"/>
                <a:ea typeface="Overlock"/>
                <a:cs typeface="Overlock"/>
                <a:sym typeface="Overlock"/>
              </a:rPr>
              <a:t>Querido Jesús, con el tiempo, te veremos cara a cara, ya sea cuando muramos o porque aún estamos vivos cuando regreses en el último día. Pedimos que nos mantengas fuertes en la fe y siempre preparados para encontrarnos contigo. No nos involucremos tanto en la creación de un cielo aquí en esta tierra que olvidemos que nuestro verdadero hogar está contigo en el cielo. </a:t>
            </a:r>
            <a:r>
              <a:rPr lang="es-CO" sz="3600">
                <a:solidFill>
                  <a:srgbClr val="5F3913"/>
                </a:solidFill>
                <a:latin typeface="Overlock"/>
                <a:ea typeface="Overlock"/>
                <a:cs typeface="Overlock"/>
                <a:sym typeface="Overlock"/>
              </a:rPr>
              <a:t>Preservanos</a:t>
            </a:r>
            <a:r>
              <a:rPr lang="es-CO" sz="3600">
                <a:solidFill>
                  <a:srgbClr val="5F3913"/>
                </a:solidFill>
                <a:latin typeface="Overlock"/>
                <a:ea typeface="Overlock"/>
                <a:cs typeface="Overlock"/>
                <a:sym typeface="Overlock"/>
              </a:rPr>
              <a:t> en la verdadera fe cristiana para la vida eterna. Lo pedimos en el nombre de Jesús.  </a:t>
            </a:r>
            <a:r>
              <a:rPr lang="es-CO" sz="3600">
                <a:solidFill>
                  <a:srgbClr val="018443"/>
                </a:solidFill>
                <a:latin typeface="Overlock"/>
                <a:ea typeface="Overlock"/>
                <a:cs typeface="Overlock"/>
                <a:sym typeface="Overlock"/>
              </a:rPr>
              <a:t>Amén.</a:t>
            </a:r>
            <a:endParaRPr sz="3600">
              <a:solidFill>
                <a:srgbClr val="018443"/>
              </a:solidFill>
              <a:latin typeface="Overlock"/>
              <a:ea typeface="Overlock"/>
              <a:cs typeface="Overlock"/>
              <a:sym typeface="Overlock"/>
            </a:endParaRPr>
          </a:p>
        </p:txBody>
      </p:sp>
      <p:pic>
        <p:nvPicPr>
          <p:cNvPr descr="Image result for praying hands" id="121" name="Google Shape;121;p5"/>
          <p:cNvPicPr preferRelativeResize="0"/>
          <p:nvPr/>
        </p:nvPicPr>
        <p:blipFill rotWithShape="1">
          <a:blip r:embed="rId4">
            <a:alphaModFix/>
          </a:blip>
          <a:srcRect b="8684" l="17888" r="16983" t="4477"/>
          <a:stretch/>
        </p:blipFill>
        <p:spPr>
          <a:xfrm>
            <a:off x="10798213" y="5360526"/>
            <a:ext cx="964015" cy="1285354"/>
          </a:xfrm>
          <a:prstGeom prst="rect">
            <a:avLst/>
          </a:prstGeom>
          <a:noFill/>
          <a:ln>
            <a:noFill/>
          </a:ln>
        </p:spPr>
      </p:pic>
      <p:sp>
        <p:nvSpPr>
          <p:cNvPr id="122" name="Google Shape;122;p5"/>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5</a:t>
            </a:r>
            <a:endParaRPr/>
          </a:p>
        </p:txBody>
      </p:sp>
      <p:cxnSp>
        <p:nvCxnSpPr>
          <p:cNvPr id="123" name="Google Shape;123;p5"/>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Screen Clipping" id="128" name="Google Shape;128;p6"/>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29" name="Google Shape;129;p6"/>
          <p:cNvSpPr txBox="1"/>
          <p:nvPr/>
        </p:nvSpPr>
        <p:spPr>
          <a:xfrm>
            <a:off x="3348530" y="1318958"/>
            <a:ext cx="7527659" cy="3785652"/>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5F3913"/>
              </a:buClr>
              <a:buSzPts val="4800"/>
              <a:buFont typeface="Arial"/>
              <a:buChar char="•"/>
            </a:pPr>
            <a:r>
              <a:rPr lang="es-CO" sz="4800">
                <a:solidFill>
                  <a:srgbClr val="5F3913"/>
                </a:solidFill>
                <a:latin typeface="Overlock"/>
                <a:ea typeface="Overlock"/>
                <a:cs typeface="Overlock"/>
                <a:sym typeface="Overlock"/>
              </a:rPr>
              <a:t>Por venir preparado</a:t>
            </a:r>
            <a:endParaRPr/>
          </a:p>
          <a:p>
            <a:pPr indent="-571500" lvl="0" marL="571500" marR="0" rtl="0" algn="l">
              <a:spcBef>
                <a:spcPts val="0"/>
              </a:spcBef>
              <a:spcAft>
                <a:spcPts val="0"/>
              </a:spcAft>
              <a:buClr>
                <a:srgbClr val="5F3913"/>
              </a:buClr>
              <a:buSzPts val="4800"/>
              <a:buFont typeface="Arial"/>
              <a:buChar char="•"/>
            </a:pPr>
            <a:r>
              <a:rPr lang="es-CO" sz="4800">
                <a:solidFill>
                  <a:srgbClr val="5F3913"/>
                </a:solidFill>
                <a:latin typeface="Overlock"/>
                <a:ea typeface="Overlock"/>
                <a:cs typeface="Overlock"/>
                <a:sym typeface="Overlock"/>
              </a:rPr>
              <a:t>Por respetar la hora</a:t>
            </a:r>
            <a:endParaRPr/>
          </a:p>
          <a:p>
            <a:pPr indent="-571500" lvl="0" marL="571500" marR="0" rtl="0" algn="l">
              <a:spcBef>
                <a:spcPts val="0"/>
              </a:spcBef>
              <a:spcAft>
                <a:spcPts val="0"/>
              </a:spcAft>
              <a:buClr>
                <a:srgbClr val="5F3913"/>
              </a:buClr>
              <a:buSzPts val="4800"/>
              <a:buFont typeface="Arial"/>
              <a:buChar char="•"/>
            </a:pPr>
            <a:r>
              <a:rPr lang="es-CO" sz="4800">
                <a:solidFill>
                  <a:srgbClr val="5F3913"/>
                </a:solidFill>
                <a:latin typeface="Overlock"/>
                <a:ea typeface="Overlock"/>
                <a:cs typeface="Overlock"/>
                <a:sym typeface="Overlock"/>
              </a:rPr>
              <a:t>Por los que nos sirven</a:t>
            </a:r>
            <a:endParaRPr/>
          </a:p>
          <a:p>
            <a:pPr indent="-571500" lvl="0" marL="571500" marR="0" rtl="0" algn="l">
              <a:spcBef>
                <a:spcPts val="0"/>
              </a:spcBef>
              <a:spcAft>
                <a:spcPts val="0"/>
              </a:spcAft>
              <a:buClr>
                <a:srgbClr val="5F3913"/>
              </a:buClr>
              <a:buSzPts val="4800"/>
              <a:buFont typeface="Arial"/>
              <a:buChar char="•"/>
            </a:pPr>
            <a:r>
              <a:rPr lang="es-CO" sz="4800">
                <a:solidFill>
                  <a:srgbClr val="5F3913"/>
                </a:solidFill>
                <a:latin typeface="Overlock"/>
                <a:ea typeface="Overlock"/>
                <a:cs typeface="Overlock"/>
                <a:sym typeface="Overlock"/>
              </a:rPr>
              <a:t>Por los co-alumnos</a:t>
            </a:r>
            <a:endParaRPr/>
          </a:p>
          <a:p>
            <a:pPr indent="-571500" lvl="0" marL="571500" marR="0" rtl="0" algn="l">
              <a:spcBef>
                <a:spcPts val="0"/>
              </a:spcBef>
              <a:spcAft>
                <a:spcPts val="0"/>
              </a:spcAft>
              <a:buClr>
                <a:srgbClr val="5F3913"/>
              </a:buClr>
              <a:buSzPts val="4800"/>
              <a:buFont typeface="Arial"/>
              <a:buChar char="•"/>
            </a:pPr>
            <a:r>
              <a:rPr lang="es-CO" sz="4800">
                <a:solidFill>
                  <a:srgbClr val="5F3913"/>
                </a:solidFill>
                <a:latin typeface="Overlock"/>
                <a:ea typeface="Overlock"/>
                <a:cs typeface="Overlock"/>
                <a:sym typeface="Overlock"/>
              </a:rPr>
              <a:t>Por el grupo de WhatsApp</a:t>
            </a:r>
            <a:endParaRPr sz="4800">
              <a:solidFill>
                <a:srgbClr val="5F3913"/>
              </a:solidFill>
              <a:latin typeface="Overlock"/>
              <a:ea typeface="Overlock"/>
              <a:cs typeface="Overlock"/>
              <a:sym typeface="Overlock"/>
            </a:endParaRPr>
          </a:p>
        </p:txBody>
      </p:sp>
      <p:pic>
        <p:nvPicPr>
          <p:cNvPr descr="Image result for respeto&quot;" id="130" name="Google Shape;130;p6"/>
          <p:cNvPicPr preferRelativeResize="0"/>
          <p:nvPr/>
        </p:nvPicPr>
        <p:blipFill rotWithShape="1">
          <a:blip r:embed="rId4">
            <a:alphaModFix/>
          </a:blip>
          <a:srcRect b="36396" l="0" r="0" t="11683"/>
          <a:stretch/>
        </p:blipFill>
        <p:spPr>
          <a:xfrm rot="-5400000">
            <a:off x="-623821" y="2365634"/>
            <a:ext cx="5215075" cy="1692301"/>
          </a:xfrm>
          <a:prstGeom prst="rect">
            <a:avLst/>
          </a:prstGeom>
          <a:noFill/>
          <a:ln>
            <a:noFill/>
          </a:ln>
        </p:spPr>
      </p:pic>
      <p:sp>
        <p:nvSpPr>
          <p:cNvPr id="131" name="Google Shape;131;p6"/>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6</a:t>
            </a:r>
            <a:endParaRPr/>
          </a:p>
        </p:txBody>
      </p:sp>
      <p:cxnSp>
        <p:nvCxnSpPr>
          <p:cNvPr id="132" name="Google Shape;132;p6"/>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Screen Clipping" id="137" name="Google Shape;137;p7"/>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pic>
        <p:nvPicPr>
          <p:cNvPr descr="Image result for repaso&quot;" id="138" name="Google Shape;138;p7"/>
          <p:cNvPicPr preferRelativeResize="0"/>
          <p:nvPr/>
        </p:nvPicPr>
        <p:blipFill rotWithShape="1">
          <a:blip r:embed="rId4">
            <a:alphaModFix/>
          </a:blip>
          <a:srcRect b="0" l="0" r="0" t="0"/>
          <a:stretch/>
        </p:blipFill>
        <p:spPr>
          <a:xfrm>
            <a:off x="658905" y="617537"/>
            <a:ext cx="10771088" cy="2909434"/>
          </a:xfrm>
          <a:prstGeom prst="rect">
            <a:avLst/>
          </a:prstGeom>
          <a:noFill/>
          <a:ln>
            <a:noFill/>
          </a:ln>
        </p:spPr>
      </p:pic>
      <p:sp>
        <p:nvSpPr>
          <p:cNvPr id="139" name="Google Shape;139;p7"/>
          <p:cNvSpPr txBox="1"/>
          <p:nvPr/>
        </p:nvSpPr>
        <p:spPr>
          <a:xfrm>
            <a:off x="2442957" y="4178484"/>
            <a:ext cx="720298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8800">
                <a:solidFill>
                  <a:srgbClr val="018443"/>
                </a:solidFill>
                <a:latin typeface="Overlock"/>
                <a:ea typeface="Overlock"/>
                <a:cs typeface="Overlock"/>
                <a:sym typeface="Overlock"/>
              </a:rPr>
              <a:t>10-15 Minutos</a:t>
            </a:r>
            <a:endParaRPr sz="8800">
              <a:solidFill>
                <a:srgbClr val="018443"/>
              </a:solidFill>
              <a:latin typeface="Overlock"/>
              <a:ea typeface="Overlock"/>
              <a:cs typeface="Overlock"/>
              <a:sym typeface="Overlock"/>
            </a:endParaRPr>
          </a:p>
        </p:txBody>
      </p:sp>
      <p:sp>
        <p:nvSpPr>
          <p:cNvPr id="140" name="Google Shape;140;p7"/>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7</a:t>
            </a:r>
            <a:endParaRPr/>
          </a:p>
        </p:txBody>
      </p:sp>
      <p:cxnSp>
        <p:nvCxnSpPr>
          <p:cNvPr id="141" name="Google Shape;141;p7"/>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Screen Clipping" id="146" name="Google Shape;146;p8"/>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47" name="Google Shape;147;p8"/>
          <p:cNvSpPr txBox="1"/>
          <p:nvPr/>
        </p:nvSpPr>
        <p:spPr>
          <a:xfrm>
            <a:off x="0" y="867875"/>
            <a:ext cx="121920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800">
                <a:solidFill>
                  <a:srgbClr val="5F3913"/>
                </a:solidFill>
                <a:latin typeface="Overlock"/>
                <a:ea typeface="Overlock"/>
                <a:cs typeface="Overlock"/>
                <a:sym typeface="Overlock"/>
              </a:rPr>
              <a:t>¿Cuáles son los dos advenimientos </a:t>
            </a:r>
            <a:endParaRPr sz="4800">
              <a:solidFill>
                <a:srgbClr val="5F3913"/>
              </a:solidFill>
              <a:latin typeface="Overlock"/>
              <a:ea typeface="Overlock"/>
              <a:cs typeface="Overlock"/>
              <a:sym typeface="Overlock"/>
            </a:endParaRPr>
          </a:p>
          <a:p>
            <a:pPr indent="0" lvl="0" marL="0" marR="0" rtl="0" algn="ctr">
              <a:spcBef>
                <a:spcPts val="0"/>
              </a:spcBef>
              <a:spcAft>
                <a:spcPts val="0"/>
              </a:spcAft>
              <a:buNone/>
            </a:pPr>
            <a:r>
              <a:rPr lang="es-CO" sz="4800">
                <a:solidFill>
                  <a:srgbClr val="5F3913"/>
                </a:solidFill>
                <a:latin typeface="Overlock"/>
                <a:ea typeface="Overlock"/>
                <a:cs typeface="Overlock"/>
                <a:sym typeface="Overlock"/>
              </a:rPr>
              <a:t>(venidas) de Jesús, y cómo son diferentes</a:t>
            </a:r>
            <a:endParaRPr sz="4800">
              <a:solidFill>
                <a:srgbClr val="5F3913"/>
              </a:solidFill>
              <a:latin typeface="Overlock"/>
              <a:ea typeface="Overlock"/>
              <a:cs typeface="Overlock"/>
              <a:sym typeface="Overlock"/>
            </a:endParaRPr>
          </a:p>
          <a:p>
            <a:pPr indent="0" lvl="0" marL="0" marR="0" rtl="0" algn="ctr">
              <a:spcBef>
                <a:spcPts val="0"/>
              </a:spcBef>
              <a:spcAft>
                <a:spcPts val="0"/>
              </a:spcAft>
              <a:buNone/>
            </a:pPr>
            <a:r>
              <a:rPr lang="es-CO" sz="4800">
                <a:solidFill>
                  <a:srgbClr val="5F3913"/>
                </a:solidFill>
                <a:latin typeface="Overlock"/>
                <a:ea typeface="Overlock"/>
                <a:cs typeface="Overlock"/>
                <a:sym typeface="Overlock"/>
              </a:rPr>
              <a:t> tanto en estilo como en propósito?</a:t>
            </a:r>
            <a:endParaRPr sz="4800">
              <a:solidFill>
                <a:srgbClr val="5F3913"/>
              </a:solidFill>
              <a:latin typeface="Overlock"/>
              <a:ea typeface="Overlock"/>
              <a:cs typeface="Overlock"/>
              <a:sym typeface="Overlock"/>
            </a:endParaRPr>
          </a:p>
        </p:txBody>
      </p:sp>
      <p:sp>
        <p:nvSpPr>
          <p:cNvPr id="148" name="Google Shape;148;p8"/>
          <p:cNvSpPr txBox="1"/>
          <p:nvPr/>
        </p:nvSpPr>
        <p:spPr>
          <a:xfrm>
            <a:off x="1196171" y="4666755"/>
            <a:ext cx="9944788" cy="646331"/>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rgbClr val="018443"/>
                </a:solidFill>
                <a:latin typeface="Overlock"/>
                <a:ea typeface="Overlock"/>
                <a:cs typeface="Overlock"/>
                <a:sym typeface="Overlock"/>
              </a:rPr>
              <a:t>Comparemos, veamos lo que otros han dicho</a:t>
            </a:r>
            <a:endParaRPr sz="3600">
              <a:solidFill>
                <a:srgbClr val="018443"/>
              </a:solidFill>
              <a:latin typeface="Overlock"/>
              <a:ea typeface="Overlock"/>
              <a:cs typeface="Overlock"/>
              <a:sym typeface="Overlock"/>
            </a:endParaRPr>
          </a:p>
        </p:txBody>
      </p:sp>
      <p:sp>
        <p:nvSpPr>
          <p:cNvPr id="149" name="Google Shape;149;p8"/>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8</a:t>
            </a:r>
            <a:endParaRPr/>
          </a:p>
        </p:txBody>
      </p:sp>
      <p:cxnSp>
        <p:nvCxnSpPr>
          <p:cNvPr id="150" name="Google Shape;150;p8"/>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Screen Clipping" id="155" name="Google Shape;155;p9"/>
          <p:cNvPicPr preferRelativeResize="0"/>
          <p:nvPr/>
        </p:nvPicPr>
        <p:blipFill rotWithShape="1">
          <a:blip r:embed="rId3">
            <a:alphaModFix/>
          </a:blip>
          <a:srcRect b="0" l="0" r="0" t="0"/>
          <a:stretch/>
        </p:blipFill>
        <p:spPr>
          <a:xfrm>
            <a:off x="10732128" y="6002552"/>
            <a:ext cx="980260" cy="643328"/>
          </a:xfrm>
          <a:prstGeom prst="rect">
            <a:avLst/>
          </a:prstGeom>
          <a:noFill/>
          <a:ln>
            <a:noFill/>
          </a:ln>
        </p:spPr>
      </p:pic>
      <p:sp>
        <p:nvSpPr>
          <p:cNvPr id="156" name="Google Shape;156;p9"/>
          <p:cNvSpPr txBox="1"/>
          <p:nvPr/>
        </p:nvSpPr>
        <p:spPr>
          <a:xfrm>
            <a:off x="1169807" y="356682"/>
            <a:ext cx="10107385"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200">
                <a:solidFill>
                  <a:srgbClr val="5F3913"/>
                </a:solidFill>
                <a:latin typeface="Overlock"/>
                <a:ea typeface="Overlock"/>
                <a:cs typeface="Overlock"/>
                <a:sym typeface="Overlock"/>
              </a:rPr>
              <a:t>¿Cuáles son los dos advenimientos (venidas) de Jesús, y cómo son diferentes tanto en estilo como en propósito?</a:t>
            </a:r>
            <a:endParaRPr sz="3200">
              <a:solidFill>
                <a:srgbClr val="5F3913"/>
              </a:solidFill>
              <a:latin typeface="Overlock"/>
              <a:ea typeface="Overlock"/>
              <a:cs typeface="Overlock"/>
              <a:sym typeface="Overlock"/>
            </a:endParaRPr>
          </a:p>
        </p:txBody>
      </p:sp>
      <p:sp>
        <p:nvSpPr>
          <p:cNvPr id="157" name="Google Shape;157;p9"/>
          <p:cNvSpPr txBox="1"/>
          <p:nvPr/>
        </p:nvSpPr>
        <p:spPr>
          <a:xfrm>
            <a:off x="1169800" y="1799575"/>
            <a:ext cx="10049100" cy="3417000"/>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018443"/>
              </a:buClr>
              <a:buSzPts val="3600"/>
              <a:buFont typeface="Arial"/>
              <a:buChar char="•"/>
            </a:pPr>
            <a:r>
              <a:rPr lang="es-CO" sz="3600">
                <a:solidFill>
                  <a:srgbClr val="018443"/>
                </a:solidFill>
                <a:latin typeface="Overlock"/>
                <a:ea typeface="Overlock"/>
                <a:cs typeface="Overlock"/>
                <a:sym typeface="Overlock"/>
              </a:rPr>
              <a:t>La primera vez que Jesús vino con mucha humildad con la misión de salvar al mundo del pecado. </a:t>
            </a:r>
            <a:endParaRPr/>
          </a:p>
          <a:p>
            <a:pPr indent="-571500" lvl="0" marL="571500" marR="0" rtl="0" algn="just">
              <a:spcBef>
                <a:spcPts val="0"/>
              </a:spcBef>
              <a:spcAft>
                <a:spcPts val="0"/>
              </a:spcAft>
              <a:buClr>
                <a:srgbClr val="5F3913"/>
              </a:buClr>
              <a:buSzPts val="3600"/>
              <a:buFont typeface="Arial"/>
              <a:buChar char="•"/>
            </a:pPr>
            <a:r>
              <a:rPr lang="es-CO" sz="3600">
                <a:solidFill>
                  <a:srgbClr val="5F3913"/>
                </a:solidFill>
                <a:latin typeface="Overlock"/>
                <a:ea typeface="Overlock"/>
                <a:cs typeface="Overlock"/>
                <a:sym typeface="Overlock"/>
              </a:rPr>
              <a:t>Su segundo advenimiento será cuando venga de nuevo con gran poder y majestad para juzgar a los vivos y a los muertos y llevar a los creyentes a nuestro hogar eterno.</a:t>
            </a:r>
            <a:endParaRPr sz="3600">
              <a:solidFill>
                <a:srgbClr val="5F3913"/>
              </a:solidFill>
              <a:latin typeface="Overlock"/>
              <a:ea typeface="Overlock"/>
              <a:cs typeface="Overlock"/>
              <a:sym typeface="Overlock"/>
            </a:endParaRPr>
          </a:p>
        </p:txBody>
      </p:sp>
      <p:sp>
        <p:nvSpPr>
          <p:cNvPr id="158" name="Google Shape;158;p9"/>
          <p:cNvSpPr txBox="1"/>
          <p:nvPr/>
        </p:nvSpPr>
        <p:spPr>
          <a:xfrm>
            <a:off x="488515" y="6276548"/>
            <a:ext cx="1495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5F3913"/>
                </a:solidFill>
                <a:latin typeface="Overlock"/>
                <a:ea typeface="Overlock"/>
                <a:cs typeface="Overlock"/>
                <a:sym typeface="Overlock"/>
              </a:rPr>
              <a:t>Diapositiva 9</a:t>
            </a:r>
            <a:endParaRPr/>
          </a:p>
        </p:txBody>
      </p:sp>
      <p:cxnSp>
        <p:nvCxnSpPr>
          <p:cNvPr id="159" name="Google Shape;159;p9"/>
          <p:cNvCxnSpPr/>
          <p:nvPr/>
        </p:nvCxnSpPr>
        <p:spPr>
          <a:xfrm flipH="1" rot="10800000">
            <a:off x="2167003" y="6488108"/>
            <a:ext cx="8214126" cy="374"/>
          </a:xfrm>
          <a:prstGeom prst="straightConnector1">
            <a:avLst/>
          </a:prstGeom>
          <a:noFill/>
          <a:ln cap="flat" cmpd="sng" w="38100">
            <a:solidFill>
              <a:srgbClr val="018443"/>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 calcmode="lin" valueType="num">
                                      <p:cBhvr additive="base">
                                        <p:cTn dur="500"/>
                                        <p:tgtEl>
                                          <p:spTgt spid="15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 calcmode="lin" valueType="num">
                                      <p:cBhvr additive="base">
                                        <p:cTn dur="500"/>
                                        <p:tgtEl>
                                          <p:spTgt spid="15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7" ma:contentTypeDescription="Create a new document." ma:contentTypeScope="" ma:versionID="805726ce11083706badc354d2db9a040">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dee99962399dcc73dd033c2929dc3ebc"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lcf76f155ced4ddcb4097134ff3c332f xmlns="d9dd568f-92e7-4aa1-8e50-87aa9ffea924">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51616CFA-B6F3-47C1-B6ED-D87C8987E8DC}"/>
</file>

<file path=customXml/itemProps2.xml><?xml version="1.0" encoding="utf-8"?>
<ds:datastoreItem xmlns:ds="http://schemas.openxmlformats.org/officeDocument/2006/customXml" ds:itemID="{489FFA39-5902-49CC-A6AF-57ECB4DA58F8}"/>
</file>

<file path=customXml/itemProps3.xml><?xml version="1.0" encoding="utf-8"?>
<ds:datastoreItem xmlns:ds="http://schemas.openxmlformats.org/officeDocument/2006/customXml" ds:itemID="{AA6FE51C-611F-4862-9C42-4F23E0D7755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 Leyrer</dc:creator>
  <dcterms:created xsi:type="dcterms:W3CDTF">2019-11-25T17:14:25Z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MediaServiceImageTags">
    <vt:lpwstr/>
  </property>
</Properties>
</file>