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embeddedFontLst>
    <p:embeddedFont>
      <p:font typeface="Lato"/>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5.xml"/><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42" Type="http://schemas.openxmlformats.org/officeDocument/2006/relationships/slide" Target="slides/slide38.xml"/><Relationship Id="rId47" Type="http://schemas.openxmlformats.org/officeDocument/2006/relationships/font" Target="fonts/LatoBlack-bold.fntdata"/><Relationship Id="rId34" Type="http://schemas.openxmlformats.org/officeDocument/2006/relationships/slide" Target="slides/slide30.xml"/><Relationship Id="rId21" Type="http://schemas.openxmlformats.org/officeDocument/2006/relationships/slide" Target="slides/slide17.xml"/><Relationship Id="rId50"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45" Type="http://schemas.openxmlformats.org/officeDocument/2006/relationships/font" Target="fonts/Lato-italic.fntdata"/><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49" Type="http://customschemas.google.com/relationships/presentationmetadata" Target="metadata"/><Relationship Id="rId5" Type="http://schemas.openxmlformats.org/officeDocument/2006/relationships/slide" Target="slides/slide1.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15" Type="http://schemas.openxmlformats.org/officeDocument/2006/relationships/slide" Target="slides/slide11.xml"/><Relationship Id="rId44" Type="http://schemas.openxmlformats.org/officeDocument/2006/relationships/font" Target="fonts/Lato-bold.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customXml" Target="../customXml/item3.xml"/><Relationship Id="rId43" Type="http://schemas.openxmlformats.org/officeDocument/2006/relationships/font" Target="fonts/Lato-regular.fntdata"/><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Black-boldItalic.fntdata"/><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14" Type="http://schemas.openxmlformats.org/officeDocument/2006/relationships/slide" Target="slides/slide10.xml"/><Relationship Id="rId8" Type="http://schemas.openxmlformats.org/officeDocument/2006/relationships/slide" Target="slides/slide4.xml"/><Relationship Id="rId51" Type="http://schemas.openxmlformats.org/officeDocument/2006/relationships/customXml" Target="../customXml/item2.xml"/><Relationship Id="rId3" Type="http://schemas.openxmlformats.org/officeDocument/2006/relationships/slideMaster" Target="slideMasters/slideMaster1.xml"/><Relationship Id="rId46" Type="http://schemas.openxmlformats.org/officeDocument/2006/relationships/font" Target="fonts/Lato-boldItalic.fntdata"/><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17" Type="http://schemas.openxmlformats.org/officeDocument/2006/relationships/slide" Target="slides/slide13.xml"/><Relationship Id="rId41" Type="http://schemas.openxmlformats.org/officeDocument/2006/relationships/slide" Target="slides/slide37.xml"/><Relationship Id="rId20" Type="http://schemas.openxmlformats.org/officeDocument/2006/relationships/slide" Target="slides/slide16.xml"/><Relationship Id="rId1" Type="http://schemas.openxmlformats.org/officeDocument/2006/relationships/theme" Target="theme/theme2.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M-tza1I4S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None/>
            </a:pPr>
            <a:r>
              <a:rPr b="1" lang="en-US">
                <a:solidFill>
                  <a:schemeClr val="dk1"/>
                </a:solidFill>
                <a:latin typeface="Calibri"/>
                <a:ea typeface="Calibri"/>
                <a:cs typeface="Calibri"/>
                <a:sym typeface="Calibri"/>
              </a:rPr>
              <a:t>Antes de la primera clase en vivo, comparta lo siguiente en el grupo de WhatsApp del curso: </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bienvenido al curso. (puede ser escrito o por video)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Las instrucciones para conectarse y el horario para la clase en vivo.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También tiene la opción de compartir el plan de estudios (páginas 1-2 de este documento), pero no es obligatorio como van a ser compartidos en Lección 1.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tarea para la primera lección:</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Vea el siguiente breve video de instrucción ( </a:t>
            </a:r>
            <a:r>
              <a:rPr lang="en-US" u="sng">
                <a:solidFill>
                  <a:srgbClr val="0000FF"/>
                </a:solidFill>
                <a:latin typeface="Calibri"/>
                <a:ea typeface="Calibri"/>
                <a:cs typeface="Calibri"/>
                <a:sym typeface="Calibri"/>
                <a:hlinkClick r:id="rId2">
                  <a:extLst>
                    <a:ext uri="{A12FA001-AC4F-418D-AE19-62706E023703}">
                      <ahyp:hlinkClr val="tx"/>
                    </a:ext>
                  </a:extLst>
                </a:hlinkClick>
              </a:rPr>
              <a:t>https://www.youtube.com/watch?v=AM-tza1I4Sg</a:t>
            </a:r>
            <a:r>
              <a:rPr lang="en-US">
                <a:solidFill>
                  <a:schemeClr val="dk1"/>
                </a:solidFill>
                <a:latin typeface="Calibri"/>
                <a:ea typeface="Calibri"/>
                <a:cs typeface="Calibri"/>
                <a:sym typeface="Calibri"/>
              </a:rPr>
              <a:t> ) y conteste las siguientes preguntas: </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¿Cuáles son las diferentes maneras en que las personas ven a Dios?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es el legalismo?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¿Cuáles son los dos tipos de miembros que producen las iglesias legalistas?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Romanos 3:21-28</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5882f685f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Objetivos del curso:</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Describiremos conceptos clave como: ley y evangelio, la certeza de la salvación, la vida santa motivada por el evangelio, y la teología de la cruz.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Identificaremos legalismo en sus distintas formas y lo enfrentamos en amor y verdad con la Palabra de Dios.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Discerniremos lo que se necesita al hablar con un individuo o un grupo: ley o evangelio. </a:t>
            </a:r>
            <a:endParaRPr>
              <a:solidFill>
                <a:schemeClr val="dk1"/>
              </a:solidFill>
              <a:latin typeface="Calibri"/>
              <a:ea typeface="Calibri"/>
              <a:cs typeface="Calibri"/>
              <a:sym typeface="Calibri"/>
            </a:endParaRPr>
          </a:p>
          <a:p>
            <a:pPr indent="0" lvl="0" marL="22860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88" name="Google Shape;188;g2f5882f685f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5882f685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del curso será un examen escrito para realizar en casa. Hay 10 preguntas que corresponden con el contenido de las lecciones en esta clase. El proyecto final refleja el propósito de este curso que es considerar las enseñanzeas de la Palabra de Dios, su apliacación y el vocabulario necesario para hablar de manera inteligente acerca del legalismo como enemigo de la Gracia.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
        <p:nvSpPr>
          <p:cNvPr id="207" name="Google Shape;207;g2f5882f685f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5882f685f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endParaRPr>
          </a:p>
          <a:p>
            <a:pPr indent="0" lvl="0" marL="0" rtl="0" algn="l">
              <a:spcBef>
                <a:spcPts val="0"/>
              </a:spcBef>
              <a:spcAft>
                <a:spcPts val="1000"/>
              </a:spcAft>
              <a:buNone/>
            </a:pPr>
            <a:r>
              <a:t/>
            </a:r>
            <a:endParaRPr>
              <a:solidFill>
                <a:schemeClr val="dk1"/>
              </a:solidFill>
              <a:latin typeface="Calibri"/>
              <a:ea typeface="Calibri"/>
              <a:cs typeface="Calibri"/>
              <a:sym typeface="Calibri"/>
            </a:endParaRPr>
          </a:p>
        </p:txBody>
      </p:sp>
      <p:sp>
        <p:nvSpPr>
          <p:cNvPr id="218" name="Google Shape;218;g2f5882f685f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5882f685f_0_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f5882f685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f5882f685f_0_6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f5882f685f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5882f685f_0_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5882f685f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(15 minutos)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legalismo?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Legalismo: El mal uso de/énfasis excesivo en la ley.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legalismo confunde a las personas al hacerles creer que su relación con Dios se basa en lo bien que cumplen con las reglas. Trata de motivar obediencia con la ley y a veces agrega leyes no bíblicas. (Una relación condicional con Dios). También, el legalismo puede agregar leyes no bíblicas.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Ejemplos: Se salvan con la ley. Ganan la bendición con guardar la ley. Tratan de obligarles a obedecer con la ley.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295" name="Google Shape;295;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dos tipos de miembros que producen las iglesias legalistas? </a:t>
            </a:r>
            <a:endParaRPr u="sng">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Hay aquellos que se sienten desesperados por no poder cumplir con los requisitos de Dios o su iglesia (carecen del evangelio). Por otro lado, hay aquellos que se sienten orgullosos por su vida religiosa tan ejemplar – creen que merecen el favor del Señor. (rechazan el evangelio)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través del legalismo, el diablo nos tienta a creer que debemos hacer algo para ganarnos la salvación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Pensamientos legalistas existieron en los tiempos de Jesús – Los fariseos… el pueblo común.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u="sng">
              <a:solidFill>
                <a:schemeClr val="dk1"/>
              </a:solidFill>
              <a:latin typeface="Calibri"/>
              <a:ea typeface="Calibri"/>
              <a:cs typeface="Calibri"/>
              <a:sym typeface="Calibri"/>
            </a:endParaRPr>
          </a:p>
        </p:txBody>
      </p:sp>
      <p:sp>
        <p:nvSpPr>
          <p:cNvPr id="303" name="Google Shape;303;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f5882f685f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Hay cierta atracción en el Legalismo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la idea dentro de todos nosotros le gusta sentir que, de alguna forma, podemos contribuir a nuestra salvación o incluso ser la causa de ella. “Cristo hizo esto, pero nos toca hacer nuestra parte también.”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legalismo nos da más escaleras para “subir al cielo.”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diablo observa todo y está feliz. Esto sería su oportunidad para hacernos perder la esperanza de nuestra relación con el Señor.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
        <p:nvSpPr>
          <p:cNvPr id="311" name="Google Shape;311;g2f5882f685f_0_7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f5882f685f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la Gracia? </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t/>
            </a:r>
            <a:endParaRPr u="sng">
              <a:solidFill>
                <a:schemeClr val="dk1"/>
              </a:solidFill>
              <a:latin typeface="Calibri"/>
              <a:ea typeface="Calibri"/>
              <a:cs typeface="Calibri"/>
              <a:sym typeface="Calibri"/>
            </a:endParaRPr>
          </a:p>
        </p:txBody>
      </p:sp>
      <p:sp>
        <p:nvSpPr>
          <p:cNvPr id="320" name="Google Shape;320;g2f5882f685f_0_7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f5882f685f_0_7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Gracia: El amor inmerecido de Dios</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gracia de Dios nos regala una relación con Dios que se basa en Cristo. Motiva obediencia por el evangelio; obedecimos en agradecimiento y amor. Por fe en lo que Jesucristo YA ha hecho, tenemos salvación.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Ejemplos: Se salvan por fe en Jesucristo. Tenemos bendiciones en Cristo. Deseamos obedecer en respuesta al evangelio.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gracia produce: Esperanza, agradecimiento, gozo, consuelo, humildad y confianza en Cristo, paz</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328" name="Google Shape;328;g2f5882f685f_0_7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5882f685f_0_8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3:16 </a:t>
            </a:r>
            <a:r>
              <a:rPr i="1" lang="en-US">
                <a:solidFill>
                  <a:schemeClr val="dk1"/>
                </a:solidFill>
                <a:latin typeface="Calibri"/>
                <a:ea typeface="Calibri"/>
                <a:cs typeface="Calibri"/>
                <a:sym typeface="Calibri"/>
              </a:rPr>
              <a:t>“De tal manera amó Dios al mundo, que ha dado a su Hijo unigénito, para que todo aquel que en él cree, no se pierda, mas tenga vida eterna.”</a:t>
            </a:r>
            <a:endParaRPr i="1">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Juan 3:16 es el versículo más conocido de la Biblia. También proporciona la definición de la Gracia de Dios que es Su amor incondicional. Dios, en su infinito amor, envió Su propio Hijo para salvarnos, pecadores. Por la vida perfecta de Jesucristo, su muerte y resurrección, el precio por el pecado fue pagado en full. ¡Somos libres por la fe en lo que Cristo ya ha hecho! Ya no somos esclavos del pecado y la ley, sino liberados por la sangre de Cristo. Por eso vivimos deseando seguir a Jesús, no por obligación sino en agradecimiento y alegría.</a:t>
            </a:r>
            <a:endParaRPr u="sng">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35" name="Google Shape;335;g2f5882f685f_0_8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f32f06a222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la diferencia entre el legalismo y la Gracia?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Legalismo: “¿Qué debo hacer para ir al cielo? Portarme bien.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Gracia: “¿Qué debo hacer para ir al cielo? Creer en Jesucristo mi Salvador.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Legalismo: El enemigo de la Gracia.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43" name="Google Shape;343;g2f32f06a222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f5882f685f_0_8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las diferentes maneras en que las personas ven a Dios?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51" name="Google Shape;351;g2f5882f685f_0_8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f5882f685f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Personas ven a Dios como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 juez severo esperando castigar nuestros errores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 abuelo amoroso dispuesto a pasar por alto todo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 Dios distante no interesado en nuestra vida cotidiana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 Dios que nos bendecirá si hacemos lo “bueno” y nos castigará si hacemos lo “malo”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¡Ninguna descripción es correcta! Algunas se acercan a la verdad (juez, amoroso, bendice a los buenos y castiga a los malos), pero no a la verdad completa. La tercera es completamente falsa. Hay un sentido de ley y evangelio en cada una. Ley en el juez severo y un Dios que castiga lo malo y evangelio en el abuelo amoroso que pasa por alto todo.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Quizás podemos explicar la confusión sobre Dios en la siguiente pregunta…</a:t>
            </a:r>
            <a:endParaRPr>
              <a:solidFill>
                <a:schemeClr val="dk1"/>
              </a:solidFill>
              <a:latin typeface="Calibri"/>
              <a:ea typeface="Calibri"/>
              <a:cs typeface="Calibri"/>
              <a:sym typeface="Calibri"/>
            </a:endParaRPr>
          </a:p>
          <a:p>
            <a:pPr indent="0" lvl="0" marL="0" marR="171450" rtl="0" algn="l">
              <a:spcBef>
                <a:spcPts val="10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
        <p:nvSpPr>
          <p:cNvPr id="359" name="Google Shape;359;g2f5882f685f_0_8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f5882f685f_0_9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¿Cómo puede Dios ser justo y amoroso con pecadores como nosotros? </a:t>
            </a:r>
            <a:endParaRPr u="sng">
              <a:solidFill>
                <a:schemeClr val="dk1"/>
              </a:solidFill>
              <a:latin typeface="Calibri"/>
              <a:ea typeface="Calibri"/>
              <a:cs typeface="Calibri"/>
              <a:sym typeface="Calibri"/>
            </a:endParaRPr>
          </a:p>
        </p:txBody>
      </p:sp>
      <p:sp>
        <p:nvSpPr>
          <p:cNvPr id="368" name="Google Shape;368;g2f5882f685f_0_9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f5882f685f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Sabemos que…</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ama a toda la humanidad. (Juan 3:16: “Porque de tal manera amó Dios al mundo, que ha dado a su Hijo unigénito, para que todo aquel que en él cree no se pierda, sino que tenga vida eterna.”)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es un Dios santo, justo y perfecto (Levítico 19:2: “Ustedes deben ser santos porque yo, el Señor su Dios, soy santo.”)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Ante Dios, el pecado siempre es grave, una abominación.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Cada uno de nosotros sabe que somos pecadores (Romanos 2:15 y de esa manera demuestran que llevan la ley escrita en su corazón, pues su propia conciencia da testimonio, y sus propios razonamientos los acusarán o defenderán.)</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Estamos ante un Dios santo, perfecto y justo que ve todos nuestros pecados y debe rechazarnos por causa de ellos.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latin typeface="Calibri"/>
              <a:ea typeface="Calibri"/>
              <a:cs typeface="Calibri"/>
              <a:sym typeface="Calibri"/>
            </a:endParaRPr>
          </a:p>
        </p:txBody>
      </p:sp>
      <p:sp>
        <p:nvSpPr>
          <p:cNvPr id="376" name="Google Shape;376;g2f5882f685f_0_9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f5882f685f_0_9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pecado nos separa de Dios santo y justo y perfecto. Entonces, ¿Cómo puede Dios ser justo y amoroso con pecadores como nosotros?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Encontramos la respuesta en las Escrituras: </a:t>
            </a:r>
            <a:r>
              <a:rPr i="1" lang="en-US">
                <a:solidFill>
                  <a:schemeClr val="dk1"/>
                </a:solidFill>
                <a:latin typeface="Calibri"/>
                <a:ea typeface="Calibri"/>
                <a:cs typeface="Calibri"/>
                <a:sym typeface="Calibri"/>
              </a:rPr>
              <a:t>Romanos 3:21-24: “21. Pero ahora, aparte de la ley, se ha manifestado la justicia de Dios, y de ello dan testimonio la ley y los profetas. 22. La justicia de Dios, por medio de la fe en Jesucristo, es para todos los que creen en él. Pues no hay diferencia alguna, 23. por cuanto todos pecaron y están destituidos de la gloria de Dios; 24. pero son justificados, gratuitamente por su gracia, mediante la redención y proveyó Cristo Jesús.”</a:t>
            </a:r>
            <a:endParaRPr i="1">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 21- ¿Que es la justicia de Dios? Es aparte de la ley, de hecho, la ley y los profetas dan testimonio de ello. Seguimos leyendo para ver que es la justicia de Dios…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 22-24- ¿Que es el punto principal de 22-24? Comparten la historia de nuestra salvación. La justicia de Dios es nuestra salvación por medio de fe en Jesucristo.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 23- Todos estamos en lo mismo…Todos pecaron y el pecado merece el castigo justo de Dios. Somos destituidos de la gloria de Dios.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 24- Pero todos son justificados (declarados inocentes, perdonados, salvos) gratuitamente por su gracia, mediante la redención que proveyó Cristo Jesús.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Dios justo y misericordioso… ¿Cómo puede ser? Seguimos leyendo…</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83" name="Google Shape;383;g2f5882f685f_0_9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f5882f685f_0_9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i="1" lang="en-US">
                <a:solidFill>
                  <a:schemeClr val="dk1"/>
                </a:solidFill>
                <a:latin typeface="Calibri"/>
                <a:ea typeface="Calibri"/>
                <a:cs typeface="Calibri"/>
                <a:sym typeface="Calibri"/>
              </a:rPr>
              <a:t>Romanos 3:25-28: “25. a quien Dios puso como sacrificio de expiación por medio de la fe en su sangre. Esto lo hizo Dios para manifestar su justicia, pues en su paciencia ha pasado por alto los pecados pasados, 26. para manifestar su justicia en este tiempo, a fin de que él sea el justo y, al mismo tiempo, el que justicia al que tiene fe en Jesús. 27. Entonces, ¿dónde está la jactancia? Queda excluida. ¿Por cuál ley? ¿Por la de las obras? No, sino por la ley de la fe. 28. Por lo tanto, llegamos a la conclusión de que el hombre es justificado por la fe, sin las obras de la ley.”</a:t>
            </a:r>
            <a:endParaRPr i="1">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 ¿Cómo manifestó Dios su justicia?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V.25 Esto (el sacrificio de Jesús) Dios lo hizo para manifestar su justicia. O sea, que Dios es justo. No puede pasar por alto el pecado. Tiene que castigarlo, o no sería justo.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V.26 Pero manifestó su justicia es este tiempo. Parece que pasó por alto los pecados pasados, pero en realidad no. Castigó a su hijo por ellos (expiación-purificación de culpas). CLAVE: Así puede ser justo y al mismo tiempo el que justifica.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91" name="Google Shape;391;g2f5882f685f_0_9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f5882f685f_0_9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i="1" lang="en-US">
                <a:solidFill>
                  <a:schemeClr val="dk1"/>
                </a:solidFill>
                <a:latin typeface="Calibri"/>
                <a:ea typeface="Calibri"/>
                <a:cs typeface="Calibri"/>
                <a:sym typeface="Calibri"/>
              </a:rPr>
              <a:t>Romanos 3:25-28: “25. a quien Dios puso como sacrificio de expiación por medio de la fe en su sangre. Esto lo hizo Dios para manifestar su justicia, pues en su paciencia ha pasado por alto los pecados pasados, 26. para manifestar su justicia en este tiempo, a fin de que él sea el justo y, al mismo tiempo, el que justicia al que tiene fe en Jesús. 27. Entonces, ¿dónde está la jactancia? Queda excluida. ¿Por cuál ley? ¿Por la de las obras? No, sino por la ley de la fe. 28. Por lo tanto, llegamos a la conclusión de que el hombre es justificado por la fe, sin las obras de la ley.”</a:t>
            </a:r>
            <a:endParaRPr i="1">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 ¿Cómo manifestó Dios su justicia?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V.25 Esto (el sacrificio de Jesús) Dios lo hizo para manifestar su justicia. O sea, que Dios es justo. No puede pasar por alto el pecado. Tiene que castigarlo, o no sería justo. </a:t>
            </a:r>
            <a:endParaRPr>
              <a:solidFill>
                <a:schemeClr val="dk1"/>
              </a:solidFill>
              <a:latin typeface="Calibri"/>
              <a:ea typeface="Calibri"/>
              <a:cs typeface="Calibri"/>
              <a:sym typeface="Calibri"/>
            </a:endParaRPr>
          </a:p>
          <a:p>
            <a:pPr indent="-298450" lvl="4" marL="22860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V.26 Pero manifestó su justicia es este tiempo. Parece que pasó por alto los pecados pasados, pero en realidad no. Castigó a su hijo por ellos (expiación-purificación de culpas). CLAVE: Así puede ser justo y al mismo tiempo el que justifica.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99" name="Google Shape;399;g2f5882f685f_0_9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f32f06a222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4" marL="22860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la cruz, hallamos la respuesta de cómo Dios puede ser justo y amoroso con los pecadores. </a:t>
            </a:r>
            <a:endParaRPr>
              <a:solidFill>
                <a:schemeClr val="dk1"/>
              </a:solidFill>
              <a:latin typeface="Calibri"/>
              <a:ea typeface="Calibri"/>
              <a:cs typeface="Calibri"/>
              <a:sym typeface="Calibri"/>
            </a:endParaRPr>
          </a:p>
          <a:p>
            <a:pPr indent="-184150" lvl="5" marL="27432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Justo: Dios castigó a Cristo por los pecados del mundo entero</a:t>
            </a:r>
            <a:endParaRPr>
              <a:solidFill>
                <a:schemeClr val="dk1"/>
              </a:solidFill>
              <a:latin typeface="Calibri"/>
              <a:ea typeface="Calibri"/>
              <a:cs typeface="Calibri"/>
              <a:sym typeface="Calibri"/>
            </a:endParaRPr>
          </a:p>
          <a:p>
            <a:pPr indent="-184150" lvl="5" marL="27432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Amoroso: Por cause de Cristo, Dios nos declara inocentes, porque Él pagó el precio de nuestros pecados.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407" name="Google Shape;407;g2f32f06a222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f5882f685f_0_9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Resumen:</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Dios es un Dios de Justicia que tiene que castigar al pecador. No tolera el pecado y no puede pasar por alto nuestros pecados.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Dios es un Dios de Amor que ama y quiere perdonar al pecador. No quiere que el pecador esté eternamente separado de él en el infierno.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Para ser justo, Dios castigó a Cristo en nuestro lugar. Ahora nos perdona gratuitamente por medio de la fe.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eso, queda fuera el jactarse. Por eso, queda fuera la salvación por obras. Por eso, tu salvación es un hecho. Tú ERES salvo. Ya lo logró Jesús.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414" name="Google Shape;414;g2f5882f685f_0_9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5882f685f_0_10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legalismo es un ladrón y enemigo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Roba el consuelo que brinda el evangelio.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legalismo es el sobre énfasis en la ley. La ley exige obediencia.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Muchos caen en la desesperación porque no pueden vivir a la altura de las exigencias puestas sobre ellos por su iglesia.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muchos casos, se dan por vencidos, cansados de intentar cumplir con estas exigencias.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Roba de Dios la gloria que pertenece solamente a él</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 Al enfatizar demasiado la ley, muchos piensan que nuestra salvación depende de cumplirla.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 la gente cree que van al cielo por sus buenas obras, roban la gloria (el crédito) de Jesús, quien vivió y murió para ganarlo por nosotros.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ser que no nieguen a Jesús como su Salvador, pero están tan envueltos en su propia justicia que la atención ya no está en Jesús sino en ellos mismos.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Roba el evangelio de gracia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evangelio de la gracia nos dice que nuestra salvación viene 100% de lo que ha hecho Dios, por los méritos de Jesucristo.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Ya sea que el legalismo cause que las personas caigan en desesperación o en orgullo falso, en ambas instancias, el evangelio deja de ser el evangelio.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Romanos 11:6 Y si es por gracia, ya no es por obras; de otra manera la gracia ya no sería gracia.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424" name="Google Shape;424;g2f5882f685f_0_10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f5882f685f_0_10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Comentarios finales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Nuestra justicia/salvación la ganó Jesús. No lo hice yo. Usted tampoco. Jesús es la razón por la que el justo Dios nos justifica. Y lo hace por medio de la fe, sin ayuda nuestra. Nuestras obras no nos salvan; Cristo nos salvó.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Gálatas 2:20-21, las palabras inspiradas del apóstol Pablo: </a:t>
            </a:r>
            <a:r>
              <a:rPr i="1" lang="en-US">
                <a:solidFill>
                  <a:schemeClr val="dk1"/>
                </a:solidFill>
                <a:latin typeface="Calibri"/>
                <a:ea typeface="Calibri"/>
                <a:cs typeface="Calibri"/>
                <a:sym typeface="Calibri"/>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434" name="Google Shape;434;g2f5882f685f_0_10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f5882f685f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amigo te dice, ¿Que es el legalismo? ¿Cómo le vas a contestar? (Lección 1, 4)</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puede ser Dios justo y amoroso con pecadores como nosotros? (Lección 1 – Romanos 3:21-28)</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182245"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42" name="Google Shape;442;g2f5882f685f_0_10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452" name="Google Shape;452;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460" name="Google Shape;46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470" name="Google Shape;470;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amigo te dice, ¿Que es el legalismo? ¿Cómo le vas a contestar? (Lección 1, 4)</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puede ser Dios justo y amoroso con pecadores como nosotros? (Lección 1 – Romanos 3:21-28)</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u="sng">
              <a:solidFill>
                <a:schemeClr val="dk1"/>
              </a:solidFill>
              <a:latin typeface="Calibri"/>
              <a:ea typeface="Calibri"/>
              <a:cs typeface="Calibri"/>
              <a:sym typeface="Calibri"/>
            </a:endParaRPr>
          </a:p>
        </p:txBody>
      </p:sp>
      <p:sp>
        <p:nvSpPr>
          <p:cNvPr id="478" name="Google Shape;47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Salude a todos los estudiantes (y al panel) cuando entren a la clase en línea</a:t>
            </a:r>
            <a:r>
              <a:rPr lang="en-US">
                <a:solidFill>
                  <a:schemeClr val="dk1"/>
                </a:solidFill>
                <a:latin typeface="Calibri"/>
                <a:ea typeface="Calibri"/>
                <a:cs typeface="Calibri"/>
                <a:sym typeface="Calibri"/>
              </a:rPr>
              <a:t>. Estas presentaciones pueden tomar más tiempo ya que es la primera clase. Preséntese y de algunas informaciones sobre su trasfondo. (10 minutos)</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Querido Padre Celestial, gracias por el regalo de tu Santa Escritura para que podamos aprender acerca de tu gran amor para con nosotros y la salvación que has ganado completamente para nosotros. Te pido que bendigas esta clase y a todos los que están participando en ella. Envía a tu Espíritu Santo para arraigarnos profundamente en tu Palabra mientras aprendemos más y más acerca de Ti. En el nombre de Jesús oramos, Amén.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del curso Legalismo: Enemigo de la Gracia.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Definir el legalismo y la Gracia. </a:t>
            </a:r>
            <a:endParaRPr b="1">
              <a:solidFill>
                <a:schemeClr val="dk1"/>
              </a:solidFill>
              <a:latin typeface="Calibri"/>
              <a:ea typeface="Calibri"/>
              <a:cs typeface="Calibri"/>
              <a:sym typeface="Calibri"/>
            </a:endParaRPr>
          </a:p>
          <a:p>
            <a:pPr indent="-298450" lvl="1" marL="914400" marR="171450" rtl="0" algn="l">
              <a:spcBef>
                <a:spcPts val="1000"/>
              </a:spcBef>
              <a:spcAft>
                <a:spcPts val="400"/>
              </a:spcAft>
              <a:buClr>
                <a:schemeClr val="dk1"/>
              </a:buClr>
              <a:buSzPts val="1100"/>
              <a:buFont typeface="Calibri"/>
              <a:buAutoNum type="arabicPeriod"/>
            </a:pPr>
            <a:r>
              <a:rPr b="1" lang="en-US">
                <a:solidFill>
                  <a:schemeClr val="dk1"/>
                </a:solidFill>
                <a:latin typeface="Calibri"/>
                <a:ea typeface="Calibri"/>
                <a:cs typeface="Calibri"/>
                <a:sym typeface="Calibri"/>
              </a:rPr>
              <a:t>Responder bien la pregunta “¿Cómo puede Dios ser justo y amoroso con pecadores como nosotros?”</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5882f68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p:txBody>
      </p:sp>
      <p:sp>
        <p:nvSpPr>
          <p:cNvPr id="144" name="Google Shape;144;g2f5882f685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5882f685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Sean bienvenidos al curso </a:t>
            </a:r>
            <a:r>
              <a:rPr i="1" lang="en-US">
                <a:solidFill>
                  <a:schemeClr val="dk1"/>
                </a:solidFill>
                <a:latin typeface="Calibri"/>
                <a:ea typeface="Calibri"/>
                <a:cs typeface="Calibri"/>
                <a:sym typeface="Calibri"/>
              </a:rPr>
              <a:t>Legalismo: Enemigo de la Gracia.</a:t>
            </a:r>
            <a:r>
              <a:rPr lang="en-US">
                <a:solidFill>
                  <a:schemeClr val="dk1"/>
                </a:solidFill>
                <a:latin typeface="Calibri"/>
                <a:ea typeface="Calibri"/>
                <a:cs typeface="Calibri"/>
                <a:sym typeface="Calibri"/>
              </a:rPr>
              <a:t> Este curso forma parte del Discipulado 1 de Academia Cristo. Son 13 cursos en total:</a:t>
            </a:r>
            <a:endParaRPr>
              <a:solidFill>
                <a:schemeClr val="dk1"/>
              </a:solidFill>
              <a:latin typeface="Calibri"/>
              <a:ea typeface="Calibri"/>
              <a:cs typeface="Calibri"/>
              <a:sym typeface="Calibri"/>
            </a:endParaRPr>
          </a:p>
          <a:p>
            <a:pPr indent="-184150" lvl="0"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6 cursos de La Biblia: 3 del Antiguo Testamento y 3 del Nuevo Testamento. Estudiamos historias bíblicas y vamos perfeccionando el método de las 4 C. </a:t>
            </a:r>
            <a:endParaRPr>
              <a:solidFill>
                <a:schemeClr val="dk1"/>
              </a:solidFill>
              <a:latin typeface="Calibri"/>
              <a:ea typeface="Calibri"/>
              <a:cs typeface="Calibri"/>
              <a:sym typeface="Calibri"/>
            </a:endParaRPr>
          </a:p>
          <a:p>
            <a:pPr indent="-184150" lvl="0"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 cursos de Las Enseñanzas de Jesús: El Dios Verdadero, Oración y los Sacramentos, Ley y Evangelio</a:t>
            </a:r>
            <a:endParaRPr>
              <a:solidFill>
                <a:schemeClr val="dk1"/>
              </a:solidFill>
              <a:latin typeface="Calibri"/>
              <a:ea typeface="Calibri"/>
              <a:cs typeface="Calibri"/>
              <a:sym typeface="Calibri"/>
            </a:endParaRPr>
          </a:p>
          <a:p>
            <a:pPr indent="-184150" lvl="0"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2 cursos de La Palabra Crece dónde recibimos capacitación en ser discípulos y hacer discípulos. </a:t>
            </a:r>
            <a:endParaRPr>
              <a:solidFill>
                <a:schemeClr val="dk1"/>
              </a:solidFill>
              <a:latin typeface="Calibri"/>
              <a:ea typeface="Calibri"/>
              <a:cs typeface="Calibri"/>
              <a:sym typeface="Calibri"/>
            </a:endParaRPr>
          </a:p>
          <a:p>
            <a:pPr indent="-184150" lvl="0"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dos cursos “Identificación Espiritual” y “Legalismo” vemos las diferencias claves entre las diferentes Iglesias cristianas.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
        <p:nvSpPr>
          <p:cNvPr id="155" name="Google Shape;155;g2f5882f685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f32f06a222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tema principal de este curso viene de Gálatas 2:20-21, las palabras inspiradas del apóstol Pablo: “Con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este curso veremos:</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gracia inmerecida de Dios que tenemos por fe en Jesucristo</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Como el legalismo ataca la gracia de Dios y nos tienta a depender más en nosotros que en nuestro Salvador</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Como vivimos motivados por el evangelio y no por la ley</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 discernir lo que escuchamos y compartimos con otros.</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curso aprenderemos cómo “no desechar la gracia de Dios.”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0" name="Google Shape;180;g2f32f06a222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f5882f685f_0_117"/>
          <p:cNvSpPr txBox="1"/>
          <p:nvPr/>
        </p:nvSpPr>
        <p:spPr>
          <a:xfrm>
            <a:off x="15512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b="0" i="0" sz="6000" u="none" cap="none" strike="noStrike">
              <a:solidFill>
                <a:srgbClr val="009444"/>
              </a:solidFill>
              <a:latin typeface="Lato"/>
              <a:ea typeface="Lato"/>
              <a:cs typeface="Lato"/>
              <a:sym typeface="Lato"/>
            </a:endParaRPr>
          </a:p>
        </p:txBody>
      </p:sp>
      <p:cxnSp>
        <p:nvCxnSpPr>
          <p:cNvPr id="191" name="Google Shape;191;g2f5882f685f_0_117"/>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92" name="Google Shape;192;g2f5882f685f_0_117"/>
          <p:cNvSpPr/>
          <p:nvPr/>
        </p:nvSpPr>
        <p:spPr>
          <a:xfrm>
            <a:off x="627275" y="2011704"/>
            <a:ext cx="10815300" cy="15321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3" name="Google Shape;193;g2f5882f685f_0_117"/>
          <p:cNvSpPr/>
          <p:nvPr/>
        </p:nvSpPr>
        <p:spPr>
          <a:xfrm>
            <a:off x="992820" y="2493882"/>
            <a:ext cx="6648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4" name="Google Shape;194;g2f5882f685f_0_117"/>
          <p:cNvSpPr/>
          <p:nvPr/>
        </p:nvSpPr>
        <p:spPr>
          <a:xfrm>
            <a:off x="1975373" y="2011050"/>
            <a:ext cx="9467100" cy="15321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5" name="Google Shape;195;g2f5882f685f_0_117"/>
          <p:cNvSpPr txBox="1"/>
          <p:nvPr/>
        </p:nvSpPr>
        <p:spPr>
          <a:xfrm>
            <a:off x="1975373" y="2011050"/>
            <a:ext cx="9467100" cy="15321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Describiremos conceptos clave como: ley y evangelio, la certeza de la salvación, la vida santa motivada por el evangelio, y la teología de la cruz. </a:t>
            </a:r>
            <a:endParaRPr sz="2500">
              <a:solidFill>
                <a:schemeClr val="lt1"/>
              </a:solidFill>
              <a:latin typeface="Lato"/>
              <a:ea typeface="Lato"/>
              <a:cs typeface="Lato"/>
              <a:sym typeface="Lato"/>
            </a:endParaRPr>
          </a:p>
        </p:txBody>
      </p:sp>
      <p:sp>
        <p:nvSpPr>
          <p:cNvPr id="196" name="Google Shape;196;g2f5882f685f_0_117"/>
          <p:cNvSpPr/>
          <p:nvPr/>
        </p:nvSpPr>
        <p:spPr>
          <a:xfrm>
            <a:off x="627275" y="3802254"/>
            <a:ext cx="108153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7" name="Google Shape;197;g2f5882f685f_0_117"/>
          <p:cNvSpPr/>
          <p:nvPr/>
        </p:nvSpPr>
        <p:spPr>
          <a:xfrm>
            <a:off x="992820" y="4056008"/>
            <a:ext cx="6648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8" name="Google Shape;198;g2f5882f685f_0_117"/>
          <p:cNvSpPr/>
          <p:nvPr/>
        </p:nvSpPr>
        <p:spPr>
          <a:xfrm>
            <a:off x="1975372" y="3802254"/>
            <a:ext cx="94671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9" name="Google Shape;199;g2f5882f685f_0_117"/>
          <p:cNvSpPr txBox="1"/>
          <p:nvPr/>
        </p:nvSpPr>
        <p:spPr>
          <a:xfrm>
            <a:off x="1975372" y="3802254"/>
            <a:ext cx="94671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Identificaremos legalismo en sus distintas formas y lo enfrentamos en amor y verdad con la Palabra de Dios. </a:t>
            </a:r>
            <a:endParaRPr sz="2500">
              <a:solidFill>
                <a:schemeClr val="lt1"/>
              </a:solidFill>
              <a:latin typeface="Lato"/>
              <a:ea typeface="Lato"/>
              <a:cs typeface="Lato"/>
              <a:sym typeface="Lato"/>
            </a:endParaRPr>
          </a:p>
        </p:txBody>
      </p:sp>
      <p:sp>
        <p:nvSpPr>
          <p:cNvPr id="200" name="Google Shape;200;g2f5882f685f_0_117"/>
          <p:cNvSpPr/>
          <p:nvPr/>
        </p:nvSpPr>
        <p:spPr>
          <a:xfrm>
            <a:off x="627275" y="5211977"/>
            <a:ext cx="108153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1" name="Google Shape;201;g2f5882f685f_0_117"/>
          <p:cNvSpPr/>
          <p:nvPr/>
        </p:nvSpPr>
        <p:spPr>
          <a:xfrm>
            <a:off x="992820" y="5465734"/>
            <a:ext cx="6648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2" name="Google Shape;202;g2f5882f685f_0_117"/>
          <p:cNvSpPr/>
          <p:nvPr/>
        </p:nvSpPr>
        <p:spPr>
          <a:xfrm>
            <a:off x="1975372" y="5211977"/>
            <a:ext cx="94671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3" name="Google Shape;203;g2f5882f685f_0_117"/>
          <p:cNvSpPr txBox="1"/>
          <p:nvPr/>
        </p:nvSpPr>
        <p:spPr>
          <a:xfrm>
            <a:off x="1975372" y="5211977"/>
            <a:ext cx="94671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Discerniremos lo que se necesita al hablar con un individuo o un grupo: ley o evangelio. </a:t>
            </a:r>
            <a:endParaRPr sz="2500">
              <a:solidFill>
                <a:schemeClr val="lt1"/>
              </a:solidFill>
              <a:latin typeface="Lato"/>
              <a:ea typeface="Lato"/>
              <a:cs typeface="Lato"/>
              <a:sym typeface="Lato"/>
            </a:endParaRPr>
          </a:p>
        </p:txBody>
      </p:sp>
      <p:pic>
        <p:nvPicPr>
          <p:cNvPr descr="A green bird with leaves&#10;&#10;Description automatically generated" id="204" name="Google Shape;204;g2f5882f685f_0_1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f5882f685f_0_139"/>
          <p:cNvSpPr txBox="1"/>
          <p:nvPr/>
        </p:nvSpPr>
        <p:spPr>
          <a:xfrm>
            <a:off x="4127382" y="1806843"/>
            <a:ext cx="50178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Proyecto Final</a:t>
            </a:r>
            <a:endParaRPr sz="6000">
              <a:solidFill>
                <a:srgbClr val="009444"/>
              </a:solidFill>
              <a:latin typeface="Lato"/>
              <a:ea typeface="Lato"/>
              <a:cs typeface="Lato"/>
              <a:sym typeface="Lato"/>
            </a:endParaRPr>
          </a:p>
        </p:txBody>
      </p:sp>
      <p:cxnSp>
        <p:nvCxnSpPr>
          <p:cNvPr id="210" name="Google Shape;210;g2f5882f685f_0_13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1" name="Google Shape;211;g2f5882f685f_0_139"/>
          <p:cNvSpPr txBox="1"/>
          <p:nvPr/>
        </p:nvSpPr>
        <p:spPr>
          <a:xfrm>
            <a:off x="4127382" y="3349413"/>
            <a:ext cx="50178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88">
                <a:solidFill>
                  <a:schemeClr val="dk1"/>
                </a:solidFill>
                <a:latin typeface="Lato"/>
                <a:ea typeface="Lato"/>
                <a:cs typeface="Lato"/>
                <a:sym typeface="Lato"/>
              </a:rPr>
              <a:t>Examen Escrito</a:t>
            </a:r>
            <a:endParaRPr b="1" sz="4800">
              <a:solidFill>
                <a:schemeClr val="dk1"/>
              </a:solidFill>
              <a:latin typeface="Lato"/>
              <a:ea typeface="Lato"/>
              <a:cs typeface="Lato"/>
              <a:sym typeface="Lato"/>
            </a:endParaRPr>
          </a:p>
        </p:txBody>
      </p:sp>
      <p:sp>
        <p:nvSpPr>
          <p:cNvPr id="212" name="Google Shape;212;g2f5882f685f_0_139"/>
          <p:cNvSpPr txBox="1"/>
          <p:nvPr/>
        </p:nvSpPr>
        <p:spPr>
          <a:xfrm>
            <a:off x="4127382" y="4198335"/>
            <a:ext cx="50178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888">
                <a:solidFill>
                  <a:schemeClr val="dk1"/>
                </a:solidFill>
                <a:latin typeface="Lato"/>
                <a:ea typeface="Lato"/>
                <a:cs typeface="Lato"/>
                <a:sym typeface="Lato"/>
              </a:rPr>
              <a:t>10 preguntas</a:t>
            </a:r>
            <a:endParaRPr i="1" sz="4800">
              <a:solidFill>
                <a:schemeClr val="dk1"/>
              </a:solidFill>
              <a:latin typeface="Lato"/>
              <a:ea typeface="Lato"/>
              <a:cs typeface="Lato"/>
              <a:sym typeface="Lato"/>
            </a:endParaRPr>
          </a:p>
        </p:txBody>
      </p:sp>
      <p:sp>
        <p:nvSpPr>
          <p:cNvPr id="213" name="Google Shape;213;g2f5882f685f_0_13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14" name="Google Shape;214;g2f5882f685f_0_13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5" name="Google Shape;215;g2f5882f685f_0_139"/>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pic>
        <p:nvPicPr>
          <p:cNvPr id="220" name="Google Shape;220;g2f5882f685f_0_244"/>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221" name="Google Shape;221;g2f5882f685f_0_244"/>
          <p:cNvSpPr txBox="1"/>
          <p:nvPr/>
        </p:nvSpPr>
        <p:spPr>
          <a:xfrm>
            <a:off x="2275771" y="4137794"/>
            <a:ext cx="71895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4860">
                <a:solidFill>
                  <a:srgbClr val="009444"/>
                </a:solidFill>
                <a:latin typeface="Lato"/>
                <a:ea typeface="Lato"/>
                <a:cs typeface="Lato"/>
                <a:sym typeface="Lato"/>
              </a:rPr>
              <a:t>Esquema de</a:t>
            </a:r>
            <a:r>
              <a:rPr lang="en-US" sz="4860">
                <a:solidFill>
                  <a:srgbClr val="009444"/>
                </a:solidFill>
                <a:latin typeface="Lato"/>
                <a:ea typeface="Lato"/>
                <a:cs typeface="Lato"/>
                <a:sym typeface="Lato"/>
              </a:rPr>
              <a:t>l Curso</a:t>
            </a:r>
            <a:endParaRPr sz="4860">
              <a:solidFill>
                <a:srgbClr val="009444"/>
              </a:solidFill>
              <a:latin typeface="Lato"/>
              <a:ea typeface="Lato"/>
              <a:cs typeface="Lato"/>
              <a:sym typeface="Lato"/>
            </a:endParaRPr>
          </a:p>
        </p:txBody>
      </p:sp>
      <p:cxnSp>
        <p:nvCxnSpPr>
          <p:cNvPr id="222" name="Google Shape;222;g2f5882f685f_0_244"/>
          <p:cNvCxnSpPr/>
          <p:nvPr/>
        </p:nvCxnSpPr>
        <p:spPr>
          <a:xfrm>
            <a:off x="2379216" y="51561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3" name="Google Shape;223;g2f5882f685f_0_244"/>
          <p:cNvSpPr txBox="1"/>
          <p:nvPr/>
        </p:nvSpPr>
        <p:spPr>
          <a:xfrm>
            <a:off x="2275776" y="5319625"/>
            <a:ext cx="83703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Legalismo: Enemigo de la Gracia</a:t>
            </a:r>
            <a:endParaRPr sz="4800">
              <a:solidFill>
                <a:schemeClr val="dk1"/>
              </a:solidFill>
              <a:latin typeface="Lato"/>
              <a:ea typeface="Lato"/>
              <a:cs typeface="Lato"/>
              <a:sym typeface="Lato"/>
            </a:endParaRPr>
          </a:p>
        </p:txBody>
      </p:sp>
      <p:sp>
        <p:nvSpPr>
          <p:cNvPr id="224" name="Google Shape;224;g2f5882f685f_0_24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25" name="Google Shape;225;g2f5882f685f_0_24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26" name="Google Shape;226;g2f5882f685f_0_244"/>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f5882f685f_0_254"/>
          <p:cNvSpPr/>
          <p:nvPr/>
        </p:nvSpPr>
        <p:spPr>
          <a:xfrm>
            <a:off x="5741672" y="644100"/>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Romanos 3:21-28</a:t>
            </a:r>
            <a:endParaRPr sz="2500">
              <a:solidFill>
                <a:srgbClr val="FFFFFF"/>
              </a:solidFill>
              <a:latin typeface="Lato"/>
              <a:ea typeface="Lato"/>
              <a:cs typeface="Lato"/>
              <a:sym typeface="Lato"/>
            </a:endParaRPr>
          </a:p>
        </p:txBody>
      </p:sp>
      <p:sp>
        <p:nvSpPr>
          <p:cNvPr id="232" name="Google Shape;232;g2f5882f685f_0_254"/>
          <p:cNvSpPr/>
          <p:nvPr/>
        </p:nvSpPr>
        <p:spPr>
          <a:xfrm>
            <a:off x="712574" y="644073"/>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33" name="Google Shape;233;g2f5882f685f_0_254"/>
          <p:cNvSpPr/>
          <p:nvPr/>
        </p:nvSpPr>
        <p:spPr>
          <a:xfrm>
            <a:off x="2167274" y="644100"/>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34" name="Google Shape;234;g2f5882f685f_0_254"/>
          <p:cNvSpPr/>
          <p:nvPr/>
        </p:nvSpPr>
        <p:spPr>
          <a:xfrm>
            <a:off x="712574" y="644100"/>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35" name="Google Shape;235;g2f5882f685f_0_254"/>
          <p:cNvSpPr/>
          <p:nvPr/>
        </p:nvSpPr>
        <p:spPr>
          <a:xfrm>
            <a:off x="972253" y="1101395"/>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1</a:t>
            </a:r>
            <a:endParaRPr b="1" sz="6500">
              <a:solidFill>
                <a:srgbClr val="FFFFFF"/>
              </a:solidFill>
              <a:latin typeface="Lato"/>
              <a:ea typeface="Lato"/>
              <a:cs typeface="Lato"/>
              <a:sym typeface="Lato"/>
            </a:endParaRPr>
          </a:p>
        </p:txBody>
      </p:sp>
      <p:sp>
        <p:nvSpPr>
          <p:cNvPr id="236" name="Google Shape;236;g2f5882f685f_0_254"/>
          <p:cNvSpPr/>
          <p:nvPr/>
        </p:nvSpPr>
        <p:spPr>
          <a:xfrm>
            <a:off x="2167275" y="1101375"/>
            <a:ext cx="3574500" cy="987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Legalismo y Gracia</a:t>
            </a:r>
            <a:endParaRPr b="1" sz="2500">
              <a:solidFill>
                <a:srgbClr val="FFFFFF"/>
              </a:solidFill>
              <a:latin typeface="Lato"/>
              <a:ea typeface="Lato"/>
              <a:cs typeface="Lato"/>
              <a:sym typeface="Lato"/>
            </a:endParaRPr>
          </a:p>
        </p:txBody>
      </p:sp>
      <p:sp>
        <p:nvSpPr>
          <p:cNvPr id="237" name="Google Shape;237;g2f5882f685f_0_254"/>
          <p:cNvSpPr/>
          <p:nvPr/>
        </p:nvSpPr>
        <p:spPr>
          <a:xfrm>
            <a:off x="5741672" y="2092195"/>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Efesios 2:1-10</a:t>
            </a:r>
            <a:endParaRPr sz="2500">
              <a:solidFill>
                <a:srgbClr val="FFFFFF"/>
              </a:solidFill>
              <a:latin typeface="Lato"/>
              <a:ea typeface="Lato"/>
              <a:cs typeface="Lato"/>
              <a:sym typeface="Lato"/>
            </a:endParaRPr>
          </a:p>
        </p:txBody>
      </p:sp>
      <p:sp>
        <p:nvSpPr>
          <p:cNvPr id="238" name="Google Shape;238;g2f5882f685f_0_254"/>
          <p:cNvSpPr/>
          <p:nvPr/>
        </p:nvSpPr>
        <p:spPr>
          <a:xfrm>
            <a:off x="712574" y="2092169"/>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39" name="Google Shape;239;g2f5882f685f_0_254"/>
          <p:cNvSpPr/>
          <p:nvPr/>
        </p:nvSpPr>
        <p:spPr>
          <a:xfrm>
            <a:off x="2167274" y="2092195"/>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40" name="Google Shape;240;g2f5882f685f_0_254"/>
          <p:cNvSpPr/>
          <p:nvPr/>
        </p:nvSpPr>
        <p:spPr>
          <a:xfrm>
            <a:off x="712574" y="2092195"/>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41" name="Google Shape;241;g2f5882f685f_0_254"/>
          <p:cNvSpPr/>
          <p:nvPr/>
        </p:nvSpPr>
        <p:spPr>
          <a:xfrm>
            <a:off x="972253" y="2549490"/>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2</a:t>
            </a:r>
            <a:endParaRPr b="1" sz="6500">
              <a:solidFill>
                <a:srgbClr val="FFFFFF"/>
              </a:solidFill>
              <a:latin typeface="Lato"/>
              <a:ea typeface="Lato"/>
              <a:cs typeface="Lato"/>
              <a:sym typeface="Lato"/>
            </a:endParaRPr>
          </a:p>
        </p:txBody>
      </p:sp>
      <p:sp>
        <p:nvSpPr>
          <p:cNvPr id="242" name="Google Shape;242;g2f5882f685f_0_254"/>
          <p:cNvSpPr/>
          <p:nvPr/>
        </p:nvSpPr>
        <p:spPr>
          <a:xfrm>
            <a:off x="2167275" y="2397074"/>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Levantados de la muerte espiritual</a:t>
            </a:r>
            <a:endParaRPr b="1" sz="2500">
              <a:solidFill>
                <a:srgbClr val="FFFFFF"/>
              </a:solidFill>
              <a:latin typeface="Lato"/>
              <a:ea typeface="Lato"/>
              <a:cs typeface="Lato"/>
              <a:sym typeface="Lato"/>
            </a:endParaRPr>
          </a:p>
        </p:txBody>
      </p:sp>
      <p:sp>
        <p:nvSpPr>
          <p:cNvPr id="243" name="Google Shape;243;g2f5882f685f_0_254"/>
          <p:cNvSpPr/>
          <p:nvPr/>
        </p:nvSpPr>
        <p:spPr>
          <a:xfrm>
            <a:off x="5741672" y="3540290"/>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Romanos 3:19-20, Romanos 1:16-17</a:t>
            </a:r>
            <a:endParaRPr sz="2500">
              <a:solidFill>
                <a:srgbClr val="FFFFFF"/>
              </a:solidFill>
              <a:latin typeface="Lato"/>
              <a:ea typeface="Lato"/>
              <a:cs typeface="Lato"/>
              <a:sym typeface="Lato"/>
            </a:endParaRPr>
          </a:p>
        </p:txBody>
      </p:sp>
      <p:sp>
        <p:nvSpPr>
          <p:cNvPr id="244" name="Google Shape;244;g2f5882f685f_0_254"/>
          <p:cNvSpPr/>
          <p:nvPr/>
        </p:nvSpPr>
        <p:spPr>
          <a:xfrm>
            <a:off x="712574" y="3540264"/>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45" name="Google Shape;245;g2f5882f685f_0_254"/>
          <p:cNvSpPr/>
          <p:nvPr/>
        </p:nvSpPr>
        <p:spPr>
          <a:xfrm>
            <a:off x="2167274" y="3540290"/>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46" name="Google Shape;246;g2f5882f685f_0_254"/>
          <p:cNvSpPr/>
          <p:nvPr/>
        </p:nvSpPr>
        <p:spPr>
          <a:xfrm>
            <a:off x="712574" y="3540290"/>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47" name="Google Shape;247;g2f5882f685f_0_254"/>
          <p:cNvSpPr/>
          <p:nvPr/>
        </p:nvSpPr>
        <p:spPr>
          <a:xfrm>
            <a:off x="972253" y="3997585"/>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3</a:t>
            </a:r>
            <a:endParaRPr b="1" sz="6500">
              <a:solidFill>
                <a:srgbClr val="FFFFFF"/>
              </a:solidFill>
              <a:latin typeface="Lato"/>
              <a:ea typeface="Lato"/>
              <a:cs typeface="Lato"/>
              <a:sym typeface="Lato"/>
            </a:endParaRPr>
          </a:p>
        </p:txBody>
      </p:sp>
      <p:sp>
        <p:nvSpPr>
          <p:cNvPr id="248" name="Google Shape;248;g2f5882f685f_0_254"/>
          <p:cNvSpPr/>
          <p:nvPr/>
        </p:nvSpPr>
        <p:spPr>
          <a:xfrm>
            <a:off x="2167275" y="3845172"/>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Cuando compartir ley y evangelio de Dios</a:t>
            </a:r>
            <a:endParaRPr b="1" sz="2500">
              <a:solidFill>
                <a:srgbClr val="FFFFFF"/>
              </a:solidFill>
              <a:latin typeface="Lato"/>
              <a:ea typeface="Lato"/>
              <a:cs typeface="Lato"/>
              <a:sym typeface="Lato"/>
            </a:endParaRPr>
          </a:p>
        </p:txBody>
      </p:sp>
      <p:sp>
        <p:nvSpPr>
          <p:cNvPr id="249" name="Google Shape;249;g2f5882f685f_0_254"/>
          <p:cNvSpPr/>
          <p:nvPr/>
        </p:nvSpPr>
        <p:spPr>
          <a:xfrm>
            <a:off x="5741672" y="4988422"/>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2 Corintios 5:14-21</a:t>
            </a:r>
            <a:endParaRPr sz="2500">
              <a:solidFill>
                <a:srgbClr val="FFFFFF"/>
              </a:solidFill>
              <a:latin typeface="Lato"/>
              <a:ea typeface="Lato"/>
              <a:cs typeface="Lato"/>
              <a:sym typeface="Lato"/>
            </a:endParaRPr>
          </a:p>
        </p:txBody>
      </p:sp>
      <p:sp>
        <p:nvSpPr>
          <p:cNvPr id="250" name="Google Shape;250;g2f5882f685f_0_254"/>
          <p:cNvSpPr/>
          <p:nvPr/>
        </p:nvSpPr>
        <p:spPr>
          <a:xfrm>
            <a:off x="712574" y="4988395"/>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51" name="Google Shape;251;g2f5882f685f_0_254"/>
          <p:cNvSpPr/>
          <p:nvPr/>
        </p:nvSpPr>
        <p:spPr>
          <a:xfrm>
            <a:off x="2167274" y="4988422"/>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52" name="Google Shape;252;g2f5882f685f_0_254"/>
          <p:cNvSpPr/>
          <p:nvPr/>
        </p:nvSpPr>
        <p:spPr>
          <a:xfrm>
            <a:off x="712574" y="4988422"/>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53" name="Google Shape;253;g2f5882f685f_0_254"/>
          <p:cNvSpPr/>
          <p:nvPr/>
        </p:nvSpPr>
        <p:spPr>
          <a:xfrm>
            <a:off x="972253" y="5445717"/>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4</a:t>
            </a:r>
            <a:endParaRPr b="1" sz="6500">
              <a:solidFill>
                <a:srgbClr val="FFFFFF"/>
              </a:solidFill>
              <a:latin typeface="Lato"/>
              <a:ea typeface="Lato"/>
              <a:cs typeface="Lato"/>
              <a:sym typeface="Lato"/>
            </a:endParaRPr>
          </a:p>
        </p:txBody>
      </p:sp>
      <p:sp>
        <p:nvSpPr>
          <p:cNvPr id="254" name="Google Shape;254;g2f5882f685f_0_254"/>
          <p:cNvSpPr/>
          <p:nvPr/>
        </p:nvSpPr>
        <p:spPr>
          <a:xfrm>
            <a:off x="2167275" y="5293300"/>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Motivada por el evangelio, no por la ley</a:t>
            </a:r>
            <a:endParaRPr b="1" sz="2500">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f5882f685f_0_689"/>
          <p:cNvSpPr/>
          <p:nvPr/>
        </p:nvSpPr>
        <p:spPr>
          <a:xfrm>
            <a:off x="5741672" y="1329900"/>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Lucas 15</a:t>
            </a:r>
            <a:endParaRPr sz="2500">
              <a:solidFill>
                <a:srgbClr val="FFFFFF"/>
              </a:solidFill>
              <a:latin typeface="Lato"/>
              <a:ea typeface="Lato"/>
              <a:cs typeface="Lato"/>
              <a:sym typeface="Lato"/>
            </a:endParaRPr>
          </a:p>
        </p:txBody>
      </p:sp>
      <p:sp>
        <p:nvSpPr>
          <p:cNvPr id="260" name="Google Shape;260;g2f5882f685f_0_689"/>
          <p:cNvSpPr/>
          <p:nvPr/>
        </p:nvSpPr>
        <p:spPr>
          <a:xfrm>
            <a:off x="712574" y="1329873"/>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61" name="Google Shape;261;g2f5882f685f_0_689"/>
          <p:cNvSpPr/>
          <p:nvPr/>
        </p:nvSpPr>
        <p:spPr>
          <a:xfrm>
            <a:off x="2167274" y="1329900"/>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62" name="Google Shape;262;g2f5882f685f_0_689"/>
          <p:cNvSpPr/>
          <p:nvPr/>
        </p:nvSpPr>
        <p:spPr>
          <a:xfrm>
            <a:off x="712574" y="1329900"/>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63" name="Google Shape;263;g2f5882f685f_0_689"/>
          <p:cNvSpPr/>
          <p:nvPr/>
        </p:nvSpPr>
        <p:spPr>
          <a:xfrm>
            <a:off x="972253" y="1787195"/>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5</a:t>
            </a:r>
            <a:endParaRPr b="1" sz="6500">
              <a:solidFill>
                <a:srgbClr val="FFFFFF"/>
              </a:solidFill>
              <a:latin typeface="Lato"/>
              <a:ea typeface="Lato"/>
              <a:cs typeface="Lato"/>
              <a:sym typeface="Lato"/>
            </a:endParaRPr>
          </a:p>
        </p:txBody>
      </p:sp>
      <p:sp>
        <p:nvSpPr>
          <p:cNvPr id="264" name="Google Shape;264;g2f5882f685f_0_689"/>
          <p:cNvSpPr/>
          <p:nvPr/>
        </p:nvSpPr>
        <p:spPr>
          <a:xfrm>
            <a:off x="2167275" y="1558575"/>
            <a:ext cx="3574500" cy="987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La parábola de los dos hijos</a:t>
            </a:r>
            <a:endParaRPr b="1" sz="2500">
              <a:solidFill>
                <a:srgbClr val="FFFFFF"/>
              </a:solidFill>
              <a:latin typeface="Lato"/>
              <a:ea typeface="Lato"/>
              <a:cs typeface="Lato"/>
              <a:sym typeface="Lato"/>
            </a:endParaRPr>
          </a:p>
        </p:txBody>
      </p:sp>
      <p:sp>
        <p:nvSpPr>
          <p:cNvPr id="265" name="Google Shape;265;g2f5882f685f_0_689"/>
          <p:cNvSpPr/>
          <p:nvPr/>
        </p:nvSpPr>
        <p:spPr>
          <a:xfrm>
            <a:off x="5741672" y="2777995"/>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Mateo 23</a:t>
            </a:r>
            <a:endParaRPr sz="2500">
              <a:solidFill>
                <a:srgbClr val="FFFFFF"/>
              </a:solidFill>
              <a:latin typeface="Lato"/>
              <a:ea typeface="Lato"/>
              <a:cs typeface="Lato"/>
              <a:sym typeface="Lato"/>
            </a:endParaRPr>
          </a:p>
        </p:txBody>
      </p:sp>
      <p:sp>
        <p:nvSpPr>
          <p:cNvPr id="266" name="Google Shape;266;g2f5882f685f_0_689"/>
          <p:cNvSpPr/>
          <p:nvPr/>
        </p:nvSpPr>
        <p:spPr>
          <a:xfrm>
            <a:off x="712574" y="2777969"/>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67" name="Google Shape;267;g2f5882f685f_0_689"/>
          <p:cNvSpPr/>
          <p:nvPr/>
        </p:nvSpPr>
        <p:spPr>
          <a:xfrm>
            <a:off x="2167274" y="2777995"/>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68" name="Google Shape;268;g2f5882f685f_0_689"/>
          <p:cNvSpPr/>
          <p:nvPr/>
        </p:nvSpPr>
        <p:spPr>
          <a:xfrm>
            <a:off x="712574" y="2777995"/>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69" name="Google Shape;269;g2f5882f685f_0_689"/>
          <p:cNvSpPr/>
          <p:nvPr/>
        </p:nvSpPr>
        <p:spPr>
          <a:xfrm>
            <a:off x="972253" y="3235290"/>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6</a:t>
            </a:r>
            <a:endParaRPr b="1" sz="6500">
              <a:solidFill>
                <a:srgbClr val="FFFFFF"/>
              </a:solidFill>
              <a:latin typeface="Lato"/>
              <a:ea typeface="Lato"/>
              <a:cs typeface="Lato"/>
              <a:sym typeface="Lato"/>
            </a:endParaRPr>
          </a:p>
        </p:txBody>
      </p:sp>
      <p:sp>
        <p:nvSpPr>
          <p:cNvPr id="270" name="Google Shape;270;g2f5882f685f_0_689"/>
          <p:cNvSpPr/>
          <p:nvPr/>
        </p:nvSpPr>
        <p:spPr>
          <a:xfrm>
            <a:off x="2167275" y="2778074"/>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Las palabras duras de Jesús en contra de los legalistas</a:t>
            </a:r>
            <a:endParaRPr b="1" sz="2500">
              <a:solidFill>
                <a:srgbClr val="FFFFFF"/>
              </a:solidFill>
              <a:latin typeface="Lato"/>
              <a:ea typeface="Lato"/>
              <a:cs typeface="Lato"/>
              <a:sym typeface="Lato"/>
            </a:endParaRPr>
          </a:p>
        </p:txBody>
      </p:sp>
      <p:sp>
        <p:nvSpPr>
          <p:cNvPr id="271" name="Google Shape;271;g2f5882f685f_0_689"/>
          <p:cNvSpPr/>
          <p:nvPr/>
        </p:nvSpPr>
        <p:spPr>
          <a:xfrm>
            <a:off x="5741672" y="4226090"/>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 Colosenses 2</a:t>
            </a:r>
            <a:endParaRPr sz="2500">
              <a:solidFill>
                <a:srgbClr val="FFFFFF"/>
              </a:solidFill>
              <a:latin typeface="Lato"/>
              <a:ea typeface="Lato"/>
              <a:cs typeface="Lato"/>
              <a:sym typeface="Lato"/>
            </a:endParaRPr>
          </a:p>
        </p:txBody>
      </p:sp>
      <p:sp>
        <p:nvSpPr>
          <p:cNvPr id="272" name="Google Shape;272;g2f5882f685f_0_689"/>
          <p:cNvSpPr/>
          <p:nvPr/>
        </p:nvSpPr>
        <p:spPr>
          <a:xfrm>
            <a:off x="712574" y="4226064"/>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73" name="Google Shape;273;g2f5882f685f_0_689"/>
          <p:cNvSpPr/>
          <p:nvPr/>
        </p:nvSpPr>
        <p:spPr>
          <a:xfrm>
            <a:off x="2167274" y="4226090"/>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74" name="Google Shape;274;g2f5882f685f_0_689"/>
          <p:cNvSpPr/>
          <p:nvPr/>
        </p:nvSpPr>
        <p:spPr>
          <a:xfrm>
            <a:off x="712574" y="4226090"/>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75" name="Google Shape;275;g2f5882f685f_0_689"/>
          <p:cNvSpPr/>
          <p:nvPr/>
        </p:nvSpPr>
        <p:spPr>
          <a:xfrm>
            <a:off x="972253" y="4683385"/>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7</a:t>
            </a:r>
            <a:endParaRPr b="1" sz="6500">
              <a:solidFill>
                <a:srgbClr val="FFFFFF"/>
              </a:solidFill>
              <a:latin typeface="Lato"/>
              <a:ea typeface="Lato"/>
              <a:cs typeface="Lato"/>
              <a:sym typeface="Lato"/>
            </a:endParaRPr>
          </a:p>
        </p:txBody>
      </p:sp>
      <p:sp>
        <p:nvSpPr>
          <p:cNvPr id="276" name="Google Shape;276;g2f5882f685f_0_689"/>
          <p:cNvSpPr/>
          <p:nvPr/>
        </p:nvSpPr>
        <p:spPr>
          <a:xfrm>
            <a:off x="2167275" y="4226172"/>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No estamos atados a las leyes del pacto de Sinaí</a:t>
            </a:r>
            <a:endParaRPr b="1" sz="2500">
              <a:solidFill>
                <a:srgbClr val="FFFFFF"/>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f5882f685f_0_720"/>
          <p:cNvSpPr/>
          <p:nvPr/>
        </p:nvSpPr>
        <p:spPr>
          <a:xfrm>
            <a:off x="5741672" y="3312022"/>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sz="2500">
                <a:solidFill>
                  <a:srgbClr val="FFFFFF"/>
                </a:solidFill>
                <a:latin typeface="Lato"/>
                <a:ea typeface="Lato"/>
                <a:cs typeface="Lato"/>
                <a:sym typeface="Lato"/>
              </a:rPr>
              <a:t>Mateo 6:19-34</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p:txBody>
      </p:sp>
      <p:sp>
        <p:nvSpPr>
          <p:cNvPr id="282" name="Google Shape;282;g2f5882f685f_0_720"/>
          <p:cNvSpPr/>
          <p:nvPr/>
        </p:nvSpPr>
        <p:spPr>
          <a:xfrm>
            <a:off x="712574" y="3311995"/>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83" name="Google Shape;283;g2f5882f685f_0_720"/>
          <p:cNvSpPr/>
          <p:nvPr/>
        </p:nvSpPr>
        <p:spPr>
          <a:xfrm>
            <a:off x="2167274" y="3312022"/>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84" name="Google Shape;284;g2f5882f685f_0_720"/>
          <p:cNvSpPr/>
          <p:nvPr/>
        </p:nvSpPr>
        <p:spPr>
          <a:xfrm>
            <a:off x="712574" y="3312022"/>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85" name="Google Shape;285;g2f5882f685f_0_720"/>
          <p:cNvSpPr/>
          <p:nvPr/>
        </p:nvSpPr>
        <p:spPr>
          <a:xfrm>
            <a:off x="972253" y="3769317"/>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9</a:t>
            </a:r>
            <a:endParaRPr b="1" sz="6500">
              <a:solidFill>
                <a:srgbClr val="FFFFFF"/>
              </a:solidFill>
              <a:latin typeface="Lato"/>
              <a:ea typeface="Lato"/>
              <a:cs typeface="Lato"/>
              <a:sym typeface="Lato"/>
            </a:endParaRPr>
          </a:p>
        </p:txBody>
      </p:sp>
      <p:sp>
        <p:nvSpPr>
          <p:cNvPr id="286" name="Google Shape;286;g2f5882f685f_0_720"/>
          <p:cNvSpPr/>
          <p:nvPr/>
        </p:nvSpPr>
        <p:spPr>
          <a:xfrm>
            <a:off x="2167275" y="3312100"/>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La promesa de una cruz, no de </a:t>
            </a:r>
            <a:endParaRPr b="1" sz="2500">
              <a:solidFill>
                <a:srgbClr val="FFFFFF"/>
              </a:solidFill>
              <a:latin typeface="Lato"/>
              <a:ea typeface="Lato"/>
              <a:cs typeface="Lato"/>
              <a:sym typeface="Lato"/>
            </a:endParaRPr>
          </a:p>
          <a:p>
            <a:pPr indent="0" lvl="0" marL="0" rtl="0" algn="l">
              <a:spcBef>
                <a:spcPts val="0"/>
              </a:spcBef>
              <a:spcAft>
                <a:spcPts val="0"/>
              </a:spcAft>
              <a:buNone/>
            </a:pPr>
            <a:r>
              <a:rPr b="1" lang="en-US" sz="2500">
                <a:solidFill>
                  <a:srgbClr val="FFFFFF"/>
                </a:solidFill>
                <a:latin typeface="Lato"/>
                <a:ea typeface="Lato"/>
                <a:cs typeface="Lato"/>
                <a:sym typeface="Lato"/>
              </a:rPr>
              <a:t>prosperidad terrenal</a:t>
            </a:r>
            <a:endParaRPr b="1" sz="2500">
              <a:solidFill>
                <a:srgbClr val="FFFFFF"/>
              </a:solidFill>
              <a:latin typeface="Lato"/>
              <a:ea typeface="Lato"/>
              <a:cs typeface="Lato"/>
              <a:sym typeface="Lato"/>
            </a:endParaRPr>
          </a:p>
        </p:txBody>
      </p:sp>
      <p:sp>
        <p:nvSpPr>
          <p:cNvPr id="287" name="Google Shape;287;g2f5882f685f_0_720"/>
          <p:cNvSpPr/>
          <p:nvPr/>
        </p:nvSpPr>
        <p:spPr>
          <a:xfrm>
            <a:off x="5741672" y="1887022"/>
            <a:ext cx="5976000" cy="1425000"/>
          </a:xfrm>
          <a:prstGeom prst="rect">
            <a:avLst/>
          </a:prstGeom>
          <a:solidFill>
            <a:srgbClr val="009444"/>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25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US" sz="2500">
                <a:solidFill>
                  <a:srgbClr val="FFFFFF"/>
                </a:solidFill>
                <a:latin typeface="Lato"/>
                <a:ea typeface="Lato"/>
                <a:cs typeface="Lato"/>
                <a:sym typeface="Lato"/>
              </a:rPr>
              <a:t>Romanos 14</a:t>
            </a:r>
            <a:endParaRPr sz="2500">
              <a:solidFill>
                <a:srgbClr val="FFFFFF"/>
              </a:solidFill>
              <a:latin typeface="Lato"/>
              <a:ea typeface="Lato"/>
              <a:cs typeface="Lato"/>
              <a:sym typeface="Lato"/>
            </a:endParaRPr>
          </a:p>
        </p:txBody>
      </p:sp>
      <p:sp>
        <p:nvSpPr>
          <p:cNvPr id="288" name="Google Shape;288;g2f5882f685f_0_720"/>
          <p:cNvSpPr/>
          <p:nvPr/>
        </p:nvSpPr>
        <p:spPr>
          <a:xfrm>
            <a:off x="712574" y="1886995"/>
            <a:ext cx="5029200" cy="14250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89" name="Google Shape;289;g2f5882f685f_0_720"/>
          <p:cNvSpPr/>
          <p:nvPr/>
        </p:nvSpPr>
        <p:spPr>
          <a:xfrm>
            <a:off x="2167274" y="1887022"/>
            <a:ext cx="1425000" cy="1425000"/>
          </a:xfrm>
          <a:prstGeom prst="rtTriangle">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90" name="Google Shape;290;g2f5882f685f_0_720"/>
          <p:cNvSpPr/>
          <p:nvPr/>
        </p:nvSpPr>
        <p:spPr>
          <a:xfrm>
            <a:off x="712574" y="1887022"/>
            <a:ext cx="1452900" cy="14250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300">
              <a:latin typeface="Lato"/>
              <a:ea typeface="Lato"/>
              <a:cs typeface="Lato"/>
              <a:sym typeface="Lato"/>
            </a:endParaRPr>
          </a:p>
        </p:txBody>
      </p:sp>
      <p:sp>
        <p:nvSpPr>
          <p:cNvPr id="291" name="Google Shape;291;g2f5882f685f_0_720"/>
          <p:cNvSpPr/>
          <p:nvPr/>
        </p:nvSpPr>
        <p:spPr>
          <a:xfrm>
            <a:off x="972253" y="2344317"/>
            <a:ext cx="899700" cy="8649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6500">
                <a:solidFill>
                  <a:srgbClr val="FFFFFF"/>
                </a:solidFill>
                <a:latin typeface="Lato"/>
                <a:ea typeface="Lato"/>
                <a:cs typeface="Lato"/>
                <a:sym typeface="Lato"/>
              </a:rPr>
              <a:t>8</a:t>
            </a:r>
            <a:endParaRPr b="1" sz="6500">
              <a:solidFill>
                <a:srgbClr val="FFFFFF"/>
              </a:solidFill>
              <a:latin typeface="Lato"/>
              <a:ea typeface="Lato"/>
              <a:cs typeface="Lato"/>
              <a:sym typeface="Lato"/>
            </a:endParaRPr>
          </a:p>
        </p:txBody>
      </p:sp>
      <p:sp>
        <p:nvSpPr>
          <p:cNvPr id="292" name="Google Shape;292;g2f5882f685f_0_720"/>
          <p:cNvSpPr/>
          <p:nvPr/>
        </p:nvSpPr>
        <p:spPr>
          <a:xfrm>
            <a:off x="2167275" y="2344300"/>
            <a:ext cx="3574500" cy="86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FFFFFF"/>
                </a:solidFill>
                <a:latin typeface="Lato"/>
                <a:ea typeface="Lato"/>
                <a:cs typeface="Lato"/>
                <a:sym typeface="Lato"/>
              </a:rPr>
              <a:t>Reglas extra-bíblicas</a:t>
            </a:r>
            <a:endParaRPr b="1" sz="2500">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9" name="Google Shape;299;g2e8f58b83d9_0_989"/>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Según el video de la tarea,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el legalismo?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300" name="Google Shape;300;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6" name="Google Shape;306;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07" name="Google Shape;30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08" name="Google Shape;308;g2eb293faa54_0_118"/>
          <p:cNvSpPr txBox="1"/>
          <p:nvPr/>
        </p:nvSpPr>
        <p:spPr>
          <a:xfrm>
            <a:off x="3875725" y="2318350"/>
            <a:ext cx="802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Según el video de la tarea, </a:t>
            </a:r>
            <a:r>
              <a:rPr b="1" lang="en-US" sz="4000">
                <a:solidFill>
                  <a:schemeClr val="dk1"/>
                </a:solidFill>
                <a:latin typeface="Lato"/>
                <a:ea typeface="Lato"/>
                <a:cs typeface="Lato"/>
                <a:sym typeface="Lato"/>
              </a:rPr>
              <a:t>¿Cuáles son los dos tipos de miembros que producen las iglesias legalistas? </a:t>
            </a:r>
            <a:endParaRPr b="1" i="0" sz="40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g2f5882f685f_0_775"/>
          <p:cNvSpPr txBox="1"/>
          <p:nvPr/>
        </p:nvSpPr>
        <p:spPr>
          <a:xfrm>
            <a:off x="2374771" y="1197250"/>
            <a:ext cx="7797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La atracción en el Legalismo</a:t>
            </a:r>
            <a:endParaRPr sz="6000">
              <a:solidFill>
                <a:srgbClr val="009444"/>
              </a:solidFill>
              <a:latin typeface="Lato"/>
              <a:ea typeface="Lato"/>
              <a:cs typeface="Lato"/>
              <a:sym typeface="Lato"/>
            </a:endParaRPr>
          </a:p>
        </p:txBody>
      </p:sp>
      <p:cxnSp>
        <p:nvCxnSpPr>
          <p:cNvPr id="314" name="Google Shape;314;g2f5882f685f_0_775"/>
          <p:cNvCxnSpPr/>
          <p:nvPr/>
        </p:nvCxnSpPr>
        <p:spPr>
          <a:xfrm>
            <a:off x="2478227" y="2442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15" name="Google Shape;315;g2f5882f685f_0_77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16" name="Google Shape;316;g2f5882f685f_0_77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7" name="Google Shape;317;g2f5882f685f_0_775"/>
          <p:cNvSpPr txBox="1"/>
          <p:nvPr/>
        </p:nvSpPr>
        <p:spPr>
          <a:xfrm>
            <a:off x="2374770" y="2739825"/>
            <a:ext cx="8784900" cy="26322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La idea que podemos contribuir a nuestra salvación o incluso ser la causa de ella. </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El legalismo nos da más escaleras para “subir al cielo.”</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i="1" lang="en-US" sz="3300">
                <a:solidFill>
                  <a:schemeClr val="dk1"/>
                </a:solidFill>
                <a:latin typeface="Lato"/>
                <a:ea typeface="Lato"/>
                <a:cs typeface="Lato"/>
                <a:sym typeface="Lato"/>
              </a:rPr>
              <a:t>El diablo observa todo y está feliz. </a:t>
            </a:r>
            <a:endParaRPr i="1" sz="33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g2f5882f685f_0_78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3" name="Google Shape;323;g2f5882f685f_0_78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4" name="Google Shape;324;g2f5882f685f_0_78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25" name="Google Shape;325;g2f5882f685f_0_787"/>
          <p:cNvSpPr txBox="1"/>
          <p:nvPr/>
        </p:nvSpPr>
        <p:spPr>
          <a:xfrm>
            <a:off x="3875725" y="2851750"/>
            <a:ext cx="8023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la Gracia? </a:t>
            </a:r>
            <a:endParaRPr b="1" i="0" sz="40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2f5882f685f_0_795"/>
          <p:cNvSpPr txBox="1"/>
          <p:nvPr/>
        </p:nvSpPr>
        <p:spPr>
          <a:xfrm>
            <a:off x="1248300" y="2974650"/>
            <a:ext cx="96954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el amor inmerecido de Dios</a:t>
            </a:r>
            <a:endParaRPr sz="40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t/>
            </a:r>
            <a:endParaRPr sz="40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rPr i="1" lang="en-US" sz="4000">
                <a:solidFill>
                  <a:schemeClr val="dk1"/>
                </a:solidFill>
                <a:latin typeface="Lato"/>
                <a:ea typeface="Lato"/>
                <a:cs typeface="Lato"/>
                <a:sym typeface="Lato"/>
              </a:rPr>
              <a:t>produce: esperanza, agradecimiento, gozo, consuelo, humildad y confianza en Cristo, paz</a:t>
            </a:r>
            <a:endParaRPr i="1" sz="4000">
              <a:solidFill>
                <a:schemeClr val="dk1"/>
              </a:solidFill>
              <a:latin typeface="Lato"/>
              <a:ea typeface="Lato"/>
              <a:cs typeface="Lato"/>
              <a:sym typeface="Lato"/>
            </a:endParaRPr>
          </a:p>
        </p:txBody>
      </p:sp>
      <p:pic>
        <p:nvPicPr>
          <p:cNvPr descr="A green bird with leaves&#10;&#10;Description automatically generated" id="331" name="Google Shape;331;g2f5882f685f_0_79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2" name="Google Shape;332;g2f5882f685f_0_795"/>
          <p:cNvSpPr txBox="1"/>
          <p:nvPr/>
        </p:nvSpPr>
        <p:spPr>
          <a:xfrm>
            <a:off x="746850" y="13652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gracia</a:t>
            </a:r>
            <a:endParaRPr b="0"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g2f5882f685f_0_878"/>
          <p:cNvSpPr txBox="1"/>
          <p:nvPr/>
        </p:nvSpPr>
        <p:spPr>
          <a:xfrm>
            <a:off x="3602250" y="1990925"/>
            <a:ext cx="8136900" cy="29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De tal manera amó Dios al mundo, que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ha dado a su Hijo unigénito, para que todo aquel que en él cree, no se pierda, mas tenga vida eterna.</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3:16</a:t>
            </a:r>
            <a:endParaRPr b="0" i="0" sz="3400" u="none" cap="none" strike="noStrike">
              <a:solidFill>
                <a:schemeClr val="dk1"/>
              </a:solidFill>
              <a:latin typeface="Lato"/>
              <a:ea typeface="Lato"/>
              <a:cs typeface="Lato"/>
              <a:sym typeface="Lato"/>
            </a:endParaRPr>
          </a:p>
        </p:txBody>
      </p:sp>
      <p:sp>
        <p:nvSpPr>
          <p:cNvPr id="338" name="Google Shape;338;g2f5882f685f_0_87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9" name="Google Shape;339;g2f5882f685f_0_87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0" name="Google Shape;340;g2f5882f685f_0_87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g2f32f06a222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6" name="Google Shape;346;g2f32f06a222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7" name="Google Shape;347;g2f32f06a222_0_4"/>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la diferencia entre el legalismo y la Gracia?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348" name="Google Shape;348;g2f32f06a222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g2f5882f685f_0_88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4" name="Google Shape;354;g2f5882f685f_0_88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5" name="Google Shape;355;g2f5882f685f_0_887"/>
          <p:cNvSpPr txBox="1"/>
          <p:nvPr/>
        </p:nvSpPr>
        <p:spPr>
          <a:xfrm>
            <a:off x="3875725" y="2242150"/>
            <a:ext cx="802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Según el video de la tarea </a:t>
            </a:r>
            <a:r>
              <a:rPr b="1" lang="en-US" sz="4000">
                <a:solidFill>
                  <a:schemeClr val="dk1"/>
                </a:solidFill>
                <a:latin typeface="Lato"/>
                <a:ea typeface="Lato"/>
                <a:cs typeface="Lato"/>
                <a:sym typeface="Lato"/>
              </a:rPr>
              <a:t>¿Cuáles son las diferentes maneras en que las personas ven a Dios?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356" name="Google Shape;356;g2f5882f685f_0_88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g2f5882f685f_0_895"/>
          <p:cNvSpPr txBox="1"/>
          <p:nvPr/>
        </p:nvSpPr>
        <p:spPr>
          <a:xfrm>
            <a:off x="2374775" y="511450"/>
            <a:ext cx="71112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Percepciones de Dios</a:t>
            </a:r>
            <a:endParaRPr sz="6000">
              <a:solidFill>
                <a:srgbClr val="009444"/>
              </a:solidFill>
              <a:latin typeface="Lato"/>
              <a:ea typeface="Lato"/>
              <a:cs typeface="Lato"/>
              <a:sym typeface="Lato"/>
            </a:endParaRPr>
          </a:p>
        </p:txBody>
      </p:sp>
      <p:cxnSp>
        <p:nvCxnSpPr>
          <p:cNvPr id="362" name="Google Shape;362;g2f5882f685f_0_895"/>
          <p:cNvCxnSpPr/>
          <p:nvPr/>
        </p:nvCxnSpPr>
        <p:spPr>
          <a:xfrm>
            <a:off x="2469132" y="1603895"/>
            <a:ext cx="5718300" cy="0"/>
          </a:xfrm>
          <a:prstGeom prst="straightConnector1">
            <a:avLst/>
          </a:prstGeom>
          <a:noFill/>
          <a:ln cap="flat" cmpd="sng" w="38100">
            <a:solidFill>
              <a:srgbClr val="7F7F7F"/>
            </a:solidFill>
            <a:prstDash val="solid"/>
            <a:miter lim="800000"/>
            <a:headEnd len="sm" w="sm" type="none"/>
            <a:tailEnd len="sm" w="sm" type="none"/>
          </a:ln>
        </p:spPr>
      </p:cxnSp>
      <p:sp>
        <p:nvSpPr>
          <p:cNvPr id="363" name="Google Shape;363;g2f5882f685f_0_89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64" name="Google Shape;364;g2f5882f685f_0_89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65" name="Google Shape;365;g2f5882f685f_0_895"/>
          <p:cNvSpPr txBox="1"/>
          <p:nvPr/>
        </p:nvSpPr>
        <p:spPr>
          <a:xfrm>
            <a:off x="2374779" y="1901625"/>
            <a:ext cx="8686800" cy="45408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Un juez severo esperando castigar nuestros errores</a:t>
            </a:r>
            <a:endParaRPr sz="3300">
              <a:solidFill>
                <a:schemeClr val="dk1"/>
              </a:solidFill>
              <a:latin typeface="Lato"/>
              <a:ea typeface="Lato"/>
              <a:cs typeface="Lato"/>
              <a:sym typeface="Lato"/>
            </a:endParaRPr>
          </a:p>
          <a:p>
            <a:pPr indent="-438150" lvl="0" marL="457200" rtl="0" algn="l">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Un abuelo amoroso dispuesto a pasar por alto todo</a:t>
            </a:r>
            <a:endParaRPr sz="3300">
              <a:solidFill>
                <a:schemeClr val="dk1"/>
              </a:solidFill>
              <a:latin typeface="Lato"/>
              <a:ea typeface="Lato"/>
              <a:cs typeface="Lato"/>
              <a:sym typeface="Lato"/>
            </a:endParaRPr>
          </a:p>
          <a:p>
            <a:pPr indent="-438150" lvl="0" marL="457200" rtl="0" algn="l">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Un Dios distante no interesado en nuestra vida cotidiana</a:t>
            </a:r>
            <a:endParaRPr sz="3300">
              <a:solidFill>
                <a:schemeClr val="dk1"/>
              </a:solidFill>
              <a:latin typeface="Lato"/>
              <a:ea typeface="Lato"/>
              <a:cs typeface="Lato"/>
              <a:sym typeface="Lato"/>
            </a:endParaRPr>
          </a:p>
          <a:p>
            <a:pPr indent="-438150" lvl="0" marL="457200" rtl="0" algn="l">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Un Dios que nos bendecirá si hacemos lo “bueno” y nos castigará si hacemos lo “malo” </a:t>
            </a:r>
            <a:endParaRPr sz="33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g2f5882f685f_0_904"/>
          <p:cNvSpPr txBox="1"/>
          <p:nvPr/>
        </p:nvSpPr>
        <p:spPr>
          <a:xfrm>
            <a:off x="3875725" y="2242150"/>
            <a:ext cx="802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puede Dios ser justo y amoroso con pecadores como nosotros? </a:t>
            </a:r>
            <a:endParaRPr b="1" i="0" sz="4000" u="none" cap="none" strike="noStrike">
              <a:solidFill>
                <a:schemeClr val="dk1"/>
              </a:solidFill>
              <a:latin typeface="Lato"/>
              <a:ea typeface="Lato"/>
              <a:cs typeface="Lato"/>
              <a:sym typeface="Lato"/>
            </a:endParaRPr>
          </a:p>
        </p:txBody>
      </p:sp>
      <p:sp>
        <p:nvSpPr>
          <p:cNvPr id="371" name="Google Shape;371;g2f5882f685f_0_90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2" name="Google Shape;372;g2f5882f685f_0_90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3" name="Google Shape;373;g2f5882f685f_0_90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g2f5882f685f_0_9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79" name="Google Shape;379;g2f5882f685f_0_9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80" name="Google Shape;380;g2f5882f685f_0_912"/>
          <p:cNvSpPr txBox="1"/>
          <p:nvPr/>
        </p:nvSpPr>
        <p:spPr>
          <a:xfrm>
            <a:off x="2374779" y="1596825"/>
            <a:ext cx="8686800" cy="28887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Dios ama a toda la humanidad (Juan 3:16).</a:t>
            </a:r>
            <a:endParaRPr sz="3300">
              <a:solidFill>
                <a:schemeClr val="dk1"/>
              </a:solidFill>
              <a:latin typeface="Lato"/>
              <a:ea typeface="Lato"/>
              <a:cs typeface="Lato"/>
              <a:sym typeface="Lato"/>
            </a:endParaRPr>
          </a:p>
          <a:p>
            <a:pPr indent="-438150" lvl="0" marL="457200" rtl="0" algn="l">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Dios es un Dios santo, justo y perfecto (Levítico 19:2).</a:t>
            </a:r>
            <a:endParaRPr sz="3300">
              <a:solidFill>
                <a:schemeClr val="dk1"/>
              </a:solidFill>
              <a:latin typeface="Lato"/>
              <a:ea typeface="Lato"/>
              <a:cs typeface="Lato"/>
              <a:sym typeface="Lato"/>
            </a:endParaRPr>
          </a:p>
          <a:p>
            <a:pPr indent="-438150" lvl="0" marL="457200" rtl="0" algn="l">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Cada uno de nosotros sabe que somos pecadores (Romanos 2:15).</a:t>
            </a:r>
            <a:endParaRPr sz="330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g2f5882f685f_0_922"/>
          <p:cNvSpPr txBox="1"/>
          <p:nvPr/>
        </p:nvSpPr>
        <p:spPr>
          <a:xfrm>
            <a:off x="3602250" y="543125"/>
            <a:ext cx="8589900" cy="588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i="1" lang="en-US" sz="3300">
                <a:solidFill>
                  <a:schemeClr val="dk1"/>
                </a:solidFill>
                <a:latin typeface="Lato"/>
                <a:ea typeface="Lato"/>
                <a:cs typeface="Lato"/>
                <a:sym typeface="Lato"/>
              </a:rPr>
              <a:t>21</a:t>
            </a:r>
            <a:r>
              <a:rPr lang="en-US" sz="3300">
                <a:solidFill>
                  <a:schemeClr val="dk1"/>
                </a:solidFill>
                <a:latin typeface="Lato"/>
                <a:ea typeface="Lato"/>
                <a:cs typeface="Lato"/>
                <a:sym typeface="Lato"/>
              </a:rPr>
              <a:t> Pero ahora, aparte de la ley, se ha manifestado la justicia de Dios, y de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ello dan testimonio la ley y los profetas.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300">
                <a:solidFill>
                  <a:schemeClr val="dk1"/>
                </a:solidFill>
                <a:latin typeface="Lato"/>
                <a:ea typeface="Lato"/>
                <a:cs typeface="Lato"/>
                <a:sym typeface="Lato"/>
              </a:rPr>
              <a:t>22</a:t>
            </a:r>
            <a:r>
              <a:rPr lang="en-US" sz="3300">
                <a:solidFill>
                  <a:schemeClr val="dk1"/>
                </a:solidFill>
                <a:latin typeface="Lato"/>
                <a:ea typeface="Lato"/>
                <a:cs typeface="Lato"/>
                <a:sym typeface="Lato"/>
              </a:rPr>
              <a:t> La justicia de Dios, por medio de la fe en Jesucristo, es para todos los que creen en él. Pues no hay diferencia alguna, </a:t>
            </a:r>
            <a:r>
              <a:rPr i="1" lang="en-US" sz="3300">
                <a:solidFill>
                  <a:schemeClr val="dk1"/>
                </a:solidFill>
                <a:latin typeface="Lato"/>
                <a:ea typeface="Lato"/>
                <a:cs typeface="Lato"/>
                <a:sym typeface="Lato"/>
              </a:rPr>
              <a:t>23</a:t>
            </a:r>
            <a:r>
              <a:rPr lang="en-US" sz="3300">
                <a:solidFill>
                  <a:schemeClr val="dk1"/>
                </a:solidFill>
                <a:latin typeface="Lato"/>
                <a:ea typeface="Lato"/>
                <a:cs typeface="Lato"/>
                <a:sym typeface="Lato"/>
              </a:rPr>
              <a:t> por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cuanto todos pecaron y están destituidos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de la gloria de Dios; </a:t>
            </a:r>
            <a:r>
              <a:rPr i="1" lang="en-US" sz="3300">
                <a:solidFill>
                  <a:schemeClr val="dk1"/>
                </a:solidFill>
                <a:latin typeface="Lato"/>
                <a:ea typeface="Lato"/>
                <a:cs typeface="Lato"/>
                <a:sym typeface="Lato"/>
              </a:rPr>
              <a:t>24</a:t>
            </a:r>
            <a:r>
              <a:rPr lang="en-US" sz="3300">
                <a:solidFill>
                  <a:schemeClr val="dk1"/>
                </a:solidFill>
                <a:latin typeface="Lato"/>
                <a:ea typeface="Lato"/>
                <a:cs typeface="Lato"/>
                <a:sym typeface="Lato"/>
              </a:rPr>
              <a:t> pero son justificados, gratuitamente por su gracia, mediante la redención y proveyó Cristo Jesús,</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700">
                <a:solidFill>
                  <a:schemeClr val="dk1"/>
                </a:solidFill>
                <a:latin typeface="Lato"/>
                <a:ea typeface="Lato"/>
                <a:cs typeface="Lato"/>
                <a:sym typeface="Lato"/>
              </a:rPr>
              <a:t>Romanos 3:21-24</a:t>
            </a:r>
            <a:endParaRPr b="0" i="0" sz="3300" u="none" cap="none" strike="noStrike">
              <a:solidFill>
                <a:schemeClr val="dk1"/>
              </a:solidFill>
              <a:latin typeface="Lato"/>
              <a:ea typeface="Lato"/>
              <a:cs typeface="Lato"/>
              <a:sym typeface="Lato"/>
            </a:endParaRPr>
          </a:p>
        </p:txBody>
      </p:sp>
      <p:sp>
        <p:nvSpPr>
          <p:cNvPr id="386" name="Google Shape;386;g2f5882f685f_0_9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7" name="Google Shape;387;g2f5882f685f_0_92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8" name="Google Shape;388;g2f5882f685f_0_92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g2f5882f685f_0_93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4" name="Google Shape;394;g2f5882f685f_0_9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5" name="Google Shape;395;g2f5882f685f_0_93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96" name="Google Shape;396;g2f5882f685f_0_930"/>
          <p:cNvSpPr txBox="1"/>
          <p:nvPr/>
        </p:nvSpPr>
        <p:spPr>
          <a:xfrm>
            <a:off x="3602250" y="543125"/>
            <a:ext cx="8589900" cy="517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US" sz="3300">
                <a:solidFill>
                  <a:schemeClr val="dk1"/>
                </a:solidFill>
                <a:latin typeface="Lato"/>
                <a:ea typeface="Lato"/>
                <a:cs typeface="Lato"/>
                <a:sym typeface="Lato"/>
              </a:rPr>
              <a:t>25</a:t>
            </a:r>
            <a:r>
              <a:rPr lang="en-US" sz="3300">
                <a:solidFill>
                  <a:schemeClr val="dk1"/>
                </a:solidFill>
                <a:latin typeface="Lato"/>
                <a:ea typeface="Lato"/>
                <a:cs typeface="Lato"/>
                <a:sym typeface="Lato"/>
              </a:rPr>
              <a:t> a quien Dios puso como sacrificio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de expiación por medio de la fe en su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sangre. Esto lo hizo Dios para manifestar su justicia, pues en su paciencia ha pasado por alto los pecados pasados, </a:t>
            </a:r>
            <a:r>
              <a:rPr i="1" lang="en-US" sz="3300">
                <a:solidFill>
                  <a:schemeClr val="dk1"/>
                </a:solidFill>
                <a:latin typeface="Lato"/>
                <a:ea typeface="Lato"/>
                <a:cs typeface="Lato"/>
                <a:sym typeface="Lato"/>
              </a:rPr>
              <a:t>26</a:t>
            </a:r>
            <a:r>
              <a:rPr lang="en-US" sz="3300">
                <a:solidFill>
                  <a:schemeClr val="dk1"/>
                </a:solidFill>
                <a:latin typeface="Lato"/>
                <a:ea typeface="Lato"/>
                <a:cs typeface="Lato"/>
                <a:sym typeface="Lato"/>
              </a:rPr>
              <a:t> para manifestar su justicia en este tiempo, a fin de que él sea el justo y, al mismo tiempo, el que justicia al que tiene fe en Jesús. </a:t>
            </a:r>
            <a:r>
              <a:rPr i="1" lang="en-US" sz="3300">
                <a:solidFill>
                  <a:schemeClr val="dk1"/>
                </a:solidFill>
                <a:latin typeface="Lato"/>
                <a:ea typeface="Lato"/>
                <a:cs typeface="Lato"/>
                <a:sym typeface="Lato"/>
              </a:rPr>
              <a:t>27</a:t>
            </a:r>
            <a:r>
              <a:rPr lang="en-US" sz="3300">
                <a:solidFill>
                  <a:schemeClr val="dk1"/>
                </a:solidFill>
                <a:latin typeface="Lato"/>
                <a:ea typeface="Lato"/>
                <a:cs typeface="Lato"/>
                <a:sym typeface="Lato"/>
              </a:rPr>
              <a:t> Entonces, ¿dónde está la jactancia? Queda excluida. ¿Por cuál ley? ¿Por la de las obras? No, sino por la ley de la fe…</a:t>
            </a:r>
            <a:endParaRPr b="0" i="0" sz="3300" u="none" cap="none" strike="noStrike">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2f5882f685f_0_9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2" name="Google Shape;402;g2f5882f685f_0_93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3" name="Google Shape;403;g2f5882f685f_0_93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404" name="Google Shape;404;g2f5882f685f_0_938"/>
          <p:cNvSpPr txBox="1"/>
          <p:nvPr/>
        </p:nvSpPr>
        <p:spPr>
          <a:xfrm>
            <a:off x="3602250" y="2371925"/>
            <a:ext cx="8589900" cy="232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i="1" lang="en-US" sz="3300">
                <a:solidFill>
                  <a:schemeClr val="dk1"/>
                </a:solidFill>
                <a:latin typeface="Lato"/>
                <a:ea typeface="Lato"/>
                <a:cs typeface="Lato"/>
                <a:sym typeface="Lato"/>
              </a:rPr>
              <a:t>28</a:t>
            </a:r>
            <a:r>
              <a:rPr lang="en-US" sz="3300">
                <a:solidFill>
                  <a:schemeClr val="dk1"/>
                </a:solidFill>
                <a:latin typeface="Lato"/>
                <a:ea typeface="Lato"/>
                <a:cs typeface="Lato"/>
                <a:sym typeface="Lato"/>
              </a:rPr>
              <a:t> Por lo tanto, llegamos a la conclusión de que el hombre es justificado por la fe, sin las obras de la ley. </a:t>
            </a:r>
            <a:endParaRPr i="1" sz="33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19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700">
                <a:solidFill>
                  <a:schemeClr val="dk1"/>
                </a:solidFill>
                <a:latin typeface="Lato"/>
                <a:ea typeface="Lato"/>
                <a:cs typeface="Lato"/>
                <a:sym typeface="Lato"/>
              </a:rPr>
              <a:t>Romanos 3:25-28</a:t>
            </a:r>
            <a:endParaRPr i="1" sz="33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Legalismo y Gracia</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g2f32f06a222_0_108"/>
          <p:cNvSpPr/>
          <p:nvPr/>
        </p:nvSpPr>
        <p:spPr>
          <a:xfrm>
            <a:off x="6857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10" name="Google Shape;410;g2f32f06a222_0_10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11" name="Google Shape;411;g2f32f06a222_0_108"/>
          <p:cNvPicPr preferRelativeResize="0"/>
          <p:nvPr/>
        </p:nvPicPr>
        <p:blipFill>
          <a:blip r:embed="rId4">
            <a:alphaModFix/>
          </a:blip>
          <a:stretch>
            <a:fillRect/>
          </a:stretch>
        </p:blipFill>
        <p:spPr>
          <a:xfrm>
            <a:off x="1376999" y="647700"/>
            <a:ext cx="7866190" cy="52546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g2f5882f685f_0_9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17" name="Google Shape;417;g2f5882f685f_0_94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18" name="Google Shape;418;g2f5882f685f_0_94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419" name="Google Shape;419;g2f5882f685f_0_946"/>
          <p:cNvSpPr txBox="1"/>
          <p:nvPr/>
        </p:nvSpPr>
        <p:spPr>
          <a:xfrm>
            <a:off x="3900778" y="10031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Resumen </a:t>
            </a:r>
            <a:r>
              <a:rPr b="0" i="0" lang="en-US" sz="4860" u="none" cap="none" strike="noStrike">
                <a:solidFill>
                  <a:srgbClr val="009444"/>
                </a:solidFill>
                <a:latin typeface="Lato"/>
                <a:ea typeface="Lato"/>
                <a:cs typeface="Lato"/>
                <a:sym typeface="Lato"/>
              </a:rPr>
              <a:t>de la lección </a:t>
            </a:r>
            <a:endParaRPr b="0" i="0" sz="4860" u="none" cap="none" strike="noStrike">
              <a:solidFill>
                <a:srgbClr val="009444"/>
              </a:solidFill>
              <a:latin typeface="Lato"/>
              <a:ea typeface="Lato"/>
              <a:cs typeface="Lato"/>
              <a:sym typeface="Lato"/>
            </a:endParaRPr>
          </a:p>
        </p:txBody>
      </p:sp>
      <p:cxnSp>
        <p:nvCxnSpPr>
          <p:cNvPr id="420" name="Google Shape;420;g2f5882f685f_0_946"/>
          <p:cNvCxnSpPr/>
          <p:nvPr/>
        </p:nvCxnSpPr>
        <p:spPr>
          <a:xfrm>
            <a:off x="3985427" y="20425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21" name="Google Shape;421;g2f5882f685f_0_946"/>
          <p:cNvSpPr txBox="1"/>
          <p:nvPr/>
        </p:nvSpPr>
        <p:spPr>
          <a:xfrm>
            <a:off x="3715925" y="2201100"/>
            <a:ext cx="8183700" cy="39711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Dios es un Dios de Justicia que tiene que castigar al pecador.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Dios es un Dios de Amor que ama y quiere perdonar al pecador.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Para ser justo, Dios castigó a Cristo en nuestro lugar. Ahora nos perdona gratuitamente por medio de la fe. </a:t>
            </a:r>
            <a:endParaRPr sz="3600">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g2f5882f685f_0_10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27" name="Google Shape;427;g2f5882f685f_0_103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28" name="Google Shape;428;g2f5882f685f_0_1031"/>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429" name="Google Shape;429;g2f5882f685f_0_1031"/>
          <p:cNvSpPr txBox="1"/>
          <p:nvPr/>
        </p:nvSpPr>
        <p:spPr>
          <a:xfrm>
            <a:off x="3900778" y="10031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Resumen </a:t>
            </a:r>
            <a:r>
              <a:rPr b="0" i="0" lang="en-US" sz="4860" u="none" cap="none" strike="noStrike">
                <a:solidFill>
                  <a:srgbClr val="009444"/>
                </a:solidFill>
                <a:latin typeface="Lato"/>
                <a:ea typeface="Lato"/>
                <a:cs typeface="Lato"/>
                <a:sym typeface="Lato"/>
              </a:rPr>
              <a:t>de la lección </a:t>
            </a:r>
            <a:endParaRPr b="0" i="0" sz="4860" u="none" cap="none" strike="noStrike">
              <a:solidFill>
                <a:srgbClr val="009444"/>
              </a:solidFill>
              <a:latin typeface="Lato"/>
              <a:ea typeface="Lato"/>
              <a:cs typeface="Lato"/>
              <a:sym typeface="Lato"/>
            </a:endParaRPr>
          </a:p>
        </p:txBody>
      </p:sp>
      <p:cxnSp>
        <p:nvCxnSpPr>
          <p:cNvPr id="430" name="Google Shape;430;g2f5882f685f_0_1031"/>
          <p:cNvCxnSpPr/>
          <p:nvPr/>
        </p:nvCxnSpPr>
        <p:spPr>
          <a:xfrm>
            <a:off x="3985427" y="20425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31" name="Google Shape;431;g2f5882f685f_0_1031"/>
          <p:cNvSpPr txBox="1"/>
          <p:nvPr/>
        </p:nvSpPr>
        <p:spPr>
          <a:xfrm>
            <a:off x="3715925" y="2201100"/>
            <a:ext cx="8183700" cy="34170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El legalismo es un ladrón y enemigo</a:t>
            </a:r>
            <a:endParaRPr sz="3600">
              <a:solidFill>
                <a:schemeClr val="dk1"/>
              </a:solidFill>
              <a:latin typeface="Lato"/>
              <a:ea typeface="Lato"/>
              <a:cs typeface="Lato"/>
              <a:sym typeface="Lato"/>
            </a:endParaRPr>
          </a:p>
          <a:p>
            <a:pPr indent="-457200" lvl="1" marL="9144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Roba el consuelo que brinda el evangelio. </a:t>
            </a:r>
            <a:endParaRPr sz="3600">
              <a:solidFill>
                <a:schemeClr val="dk1"/>
              </a:solidFill>
              <a:latin typeface="Lato"/>
              <a:ea typeface="Lato"/>
              <a:cs typeface="Lato"/>
              <a:sym typeface="Lato"/>
            </a:endParaRPr>
          </a:p>
          <a:p>
            <a:pPr indent="-457200" lvl="1" marL="9144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Roba de Dios la gloria que pertenece solamente a él</a:t>
            </a:r>
            <a:endParaRPr sz="3600">
              <a:solidFill>
                <a:schemeClr val="dk1"/>
              </a:solidFill>
              <a:latin typeface="Lato"/>
              <a:ea typeface="Lato"/>
              <a:cs typeface="Lato"/>
              <a:sym typeface="Lato"/>
            </a:endParaRPr>
          </a:p>
          <a:p>
            <a:pPr indent="-457200" lvl="1" marL="9144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Roba el evangelio de gracia</a:t>
            </a:r>
            <a:endParaRPr sz="3600">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g2f5882f685f_0_1043"/>
          <p:cNvSpPr txBox="1"/>
          <p:nvPr/>
        </p:nvSpPr>
        <p:spPr>
          <a:xfrm>
            <a:off x="3602250" y="847925"/>
            <a:ext cx="81369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Con Cristo estoy juntamente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crucificado, y ya no vivo yo, sino que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Cristo vive en mí; y lo que ahora vivo en la carne, lo vivo en la fe del Hijo de Dios, el cual me amó y se entregó a sí mismo por mí. No desecho la gracia de Dios; pues si la justicia dependiera de la ley, entonces por demás habría muerto Cristo.</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Gálatas 2:20-21</a:t>
            </a:r>
            <a:endParaRPr b="0" i="0" sz="3400" u="none" cap="none" strike="noStrike">
              <a:solidFill>
                <a:schemeClr val="dk1"/>
              </a:solidFill>
              <a:latin typeface="Lato"/>
              <a:ea typeface="Lato"/>
              <a:cs typeface="Lato"/>
              <a:sym typeface="Lato"/>
            </a:endParaRPr>
          </a:p>
        </p:txBody>
      </p:sp>
      <p:sp>
        <p:nvSpPr>
          <p:cNvPr id="437" name="Google Shape;437;g2f5882f685f_0_104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8" name="Google Shape;438;g2f5882f685f_0_104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39" name="Google Shape;439;g2f5882f685f_0_104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g2f5882f685f_0_1050"/>
          <p:cNvSpPr txBox="1"/>
          <p:nvPr/>
        </p:nvSpPr>
        <p:spPr>
          <a:xfrm>
            <a:off x="3670182" y="1121043"/>
            <a:ext cx="50178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Proyecto Final</a:t>
            </a:r>
            <a:endParaRPr sz="6000">
              <a:solidFill>
                <a:srgbClr val="009444"/>
              </a:solidFill>
              <a:latin typeface="Lato"/>
              <a:ea typeface="Lato"/>
              <a:cs typeface="Lato"/>
              <a:sym typeface="Lato"/>
            </a:endParaRPr>
          </a:p>
        </p:txBody>
      </p:sp>
      <p:cxnSp>
        <p:nvCxnSpPr>
          <p:cNvPr id="445" name="Google Shape;445;g2f5882f685f_0_1050"/>
          <p:cNvCxnSpPr/>
          <p:nvPr/>
        </p:nvCxnSpPr>
        <p:spPr>
          <a:xfrm>
            <a:off x="3773627" y="23658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46" name="Google Shape;446;g2f5882f685f_0_1050"/>
          <p:cNvSpPr txBox="1"/>
          <p:nvPr/>
        </p:nvSpPr>
        <p:spPr>
          <a:xfrm>
            <a:off x="3670175" y="2663625"/>
            <a:ext cx="8445600" cy="2837400"/>
          </a:xfrm>
          <a:prstGeom prst="rect">
            <a:avLst/>
          </a:prstGeom>
          <a:noFill/>
          <a:ln>
            <a:noFill/>
          </a:ln>
        </p:spPr>
        <p:txBody>
          <a:bodyPr anchorCtr="0" anchor="t" bIns="45700" lIns="91425" spcFirstLastPara="1" rIns="91425" wrap="square" tIns="45700">
            <a:spAutoFit/>
          </a:bodyPr>
          <a:lstStyle/>
          <a:p>
            <a:pPr indent="-444500" lvl="0" marL="457200" rtl="0" algn="l">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Un amigo te dice, ¿Que es el legalismo?</a:t>
            </a:r>
            <a:r>
              <a:rPr b="1" lang="en-US" sz="3400">
                <a:solidFill>
                  <a:schemeClr val="dk1"/>
                </a:solidFill>
                <a:latin typeface="Lato"/>
                <a:ea typeface="Lato"/>
                <a:cs typeface="Lato"/>
                <a:sym typeface="Lato"/>
              </a:rPr>
              <a:t> ¿Cómo le vas a contestar?</a:t>
            </a:r>
            <a:r>
              <a:rPr lang="en-US" sz="3400">
                <a:solidFill>
                  <a:schemeClr val="dk1"/>
                </a:solidFill>
                <a:latin typeface="Lato"/>
                <a:ea typeface="Lato"/>
                <a:cs typeface="Lato"/>
                <a:sym typeface="Lato"/>
              </a:rPr>
              <a:t> (Lección 1, 4)</a:t>
            </a:r>
            <a:endParaRPr sz="3400">
              <a:solidFill>
                <a:schemeClr val="dk1"/>
              </a:solidFill>
              <a:latin typeface="Lato"/>
              <a:ea typeface="Lato"/>
              <a:cs typeface="Lato"/>
              <a:sym typeface="Lato"/>
            </a:endParaRPr>
          </a:p>
          <a:p>
            <a:pPr indent="-444500" lvl="0" marL="457200" rtl="0" algn="l">
              <a:spcBef>
                <a:spcPts val="1000"/>
              </a:spcBef>
              <a:spcAft>
                <a:spcPts val="1000"/>
              </a:spcAft>
              <a:buClr>
                <a:schemeClr val="dk1"/>
              </a:buClr>
              <a:buSzPts val="3400"/>
              <a:buFont typeface="Lato"/>
              <a:buChar char="●"/>
            </a:pPr>
            <a:r>
              <a:rPr b="1" lang="en-US" sz="3400">
                <a:solidFill>
                  <a:schemeClr val="dk1"/>
                </a:solidFill>
                <a:latin typeface="Lato"/>
                <a:ea typeface="Lato"/>
                <a:cs typeface="Lato"/>
                <a:sym typeface="Lato"/>
              </a:rPr>
              <a:t>¿Cómo puede ser Dios justo y amoroso con pecadores como nosotros? </a:t>
            </a:r>
            <a:r>
              <a:rPr lang="en-US" sz="3400">
                <a:solidFill>
                  <a:schemeClr val="dk1"/>
                </a:solidFill>
                <a:latin typeface="Lato"/>
                <a:ea typeface="Lato"/>
                <a:cs typeface="Lato"/>
                <a:sym typeface="Lato"/>
              </a:rPr>
              <a:t>(Lección 1 – Romanos 3:21-28)</a:t>
            </a:r>
            <a:endParaRPr sz="3400">
              <a:solidFill>
                <a:schemeClr val="dk1"/>
              </a:solidFill>
              <a:latin typeface="Lato"/>
              <a:ea typeface="Lato"/>
              <a:cs typeface="Lato"/>
              <a:sym typeface="Lato"/>
            </a:endParaRPr>
          </a:p>
        </p:txBody>
      </p:sp>
      <p:sp>
        <p:nvSpPr>
          <p:cNvPr id="447" name="Google Shape;447;g2f5882f685f_0_105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448" name="Google Shape;448;g2f5882f685f_0_105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49" name="Google Shape;449;g2f5882f685f_0_1050"/>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57" name="Google Shape;457;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sp>
        <p:nvSpPr>
          <p:cNvPr id="462" name="Google Shape;462;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63" name="Google Shape;463;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64" name="Google Shape;464;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66" name="Google Shape;466;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467" name="Google Shape;467;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75" name="Google Shape;475;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83" name="Google Shape;48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del curso Legalismo: Enemigo de la Gracia.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Definir el legalismo y la Gracia.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Responder bien la pregunta “¿Cómo puede Dios ser justo y amoroso con pecadores como nosotros?”</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id="146" name="Google Shape;146;g2f5882f685f_0_5"/>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147" name="Google Shape;147;g2f5882f685f_0_5"/>
          <p:cNvSpPr txBox="1"/>
          <p:nvPr/>
        </p:nvSpPr>
        <p:spPr>
          <a:xfrm>
            <a:off x="2275771" y="4137794"/>
            <a:ext cx="71895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4860">
                <a:solidFill>
                  <a:srgbClr val="009444"/>
                </a:solidFill>
                <a:latin typeface="Lato"/>
                <a:ea typeface="Lato"/>
                <a:cs typeface="Lato"/>
                <a:sym typeface="Lato"/>
              </a:rPr>
              <a:t>Introducción al Curso</a:t>
            </a:r>
            <a:endParaRPr sz="4860">
              <a:solidFill>
                <a:srgbClr val="009444"/>
              </a:solidFill>
              <a:latin typeface="Lato"/>
              <a:ea typeface="Lato"/>
              <a:cs typeface="Lato"/>
              <a:sym typeface="Lato"/>
            </a:endParaRPr>
          </a:p>
        </p:txBody>
      </p:sp>
      <p:cxnSp>
        <p:nvCxnSpPr>
          <p:cNvPr id="148" name="Google Shape;148;g2f5882f685f_0_5"/>
          <p:cNvCxnSpPr/>
          <p:nvPr/>
        </p:nvCxnSpPr>
        <p:spPr>
          <a:xfrm>
            <a:off x="2379216" y="51561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9" name="Google Shape;149;g2f5882f685f_0_5"/>
          <p:cNvSpPr txBox="1"/>
          <p:nvPr/>
        </p:nvSpPr>
        <p:spPr>
          <a:xfrm>
            <a:off x="2275776" y="5319625"/>
            <a:ext cx="83703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Legalismo: Enemigo de la Gracia</a:t>
            </a:r>
            <a:endParaRPr sz="4800">
              <a:solidFill>
                <a:schemeClr val="dk1"/>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151" name="Google Shape;151;g2f5882f685f_0_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f5882f685f_0_15"/>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8" name="Google Shape;158;g2f5882f685f_0_15"/>
          <p:cNvGrpSpPr/>
          <p:nvPr/>
        </p:nvGrpSpPr>
        <p:grpSpPr>
          <a:xfrm>
            <a:off x="516025" y="815975"/>
            <a:ext cx="9959670" cy="4973376"/>
            <a:chOff x="37158" y="274036"/>
            <a:chExt cx="9935824" cy="4973376"/>
          </a:xfrm>
        </p:grpSpPr>
        <p:sp>
          <p:nvSpPr>
            <p:cNvPr id="159" name="Google Shape;159;g2f5882f685f_0_15"/>
            <p:cNvSpPr/>
            <p:nvPr/>
          </p:nvSpPr>
          <p:spPr>
            <a:xfrm>
              <a:off x="2048937" y="2809731"/>
              <a:ext cx="2499300" cy="1914300"/>
            </a:xfrm>
            <a:custGeom>
              <a:rect b="b" l="l" r="r" t="t"/>
              <a:pathLst>
                <a:path extrusionOk="0" h="120000" w="120000">
                  <a:moveTo>
                    <a:pt x="0" y="0"/>
                  </a:moveTo>
                  <a:lnTo>
                    <a:pt x="60000" y="0"/>
                  </a:lnTo>
                  <a:lnTo>
                    <a:pt x="60000" y="120000"/>
                  </a:lnTo>
                  <a:lnTo>
                    <a:pt x="120000" y="12000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f5882f685f_0_15"/>
            <p:cNvSpPr txBox="1"/>
            <p:nvPr/>
          </p:nvSpPr>
          <p:spPr>
            <a:xfrm>
              <a:off x="3219954" y="3688124"/>
              <a:ext cx="157500" cy="157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1" name="Google Shape;161;g2f5882f685f_0_15"/>
            <p:cNvSpPr/>
            <p:nvPr/>
          </p:nvSpPr>
          <p:spPr>
            <a:xfrm>
              <a:off x="2048937" y="2809731"/>
              <a:ext cx="2499300" cy="605400"/>
            </a:xfrm>
            <a:custGeom>
              <a:rect b="b" l="l" r="r" t="t"/>
              <a:pathLst>
                <a:path extrusionOk="0" h="120000" w="120000">
                  <a:moveTo>
                    <a:pt x="0" y="0"/>
                  </a:moveTo>
                  <a:lnTo>
                    <a:pt x="60000" y="0"/>
                  </a:lnTo>
                  <a:lnTo>
                    <a:pt x="60000" y="120000"/>
                  </a:lnTo>
                  <a:lnTo>
                    <a:pt x="120000" y="12000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f5882f685f_0_15"/>
            <p:cNvSpPr txBox="1"/>
            <p:nvPr/>
          </p:nvSpPr>
          <p:spPr>
            <a:xfrm>
              <a:off x="3234367" y="3048141"/>
              <a:ext cx="128700" cy="1287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163" name="Google Shape;163;g2f5882f685f_0_15"/>
            <p:cNvSpPr/>
            <p:nvPr/>
          </p:nvSpPr>
          <p:spPr>
            <a:xfrm>
              <a:off x="2048937" y="2106345"/>
              <a:ext cx="2499300" cy="703500"/>
            </a:xfrm>
            <a:custGeom>
              <a:rect b="b" l="l" r="r" t="t"/>
              <a:pathLst>
                <a:path extrusionOk="0" h="120000" w="120000">
                  <a:moveTo>
                    <a:pt x="0" y="120000"/>
                  </a:moveTo>
                  <a:lnTo>
                    <a:pt x="60000" y="120000"/>
                  </a:lnTo>
                  <a:lnTo>
                    <a:pt x="60000" y="0"/>
                  </a:lnTo>
                  <a:lnTo>
                    <a:pt x="120000" y="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f5882f685f_0_15"/>
            <p:cNvSpPr txBox="1"/>
            <p:nvPr/>
          </p:nvSpPr>
          <p:spPr>
            <a:xfrm>
              <a:off x="3233746" y="2393125"/>
              <a:ext cx="129900" cy="1299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165" name="Google Shape;165;g2f5882f685f_0_15"/>
            <p:cNvSpPr/>
            <p:nvPr/>
          </p:nvSpPr>
          <p:spPr>
            <a:xfrm>
              <a:off x="2048937" y="797553"/>
              <a:ext cx="2499300" cy="2012100"/>
            </a:xfrm>
            <a:custGeom>
              <a:rect b="b" l="l" r="r" t="t"/>
              <a:pathLst>
                <a:path extrusionOk="0" h="120000" w="120000">
                  <a:moveTo>
                    <a:pt x="0" y="120000"/>
                  </a:moveTo>
                  <a:lnTo>
                    <a:pt x="60000" y="120000"/>
                  </a:lnTo>
                  <a:lnTo>
                    <a:pt x="60000" y="0"/>
                  </a:lnTo>
                  <a:lnTo>
                    <a:pt x="120000" y="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f5882f685f_0_15"/>
            <p:cNvSpPr txBox="1"/>
            <p:nvPr/>
          </p:nvSpPr>
          <p:spPr>
            <a:xfrm>
              <a:off x="3218441" y="1723423"/>
              <a:ext cx="160500" cy="160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167" name="Google Shape;167;g2f5882f685f_0_15"/>
            <p:cNvSpPr/>
            <p:nvPr/>
          </p:nvSpPr>
          <p:spPr>
            <a:xfrm>
              <a:off x="37158" y="2163559"/>
              <a:ext cx="2731200" cy="1292400"/>
            </a:xfrm>
            <a:prstGeom prst="rect">
              <a:avLst/>
            </a:pr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f5882f685f_0_15"/>
            <p:cNvSpPr txBox="1"/>
            <p:nvPr/>
          </p:nvSpPr>
          <p:spPr>
            <a:xfrm>
              <a:off x="37158" y="2163559"/>
              <a:ext cx="2731200" cy="1292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2800"/>
                <a:buFont typeface="Overlock"/>
                <a:buNone/>
              </a:pPr>
              <a:r>
                <a:rPr b="1" lang="en-US" sz="2800" cap="none">
                  <a:solidFill>
                    <a:schemeClr val="lt1"/>
                  </a:solidFill>
                  <a:latin typeface="Lato"/>
                  <a:ea typeface="Lato"/>
                  <a:cs typeface="Lato"/>
                  <a:sym typeface="Lato"/>
                </a:rPr>
                <a:t>DISCIPULADO</a:t>
              </a:r>
              <a:br>
                <a:rPr b="1" lang="en-US" sz="5300">
                  <a:solidFill>
                    <a:srgbClr val="E3BB3D"/>
                  </a:solidFill>
                  <a:latin typeface="Lato"/>
                  <a:ea typeface="Lato"/>
                  <a:cs typeface="Lato"/>
                  <a:sym typeface="Lato"/>
                </a:rPr>
              </a:br>
              <a:r>
                <a:rPr b="1" lang="en-US" sz="1600" cap="none">
                  <a:solidFill>
                    <a:srgbClr val="E3BB3D"/>
                  </a:solidFill>
                  <a:latin typeface="Lato"/>
                  <a:ea typeface="Lato"/>
                  <a:cs typeface="Lato"/>
                  <a:sym typeface="Lato"/>
                </a:rPr>
                <a:t>13 CURSOS EN TOTAL</a:t>
              </a:r>
              <a:endParaRPr b="1">
                <a:latin typeface="Lato"/>
                <a:ea typeface="Lato"/>
                <a:cs typeface="Lato"/>
                <a:sym typeface="Lato"/>
              </a:endParaRPr>
            </a:p>
          </p:txBody>
        </p:sp>
        <p:sp>
          <p:nvSpPr>
            <p:cNvPr id="169" name="Google Shape;169;g2f5882f685f_0_15"/>
            <p:cNvSpPr/>
            <p:nvPr/>
          </p:nvSpPr>
          <p:spPr>
            <a:xfrm>
              <a:off x="4548382" y="274036"/>
              <a:ext cx="54246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f5882f685f_0_15"/>
            <p:cNvSpPr txBox="1"/>
            <p:nvPr/>
          </p:nvSpPr>
          <p:spPr>
            <a:xfrm>
              <a:off x="4548382" y="274036"/>
              <a:ext cx="54246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Biblia </a:t>
              </a:r>
              <a:endParaRPr>
                <a:latin typeface="Lato"/>
                <a:ea typeface="Lato"/>
                <a:cs typeface="Lato"/>
                <a:sym typeface="Lato"/>
              </a:endParaRPr>
            </a:p>
            <a:p>
              <a:pPr indent="0" lvl="0" marL="0" marR="0" rtl="0" algn="ctr">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6 CURSOS</a:t>
              </a:r>
              <a:endParaRPr sz="1600" cap="none">
                <a:solidFill>
                  <a:srgbClr val="7F7F7F"/>
                </a:solidFill>
                <a:latin typeface="Lato"/>
                <a:ea typeface="Lato"/>
                <a:cs typeface="Lato"/>
                <a:sym typeface="Lato"/>
              </a:endParaRPr>
            </a:p>
          </p:txBody>
        </p:sp>
        <p:sp>
          <p:nvSpPr>
            <p:cNvPr id="171" name="Google Shape;171;g2f5882f685f_0_15"/>
            <p:cNvSpPr/>
            <p:nvPr/>
          </p:nvSpPr>
          <p:spPr>
            <a:xfrm>
              <a:off x="4548382" y="1582828"/>
              <a:ext cx="53631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f5882f685f_0_15"/>
            <p:cNvSpPr txBox="1"/>
            <p:nvPr/>
          </p:nvSpPr>
          <p:spPr>
            <a:xfrm>
              <a:off x="4548382" y="1582828"/>
              <a:ext cx="53631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Identificación Espiritual y Legalismo </a:t>
              </a:r>
              <a:endParaRPr>
                <a:latin typeface="Lato"/>
                <a:ea typeface="Lato"/>
                <a:cs typeface="Lato"/>
                <a:sym typeface="Lato"/>
              </a:endParaRPr>
            </a:p>
            <a:p>
              <a:pPr indent="0" lvl="0" marL="0" marR="0" rtl="0" algn="ctr">
                <a:lnSpc>
                  <a:spcPct val="10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sp>
          <p:nvSpPr>
            <p:cNvPr id="173" name="Google Shape;173;g2f5882f685f_0_15"/>
            <p:cNvSpPr/>
            <p:nvPr/>
          </p:nvSpPr>
          <p:spPr>
            <a:xfrm>
              <a:off x="4548382" y="2891620"/>
              <a:ext cx="53292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f5882f685f_0_15"/>
            <p:cNvSpPr txBox="1"/>
            <p:nvPr/>
          </p:nvSpPr>
          <p:spPr>
            <a:xfrm>
              <a:off x="4548382" y="2891620"/>
              <a:ext cx="53292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Las Enseñanzas de Jesús </a:t>
              </a:r>
              <a:endParaRPr>
                <a:latin typeface="Lato"/>
                <a:ea typeface="Lato"/>
                <a:cs typeface="Lato"/>
                <a:sym typeface="Lato"/>
              </a:endParaRPr>
            </a:p>
            <a:p>
              <a:pPr indent="0" lvl="0" marL="0" marR="0" rtl="0" algn="ctr">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3 CURSOS</a:t>
              </a:r>
              <a:endParaRPr sz="1600" cap="none">
                <a:solidFill>
                  <a:srgbClr val="7F7F7F"/>
                </a:solidFill>
                <a:latin typeface="Lato"/>
                <a:ea typeface="Lato"/>
                <a:cs typeface="Lato"/>
                <a:sym typeface="Lato"/>
              </a:endParaRPr>
            </a:p>
          </p:txBody>
        </p:sp>
        <p:sp>
          <p:nvSpPr>
            <p:cNvPr id="175" name="Google Shape;175;g2f5882f685f_0_15"/>
            <p:cNvSpPr/>
            <p:nvPr/>
          </p:nvSpPr>
          <p:spPr>
            <a:xfrm>
              <a:off x="4548382" y="4200412"/>
              <a:ext cx="53121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f5882f685f_0_15"/>
            <p:cNvSpPr txBox="1"/>
            <p:nvPr/>
          </p:nvSpPr>
          <p:spPr>
            <a:xfrm>
              <a:off x="4548382" y="4200412"/>
              <a:ext cx="53121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Palabra Crece </a:t>
              </a:r>
              <a:endParaRPr>
                <a:latin typeface="Lato"/>
                <a:ea typeface="Lato"/>
                <a:cs typeface="Lato"/>
                <a:sym typeface="Lato"/>
              </a:endParaRPr>
            </a:p>
            <a:p>
              <a:pPr indent="0" lvl="0" marL="0" marR="0" rtl="0" algn="ctr">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grpSp>
      <p:pic>
        <p:nvPicPr>
          <p:cNvPr descr="A green bird with leaves&#10;&#10;Description automatically generated" id="177" name="Google Shape;177;g2f5882f685f_0_1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g2f32f06a222_0_92"/>
          <p:cNvSpPr txBox="1"/>
          <p:nvPr/>
        </p:nvSpPr>
        <p:spPr>
          <a:xfrm>
            <a:off x="3602250" y="847925"/>
            <a:ext cx="81369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Con Cristo estoy juntamente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crucificado, y ya no vivo yo, sino que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Cristo vive en mí; y lo que ahora vivo en la carne, lo vivo en la fe del Hijo de Dios, el cual me amó y se entregó a sí mismo por mí. No desecho la gracia de Dios; pues si la justicia dependiera de la ley, entonces por demás habría muerto Cristo.</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Gálatas 2:20-21</a:t>
            </a:r>
            <a:endParaRPr b="0" i="0" sz="3400" u="none" cap="none" strike="noStrike">
              <a:solidFill>
                <a:schemeClr val="dk1"/>
              </a:solidFill>
              <a:latin typeface="Lato"/>
              <a:ea typeface="Lato"/>
              <a:cs typeface="Lato"/>
              <a:sym typeface="Lato"/>
            </a:endParaRPr>
          </a:p>
        </p:txBody>
      </p:sp>
      <p:sp>
        <p:nvSpPr>
          <p:cNvPr id="183" name="Google Shape;183;g2f32f06a222_0_9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4" name="Google Shape;184;g2f32f06a222_0_9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5" name="Google Shape;185;g2f32f06a222_0_9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65AC1733-2280-4EB1-8906-2D87DE79134B}"/>
</file>

<file path=customXml/itemProps2.xml><?xml version="1.0" encoding="utf-8"?>
<ds:datastoreItem xmlns:ds="http://schemas.openxmlformats.org/officeDocument/2006/customXml" ds:itemID="{A49A4CBF-2F2A-4A06-BB7B-A69F01B29AD6}"/>
</file>

<file path=customXml/itemProps3.xml><?xml version="1.0" encoding="utf-8"?>
<ds:datastoreItem xmlns:ds="http://schemas.openxmlformats.org/officeDocument/2006/customXml" ds:itemID="{1D1D5F2C-D676-40E3-BCEB-62F377DE7C4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