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858000" cy="9144000"/>
  <p:embeddedFontLst>
    <p:embeddedFont>
      <p:font typeface="Lato" panose="020F0502020204030203" pitchFamily="34" charset="0"/>
      <p:regular r:id="rId49"/>
      <p:bold r:id="rId50"/>
      <p:italic r:id="rId51"/>
      <p:boldItalic r:id="rId52"/>
    </p:embeddedFont>
    <p:embeddedFont>
      <p:font typeface="Lato Black" panose="020F0502020204030203" pitchFamily="34" charset="0"/>
      <p:bold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Je5TjdfRayzbKcoVOiZ2Bh+ta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64" autoAdjust="0"/>
  </p:normalViewPr>
  <p:slideViewPr>
    <p:cSldViewPr snapToGrid="0">
      <p:cViewPr varScale="1">
        <p:scale>
          <a:sx n="53" d="100"/>
          <a:sy n="53" d="100"/>
        </p:scale>
        <p:origin x="1158"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_I4FjckGV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r>
              <a:rPr lang="en-US" b="1">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 </a:t>
            </a:r>
            <a:r>
              <a:rPr lang="en-US"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https://www.youtube.com/watch?v=a_I4FjckGVM</a:t>
            </a:r>
            <a:r>
              <a:rPr lang="en-US">
                <a:solidFill>
                  <a:schemeClr val="dk1"/>
                </a:solidFill>
                <a:latin typeface="Calibri"/>
                <a:ea typeface="Calibri"/>
                <a:cs typeface="Calibri"/>
                <a:sym typeface="Calibri"/>
              </a:rPr>
              <a:t>  ) y responda las preguntas que lo acompañan:</a:t>
            </a:r>
            <a:endParaRPr>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es el evangelio de la prosperidad?</a:t>
            </a:r>
            <a:endParaRPr>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Algunos mal usan Santiago 4:2 para como prueba para el evangelio de prosperidad: “No obtienen lo que desean, porque no piden.” ¿Qué aprendemos del versículo siguiente, Santiago 4:3? </a:t>
            </a:r>
            <a:endParaRPr>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Según Isaías 64:6 todos nuestros “actos de justicia” son como…</a:t>
            </a:r>
            <a:endParaRPr>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Lea Mateo 16:21-28. ¿Qué significan las palabras de Jesús sobre cargar nuestra cruz? </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Mateo 6:19-34</a:t>
            </a: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727a6128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Juan 5:14 Y ésta es la confianza que tenemos en él: si pedimos algo según su voluntad, él nos oye. Deseamos hacer peticiones con los motivos correctos que corresponden a la voluntad de Dios, lo que es bueno, agradable y perfecto (Romanos 12:2)</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Tristemente, las iglesias que enseñan a la gente que recibiremos todo lo que pidamos con fe animan el pedir con malas intenciones… en vez de poner primero lo que Dios quiere para mi vida, ponen primera importancia sobre lo que uno quiere para su propia vida.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168" name="Google Shape;168;g2f727a6128e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legalismo y el evangelio de la prosperidad</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legalismo exige lo que la Biblia no exige</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legalismo también promete lo que la Biblia no promete</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Promete prosperidad con tal de que hagamos algo o creamos lo suficiente</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 solo son promesas falsas, sino condiciona las bendiciones de Dios en nuestras obras</a:t>
            </a:r>
            <a:endParaRPr/>
          </a:p>
        </p:txBody>
      </p:sp>
      <p:sp>
        <p:nvSpPr>
          <p:cNvPr id="176" name="Google Shape;176;g283796e4b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727a6128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Según Isaías 64:6 todos nuestros “actos de justicia” son como…</a:t>
            </a:r>
            <a:r>
              <a:rPr lang="en-US" i="1">
                <a:solidFill>
                  <a:srgbClr val="00B050"/>
                </a:solidFill>
                <a:latin typeface="Calibri"/>
                <a:ea typeface="Calibri"/>
                <a:cs typeface="Calibri"/>
                <a:sym typeface="Calibri"/>
              </a:rPr>
              <a:t> </a:t>
            </a:r>
            <a:endParaRPr sz="1104" b="1">
              <a:solidFill>
                <a:schemeClr val="dk1"/>
              </a:solidFill>
              <a:latin typeface="Calibri"/>
              <a:ea typeface="Calibri"/>
              <a:cs typeface="Calibri"/>
              <a:sym typeface="Calibri"/>
            </a:endParaRPr>
          </a:p>
        </p:txBody>
      </p:sp>
      <p:sp>
        <p:nvSpPr>
          <p:cNvPr id="185" name="Google Shape;185;g2f727a6128e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f727a6128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Isaías 64:6 Todos nosotros estamos llenos de impureza; todos nuestros actos de justicia son como un trapo lleno de inmundicia. Todos nosotros somos como hojas caídas; ¡nuestras maldades nos arrastran como el viento!</a:t>
            </a:r>
            <a:endParaRPr>
              <a:solidFill>
                <a:schemeClr val="dk1"/>
              </a:solidFill>
              <a:latin typeface="Calibri"/>
              <a:ea typeface="Calibri"/>
              <a:cs typeface="Calibri"/>
              <a:sym typeface="Calibri"/>
            </a:endParaRPr>
          </a:p>
        </p:txBody>
      </p:sp>
      <p:sp>
        <p:nvSpPr>
          <p:cNvPr id="193" name="Google Shape;193;g2f727a6128e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727a6128e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¿Podemos ganar prosperidad de Dios con algo que hacemos?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Isaías 64:6 …todos nuestros actos de justicia son como un trapo lleno de inmundicia.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hecho es que no existe tal cosa como una buena obra perfectamente realizada ante Dios. No importa cuánto nos esforcemos, ante nuestro perfecto y santo Dios, nuestras “buenas obras” son simplemente “inmundas” en su imperfección.</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Nuestras “buenas” obras también merecen el castigo de Dios.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Solo Cristo nos lava del pecado, a nosotros y a nuestras obras (1 Juan 1:7)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solo a través de la fe en Jesús, que nuestro Salvador “limpia” nuestras obras imperfectas, manchadas y sucias y las hace no solo aceptables para Dios, sino también agradables a Él.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Un requisito del evangelio de la prosperidad es que tenemos que estar obedeciendo a Dios para prosperar. La prosperidad depende de nuestras obras.</a:t>
            </a:r>
            <a:endParaRPr sz="1104" b="1">
              <a:solidFill>
                <a:schemeClr val="dk1"/>
              </a:solidFill>
              <a:latin typeface="Calibri"/>
              <a:ea typeface="Calibri"/>
              <a:cs typeface="Calibri"/>
              <a:sym typeface="Calibri"/>
            </a:endParaRPr>
          </a:p>
        </p:txBody>
      </p:sp>
      <p:sp>
        <p:nvSpPr>
          <p:cNvPr id="201" name="Google Shape;201;g2f727a6128e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727a6128e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es llamativo el evangelio de la prosperidad?</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209" name="Google Shape;209;g2f727a6128e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f727a6128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Todos queremos tener una vida feliz, sin problemas.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nos promete tal vida – pero no aquí, sino en la eternidad</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evangelio de la prosperidad nos trae porque en nuestra naturaleza pecaminosa amamos la prosperidad más que a Dios.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¿Por qué amamos más la prosperidad que a Dios? Lo convertimos en nuestro Dios. “Si solo tuviera…” Más dinero, mejor salud, más estabilidad en mi familia… entonces, estaría contento, seguro. ¡En vez de hallar nuestra seguridad y nuestro contentamiento en Dios! </a:t>
            </a:r>
            <a:endParaRPr/>
          </a:p>
        </p:txBody>
      </p:sp>
      <p:sp>
        <p:nvSpPr>
          <p:cNvPr id="217" name="Google Shape;217;g2f727a6128e_0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727a6128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peligros del evangelio de la prosperidad? </a:t>
            </a:r>
            <a:endParaRPr sz="1104" b="1">
              <a:solidFill>
                <a:schemeClr val="dk1"/>
              </a:solidFill>
              <a:latin typeface="Calibri"/>
              <a:ea typeface="Calibri"/>
              <a:cs typeface="Calibri"/>
              <a:sym typeface="Calibri"/>
            </a:endParaRPr>
          </a:p>
        </p:txBody>
      </p:sp>
      <p:sp>
        <p:nvSpPr>
          <p:cNvPr id="224" name="Google Shape;224;g2f727a6128e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37a5cecc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6:19-2 No acumulen ustedes tesoros en la tierra, donde la polila y el óxido corroen, y donde los ladrones minan y hurtan. Por el contrario, acumulen tesoros en el cielo, donde ni la polilla ni el óxido corroen, y donde los ladrones no minan ni hurtan. Pues donde esté tu tesoro, allí estará también tu corazón.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términos generales, el evangelio de la prosperidad es peligroso porque se enfoca en las cosas “aquí abajo” (las terrenales) cuando, como cristianos, debemos enfocarnos en las cosas de arriba – el cielo es nuestro hogar.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32" name="Google Shape;232;g2837a5cecc2_0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727a6128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6:24 Nadie puede servir a dos amos, pues odiará a uno y amará al otro, o estimará a uno y menospreciará al otro. Ustedes no pueden servir a Dios y a las riquezas.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tener dinero o riqueza no es malo en sí. El amor al dinero es la raíz del mal (1 Timoteo 6:10). Sin embargo, el no permitir que la riqueza sea el enfoque principal de su vida suele ser más fácil decirlo que hacerlo. Desafortunadamente, muchas personas que tienen dinero terminan tan enfocadas en lo que tienen que olvidan a Dios el Dador.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40" name="Google Shape;240;g2f727a6128e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727a6128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6:33 Busquen primeramente el reino de Dios y su justicia, y todas estas cosas les serán añadidas.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Como cristianos, queremos buscar primero el reino de Dios y su justicia debe ser nuestra meta más alta. El evangelio de la prosperidad suele buscar éxito ante los ojos del mundo en vez de Dios.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Como cristianos, nuestra confianza para el pan de cada día (las necesidades de nuestra vida terrenal), debe ser en el Señor. El evangelio de la prosperidad puede llevar a las personas a confiar en sus posesiones para su pan de cada día. </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Mateo 6: Abusado por legalistas. ¡Así que busquen a Dios, para enriquecerse! Pero eso no es buscar el reino de Dios y su justicia; es buscar manipular a Dios para conseguir “todas estas cosas.” El verdadero consuelo de este versículo: Ponga de primera prioridad tu vida espiritual. Dios se encargará. Dios se encargará de todas tus necesidades.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48" name="Google Shape;248;g2f727a6128e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¿Hay bendiciones terrenales en vivir una vida cristiana? </a:t>
            </a:r>
            <a:endParaRPr i="1">
              <a:solidFill>
                <a:srgbClr val="00B050"/>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256" name="Google Shape;256;g28379ef6529_0_1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f727a6128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Efesios 6:2-3 Honra a tu padre y a tu madre, que es el primer mandamiento con promesa; para que te vaya bien, y tengas una larga vida sobre la tierra. </a:t>
            </a:r>
            <a:endParaRPr>
              <a:solidFill>
                <a:schemeClr val="dk1"/>
              </a:solidFill>
              <a:latin typeface="Calibri"/>
              <a:ea typeface="Calibri"/>
              <a:cs typeface="Calibri"/>
              <a:sym typeface="Calibri"/>
            </a:endParaRPr>
          </a:p>
        </p:txBody>
      </p:sp>
      <p:sp>
        <p:nvSpPr>
          <p:cNvPr id="264" name="Google Shape;264;g2f727a6128e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727a6128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2" indent="0">
              <a:spcAft>
                <a:spcPts val="1000"/>
              </a:spcAft>
              <a:buFont typeface="+mj-lt"/>
              <a:buNone/>
            </a:pPr>
            <a:r>
              <a:rPr lang="es-419" sz="1800" u="none" strike="noStrike" dirty="0">
                <a:effectLst/>
                <a:latin typeface="Calibri" panose="020F0502020204030204" pitchFamily="34" charset="0"/>
                <a:ea typeface="Calibri" panose="020F0502020204030204" pitchFamily="34" charset="0"/>
              </a:rPr>
              <a:t>2 Corintios 9:6-7 “Pero recuerden esto: El que poco siembra, poco cosecha; y el que mucho siembra, mucho cosecha. Cada uno debe dar según se lo haya propuesto en su corazón, y no debe dar con tristeza, ni por necesidad, porque Dios ama a quien da con alegría.” Dios quiere que apoyemos la misión y la iglesia y quiere que lo hagamos motivados por el evangelio. </a:t>
            </a:r>
            <a:endParaRPr lang="en-US" sz="1800" u="none" strike="noStrike" dirty="0">
              <a:effectLst/>
              <a:latin typeface="Calibri" panose="020F0502020204030204" pitchFamily="34" charset="0"/>
              <a:ea typeface="Calibri" panose="020F0502020204030204" pitchFamily="34" charset="0"/>
            </a:endParaRPr>
          </a:p>
        </p:txBody>
      </p:sp>
      <p:sp>
        <p:nvSpPr>
          <p:cNvPr id="272" name="Google Shape;272;g2f727a6128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f727a6128e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Estas bendiciones son por pura gracia, no por nuestras obras.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secreto es recordar nuestras prioridades.</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buscamos primero bendiciones terrenales (prosperidad), cometemos idolatría. Obedecemos por amor a la prosperidad, no por amor a Dios.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buscamos a Dios, a su justicia, las bendiciones siguen – no por nuestras obras, sino porque Dios es generoso y misericordioso.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280" name="Google Shape;280;g2f727a6128e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727a6128e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Colosenses 3:1-4 3 Puesto que ustedes ya han resucitado con Cristo, busquen las cosas de arriba, donde está Cristo sentado a la derecha de Dios. 2 Pongan la mira en las cosas del cielo, y no en las de la tierra. 3 Porque ustedes ya han muerto, y su vida está escondida con Cristo en Dios. 4 Cuando Cristo, que es la vida de ustedes, se manifieste, entonces también ustedes serán manifestados con él en gloria.</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Confiamos en Cristo como nuestro Señor y Salvador y no como nuestro asesor financiero.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Aprendemos a estar satisfechos en toda circunstancia porque tenemos algo más valioso que todas las riquezas del mundo. </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87" name="Google Shape;287;g2f727a6128e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727a6128e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¿Cuál es la recompensa para aquellos que ponen su fe en los méritos de Cristo? Apocalipsis 2:10 Tú sé fiel hasta la muerte, y yo te daré la corona de la vida.   </a:t>
            </a:r>
            <a:endParaRPr sz="1104" b="1">
              <a:solidFill>
                <a:schemeClr val="dk1"/>
              </a:solidFill>
              <a:latin typeface="Calibri"/>
              <a:ea typeface="Calibri"/>
              <a:cs typeface="Calibri"/>
              <a:sym typeface="Calibri"/>
            </a:endParaRPr>
          </a:p>
        </p:txBody>
      </p:sp>
      <p:sp>
        <p:nvSpPr>
          <p:cNvPr id="295" name="Google Shape;295;g2f727a6128e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727a6128e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Describir “la teología de la cruz” </a:t>
            </a:r>
            <a:r>
              <a:rPr lang="en-US" i="1">
                <a:solidFill>
                  <a:schemeClr val="dk1"/>
                </a:solidFill>
                <a:latin typeface="Calibri"/>
                <a:ea typeface="Calibri"/>
                <a:cs typeface="Calibri"/>
                <a:sym typeface="Calibri"/>
              </a:rPr>
              <a:t>(15 minutos)</a:t>
            </a:r>
            <a:endParaRPr b="1">
              <a:solidFill>
                <a:schemeClr val="dk1"/>
              </a:solidFill>
              <a:latin typeface="Calibri"/>
              <a:ea typeface="Calibri"/>
              <a:cs typeface="Calibri"/>
              <a:sym typeface="Calibri"/>
            </a:endParaRPr>
          </a:p>
          <a:p>
            <a:pPr marL="97155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 Mateo 16:21-28 ¿Qué significan las palabras de Jesús sobre cargar nuestra cruz? </a:t>
            </a:r>
            <a:r>
              <a:rPr lang="en-US" i="1">
                <a:solidFill>
                  <a:srgbClr val="00B050"/>
                </a:solidFill>
                <a:latin typeface="Calibri"/>
                <a:ea typeface="Calibri"/>
                <a:cs typeface="Calibri"/>
                <a:sym typeface="Calibri"/>
              </a:rPr>
              <a:t>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303" name="Google Shape;303;g2f727a6128e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37a5cec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NO refiere a cualquier sufrimiento</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Es cualquier sufrimiento que experimentamos por causa de nuestra fe en Cristo.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Incluye el sufrimiento de la lucha interna contra “yo” pecaminoso: “Negarse a sí mismo”.</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El punto: Jesús no promete una vida próspera aquí. Nos la promete allá, en la eternidad. Aquí cargamos nuestra cruz con gozo, esperando con ansias la vida eterna.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En ese sentido, nuestras vidas imitan la de Jesús. ¿Tuvo una vida terrenal repleta de riqueza, éxito, y popularidad? No.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a:solidFill>
                  <a:schemeClr val="dk1"/>
                </a:solidFill>
                <a:latin typeface="Calibri"/>
                <a:ea typeface="Calibri"/>
                <a:cs typeface="Calibri"/>
                <a:sym typeface="Calibri"/>
              </a:rPr>
              <a:t>Jesús nos dará la fortaleza para llevar la cruz y la usará para aumentar nuestro aprecio por la cruz que él llevó por nosotros. Nuestros sufrimientos nunca tienen mérito, pero pueden ser muy beneficiosos.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Char char="■"/>
            </a:pPr>
            <a:r>
              <a:rPr lang="en-US" i="1">
                <a:solidFill>
                  <a:schemeClr val="dk1"/>
                </a:solidFill>
                <a:latin typeface="Calibri"/>
                <a:ea typeface="Calibri"/>
                <a:cs typeface="Calibri"/>
                <a:sym typeface="Calibri"/>
              </a:rPr>
              <a:t>*Es posible que los estudiantes pregunten sobre V.27 “Porque el Hijo del Hombre vendrá en la gloria de su Padre con sus ángeles, y entonces pagará a cada uno conforme a sus obras”. Es un ejemplo de la ley. Es verdad que seríamos juzgados por nuestras obras. Pero no somos salvados por nuestras obras. (Mateo 25). No es nuestra cruz la que nos salva, sino que los salvos lleven cruces. </a:t>
            </a:r>
            <a:endParaRPr i="1">
              <a:solidFill>
                <a:schemeClr val="dk1"/>
              </a:solidFill>
              <a:latin typeface="Calibri"/>
              <a:ea typeface="Calibri"/>
              <a:cs typeface="Calibri"/>
              <a:sym typeface="Calibri"/>
            </a:endParaRPr>
          </a:p>
          <a:p>
            <a:pPr marL="457200" marR="171450" lvl="0" indent="-298450" algn="l" rtl="0">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dicen Jesús y los apóstoles sobre esto? </a:t>
            </a:r>
            <a:endParaRPr b="1">
              <a:solidFill>
                <a:schemeClr val="dk1"/>
              </a:solidFill>
              <a:latin typeface="Calibri"/>
              <a:ea typeface="Calibri"/>
              <a:cs typeface="Calibri"/>
              <a:sym typeface="Calibri"/>
            </a:endParaRPr>
          </a:p>
        </p:txBody>
      </p:sp>
      <p:sp>
        <p:nvSpPr>
          <p:cNvPr id="311" name="Google Shape;311;g2837a5cecc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f727a6128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Marcos 8:34 Si alguno quiere seguirme, niéguese a sí mismo, tome su cruz, y sígame. </a:t>
            </a:r>
            <a:endParaRPr>
              <a:solidFill>
                <a:schemeClr val="dk1"/>
              </a:solidFill>
              <a:latin typeface="Calibri"/>
              <a:ea typeface="Calibri"/>
              <a:cs typeface="Calibri"/>
              <a:sym typeface="Calibri"/>
            </a:endParaRPr>
          </a:p>
        </p:txBody>
      </p:sp>
      <p:sp>
        <p:nvSpPr>
          <p:cNvPr id="318" name="Google Shape;318;g2f727a6128e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727a6128e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1 Pedro 4:12-13 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a:solidFill>
                <a:schemeClr val="dk1"/>
              </a:solidFill>
              <a:latin typeface="Calibri"/>
              <a:ea typeface="Calibri"/>
              <a:cs typeface="Calibri"/>
              <a:sym typeface="Calibri"/>
            </a:endParaRPr>
          </a:p>
        </p:txBody>
      </p:sp>
      <p:sp>
        <p:nvSpPr>
          <p:cNvPr id="326" name="Google Shape;326;g2f727a6128e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f727a6128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Filipenses 4:11-13 11 No lo digo porque tenga escasez, pues he aprendido a estar contento en cualquier situación. 12 Sé vivir con limitaciones, y también sé tener abundancia; en todo y por todo estoy enseñado, tanto para estar satisfecho como para tener hambre, lo mismo para tener abundancia que para sufrir necesidad; 13 ¡todo lo puedo en Cristo que me fortalece!</a:t>
            </a:r>
            <a:endParaRPr>
              <a:solidFill>
                <a:schemeClr val="dk1"/>
              </a:solidFill>
              <a:latin typeface="Calibri"/>
              <a:ea typeface="Calibri"/>
              <a:cs typeface="Calibri"/>
              <a:sym typeface="Calibri"/>
            </a:endParaRPr>
          </a:p>
        </p:txBody>
      </p:sp>
      <p:sp>
        <p:nvSpPr>
          <p:cNvPr id="334" name="Google Shape;334;g2f727a6128e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Aquí estamos hablamos de una perspectiva de la vida, basada en el sacrificio humilde y el servicio de Jesús, no en la prosperidad terrenal. Estas dificultades y sufrimientos terminan siendo bendiciones para nuestra fe. </a:t>
            </a:r>
            <a:endParaRPr>
              <a:solidFill>
                <a:schemeClr val="dk1"/>
              </a:solidFill>
              <a:latin typeface="Calibri"/>
              <a:ea typeface="Calibri"/>
              <a:cs typeface="Calibri"/>
              <a:sym typeface="Calibri"/>
            </a:endParaRPr>
          </a:p>
          <a:p>
            <a:pPr marL="971550" marR="171450" lvl="0" indent="-298450" algn="l" rtl="0">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Ya tenemos la victoria por fe en Jesucristo, nuestro Salvador que vivió y murió en nuestro lugar. Es por sus méritos que llevamos la corona de vida. Es por su gracia, su amor inmerecido, que tenemos vida en abundancia. La mayor bendición simplemente es Cristo. Cristo es todo suficiente. </a:t>
            </a:r>
            <a:endParaRPr sz="1104" b="1">
              <a:solidFill>
                <a:schemeClr val="dk1"/>
              </a:solidFill>
              <a:latin typeface="Calibri"/>
              <a:ea typeface="Calibri"/>
              <a:cs typeface="Calibri"/>
              <a:sym typeface="Calibri"/>
            </a:endParaRPr>
          </a:p>
        </p:txBody>
      </p:sp>
      <p:sp>
        <p:nvSpPr>
          <p:cNvPr id="342" name="Google Shape;342;g28379ef652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37a5cecc2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Juan 16:33 Estas cosas les he hablado para que en mí tengan paz. En el mundo tendrán aflicción; pero confíen. Yo he vencido al mundo. </a:t>
            </a:r>
            <a:endParaRPr>
              <a:solidFill>
                <a:schemeClr val="dk1"/>
              </a:solidFill>
              <a:latin typeface="Calibri"/>
              <a:ea typeface="Calibri"/>
              <a:cs typeface="Calibri"/>
              <a:sym typeface="Calibri"/>
            </a:endParaRPr>
          </a:p>
        </p:txBody>
      </p:sp>
      <p:sp>
        <p:nvSpPr>
          <p:cNvPr id="349" name="Google Shape;349;g2837a5cecc2_0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f727a6128e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1 Corintios 15:57 ¡Pero gracias sean dadas a Dios, de que nos da la victoria por medio de nuestro Señor Jesucristo! </a:t>
            </a:r>
            <a:endParaRPr>
              <a:solidFill>
                <a:schemeClr val="dk1"/>
              </a:solidFill>
              <a:latin typeface="Calibri"/>
              <a:ea typeface="Calibri"/>
              <a:cs typeface="Calibri"/>
              <a:sym typeface="Calibri"/>
            </a:endParaRPr>
          </a:p>
        </p:txBody>
      </p:sp>
      <p:sp>
        <p:nvSpPr>
          <p:cNvPr id="357" name="Google Shape;357;g2f727a6128e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727a6128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171450" lvl="0" indent="0" algn="l" rtl="0">
              <a:spcBef>
                <a:spcPts val="0"/>
              </a:spcBef>
              <a:spcAft>
                <a:spcPts val="0"/>
              </a:spcAft>
              <a:buNone/>
            </a:pPr>
            <a:r>
              <a:rPr lang="en-US" b="1">
                <a:solidFill>
                  <a:schemeClr val="dk1"/>
                </a:solidFill>
                <a:latin typeface="Calibri"/>
                <a:ea typeface="Calibri"/>
                <a:cs typeface="Calibri"/>
                <a:sym typeface="Calibri"/>
              </a:rPr>
              <a:t>Identificar los pasos para cumplir el proyecto final con éxito </a:t>
            </a:r>
            <a:r>
              <a:rPr lang="en-US">
                <a:solidFill>
                  <a:schemeClr val="dk1"/>
                </a:solidFill>
                <a:latin typeface="Calibri"/>
                <a:ea typeface="Calibri"/>
                <a:cs typeface="Calibri"/>
                <a:sym typeface="Calibri"/>
              </a:rPr>
              <a:t>(15 minutos)</a:t>
            </a:r>
            <a:r>
              <a:rPr lang="en-US"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10287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propósito del Legalismo: Enemigo de la gracia</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propósito de este curso es identificar qué es el legalismo y la amenaza que es para el Evangelio, para que podamos evitarlo mientras compartimos a Cristo con otros. </a:t>
            </a:r>
            <a:endParaRPr>
              <a:solidFill>
                <a:schemeClr val="dk1"/>
              </a:solidFill>
              <a:latin typeface="Calibri"/>
              <a:ea typeface="Calibri"/>
              <a:cs typeface="Calibri"/>
              <a:sym typeface="Calibri"/>
            </a:endParaRPr>
          </a:p>
        </p:txBody>
      </p:sp>
      <p:sp>
        <p:nvSpPr>
          <p:cNvPr id="365" name="Google Shape;365;g2f727a6128e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f727a6128e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Describiremos conceptos clave como: legalismo, gracia, ley y evangelio, la certeza de la salvación, la vida santa motivada por el evangelio, y la teología de la cruz.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Identificaremos legalismo en sus distintas formas y lo enfrentamos en amor y verdad con la Palabra de Dios.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Discerniremos lo que se necesita al hablar con un individuo o un grupo: ley o evangelio. </a:t>
            </a:r>
            <a:endParaRPr b="1">
              <a:solidFill>
                <a:schemeClr val="dk1"/>
              </a:solidFill>
              <a:latin typeface="Calibri"/>
              <a:ea typeface="Calibri"/>
              <a:cs typeface="Calibri"/>
              <a:sym typeface="Calibri"/>
            </a:endParaRPr>
          </a:p>
        </p:txBody>
      </p:sp>
      <p:sp>
        <p:nvSpPr>
          <p:cNvPr id="376" name="Google Shape;376;g2f727a6128e_0_2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727a6128e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287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 del curso: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del curso será un examen escrito para realizar en casa. Hay 10 preguntas que corresponden con el contenido de las lecciones en esta clase. El proyecto final refleja el propósito de este curso que es considerar las enseñanzas de la Palabra de Dios, su aplicación y el vocabulario necesario para hablar de manera inteligente acerca del legalismo como enemigo de la Gracia.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
        <p:nvSpPr>
          <p:cNvPr id="395" name="Google Shape;395;g2f727a6128e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 ¿Por qué es tan peligroso? (Lección 9)</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406" name="Google Shape;406;g2f5882f685f_0_10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837a5cecc2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Comentarios finales</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Gálatas 2:20-21, las palabras inspiradas del apóstol Pablo: </a:t>
            </a:r>
            <a:r>
              <a:rPr lang="en-US" i="1">
                <a:solidFill>
                  <a:schemeClr val="dk1"/>
                </a:solidFill>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416" name="Google Shape;416;g2837a5cecc2_0_2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Salude a todos los estudiantes (y al panel) cuando entren a la clase en línea</a:t>
            </a:r>
            <a:r>
              <a:rPr lang="en-US">
                <a:solidFill>
                  <a:schemeClr val="dk1"/>
                </a:solidFill>
                <a:latin typeface="Calibri"/>
                <a:ea typeface="Calibri"/>
                <a:cs typeface="Calibri"/>
                <a:sym typeface="Calibri"/>
              </a:rPr>
              <a:t>. (5 minutos)</a:t>
            </a:r>
            <a:endParaRPr b="1">
              <a:solidFill>
                <a:schemeClr val="dk1"/>
              </a:solidFill>
              <a:latin typeface="Calibri"/>
              <a:ea typeface="Calibri"/>
              <a:cs typeface="Calibri"/>
              <a:sym typeface="Calibri"/>
            </a:endParaRPr>
          </a:p>
          <a:p>
            <a:pPr marL="22860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a:solidFill>
                <a:schemeClr val="dk1"/>
              </a:solidFill>
              <a:latin typeface="Calibri"/>
              <a:ea typeface="Calibri"/>
              <a:cs typeface="Calibri"/>
              <a:sym typeface="Calibri"/>
            </a:endParaRPr>
          </a:p>
        </p:txBody>
      </p:sp>
      <p:sp>
        <p:nvSpPr>
          <p:cNvPr id="432" name="Google Shape;432;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 ¿Por qué es tan peligroso? (Lección 9)</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Señor Dios, Padre celestial, antes que nada, ayúdame a comprender que ya soy rico por mi relación contigo como mi Salvador y con los que me rodean que me aman y cuidan de mí. No permitas que caiga en la trampa de la codicia. Dame el don del contentamiento para que, si no puedo tener lo que quiera, querré lo que tengo. En el nombre de Jesús oramos. Amén. </a:t>
            </a:r>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Describir la falsa enseñanza del “evangelio de la prosperidad” y por qué es peligroso.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Describir “la teología de la cruz.”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los pasos para cumplir el proyecto final con éxito. </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Describir la falsa enseñanza de “el evangelio de la prosperidad” y por qué es peligroso. </a:t>
            </a:r>
            <a:r>
              <a:rPr lang="en-US">
                <a:solidFill>
                  <a:schemeClr val="dk1"/>
                </a:solidFill>
                <a:latin typeface="Calibri"/>
                <a:ea typeface="Calibri"/>
                <a:cs typeface="Calibri"/>
                <a:sym typeface="Calibri"/>
              </a:rPr>
              <a:t>(25 minutos) </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el evangelio de la prosperidad?</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enseñanza falsa</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Enseña lo que Dios quiere y promete darnos vidas terrenales exitosas y prósperas, si solo creemos, obedecemos o pedimos lo suficiente.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Enseña que Dios nos dará lo que pidamos asumiendo que tengamos suficiente fe y estemos viviendo una vida justa. </a:t>
            </a:r>
            <a:endParaRPr sz="1104" b="1">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727a6128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7155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Algunos mal usan Santiago 4:2 como prueba para el evangelio de prosperidad: “No obtienen lo que desean, porque no piden”. ¿Qué aprendemos del versículo siguiente, Santiago 4:3? </a:t>
            </a:r>
            <a:r>
              <a:rPr lang="en-US" i="1">
                <a:solidFill>
                  <a:srgbClr val="00B050"/>
                </a:solidFill>
                <a:latin typeface="Calibri"/>
                <a:ea typeface="Calibri"/>
                <a:cs typeface="Calibri"/>
                <a:sym typeface="Calibri"/>
              </a:rPr>
              <a:t>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Santiago está escribiendo “a las doce tribus que están en la dispersión (1:1) </a:t>
            </a:r>
            <a:endParaRPr>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mal usan una pequeña parte de Santiago 4:2 como prueba para el evangelio de la prosperidad: “Pero no obtienen lo que desean, porque no piden”. </a:t>
            </a:r>
            <a:endParaRPr>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Pero, tomamos un momento para leer esta frase en el contexto, y especialmente considerando el versículo inmediatamente después. </a:t>
            </a:r>
            <a:endParaRPr sz="1104" b="1">
              <a:solidFill>
                <a:schemeClr val="dk1"/>
              </a:solidFill>
              <a:latin typeface="Calibri"/>
              <a:ea typeface="Calibri"/>
              <a:cs typeface="Calibri"/>
              <a:sym typeface="Calibri"/>
            </a:endParaRPr>
          </a:p>
        </p:txBody>
      </p:sp>
      <p:sp>
        <p:nvSpPr>
          <p:cNvPr id="152" name="Google Shape;152;g2f727a6128e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37a5cecc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Santiago 4:1-3 ¿De dónde vienen las guerras y las peleas entre ustedes? ¿Acaso no vienen de sus pasiones, las cuales luchan dentro de ustedes mismos? 2 Si ustedes desean algo, y no lo obtienen, entonces matan. Si arden de envidia y no consiguen lo que desean, entonces discuten y luchan. Pero no obtienen lo que desean, porque no piden; 3 </a:t>
            </a:r>
            <a:r>
              <a:rPr lang="en-US" u="sng">
                <a:solidFill>
                  <a:schemeClr val="dk1"/>
                </a:solidFill>
                <a:latin typeface="Calibri"/>
                <a:ea typeface="Calibri"/>
                <a:cs typeface="Calibri"/>
                <a:sym typeface="Calibri"/>
              </a:rPr>
              <a:t>y cuando piden algo, no lo reciben porque lo piden con malas intenciones, para gastarlo en sus propios placeres.</a:t>
            </a:r>
            <a:endParaRPr u="sng">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Santiago está hablando sobre problemas en las congregaciones que tiene base en una mente egoísta y codiciosa</a:t>
            </a:r>
            <a:endParaRPr>
              <a:solidFill>
                <a:schemeClr val="dk1"/>
              </a:solidFill>
              <a:latin typeface="Calibri"/>
              <a:ea typeface="Calibri"/>
              <a:cs typeface="Calibri"/>
              <a:sym typeface="Calibri"/>
            </a:endParaRPr>
          </a:p>
          <a:p>
            <a:pPr marL="1828800" marR="171450" lvl="3" indent="-298450" algn="l" rtl="0">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El contexto indica que no obtenían, no porque no pedían sino porque pedían con la motivación incorrecta y egoísta.</a:t>
            </a:r>
            <a:endParaRPr u="sng">
              <a:solidFill>
                <a:schemeClr val="dk1"/>
              </a:solidFill>
              <a:latin typeface="Calibri"/>
              <a:ea typeface="Calibri"/>
              <a:cs typeface="Calibri"/>
              <a:sym typeface="Calibri"/>
            </a:endParaRPr>
          </a:p>
        </p:txBody>
      </p:sp>
      <p:sp>
        <p:nvSpPr>
          <p:cNvPr id="160" name="Google Shape;160;g2837a5cecc2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f727a6128e_0_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f727a6128e_0_1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72" name="Google Shape;172;g2f727a6128e_0_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3" name="Google Shape;173;g2f727a6128e_0_16"/>
          <p:cNvSpPr txBox="1"/>
          <p:nvPr/>
        </p:nvSpPr>
        <p:spPr>
          <a:xfrm>
            <a:off x="3602250" y="2371925"/>
            <a:ext cx="8125800" cy="184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 ésta es la confianza que tenemos en él: si pedimos algo según su voluntad, él nos oye.</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Juan 5:14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83796e4b17_0_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El legalismo y el evangelio de la prosperidad</a:t>
            </a:r>
            <a:endParaRPr sz="4860">
              <a:solidFill>
                <a:srgbClr val="009444"/>
              </a:solidFill>
              <a:latin typeface="Lato"/>
              <a:ea typeface="Lato"/>
              <a:cs typeface="Lato"/>
              <a:sym typeface="Lato"/>
            </a:endParaRPr>
          </a:p>
        </p:txBody>
      </p:sp>
      <p:cxnSp>
        <p:nvCxnSpPr>
          <p:cNvPr id="179" name="Google Shape;179;g283796e4b17_0_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0" name="Google Shape;180;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2" name="Google Shape;182;g283796e4b17_0_0"/>
          <p:cNvSpPr txBox="1"/>
          <p:nvPr/>
        </p:nvSpPr>
        <p:spPr>
          <a:xfrm>
            <a:off x="2374775" y="2249500"/>
            <a:ext cx="9524700" cy="40329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legalismo exige lo que la Biblia no exige</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legalismo también promete lo que la Biblia no promete</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Promete prosperidad con tal de que hagamos algo o creamos lo suficiente</a:t>
            </a:r>
            <a:endParaRPr sz="330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No solo son promesas falsas, sino condiciona las bendiciones de Dios en nuestras obras</a:t>
            </a:r>
            <a:endParaRPr sz="33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f727a6128e_0_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f727a6128e_0_2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f727a6128e_0_26"/>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Según Isaías 64:6 todos nuestros “actos de justicia” son como…</a:t>
            </a:r>
            <a:endParaRPr sz="4000" b="1" i="0" u="none" strike="noStrike" cap="none">
              <a:solidFill>
                <a:schemeClr val="dk1"/>
              </a:solidFill>
              <a:latin typeface="Lato"/>
              <a:ea typeface="Lato"/>
              <a:cs typeface="Lato"/>
              <a:sym typeface="Lato"/>
            </a:endParaRPr>
          </a:p>
        </p:txBody>
      </p:sp>
      <p:pic>
        <p:nvPicPr>
          <p:cNvPr id="190" name="Google Shape;190;g2f727a6128e_0_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f727a6128e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f727a6128e_0_3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7" name="Google Shape;197;g2f727a6128e_0_3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8" name="Google Shape;198;g2f727a6128e_0_34"/>
          <p:cNvSpPr txBox="1"/>
          <p:nvPr/>
        </p:nvSpPr>
        <p:spPr>
          <a:xfrm>
            <a:off x="3602250" y="1686125"/>
            <a:ext cx="81258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Todos nosotros estamos llenos de impureza; todos nuestros actos de justicia son como un trapo lleno de inmundicia. Todos nosotros somos como hojas caídas; ¡nuestras maldades nos arrastran como el viento!</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Isaías 64:6</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f727a6128e_0_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f727a6128e_0_4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f727a6128e_0_43"/>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¿Podemos ganar prosperidad de Dios con algo que hacemos? </a:t>
            </a:r>
            <a:endParaRPr sz="4000" b="1" i="0" u="none" strike="noStrike" cap="none">
              <a:solidFill>
                <a:schemeClr val="dk1"/>
              </a:solidFill>
              <a:latin typeface="Lato"/>
              <a:ea typeface="Lato"/>
              <a:cs typeface="Lato"/>
              <a:sym typeface="Lato"/>
            </a:endParaRPr>
          </a:p>
        </p:txBody>
      </p:sp>
      <p:pic>
        <p:nvPicPr>
          <p:cNvPr id="206" name="Google Shape;206;g2f727a6128e_0_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f727a6128e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f727a6128e_0_5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f727a6128e_0_51"/>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¿Por qué es llamativo el evangelio de la prosperidad?</a:t>
            </a:r>
            <a:endParaRPr sz="4000" b="1" i="0" u="none" strike="noStrike" cap="none">
              <a:solidFill>
                <a:schemeClr val="dk1"/>
              </a:solidFill>
              <a:latin typeface="Lato"/>
              <a:ea typeface="Lato"/>
              <a:cs typeface="Lato"/>
              <a:sym typeface="Lato"/>
            </a:endParaRPr>
          </a:p>
        </p:txBody>
      </p:sp>
      <p:pic>
        <p:nvPicPr>
          <p:cNvPr id="214" name="Google Shape;214;g2f727a6128e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f727a6128e_0_59"/>
          <p:cNvSpPr txBox="1"/>
          <p:nvPr/>
        </p:nvSpPr>
        <p:spPr>
          <a:xfrm>
            <a:off x="2374775" y="1335100"/>
            <a:ext cx="8403600" cy="39045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Todos queremos tener una vida feliz, sin problemas. </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Dios nos promete tal vida – pero no aquí, sino en la eternidad</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evangelio de la prosperidad nos trae porque en nuestra naturaleza pecaminosa amamos la prosperidad más que a Dios. </a:t>
            </a:r>
            <a:endParaRPr sz="3300">
              <a:solidFill>
                <a:schemeClr val="dk1"/>
              </a:solidFill>
              <a:latin typeface="Lato"/>
              <a:ea typeface="Lato"/>
              <a:cs typeface="Lato"/>
              <a:sym typeface="Lato"/>
            </a:endParaRPr>
          </a:p>
        </p:txBody>
      </p:sp>
      <p:sp>
        <p:nvSpPr>
          <p:cNvPr id="220" name="Google Shape;220;g2f727a6128e_0_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f727a6128e_0_5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727a6128e_0_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727a6128e_0_6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8" name="Google Shape;228;g2f727a6128e_0_66"/>
          <p:cNvSpPr txBox="1"/>
          <p:nvPr/>
        </p:nvSpPr>
        <p:spPr>
          <a:xfrm>
            <a:off x="3875725" y="262315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¿Cuáles son los peligros del evangelio de la prosperidad? </a:t>
            </a:r>
            <a:endParaRPr sz="4000" b="1">
              <a:solidFill>
                <a:schemeClr val="dk1"/>
              </a:solidFill>
              <a:latin typeface="Lato"/>
              <a:ea typeface="Lato"/>
              <a:cs typeface="Lato"/>
              <a:sym typeface="Lato"/>
            </a:endParaRPr>
          </a:p>
        </p:txBody>
      </p:sp>
      <p:pic>
        <p:nvPicPr>
          <p:cNvPr id="229" name="Google Shape;229;g2f727a6128e_0_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837a5cecc2_0_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837a5cecc2_0_9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6" name="Google Shape;236;g2837a5cecc2_0_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7" name="Google Shape;237;g2837a5cecc2_0_98"/>
          <p:cNvSpPr txBox="1"/>
          <p:nvPr/>
        </p:nvSpPr>
        <p:spPr>
          <a:xfrm>
            <a:off x="3602250" y="695525"/>
            <a:ext cx="7374900" cy="5541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acumulen ustedes tesoros en la tierra, donde la polila y el óxido corroen, y donde los ladrones minan y hurtan. Por el contrario, acumulen tesoros en el cielo, donde ni la polilla ni el óxido corroen, y donde los ladrones no minan ni hurtan. Pues donde esté tu tesoro, allí estará también tu corazón.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Mateo 6:19-20</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f727a6128e_0_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2f727a6128e_0_7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4" name="Google Shape;244;g2f727a6128e_0_7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5" name="Google Shape;245;g2f727a6128e_0_75"/>
          <p:cNvSpPr txBox="1"/>
          <p:nvPr/>
        </p:nvSpPr>
        <p:spPr>
          <a:xfrm>
            <a:off x="3602250" y="1914725"/>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Nadie puede servir a dos amos, pues odiará a uno y amará al otro, o estimará a uno y menospreciará al otro. Ustedes no pueden servir a Dios y a las riquezas.</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Mateo 6:24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f727a6128e_0_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f727a6128e_0_8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52" name="Google Shape;252;g2f727a6128e_0_8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3" name="Google Shape;253;g2f727a6128e_0_84"/>
          <p:cNvSpPr txBox="1"/>
          <p:nvPr/>
        </p:nvSpPr>
        <p:spPr>
          <a:xfrm>
            <a:off x="3602250" y="2067125"/>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Busquen primeramente el reino de Dios y su justicia, y todas estas cosas les serán añadidas.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Mateo 6:33 </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g28379ef6529_0_12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g28379ef6529_0_129"/>
          <p:cNvSpPr txBox="1"/>
          <p:nvPr/>
        </p:nvSpPr>
        <p:spPr>
          <a:xfrm>
            <a:off x="3875725" y="25469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¿Hay bendiciones terrenales en vivir una vida cristiana? </a:t>
            </a:r>
            <a:endParaRPr sz="4000" b="1">
              <a:solidFill>
                <a:schemeClr val="dk1"/>
              </a:solidFill>
              <a:latin typeface="Lato"/>
              <a:ea typeface="Lato"/>
              <a:cs typeface="Lato"/>
              <a:sym typeface="Lato"/>
            </a:endParaRPr>
          </a:p>
        </p:txBody>
      </p:sp>
      <p:pic>
        <p:nvPicPr>
          <p:cNvPr id="261" name="Google Shape;261;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g2f727a6128e_0_9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f727a6128e_0_9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68" name="Google Shape;268;g2f727a6128e_0_9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9" name="Google Shape;269;g2f727a6128e_0_94"/>
          <p:cNvSpPr txBox="1"/>
          <p:nvPr/>
        </p:nvSpPr>
        <p:spPr>
          <a:xfrm>
            <a:off x="3602250" y="19147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Honra a tu padre y a tu madre, que es el primer mandamiento con promesa; para que te vaya bien, y tengas una larga vida sobre la tierra.</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Efesios 6:2-3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f727a6128e_0_10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f727a6128e_0_10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6" name="Google Shape;276;g2f727a6128e_0_10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7" name="Google Shape;277;g2f727a6128e_0_102"/>
          <p:cNvSpPr txBox="1"/>
          <p:nvPr/>
        </p:nvSpPr>
        <p:spPr>
          <a:xfrm>
            <a:off x="3647073" y="1345466"/>
            <a:ext cx="7374900" cy="50167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recuerden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El que poco </a:t>
            </a:r>
            <a:r>
              <a:rPr lang="en-US" sz="3400" dirty="0" err="1">
                <a:solidFill>
                  <a:schemeClr val="dk1"/>
                </a:solidFill>
                <a:latin typeface="Lato"/>
                <a:ea typeface="Lato"/>
                <a:cs typeface="Lato"/>
                <a:sym typeface="Lato"/>
              </a:rPr>
              <a:t>siembra</a:t>
            </a:r>
            <a:r>
              <a:rPr lang="en-US" sz="3400" dirty="0">
                <a:solidFill>
                  <a:schemeClr val="dk1"/>
                </a:solidFill>
                <a:latin typeface="Lato"/>
                <a:ea typeface="Lato"/>
                <a:cs typeface="Lato"/>
                <a:sym typeface="Lato"/>
              </a:rPr>
              <a:t>, poco </a:t>
            </a:r>
            <a:r>
              <a:rPr lang="en-US" sz="3400" dirty="0" err="1">
                <a:solidFill>
                  <a:schemeClr val="dk1"/>
                </a:solidFill>
                <a:latin typeface="Lato"/>
                <a:ea typeface="Lato"/>
                <a:cs typeface="Lato"/>
                <a:sym typeface="Lato"/>
              </a:rPr>
              <a:t>cosecha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siembra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cosecha</a:t>
            </a:r>
            <a:r>
              <a:rPr lang="en-US" sz="3400" dirty="0">
                <a:solidFill>
                  <a:schemeClr val="dk1"/>
                </a:solidFill>
                <a:latin typeface="Lato"/>
                <a:ea typeface="Lato"/>
                <a:cs typeface="Lato"/>
                <a:sym typeface="Lato"/>
              </a:rPr>
              <a:t>. </a:t>
            </a:r>
            <a:r>
              <a:rPr lang="es-419" sz="3400" dirty="0">
                <a:solidFill>
                  <a:schemeClr val="dk1"/>
                </a:solidFill>
                <a:latin typeface="Lato"/>
                <a:ea typeface="Lato"/>
                <a:cs typeface="Lato"/>
              </a:rPr>
              <a:t>Cada uno debe dar según se lo haya propuesto en su corazón, y no debe dar con tristeza, ni por necesidad, porque Dios ama a quien da con alegría.</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2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9:6-7</a:t>
            </a:r>
            <a:endParaRPr sz="3400" b="0" i="0" u="none" strike="noStrike" cap="none"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g2f727a6128e_0_110"/>
          <p:cNvSpPr txBox="1"/>
          <p:nvPr/>
        </p:nvSpPr>
        <p:spPr>
          <a:xfrm>
            <a:off x="2374775" y="1182700"/>
            <a:ext cx="9132600" cy="45408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Estas bendiciones son por pura gracia, no por nuestras obras. </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secreto es recordar nuestras prioridades.</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Cuando buscamos primero bendiciones terrenales (prosperidad), cometemos idolatría. </a:t>
            </a:r>
            <a:endParaRPr sz="330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Cuando buscamos a Dios, a su justicia, las bendiciones siguen – solo porque Dios es generoso y misericordioso.</a:t>
            </a:r>
            <a:endParaRPr sz="3300">
              <a:solidFill>
                <a:schemeClr val="dk1"/>
              </a:solidFill>
              <a:latin typeface="Lato"/>
              <a:ea typeface="Lato"/>
              <a:cs typeface="Lato"/>
              <a:sym typeface="Lato"/>
            </a:endParaRPr>
          </a:p>
        </p:txBody>
      </p:sp>
      <p:sp>
        <p:nvSpPr>
          <p:cNvPr id="283" name="Google Shape;283;g2f727a6128e_0_1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f727a6128e_0_1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727a6128e_0_1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727a6128e_0_1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727a6128e_0_1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727a6128e_0_117"/>
          <p:cNvSpPr txBox="1"/>
          <p:nvPr/>
        </p:nvSpPr>
        <p:spPr>
          <a:xfrm>
            <a:off x="3602250" y="466925"/>
            <a:ext cx="7905000" cy="591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Puesto que ustedes ya han </a:t>
            </a:r>
            <a:endParaRPr sz="33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resucitado con Cristo, busquen las </a:t>
            </a:r>
            <a:endParaRPr sz="33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cosas de arriba, donde está Cristo sentado a la derecha de Dios. </a:t>
            </a:r>
            <a:r>
              <a:rPr lang="en-US" sz="3300" i="1">
                <a:solidFill>
                  <a:schemeClr val="dk1"/>
                </a:solidFill>
                <a:latin typeface="Lato"/>
                <a:ea typeface="Lato"/>
                <a:cs typeface="Lato"/>
                <a:sym typeface="Lato"/>
              </a:rPr>
              <a:t>2</a:t>
            </a:r>
            <a:r>
              <a:rPr lang="en-US" sz="3300">
                <a:solidFill>
                  <a:schemeClr val="dk1"/>
                </a:solidFill>
                <a:latin typeface="Lato"/>
                <a:ea typeface="Lato"/>
                <a:cs typeface="Lato"/>
                <a:sym typeface="Lato"/>
              </a:rPr>
              <a:t> Pongan la mira en las cosas del cielo, y no en las de la tierra. </a:t>
            </a:r>
            <a:endParaRPr sz="33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a:solidFill>
                  <a:schemeClr val="dk1"/>
                </a:solidFill>
                <a:latin typeface="Lato"/>
                <a:ea typeface="Lato"/>
                <a:cs typeface="Lato"/>
                <a:sym typeface="Lato"/>
              </a:rPr>
              <a:t>3</a:t>
            </a:r>
            <a:r>
              <a:rPr lang="en-US" sz="3300">
                <a:solidFill>
                  <a:schemeClr val="dk1"/>
                </a:solidFill>
                <a:latin typeface="Lato"/>
                <a:ea typeface="Lato"/>
                <a:cs typeface="Lato"/>
                <a:sym typeface="Lato"/>
              </a:rPr>
              <a:t> Porque ustedes ya han muerto, y su vida está escondida con Cristo en Dios. </a:t>
            </a:r>
            <a:endParaRPr sz="33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i="1">
                <a:solidFill>
                  <a:schemeClr val="dk1"/>
                </a:solidFill>
                <a:latin typeface="Lato"/>
                <a:ea typeface="Lato"/>
                <a:cs typeface="Lato"/>
                <a:sym typeface="Lato"/>
              </a:rPr>
              <a:t>4</a:t>
            </a:r>
            <a:r>
              <a:rPr lang="en-US" sz="3300">
                <a:solidFill>
                  <a:schemeClr val="dk1"/>
                </a:solidFill>
                <a:latin typeface="Lato"/>
                <a:ea typeface="Lato"/>
                <a:cs typeface="Lato"/>
                <a:sym typeface="Lato"/>
              </a:rPr>
              <a:t> Cuando Cristo, que es la vida de ustedes, se manifieste, entonces también ustedes serán manifestados con él en gloria.</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Colosenses 3:1-4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f727a6128e_0_1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f727a6128e_0_12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9" name="Google Shape;299;g2f727a6128e_0_125"/>
          <p:cNvSpPr txBox="1"/>
          <p:nvPr/>
        </p:nvSpPr>
        <p:spPr>
          <a:xfrm>
            <a:off x="3875725" y="2242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 es la recompensa para aquellos que ponen su fe en los méritos de Cristo?</a:t>
            </a:r>
            <a:endParaRPr sz="4000" b="1">
              <a:solidFill>
                <a:schemeClr val="dk1"/>
              </a:solidFill>
              <a:latin typeface="Lato"/>
              <a:ea typeface="Lato"/>
              <a:cs typeface="Lato"/>
              <a:sym typeface="Lato"/>
            </a:endParaRPr>
          </a:p>
        </p:txBody>
      </p:sp>
      <p:pic>
        <p:nvPicPr>
          <p:cNvPr id="300" name="Google Shape;300;g2f727a6128e_0_1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g2f727a6128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f727a6128e_0_14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307" name="Google Shape;307;g2f727a6128e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8" name="Google Shape;308;g2f727a6128e_0_140"/>
          <p:cNvSpPr txBox="1"/>
          <p:nvPr/>
        </p:nvSpPr>
        <p:spPr>
          <a:xfrm>
            <a:off x="3875725" y="2089750"/>
            <a:ext cx="759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Lea Mateo 16:21-28</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significan las palabras de Jesús sobre cargar nuestra cruz? </a:t>
            </a:r>
            <a:endParaRPr sz="4000" b="1">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837a5cecc2_0_6"/>
          <p:cNvSpPr txBox="1"/>
          <p:nvPr/>
        </p:nvSpPr>
        <p:spPr>
          <a:xfrm>
            <a:off x="1248300" y="3539300"/>
            <a:ext cx="96954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Cualquier sufrimiento que experimentamos por causa de </a:t>
            </a:r>
            <a:endParaRPr sz="4000">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nuestra fe en Cristo. </a:t>
            </a:r>
            <a:endParaRPr sz="4000">
              <a:solidFill>
                <a:schemeClr val="dk1"/>
              </a:solidFill>
              <a:latin typeface="Lato"/>
              <a:ea typeface="Lato"/>
              <a:cs typeface="Lato"/>
              <a:sym typeface="Lato"/>
            </a:endParaRPr>
          </a:p>
        </p:txBody>
      </p:sp>
      <p:pic>
        <p:nvPicPr>
          <p:cNvPr id="314" name="Google Shape;314;g2837a5cecc2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5" name="Google Shape;315;g2837a5cecc2_0_6"/>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teología de la cruz</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f727a6128e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g2f727a6128e_0_15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2" name="Google Shape;322;g2f727a6128e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3" name="Google Shape;323;g2f727a6128e_0_158"/>
          <p:cNvSpPr txBox="1"/>
          <p:nvPr/>
        </p:nvSpPr>
        <p:spPr>
          <a:xfrm>
            <a:off x="3602250" y="2371925"/>
            <a:ext cx="7374900" cy="187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Si alguno quiere seguirme, niéguese a sí mismo, tome su cruz, y sígame.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Marcos 8:34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9</a:t>
            </a:r>
            <a:endParaRPr sz="6000" b="0" i="0" u="none" strike="noStrike" cap="none">
              <a:solidFill>
                <a:srgbClr val="009444"/>
              </a:solidFill>
              <a:latin typeface="Lato"/>
              <a:ea typeface="Lato"/>
              <a:cs typeface="Lato"/>
              <a:sym typeface="Lato"/>
            </a:endParaRPr>
          </a:p>
        </p:txBody>
      </p:sp>
      <p:sp>
        <p:nvSpPr>
          <p:cNvPr id="101" name="Google Shape;101;p2"/>
          <p:cNvSpPr txBox="1"/>
          <p:nvPr/>
        </p:nvSpPr>
        <p:spPr>
          <a:xfrm>
            <a:off x="4127375" y="3349425"/>
            <a:ext cx="77721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promesa de una cruz, no de                 prosperidad terrenal </a:t>
            </a:r>
            <a:endParaRPr sz="3888" b="0" i="0" u="none" strike="noStrike" cap="none">
              <a:solidFill>
                <a:schemeClr val="dk1"/>
              </a:solidFill>
              <a:latin typeface="Lato"/>
              <a:ea typeface="Lato"/>
              <a:cs typeface="Lato"/>
              <a:sym typeface="Lato"/>
            </a:endParaRPr>
          </a:p>
        </p:txBody>
      </p:sp>
      <p:cxnSp>
        <p:nvCxnSpPr>
          <p:cNvPr id="102" name="Google Shape;102;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f727a6128e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9" name="Google Shape;329;g2f727a6128e_0_16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f727a6128e_0_1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1" name="Google Shape;331;g2f727a6128e_0_167"/>
          <p:cNvSpPr txBox="1"/>
          <p:nvPr/>
        </p:nvSpPr>
        <p:spPr>
          <a:xfrm>
            <a:off x="3602250" y="924125"/>
            <a:ext cx="73749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Amados hermanos, no se sorprendan de la prueba de fuego a que se ven sometidos, como si les estuviera sucediendo algo extraño. Al contrario, alégrense de ser partícipes de los sufrimientos de Cristo, para que también se alegren grandemente cuando la gloria de Cristo se revele.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Pedro 4:12-13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f727a6128e_0_1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727a6128e_0_17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38" name="Google Shape;338;g2f727a6128e_0_176"/>
          <p:cNvSpPr txBox="1"/>
          <p:nvPr/>
        </p:nvSpPr>
        <p:spPr>
          <a:xfrm>
            <a:off x="3602250" y="466925"/>
            <a:ext cx="7374900" cy="6064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lo digo porque tenga escasez,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pues he aprendido a estar contento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en cualquier situación. Sé vivir con limitaciones, y también sé tener abundancia; en todo y por todo estoy enseñado, tanto para estar satisfecho como para tener hambre, lo mismo para tener abundancia que para sufrir necesidad; ¡todo lo puedo en Cristo que me fortalece!</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Filipenses 4:11-13</a:t>
            </a:r>
            <a:endParaRPr sz="3400" b="0" i="0" u="none" strike="noStrike" cap="none">
              <a:solidFill>
                <a:schemeClr val="dk1"/>
              </a:solidFill>
              <a:latin typeface="Lato"/>
              <a:ea typeface="Lato"/>
              <a:cs typeface="Lato"/>
              <a:sym typeface="Lato"/>
            </a:endParaRPr>
          </a:p>
        </p:txBody>
      </p:sp>
      <p:pic>
        <p:nvPicPr>
          <p:cNvPr id="339" name="Google Shape;339;g2f727a6128e_0_1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6" name="Google Shape;346;g28379ef6529_0_6"/>
          <p:cNvPicPr preferRelativeResize="0"/>
          <p:nvPr/>
        </p:nvPicPr>
        <p:blipFill rotWithShape="1">
          <a:blip r:embed="rId4">
            <a:alphaModFix/>
          </a:blip>
          <a:srcRect t="13978"/>
          <a:stretch/>
        </p:blipFill>
        <p:spPr>
          <a:xfrm>
            <a:off x="702800" y="289925"/>
            <a:ext cx="9797700" cy="63209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837a5cecc2_0_10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a5cecc2_0_10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53" name="Google Shape;353;g2837a5cecc2_0_10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837a5cecc2_0_107"/>
          <p:cNvSpPr txBox="1"/>
          <p:nvPr/>
        </p:nvSpPr>
        <p:spPr>
          <a:xfrm>
            <a:off x="3602250" y="19147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Estas cosas les he hablado para que en mí tengan paz. En el mundo tendrán aflicción; pero confíen. Yo he vencido al mundo.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Juan 16:33</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f727a6128e_0_18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f727a6128e_0_18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61" name="Google Shape;361;g2f727a6128e_0_18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62" name="Google Shape;362;g2f727a6128e_0_187"/>
          <p:cNvSpPr txBox="1"/>
          <p:nvPr/>
        </p:nvSpPr>
        <p:spPr>
          <a:xfrm>
            <a:off x="3602250" y="2067125"/>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¡Pero gracias sean dadas a Dios, de que nos da la victoria por medio de nuestro Señor Jesucristo!</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Corintios 15:57 </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pic>
        <p:nvPicPr>
          <p:cNvPr id="367" name="Google Shape;367;g2f727a6128e_0_196"/>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68" name="Google Shape;368;g2f727a6128e_0_196"/>
          <p:cNvSpPr txBox="1"/>
          <p:nvPr/>
        </p:nvSpPr>
        <p:spPr>
          <a:xfrm>
            <a:off x="2275771" y="3680594"/>
            <a:ext cx="7189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860">
                <a:solidFill>
                  <a:srgbClr val="009444"/>
                </a:solidFill>
                <a:latin typeface="Lato"/>
                <a:ea typeface="Lato"/>
                <a:cs typeface="Lato"/>
                <a:sym typeface="Lato"/>
              </a:rPr>
              <a:t>Propósito del Curso</a:t>
            </a:r>
            <a:endParaRPr sz="4860">
              <a:solidFill>
                <a:srgbClr val="009444"/>
              </a:solidFill>
              <a:latin typeface="Lato"/>
              <a:ea typeface="Lato"/>
              <a:cs typeface="Lato"/>
              <a:sym typeface="Lato"/>
            </a:endParaRPr>
          </a:p>
        </p:txBody>
      </p:sp>
      <p:cxnSp>
        <p:nvCxnSpPr>
          <p:cNvPr id="369" name="Google Shape;369;g2f727a6128e_0_196"/>
          <p:cNvCxnSpPr/>
          <p:nvPr/>
        </p:nvCxnSpPr>
        <p:spPr>
          <a:xfrm>
            <a:off x="2379216" y="46989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0" name="Google Shape;370;g2f727a6128e_0_196"/>
          <p:cNvSpPr txBox="1"/>
          <p:nvPr/>
        </p:nvSpPr>
        <p:spPr>
          <a:xfrm>
            <a:off x="2275775" y="4862425"/>
            <a:ext cx="9397200" cy="161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88">
                <a:solidFill>
                  <a:schemeClr val="dk1"/>
                </a:solidFill>
                <a:latin typeface="Lato"/>
                <a:ea typeface="Lato"/>
                <a:cs typeface="Lato"/>
                <a:sym typeface="Lato"/>
              </a:rPr>
              <a:t>identificar qué es el legalismo y la amenaza que es para el Evangelio, para que podamos evitarlo mientras compartimos a Cristo con otros </a:t>
            </a:r>
            <a:endParaRPr sz="4200">
              <a:solidFill>
                <a:schemeClr val="dk1"/>
              </a:solidFill>
              <a:latin typeface="Lato"/>
              <a:ea typeface="Lato"/>
              <a:cs typeface="Lato"/>
              <a:sym typeface="Lato"/>
            </a:endParaRPr>
          </a:p>
        </p:txBody>
      </p:sp>
      <p:sp>
        <p:nvSpPr>
          <p:cNvPr id="371" name="Google Shape;371;g2f727a6128e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g2f727a6128e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3" name="Google Shape;373;g2f727a6128e_0_19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f727a6128e_0_283"/>
          <p:cNvSpPr txBox="1"/>
          <p:nvPr/>
        </p:nvSpPr>
        <p:spPr>
          <a:xfrm>
            <a:off x="15512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a:t>
            </a:r>
            <a:r>
              <a:rPr lang="en-US" sz="6000">
                <a:solidFill>
                  <a:srgbClr val="009444"/>
                </a:solidFill>
                <a:latin typeface="Lato"/>
                <a:ea typeface="Lato"/>
                <a:cs typeface="Lato"/>
                <a:sym typeface="Lato"/>
              </a:rPr>
              <a:t>l Curso</a:t>
            </a:r>
            <a:endParaRPr sz="6000" b="0" i="0" u="none" strike="noStrike" cap="none">
              <a:solidFill>
                <a:srgbClr val="009444"/>
              </a:solidFill>
              <a:latin typeface="Lato"/>
              <a:ea typeface="Lato"/>
              <a:cs typeface="Lato"/>
              <a:sym typeface="Lato"/>
            </a:endParaRPr>
          </a:p>
        </p:txBody>
      </p:sp>
      <p:cxnSp>
        <p:nvCxnSpPr>
          <p:cNvPr id="379" name="Google Shape;379;g2f727a6128e_0_283"/>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380" name="Google Shape;380;g2f727a6128e_0_283"/>
          <p:cNvSpPr/>
          <p:nvPr/>
        </p:nvSpPr>
        <p:spPr>
          <a:xfrm>
            <a:off x="627275" y="2011704"/>
            <a:ext cx="10815300" cy="15321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1" name="Google Shape;381;g2f727a6128e_0_283"/>
          <p:cNvSpPr/>
          <p:nvPr/>
        </p:nvSpPr>
        <p:spPr>
          <a:xfrm>
            <a:off x="992820" y="2493882"/>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2" name="Google Shape;382;g2f727a6128e_0_283"/>
          <p:cNvSpPr/>
          <p:nvPr/>
        </p:nvSpPr>
        <p:spPr>
          <a:xfrm>
            <a:off x="1975373" y="2011050"/>
            <a:ext cx="9467100" cy="15321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3" name="Google Shape;383;g2f727a6128e_0_283"/>
          <p:cNvSpPr txBox="1"/>
          <p:nvPr/>
        </p:nvSpPr>
        <p:spPr>
          <a:xfrm>
            <a:off x="1975373" y="2011050"/>
            <a:ext cx="9467100" cy="1532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Describiremos conceptos clave como: ley y evangelio, la certeza de la salvación, la vida santa motivada por el evangelio, y la teología de la cruz. </a:t>
            </a:r>
            <a:endParaRPr sz="2500">
              <a:solidFill>
                <a:schemeClr val="lt1"/>
              </a:solidFill>
              <a:latin typeface="Lato"/>
              <a:ea typeface="Lato"/>
              <a:cs typeface="Lato"/>
              <a:sym typeface="Lato"/>
            </a:endParaRPr>
          </a:p>
        </p:txBody>
      </p:sp>
      <p:sp>
        <p:nvSpPr>
          <p:cNvPr id="384" name="Google Shape;384;g2f727a6128e_0_283"/>
          <p:cNvSpPr/>
          <p:nvPr/>
        </p:nvSpPr>
        <p:spPr>
          <a:xfrm>
            <a:off x="627275" y="3802254"/>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5" name="Google Shape;385;g2f727a6128e_0_283"/>
          <p:cNvSpPr/>
          <p:nvPr/>
        </p:nvSpPr>
        <p:spPr>
          <a:xfrm>
            <a:off x="992820" y="4056008"/>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6" name="Google Shape;386;g2f727a6128e_0_283"/>
          <p:cNvSpPr/>
          <p:nvPr/>
        </p:nvSpPr>
        <p:spPr>
          <a:xfrm>
            <a:off x="1975372" y="3802254"/>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7" name="Google Shape;387;g2f727a6128e_0_283"/>
          <p:cNvSpPr txBox="1"/>
          <p:nvPr/>
        </p:nvSpPr>
        <p:spPr>
          <a:xfrm>
            <a:off x="1975372" y="3802254"/>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Identificaremos legalismo en sus distintas formas y lo enfrentamos en amor y verdad con la Palabra de Dios. </a:t>
            </a:r>
            <a:endParaRPr sz="2500">
              <a:solidFill>
                <a:schemeClr val="lt1"/>
              </a:solidFill>
              <a:latin typeface="Lato"/>
              <a:ea typeface="Lato"/>
              <a:cs typeface="Lato"/>
              <a:sym typeface="Lato"/>
            </a:endParaRPr>
          </a:p>
        </p:txBody>
      </p:sp>
      <p:sp>
        <p:nvSpPr>
          <p:cNvPr id="388" name="Google Shape;388;g2f727a6128e_0_283"/>
          <p:cNvSpPr/>
          <p:nvPr/>
        </p:nvSpPr>
        <p:spPr>
          <a:xfrm>
            <a:off x="627275" y="5211977"/>
            <a:ext cx="108153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89" name="Google Shape;389;g2f727a6128e_0_283"/>
          <p:cNvSpPr/>
          <p:nvPr/>
        </p:nvSpPr>
        <p:spPr>
          <a:xfrm>
            <a:off x="992820" y="5465734"/>
            <a:ext cx="6648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90" name="Google Shape;390;g2f727a6128e_0_283"/>
          <p:cNvSpPr/>
          <p:nvPr/>
        </p:nvSpPr>
        <p:spPr>
          <a:xfrm>
            <a:off x="1975372" y="5211977"/>
            <a:ext cx="94671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91" name="Google Shape;391;g2f727a6128e_0_283"/>
          <p:cNvSpPr txBox="1"/>
          <p:nvPr/>
        </p:nvSpPr>
        <p:spPr>
          <a:xfrm>
            <a:off x="1975372" y="5211977"/>
            <a:ext cx="94671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Discerniremos lo que se necesita al hablar con un individuo o un grupo: ley o evangelio. </a:t>
            </a:r>
            <a:endParaRPr sz="2500">
              <a:solidFill>
                <a:schemeClr val="lt1"/>
              </a:solidFill>
              <a:latin typeface="Lato"/>
              <a:ea typeface="Lato"/>
              <a:cs typeface="Lato"/>
              <a:sym typeface="Lato"/>
            </a:endParaRPr>
          </a:p>
        </p:txBody>
      </p:sp>
      <p:pic>
        <p:nvPicPr>
          <p:cNvPr id="392" name="Google Shape;392;g2f727a6128e_0_2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f727a6128e_0_376"/>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Proyecto Final</a:t>
            </a:r>
            <a:endParaRPr sz="6000">
              <a:solidFill>
                <a:srgbClr val="009444"/>
              </a:solidFill>
              <a:latin typeface="Lato"/>
              <a:ea typeface="Lato"/>
              <a:cs typeface="Lato"/>
              <a:sym typeface="Lato"/>
            </a:endParaRPr>
          </a:p>
        </p:txBody>
      </p:sp>
      <p:cxnSp>
        <p:nvCxnSpPr>
          <p:cNvPr id="398" name="Google Shape;398;g2f727a6128e_0_376"/>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99" name="Google Shape;399;g2f727a6128e_0_376"/>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b="1">
                <a:solidFill>
                  <a:schemeClr val="dk1"/>
                </a:solidFill>
                <a:latin typeface="Lato"/>
                <a:ea typeface="Lato"/>
                <a:cs typeface="Lato"/>
                <a:sym typeface="Lato"/>
              </a:rPr>
              <a:t>Examen Escrito</a:t>
            </a:r>
            <a:endParaRPr sz="4800" b="1">
              <a:solidFill>
                <a:schemeClr val="dk1"/>
              </a:solidFill>
              <a:latin typeface="Lato"/>
              <a:ea typeface="Lato"/>
              <a:cs typeface="Lato"/>
              <a:sym typeface="Lato"/>
            </a:endParaRPr>
          </a:p>
        </p:txBody>
      </p:sp>
      <p:sp>
        <p:nvSpPr>
          <p:cNvPr id="400" name="Google Shape;400;g2f727a6128e_0_376"/>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i="1">
                <a:solidFill>
                  <a:schemeClr val="dk1"/>
                </a:solidFill>
                <a:latin typeface="Lato"/>
                <a:ea typeface="Lato"/>
                <a:cs typeface="Lato"/>
                <a:sym typeface="Lato"/>
              </a:rPr>
              <a:t>10 preguntas</a:t>
            </a:r>
            <a:endParaRPr sz="4800" i="1">
              <a:solidFill>
                <a:schemeClr val="dk1"/>
              </a:solidFill>
              <a:latin typeface="Lato"/>
              <a:ea typeface="Lato"/>
              <a:cs typeface="Lato"/>
              <a:sym typeface="Lato"/>
            </a:endParaRPr>
          </a:p>
        </p:txBody>
      </p:sp>
      <p:sp>
        <p:nvSpPr>
          <p:cNvPr id="401" name="Google Shape;401;g2f727a6128e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g2f727a6128e_0_37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f727a6128e_0_37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2f5882f685f_0_1050"/>
          <p:cNvSpPr txBox="1"/>
          <p:nvPr/>
        </p:nvSpPr>
        <p:spPr>
          <a:xfrm>
            <a:off x="3670182" y="15782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409" name="Google Shape;409;g2f5882f685f_0_1050"/>
          <p:cNvCxnSpPr/>
          <p:nvPr/>
        </p:nvCxnSpPr>
        <p:spPr>
          <a:xfrm>
            <a:off x="3773627" y="2670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0" name="Google Shape;410;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2" name="Google Shape;412;g2f5882f685f_0_1050"/>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413" name="Google Shape;413;g2f5882f685f_0_1050"/>
          <p:cNvSpPr txBox="1"/>
          <p:nvPr/>
        </p:nvSpPr>
        <p:spPr>
          <a:xfrm>
            <a:off x="3670175" y="2968425"/>
            <a:ext cx="8229300" cy="1790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b="1">
                <a:solidFill>
                  <a:schemeClr val="dk1"/>
                </a:solidFill>
                <a:latin typeface="Lato"/>
                <a:ea typeface="Lato"/>
                <a:cs typeface="Lato"/>
                <a:sym typeface="Lato"/>
              </a:rPr>
              <a:t>¿Qué es el evangelio de la prosperidad? </a:t>
            </a:r>
            <a:r>
              <a:rPr lang="en-US" sz="3400">
                <a:solidFill>
                  <a:schemeClr val="dk1"/>
                </a:solidFill>
                <a:latin typeface="Lato"/>
                <a:ea typeface="Lato"/>
                <a:cs typeface="Lato"/>
                <a:sym typeface="Lato"/>
              </a:rPr>
              <a:t>(Lección 9)</a:t>
            </a:r>
            <a:endParaRPr sz="3400" b="1">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b="1">
                <a:solidFill>
                  <a:schemeClr val="dk1"/>
                </a:solidFill>
                <a:latin typeface="Lato"/>
                <a:ea typeface="Lato"/>
                <a:cs typeface="Lato"/>
                <a:sym typeface="Lato"/>
              </a:rPr>
              <a:t>¿Por qué es tan peligroso?</a:t>
            </a:r>
            <a:r>
              <a:rPr lang="en-US" sz="3400">
                <a:solidFill>
                  <a:schemeClr val="dk1"/>
                </a:solidFill>
                <a:latin typeface="Lato"/>
                <a:ea typeface="Lato"/>
                <a:cs typeface="Lato"/>
                <a:sym typeface="Lato"/>
              </a:rPr>
              <a:t> (Lección 9)</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837a5cecc2_0_2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9" name="Google Shape;419;g2837a5cecc2_0_21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20" name="Google Shape;420;g2837a5cecc2_0_2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21" name="Google Shape;421;g2837a5cecc2_0_219"/>
          <p:cNvSpPr txBox="1"/>
          <p:nvPr/>
        </p:nvSpPr>
        <p:spPr>
          <a:xfrm>
            <a:off x="3602250" y="1305125"/>
            <a:ext cx="7706400" cy="486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b="0" i="1" u="none" strike="noStrike" cap="none">
                <a:solidFill>
                  <a:schemeClr val="dk1"/>
                </a:solidFill>
                <a:latin typeface="Lato"/>
                <a:ea typeface="Lato"/>
                <a:cs typeface="Lato"/>
                <a:sym typeface="Lato"/>
              </a:rPr>
              <a:t>Gálatas 2:20-21</a:t>
            </a:r>
            <a:endParaRPr sz="3300" b="0" i="1" u="none" strike="noStrike" cap="non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5" name="Google Shape;43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6" name="Google Shape;43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7" name="Google Shape;43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8" name="Google Shape;43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39" name="Google Shape;43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48460" cy="3947713"/>
            <a:chOff x="0" y="0"/>
            <a:chExt cx="1059119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90" y="0"/>
              <a:ext cx="9288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falsa enseñanza del “evangelio de la prosperidad” y por qué es peligroso. </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“la teología de la cruz.” </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pasos para cumplir el proyecto final con éxito. </a:t>
              </a:r>
              <a:endParaRPr sz="2500" b="0" i="0" u="none" strike="noStrike" cap="none">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el evangelio de la prosperidad?</a:t>
            </a:r>
            <a:endParaRPr sz="4000" b="1" i="0" u="none" strike="noStrike" cap="none">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727a6128e_0_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f727a6128e_0_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f727a6128e_0_7"/>
          <p:cNvSpPr txBox="1"/>
          <p:nvPr/>
        </p:nvSpPr>
        <p:spPr>
          <a:xfrm>
            <a:off x="3875725" y="1403950"/>
            <a:ext cx="80238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Algunos mal usan Santiago 4:2 como prueba para el evangelio de prosperidad: “No obtienen lo que desean, porque no piden”.</a:t>
            </a:r>
            <a:r>
              <a:rPr lang="en-US" sz="4000" b="1">
                <a:solidFill>
                  <a:schemeClr val="dk1"/>
                </a:solidFill>
                <a:latin typeface="Lato"/>
                <a:ea typeface="Lato"/>
                <a:cs typeface="Lato"/>
                <a:sym typeface="Lato"/>
              </a:rPr>
              <a:t> </a:t>
            </a: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aprendemos del versículo siguiente, Santiago 4:3?</a:t>
            </a:r>
            <a:endParaRPr sz="4000" b="1" i="0" u="none" strike="noStrike" cap="none">
              <a:solidFill>
                <a:schemeClr val="dk1"/>
              </a:solidFill>
              <a:latin typeface="Lato"/>
              <a:ea typeface="Lato"/>
              <a:cs typeface="Lato"/>
              <a:sym typeface="Lato"/>
            </a:endParaRPr>
          </a:p>
        </p:txBody>
      </p:sp>
      <p:pic>
        <p:nvPicPr>
          <p:cNvPr id="157" name="Google Shape;157;g2f727a6128e_0_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837a5cecc2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837a5cecc2_0_8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64" name="Google Shape;164;g2837a5cecc2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5" name="Google Shape;165;g2837a5cecc2_0_89"/>
          <p:cNvSpPr txBox="1"/>
          <p:nvPr/>
        </p:nvSpPr>
        <p:spPr>
          <a:xfrm>
            <a:off x="3602250" y="314525"/>
            <a:ext cx="8125800" cy="641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¿De dónde vienen las guerras y las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peleas entre ustedes? ¿Acaso no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vienen de sus pasiones, las cuales luchan dentro de ustedes mismos? </a:t>
            </a:r>
            <a:r>
              <a:rPr lang="en-US" sz="3300" i="1">
                <a:solidFill>
                  <a:schemeClr val="dk1"/>
                </a:solidFill>
                <a:latin typeface="Lato"/>
                <a:ea typeface="Lato"/>
                <a:cs typeface="Lato"/>
                <a:sym typeface="Lato"/>
              </a:rPr>
              <a:t>2</a:t>
            </a:r>
            <a:r>
              <a:rPr lang="en-US" sz="3300">
                <a:solidFill>
                  <a:schemeClr val="dk1"/>
                </a:solidFill>
                <a:latin typeface="Lato"/>
                <a:ea typeface="Lato"/>
                <a:cs typeface="Lato"/>
                <a:sym typeface="Lato"/>
              </a:rPr>
              <a:t> Si ustedes desean algo, y no lo obtienen, entonces matan. Si arden de envidia y no consiguen lo que desean, entonces discuten y luchan. Pero no obtienen lo que desean, porque no piden; </a:t>
            </a:r>
            <a:r>
              <a:rPr lang="en-US" sz="3300" i="1">
                <a:solidFill>
                  <a:schemeClr val="dk1"/>
                </a:solidFill>
                <a:latin typeface="Lato"/>
                <a:ea typeface="Lato"/>
                <a:cs typeface="Lato"/>
                <a:sym typeface="Lato"/>
              </a:rPr>
              <a:t>3</a:t>
            </a:r>
            <a:r>
              <a:rPr lang="en-US" sz="3300">
                <a:solidFill>
                  <a:schemeClr val="dk1"/>
                </a:solidFill>
                <a:latin typeface="Lato"/>
                <a:ea typeface="Lato"/>
                <a:cs typeface="Lato"/>
                <a:sym typeface="Lato"/>
              </a:rPr>
              <a:t> y cuando piden algo, no lo reciben porque lo piden con malas intenciones, para gastarlo en sus propios placeres.</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Santiago 4:1-3</a:t>
            </a:r>
            <a:endParaRPr sz="3400" b="0"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C3FC1534-F7F9-4607-97B4-08C59E259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1BF9B-D16F-4A74-8A46-1F7F541EBC60}">
  <ds:schemaRefs>
    <ds:schemaRef ds:uri="http://schemas.microsoft.com/sharepoint/v3/contenttype/forms"/>
  </ds:schemaRefs>
</ds:datastoreItem>
</file>

<file path=customXml/itemProps3.xml><?xml version="1.0" encoding="utf-8"?>
<ds:datastoreItem xmlns:ds="http://schemas.openxmlformats.org/officeDocument/2006/customXml" ds:itemID="{937F0D25-035A-4D01-A40D-0B970BCB91D8}">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0</TotalTime>
  <Words>3964</Words>
  <Application>Microsoft Office PowerPoint</Application>
  <PresentationFormat>Widescreen</PresentationFormat>
  <Paragraphs>213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Arial</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Nathan Schulte</cp:lastModifiedBy>
  <cp:revision>1</cp:revision>
  <dcterms:created xsi:type="dcterms:W3CDTF">2023-11-29T19:33:05Z</dcterms:created>
  <dcterms:modified xsi:type="dcterms:W3CDTF">2024-11-04T14:28:13Z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