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6858000" cy="9144000"/>
  <p:embeddedFontLst>
    <p:embeddedFont>
      <p:font typeface="Lato"/>
      <p:regular r:id="rId41"/>
      <p:bold r:id="rId42"/>
      <p:italic r:id="rId43"/>
      <p:boldItalic r:id="rId44"/>
    </p:embeddedFont>
    <p:embeddedFont>
      <p:font typeface="Lato Black"/>
      <p:bold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2I1Q2lBEQ5P4VOAjAcjGpFTVJ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39" Type="http://schemas.openxmlformats.org/officeDocument/2006/relationships/slide" Target="slides/slide35.xml"/><Relationship Id="rId18" Type="http://schemas.openxmlformats.org/officeDocument/2006/relationships/slide" Target="slides/slide14.xml"/><Relationship Id="rId42" Type="http://schemas.openxmlformats.org/officeDocument/2006/relationships/font" Target="fonts/Lato-bold.fntdata"/><Relationship Id="rId21" Type="http://schemas.openxmlformats.org/officeDocument/2006/relationships/slide" Target="slides/slide17.xml"/><Relationship Id="rId47" Type="http://customschemas.google.com/relationships/presentationmetadata" Target="metadata"/><Relationship Id="rId34" Type="http://schemas.openxmlformats.org/officeDocument/2006/relationships/slide" Target="slides/slide30.xml"/><Relationship Id="rId50"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slide" Target="slides/slide36.xml"/><Relationship Id="rId24" Type="http://schemas.openxmlformats.org/officeDocument/2006/relationships/slide" Target="slides/slide20.xml"/><Relationship Id="rId45" Type="http://schemas.openxmlformats.org/officeDocument/2006/relationships/font" Target="fonts/LatoBlack-bold.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slide" Target="slides/slide32.xml"/><Relationship Id="rId49" Type="http://schemas.openxmlformats.org/officeDocument/2006/relationships/customXml" Target="../customXml/item2.xml"/><Relationship Id="rId44" Type="http://schemas.openxmlformats.org/officeDocument/2006/relationships/font" Target="fonts/Lato-boldItalic.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3" Type="http://schemas.openxmlformats.org/officeDocument/2006/relationships/font" Target="fonts/Lato-italic.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14" Type="http://schemas.openxmlformats.org/officeDocument/2006/relationships/slide" Target="slides/slide10.xml"/><Relationship Id="rId48"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1.xml"/><Relationship Id="rId46" Type="http://schemas.openxmlformats.org/officeDocument/2006/relationships/font" Target="fonts/LatoBlack-boldItalic.fntdata"/><Relationship Id="rId25" Type="http://schemas.openxmlformats.org/officeDocument/2006/relationships/slide" Target="slides/slide21.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font" Target="fonts/Lato-regular.fntdata"/><Relationship Id="rId1" Type="http://schemas.openxmlformats.org/officeDocument/2006/relationships/theme" Target="theme/theme2.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914400" marR="171450" rtl="0" algn="l">
              <a:lnSpc>
                <a:spcPct val="107916"/>
              </a:lnSpc>
              <a:spcBef>
                <a:spcPts val="12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Antes de la clase en vivo, el profesor hará lo siguiente en el grupo de WhatsApp:</a:t>
            </a:r>
            <a:endParaRPr>
              <a:solidFill>
                <a:schemeClr val="dk1"/>
              </a:solidFill>
              <a:latin typeface="Calibri"/>
              <a:ea typeface="Calibri"/>
              <a:cs typeface="Calibri"/>
              <a:sym typeface="Calibri"/>
            </a:endParaRPr>
          </a:p>
          <a:p>
            <a:pPr indent="-298450"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Vea el breve video didáctico y responda las siguientes preguntas:</a:t>
            </a:r>
            <a:endParaRPr>
              <a:solidFill>
                <a:schemeClr val="dk1"/>
              </a:solidFill>
              <a:latin typeface="Calibri"/>
              <a:ea typeface="Calibri"/>
              <a:cs typeface="Calibri"/>
              <a:sym typeface="Calibri"/>
            </a:endParaRPr>
          </a:p>
          <a:p>
            <a:pPr indent="-298450" lvl="3" marL="1828800" rtl="0" algn="l">
              <a:spcBef>
                <a:spcPts val="80"/>
              </a:spcBef>
              <a:spcAft>
                <a:spcPts val="0"/>
              </a:spcAft>
              <a:buClr>
                <a:schemeClr val="dk1"/>
              </a:buClr>
              <a:buSzPts val="1100"/>
              <a:buFont typeface="Calibri"/>
              <a:buChar char="●"/>
            </a:pPr>
            <a:r>
              <a:rPr lang="en-US">
                <a:solidFill>
                  <a:schemeClr val="dk1"/>
                </a:solidFill>
                <a:latin typeface="Calibri"/>
                <a:ea typeface="Calibri"/>
                <a:cs typeface="Calibri"/>
                <a:sym typeface="Calibri"/>
              </a:rPr>
              <a:t>Enumere en orden cronológico los acontecimientos que sucederán el Día del Juicio.¿Cuáles son los temas principales de su primera y segunda epístola?</a:t>
            </a:r>
            <a:endParaRPr>
              <a:solidFill>
                <a:schemeClr val="dk1"/>
              </a:solidFill>
              <a:latin typeface="Calibri"/>
              <a:ea typeface="Calibri"/>
              <a:cs typeface="Calibri"/>
              <a:sym typeface="Calibri"/>
            </a:endParaRPr>
          </a:p>
          <a:p>
            <a:pPr indent="-298450" lvl="3" marL="1828800" marR="17145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¿En qué se diferencia el juicio que sucede en el momento de nuestra muerte del juicio del Día del Juicio?</a:t>
            </a:r>
            <a:endParaRPr>
              <a:solidFill>
                <a:schemeClr val="dk1"/>
              </a:solidFill>
              <a:latin typeface="Calibri"/>
              <a:ea typeface="Calibri"/>
              <a:cs typeface="Calibri"/>
              <a:sym typeface="Calibri"/>
            </a:endParaRPr>
          </a:p>
          <a:p>
            <a:pPr indent="-298450" lvl="3" marL="1828800" marR="171450" rtl="0" algn="l">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El Día del Juicio, los creyentes recibirán cuerpos glorificados. ¿Qué significa eso?</a:t>
            </a:r>
            <a:endParaRPr>
              <a:solidFill>
                <a:schemeClr val="dk1"/>
              </a:solidFill>
              <a:latin typeface="Calibri"/>
              <a:ea typeface="Calibri"/>
              <a:cs typeface="Calibri"/>
              <a:sym typeface="Calibri"/>
            </a:endParaRPr>
          </a:p>
          <a:p>
            <a:pPr indent="-298450"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Lea I Corintios 15:12-28, Apocalipsis 21, 2 Pedro 3</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ee79c0aaa2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88265" rtl="0" algn="l">
              <a:lnSpc>
                <a:spcPct val="9500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cielo y la tierra serán destruidos con fuego y reemplazados por un nuevo cielo y una nueva tierra.</a:t>
            </a:r>
            <a:endParaRPr>
              <a:solidFill>
                <a:schemeClr val="dk1"/>
              </a:solidFill>
              <a:latin typeface="Calibri"/>
              <a:ea typeface="Calibri"/>
              <a:cs typeface="Calibri"/>
              <a:sym typeface="Calibri"/>
            </a:endParaRPr>
          </a:p>
          <a:p>
            <a:pPr indent="-298450" lvl="0" marL="1828800" marR="88265" rtl="0" algn="l">
              <a:lnSpc>
                <a:spcPct val="95000"/>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2 Pedro 3:10,12,13 "Pero el día del Señor llegará como un ladrón en la noche. Ese día los cielos desaparecerán en medio de un gran estruendo, y los elementos arderán y serán reducidos a cenizas, y la tierra y todo lo que en ella se ha hecho será quemado. </a:t>
            </a:r>
            <a:r>
              <a:rPr b="1" baseline="30000" i="1" lang="en-US">
                <a:solidFill>
                  <a:schemeClr val="dk1"/>
                </a:solidFill>
                <a:latin typeface="Calibri"/>
                <a:ea typeface="Calibri"/>
                <a:cs typeface="Calibri"/>
                <a:sym typeface="Calibri"/>
              </a:rPr>
              <a:t>13</a:t>
            </a:r>
            <a:r>
              <a:rPr b="1" i="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Pero, según sus promesas, nosotros esperamos un cielo nuevo y una tierra nueva, donde reinará la justicia”….</a:t>
            </a:r>
            <a:endParaRPr>
              <a:solidFill>
                <a:schemeClr val="dk1"/>
              </a:solidFill>
              <a:latin typeface="Calibri"/>
              <a:ea typeface="Calibri"/>
              <a:cs typeface="Calibri"/>
              <a:sym typeface="Calibri"/>
            </a:endParaRPr>
          </a:p>
          <a:p>
            <a:pPr indent="-184150" lvl="2" marL="1371600" marR="294005" rtl="0" algn="l">
              <a:lnSpc>
                <a:spcPct val="95000"/>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Todo eso sucederá en una fracción de segundo: "en un abrir y cerrar de ojos" (1 Corintios 15:54).</a:t>
            </a:r>
            <a:endParaRPr b="1" sz="1104">
              <a:solidFill>
                <a:schemeClr val="dk1"/>
              </a:solidFill>
              <a:latin typeface="Calibri"/>
              <a:ea typeface="Calibri"/>
              <a:cs typeface="Calibri"/>
              <a:sym typeface="Calibri"/>
            </a:endParaRPr>
          </a:p>
        </p:txBody>
      </p:sp>
      <p:sp>
        <p:nvSpPr>
          <p:cNvPr id="167" name="Google Shape;167;g2ee79c0aaa2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eb293faa5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se diferencia el juicio que sucede en el momento de nuestra muerte del juicio del Día del Juicio?</a:t>
            </a:r>
            <a:endParaRPr u="sng">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El juicio que determina si una persona pasa la eternidad en el cielo o en el infierno tiene lugar en el momento que muere.</a:t>
            </a:r>
            <a:endParaRPr>
              <a:solidFill>
                <a:schemeClr val="dk1"/>
              </a:solidFill>
              <a:latin typeface="Calibri"/>
              <a:ea typeface="Calibri"/>
              <a:cs typeface="Calibri"/>
              <a:sym typeface="Calibri"/>
            </a:endParaRPr>
          </a:p>
        </p:txBody>
      </p:sp>
      <p:sp>
        <p:nvSpPr>
          <p:cNvPr id="174" name="Google Shape;174;g2eb293faa5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ee79c0aaa2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Hebreos 9:27,28 dice: “Y así como está establecido que los hombres mueran una sola vez, y después venga el juicio, </a:t>
            </a:r>
            <a:r>
              <a:rPr b="1" baseline="30000" lang="en-US">
                <a:solidFill>
                  <a:schemeClr val="dk1"/>
                </a:solidFill>
                <a:latin typeface="Calibri"/>
                <a:ea typeface="Calibri"/>
                <a:cs typeface="Calibri"/>
                <a:sym typeface="Calibri"/>
              </a:rPr>
              <a:t>28</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así también Cristo fue ofrecido una sola vez para llevar los pecados de muchos; pero aparecerá por segunda vez, ya sin relación con el pecado, para salvar a los que lo esperan".</a:t>
            </a:r>
            <a:r>
              <a:rPr i="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El Día del Juicio esa sentencia se hará pública.</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82" name="Google Shape;182;g2ee79c0aaa2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ee79c0aaa2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Eso se menciona en Mateo 25:31-34 “Cuando el Hijo del Hombre venga en su gloria, y todos los santos ángeles con él, se sentará en su trono de gloria, </a:t>
            </a:r>
            <a:r>
              <a:rPr baseline="30000" lang="en-US">
                <a:solidFill>
                  <a:schemeClr val="dk1"/>
                </a:solidFill>
                <a:latin typeface="Calibri"/>
                <a:ea typeface="Calibri"/>
                <a:cs typeface="Calibri"/>
                <a:sym typeface="Calibri"/>
              </a:rPr>
              <a:t>32</a:t>
            </a:r>
            <a:r>
              <a:rPr lang="en-US">
                <a:solidFill>
                  <a:schemeClr val="dk1"/>
                </a:solidFill>
                <a:latin typeface="Calibri"/>
                <a:ea typeface="Calibri"/>
                <a:cs typeface="Calibri"/>
                <a:sym typeface="Calibri"/>
              </a:rPr>
              <a:t> y todas las naciones serán reunidas ante él. Entonces él apartará a los unos de los otros, como aparta el pastor a las ovejas de los cabritos. </a:t>
            </a:r>
            <a:r>
              <a:rPr baseline="30000" lang="en-US">
                <a:solidFill>
                  <a:schemeClr val="dk1"/>
                </a:solidFill>
                <a:latin typeface="Calibri"/>
                <a:ea typeface="Calibri"/>
                <a:cs typeface="Calibri"/>
                <a:sym typeface="Calibri"/>
              </a:rPr>
              <a:t>33</a:t>
            </a:r>
            <a:r>
              <a:rPr lang="en-US">
                <a:solidFill>
                  <a:schemeClr val="dk1"/>
                </a:solidFill>
                <a:latin typeface="Calibri"/>
                <a:ea typeface="Calibri"/>
                <a:cs typeface="Calibri"/>
                <a:sym typeface="Calibri"/>
              </a:rPr>
              <a:t> Pondrá las ovejas a su derecha, y los cabritos a su izquierda, </a:t>
            </a:r>
            <a:r>
              <a:rPr baseline="30000" lang="en-US">
                <a:solidFill>
                  <a:schemeClr val="dk1"/>
                </a:solidFill>
                <a:latin typeface="Calibri"/>
                <a:ea typeface="Calibri"/>
                <a:cs typeface="Calibri"/>
                <a:sym typeface="Calibri"/>
              </a:rPr>
              <a:t>34</a:t>
            </a:r>
            <a:r>
              <a:rPr lang="en-US">
                <a:solidFill>
                  <a:schemeClr val="dk1"/>
                </a:solidFill>
                <a:latin typeface="Calibri"/>
                <a:ea typeface="Calibri"/>
                <a:cs typeface="Calibri"/>
                <a:sym typeface="Calibri"/>
              </a:rPr>
              <a:t> “y entonces el Rey dirá a los de su derecha: “Vengan, benditos de mi Padre, y hereden el reino preparado para ustedes desde la fundación del mundo”.</a:t>
            </a:r>
            <a:endParaRPr b="1" sz="1104">
              <a:solidFill>
                <a:schemeClr val="dk1"/>
              </a:solidFill>
              <a:highlight>
                <a:srgbClr val="FFFFFF"/>
              </a:highlight>
              <a:latin typeface="Calibri"/>
              <a:ea typeface="Calibri"/>
              <a:cs typeface="Calibri"/>
              <a:sym typeface="Calibri"/>
            </a:endParaRPr>
          </a:p>
        </p:txBody>
      </p:sp>
      <p:sp>
        <p:nvSpPr>
          <p:cNvPr id="190" name="Google Shape;190;g2ee79c0aaa2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ee79c0aaa2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Eso se menciona en Mateo 25:31-34 “Cuando el Hijo del Hombre venga en su gloria, y todos los santos ángeles con él, se sentará en su trono de gloria, </a:t>
            </a:r>
            <a:r>
              <a:rPr baseline="30000" lang="en-US">
                <a:solidFill>
                  <a:schemeClr val="dk1"/>
                </a:solidFill>
                <a:latin typeface="Calibri"/>
                <a:ea typeface="Calibri"/>
                <a:cs typeface="Calibri"/>
                <a:sym typeface="Calibri"/>
              </a:rPr>
              <a:t>32</a:t>
            </a:r>
            <a:r>
              <a:rPr lang="en-US">
                <a:solidFill>
                  <a:schemeClr val="dk1"/>
                </a:solidFill>
                <a:latin typeface="Calibri"/>
                <a:ea typeface="Calibri"/>
                <a:cs typeface="Calibri"/>
                <a:sym typeface="Calibri"/>
              </a:rPr>
              <a:t> y todas las naciones serán reunidas ante él. Entonces él apartará a los unos de los otros, como aparta el pastor a las ovejas de los cabritos. </a:t>
            </a:r>
            <a:r>
              <a:rPr baseline="30000" lang="en-US">
                <a:solidFill>
                  <a:schemeClr val="dk1"/>
                </a:solidFill>
                <a:latin typeface="Calibri"/>
                <a:ea typeface="Calibri"/>
                <a:cs typeface="Calibri"/>
                <a:sym typeface="Calibri"/>
              </a:rPr>
              <a:t>33</a:t>
            </a:r>
            <a:r>
              <a:rPr lang="en-US">
                <a:solidFill>
                  <a:schemeClr val="dk1"/>
                </a:solidFill>
                <a:latin typeface="Calibri"/>
                <a:ea typeface="Calibri"/>
                <a:cs typeface="Calibri"/>
                <a:sym typeface="Calibri"/>
              </a:rPr>
              <a:t> Pondrá las ovejas a su derecha, y los cabritos a su izquierda, </a:t>
            </a:r>
            <a:r>
              <a:rPr baseline="30000" lang="en-US">
                <a:solidFill>
                  <a:schemeClr val="dk1"/>
                </a:solidFill>
                <a:latin typeface="Calibri"/>
                <a:ea typeface="Calibri"/>
                <a:cs typeface="Calibri"/>
                <a:sym typeface="Calibri"/>
              </a:rPr>
              <a:t>34</a:t>
            </a:r>
            <a:r>
              <a:rPr lang="en-US">
                <a:solidFill>
                  <a:schemeClr val="dk1"/>
                </a:solidFill>
                <a:latin typeface="Calibri"/>
                <a:ea typeface="Calibri"/>
                <a:cs typeface="Calibri"/>
                <a:sym typeface="Calibri"/>
              </a:rPr>
              <a:t> “y entonces el Rey dirá a los de su derecha: “Vengan, benditos de mi Padre, y hereden el reino preparado para ustedes desde la fundación del mundo”.</a:t>
            </a:r>
            <a:endParaRPr b="1" sz="1104">
              <a:solidFill>
                <a:schemeClr val="dk1"/>
              </a:solidFill>
              <a:highlight>
                <a:srgbClr val="FFFFFF"/>
              </a:highlight>
              <a:latin typeface="Calibri"/>
              <a:ea typeface="Calibri"/>
              <a:cs typeface="Calibri"/>
              <a:sym typeface="Calibri"/>
            </a:endParaRPr>
          </a:p>
        </p:txBody>
      </p:sp>
      <p:sp>
        <p:nvSpPr>
          <p:cNvPr id="198" name="Google Shape;198;g2ee79c0aaa2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ee79c0aaa2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Ese día, nuestros muchos pecados no serán mencionados porque Dios no solo los ha perdonado, sino que ya no los recuerda. Jeremías 31:34 promete: "Y yo perdonaré su maldad, y no volveré a acordarme de su pecado". Lo mismo dice en Isaías 43:25: "Yo, y nadie más, soy el que borra tus rebeliones, porque así soy yo, y no volveré a acordarme de tus pecados".</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06" name="Google Shape;206;g2ee79c0aaa2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ee79c0aaa2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También se nos dice que nos seguirán nuestras buenas obras (no hechas para ganar la salvación, sino más bien por gratitud por nuestro perdón). Apocalipsis 14:13 dice: "Entonces oí una voz que venía del cielo, la cual me decía: «Escribe: bienaventurados sean los que mueren en el Señor». Y el Espíritu dice: «Sí, porque así descansarán de sus trabajos, pues sus obras los acompañan».</a:t>
            </a:r>
            <a:endParaRPr b="1" sz="1104">
              <a:solidFill>
                <a:schemeClr val="dk1"/>
              </a:solidFill>
              <a:highlight>
                <a:srgbClr val="FFFFFF"/>
              </a:highlight>
              <a:latin typeface="Calibri"/>
              <a:ea typeface="Calibri"/>
              <a:cs typeface="Calibri"/>
              <a:sym typeface="Calibri"/>
            </a:endParaRPr>
          </a:p>
        </p:txBody>
      </p:sp>
      <p:sp>
        <p:nvSpPr>
          <p:cNvPr id="214" name="Google Shape;214;g2ee79c0aaa2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ee79c0aaa2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Volviendo a Mateo 25: 35,36, Jesús habla de las buenas obras que les siguen a quienes mueren en el Señor: “Porque tuve hambre, y ustedes me dieron de comer; tuve sed, y me dieron de beber; fui forastero, y me recibieron; </a:t>
            </a:r>
            <a:r>
              <a:rPr baseline="30000" lang="en-US">
                <a:solidFill>
                  <a:schemeClr val="dk1"/>
                </a:solidFill>
                <a:latin typeface="Calibri"/>
                <a:ea typeface="Calibri"/>
                <a:cs typeface="Calibri"/>
                <a:sym typeface="Calibri"/>
              </a:rPr>
              <a:t>36</a:t>
            </a:r>
            <a:r>
              <a:rPr lang="en-US">
                <a:solidFill>
                  <a:schemeClr val="dk1"/>
                </a:solidFill>
                <a:latin typeface="Calibri"/>
                <a:ea typeface="Calibri"/>
                <a:cs typeface="Calibri"/>
                <a:sym typeface="Calibri"/>
              </a:rPr>
              <a:t> estuve desnudo, y me cubrieron; estuve enfermo, y me visitaron; estuve en la cárcel, y vinieron a visitarme”.</a:t>
            </a:r>
            <a:endParaRPr>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En cambio, todos oirán las palabras de Jesús dirigidas a los incrédulos: </a:t>
            </a:r>
            <a:r>
              <a:rPr i="1" lang="en-US">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Entonces dirá también a los de la izquierda: “¡Apártense de mí, malditos! ¡Vayan al fuego eterno, preparado para el diablo y sus ángeles!” Mateo 25:41</a:t>
            </a:r>
            <a:endParaRPr>
              <a:solidFill>
                <a:schemeClr val="dk1"/>
              </a:solidFill>
              <a:latin typeface="Calibri"/>
              <a:ea typeface="Calibri"/>
              <a:cs typeface="Calibri"/>
              <a:sym typeface="Calibri"/>
            </a:endParaRPr>
          </a:p>
        </p:txBody>
      </p:sp>
      <p:sp>
        <p:nvSpPr>
          <p:cNvPr id="222" name="Google Shape;222;g2ee79c0aaa2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e1eb4b694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Día del Juicio, los creyentes recibirán cuerpos glorificados. ¿Qué significa eso?</a:t>
            </a:r>
            <a:endParaRPr u="sng">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Nuestros cuerpos humanos envejecen, se desgastan y finalmente mueren, pero nuestros cuerpos glorificados permanecerán por toda la eternidad. No estarán sujetos a enfermedades, sufrimientos, envejecimiento ni deterioro.</a:t>
            </a:r>
            <a:endParaRPr>
              <a:solidFill>
                <a:schemeClr val="dk1"/>
              </a:solidFill>
              <a:latin typeface="Calibri"/>
              <a:ea typeface="Calibri"/>
              <a:cs typeface="Calibri"/>
              <a:sym typeface="Calibri"/>
            </a:endParaRPr>
          </a:p>
        </p:txBody>
      </p:sp>
      <p:sp>
        <p:nvSpPr>
          <p:cNvPr id="230" name="Google Shape;230;g2ee1eb4b694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ee79c0aaa2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1 Corintios 15, el famoso capítulo sobre la resurrección, versículos 42-44 dice: “Lo que se siembra en corrupción, resucitará en incorrupción; lo que se siembra en deshonra, resucitará en gloria; lo que se siembra en debilidad, resucitará en poder. Se siembra un cuerpo animal, y resucitará un cuerpo espiritual”. En resumen, nuestros cuerpos resucitados son espirituales, imperecederos y resucitados en gloria y poder.</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38" name="Google Shape;238;g2ee79c0aaa2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e79c0aaa2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Filipenses 3:20,21 se encuentra más información: Pero nuestra ciudadanía está en los cielos, de donde también esperamos al Salvador, el Señor Jesucristo; </a:t>
            </a:r>
            <a:r>
              <a:rPr baseline="30000" lang="en-US">
                <a:solidFill>
                  <a:schemeClr val="dk1"/>
                </a:solidFill>
                <a:latin typeface="Calibri"/>
                <a:ea typeface="Calibri"/>
                <a:cs typeface="Calibri"/>
                <a:sym typeface="Calibri"/>
              </a:rPr>
              <a:t>21</a:t>
            </a:r>
            <a:r>
              <a:rPr lang="en-US">
                <a:solidFill>
                  <a:schemeClr val="dk1"/>
                </a:solidFill>
                <a:latin typeface="Calibri"/>
                <a:ea typeface="Calibri"/>
                <a:cs typeface="Calibri"/>
                <a:sym typeface="Calibri"/>
              </a:rPr>
              <a:t> él transformará el cuerpo de nuestra humillación para que sea semejante al cuerpo de su gloria, por el poder con el que puede también sujetar a sí mismo todas las cosas.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es útil seguir especulando sobre si necesitaremos comer o dormir. Únicamente necesitamos saber es que todo va a ser perfecto.</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b="1" sz="1104">
              <a:solidFill>
                <a:schemeClr val="dk1"/>
              </a:solidFill>
              <a:highlight>
                <a:srgbClr val="FFFFFF"/>
              </a:highlight>
              <a:latin typeface="Calibri"/>
              <a:ea typeface="Calibri"/>
              <a:cs typeface="Calibri"/>
              <a:sym typeface="Calibri"/>
            </a:endParaRPr>
          </a:p>
        </p:txBody>
      </p:sp>
      <p:sp>
        <p:nvSpPr>
          <p:cNvPr id="246" name="Google Shape;246;g2ee79c0aaa2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ee76800ee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uno: Compare el primer y segundo advenimiento de Cristo en cuanto a estilo y objetivo.</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primera vez que Jesús vino (1</a:t>
            </a:r>
            <a:r>
              <a:rPr baseline="30000" lang="en-US">
                <a:solidFill>
                  <a:schemeClr val="dk1"/>
                </a:solidFill>
                <a:latin typeface="Calibri"/>
                <a:ea typeface="Calibri"/>
                <a:cs typeface="Calibri"/>
                <a:sym typeface="Calibri"/>
              </a:rPr>
              <a:t>er.</a:t>
            </a:r>
            <a:r>
              <a:rPr lang="en-US">
                <a:solidFill>
                  <a:schemeClr val="dk1"/>
                </a:solidFill>
                <a:latin typeface="Calibri"/>
                <a:ea typeface="Calibri"/>
                <a:cs typeface="Calibri"/>
                <a:sym typeface="Calibri"/>
              </a:rPr>
              <a:t> advenimiento) vino humildemente, tomando forma humana y nació como bebé de la virgen María. Llegó a salvar al mundo del pecado llevando una vida perfecta para reemplazar nuestra vida pecaminosa y sufriendo una muerte que no merecía para pagar los pecados del mundo.</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Su segunda venida (advenimiento) el Día del Juicio será totalmente diferente. No vendrá con humildad, sino con gran fuerza y poder y será anunciado con la voz del arcángel y el llamado de la trompeta de Dios. Cf. 1 Corintios 15:52 y 1 Tesalonicenses 4:16. Su objetivo no será salvar al mundo, sino juzgarlo. Cf. Mateo 25:31-46</a:t>
            </a:r>
            <a:endParaRPr>
              <a:solidFill>
                <a:schemeClr val="dk1"/>
              </a:solidFill>
              <a:latin typeface="Calibri"/>
              <a:ea typeface="Calibri"/>
              <a:cs typeface="Calibri"/>
              <a:sym typeface="Calibri"/>
            </a:endParaRPr>
          </a:p>
        </p:txBody>
      </p:sp>
      <p:sp>
        <p:nvSpPr>
          <p:cNvPr id="254" name="Google Shape;254;g2ee76800ee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ee76800eef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dos: ¿En qué se diferencian la iglesia católica romana, los adventistas, los Testigos de Jehová y los evangélicos o pentecostales de la Biblia con respecto a "lo que sucede cuando muramos"?</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62" name="Google Shape;262;g2ee76800eef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e79c0aaa2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Iglesia católica romana: La Biblia dice que, al morir, nuestra alma va inmediatamente al cielo o al infierno (Hebreos 9:27, Lucas 23:43 [ladrón creyente en la cruz]). La Iglesia católica romana dice que el alma del creyente debe ir primero al purgatorio para pagar el castigo temporal de aquellos pecados que no fueron eliminados mientras estaban en la tierra, mediante el sacramento de la penitencia. Solo entonces el alma va al cielo.</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La Iglesia Adventista del Séptimo Día: Ellos enseñan que después de la muerte, el alma se separa del cuerpo y no va inmediatamente al cielo ni al infierno, sino que “duerme” (psicopanicismo - sueño del alma) hasta el Día del Juicio. Posteriormente, el alma se reúne con el cuerpo que es resucitado para estar con el Señor. En el Día del Juicio, el alma del incrédulo no es enviada al infierno, sino que es aniquilada (deja de existir). Según ellos, enviar un alma al infierno es incompatible con el amor de Dios.</a:t>
            </a:r>
            <a:endParaRPr>
              <a:solidFill>
                <a:schemeClr val="dk1"/>
              </a:solidFill>
              <a:latin typeface="Calibri"/>
              <a:ea typeface="Calibri"/>
              <a:cs typeface="Calibri"/>
              <a:sym typeface="Calibri"/>
            </a:endParaRPr>
          </a:p>
        </p:txBody>
      </p:sp>
      <p:sp>
        <p:nvSpPr>
          <p:cNvPr id="270" name="Google Shape;270;g2ee79c0aaa2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ee79c0aaa2_0_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Es cierto que Dios es un Dios de amor. El don de su Hijo es prueba de ello. Pero también es un Dios de justicia. Su amor y su justicia se resumen en Juan 3:16-18, “Porque de tal manera amó Dios al mundo, que ha dado a su Hijo unigénito, para que todo aquel que en él cree no se pierda, sino que tenga vida eterna. </a:t>
            </a:r>
            <a:r>
              <a:rPr b="1" baseline="30000" lang="en-US">
                <a:solidFill>
                  <a:schemeClr val="dk1"/>
                </a:solidFill>
                <a:latin typeface="Calibri"/>
                <a:ea typeface="Calibri"/>
                <a:cs typeface="Calibri"/>
                <a:sym typeface="Calibri"/>
              </a:rPr>
              <a:t>17</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Porque Dios no envió a su Hijo al mundo para condenar al mundo, sino para que el mundo sea salvo por él. </a:t>
            </a:r>
            <a:r>
              <a:rPr b="1" baseline="30000" lang="en-US">
                <a:solidFill>
                  <a:schemeClr val="dk1"/>
                </a:solidFill>
                <a:latin typeface="Calibri"/>
                <a:ea typeface="Calibri"/>
                <a:cs typeface="Calibri"/>
                <a:sym typeface="Calibri"/>
              </a:rPr>
              <a:t>18</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El que en él cree no es condenado; pero el que no cree, ya ha sido condenado, porque no ha creído en el nombre del unigénito Hijo de Dios”.</a:t>
            </a:r>
            <a:endParaRPr b="1" sz="1104">
              <a:solidFill>
                <a:schemeClr val="dk1"/>
              </a:solidFill>
              <a:highlight>
                <a:srgbClr val="FFFFFF"/>
              </a:highlight>
              <a:latin typeface="Calibri"/>
              <a:ea typeface="Calibri"/>
              <a:cs typeface="Calibri"/>
              <a:sym typeface="Calibri"/>
            </a:endParaRPr>
          </a:p>
        </p:txBody>
      </p:sp>
      <p:sp>
        <p:nvSpPr>
          <p:cNvPr id="301" name="Google Shape;301;g2ee79c0aaa2_0_3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ee79c0aaa2_0_3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Testigos de Jehová: Los Testigos de Jehová no son una iglesia cristiana. Ellos niegan la Trinidad y la expiación vicaria. También niegan la existencia del infierno. Tras la muerte, el alma del incrédulo deja de existir (aniquilación).</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Evangélicos o pentecostales: La Biblia habla de los dos advenimientos de Cristo (su nacimiento y segunda venida el Día del Juicio) y una resurrección el Día del Juicio (Juan 5:20). El milenialismo enseña un mínimo de tres advenimientos de Cristo (nacimiento, antes de los mil años, Día del Juicio) y dos resurrecciones (las almas de los creyentes antes de los mil años y el resto el Día del Juicio).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09" name="Google Shape;309;g2ee79c0aaa2_0_3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ee79c0aaa2_0_4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tres: Cuando un cristiano muere, lamentamos su pérdida. Sin embargo, según 1 Tesalonicenses 4:13, no debemos ponernos "tristes, como los que no tienen esperanza". ¿Por qué no?</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Nuestro dolor se alivia al saber que nuestro ser querido (un creyente en Cristo) está ahora con el Señor y que el Día del Juicio estaremos juntos nuevamente. Con el tiempo, nuestras lágrimas de dolor se convierten en lágrimas de alegría cuando pensamos en la persona que murió, no en términos de lo que hemos perdido, sino en términos de lo que esa persona ha ganado.</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342" name="Google Shape;342;g2ee79c0aaa2_0_4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ee79c0aaa2_0_4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cuatro: ¿Cuál es la diferencia entre la enseñanza del cristianismo sobre la muerte y la de las religiones asiáticas como el hinduismo, el jainismo, el budismo y el sijismo?</a:t>
            </a:r>
            <a:endParaRPr>
              <a:solidFill>
                <a:schemeClr val="dk1"/>
              </a:solidFill>
              <a:highlight>
                <a:srgbClr val="FFFF00"/>
              </a:highlight>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350" name="Google Shape;350;g2ee79c0aaa2_0_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ee79c0aaa2_0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cristianismo enseña la resurrección del cuerpo el Día del Juicio.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Las religiones asiáticas mencionadas (originadas en la India) enseñan la reencarnación. La reencarnación es una creencia religiosa o filosófica de que el alma o espíritu, después de la muerte biológica, comienza una nueva vida en un nuevo cuerpo. Si la persona tiene gran respeto por la moral durante su vida, el espíritu reencarna en un cuerpo superior al anterior. Por el contrario, si la persona lleva una vida inmoral, el espíritu reencarna en un cuerpo inferior al cuerpo anterior (tal vez un animal o un insecto).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58" name="Google Shape;358;g2ee79c0aaa2_0_4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ee79c0aaa2_0_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cinco:</a:t>
            </a:r>
            <a:r>
              <a:rPr lang="en-US">
                <a:solidFill>
                  <a:schemeClr val="dk1"/>
                </a:solidFill>
                <a:latin typeface="Calibri"/>
                <a:ea typeface="Calibri"/>
                <a:cs typeface="Calibri"/>
                <a:sym typeface="Calibri"/>
              </a:rPr>
              <a:t> </a:t>
            </a:r>
            <a:r>
              <a:rPr b="1" lang="en-US">
                <a:solidFill>
                  <a:schemeClr val="dk1"/>
                </a:solidFill>
                <a:latin typeface="Calibri"/>
                <a:ea typeface="Calibri"/>
                <a:cs typeface="Calibri"/>
                <a:sym typeface="Calibri"/>
              </a:rPr>
              <a:t>¿Qué sabemos sobre el cielo y la tierra nuevos que surgirán el Día del Juicio?</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377" name="Google Shape;377;g2ee79c0aaa2_0_4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ee76800eef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914400" rtl="0" algn="l">
              <a:spcBef>
                <a:spcPts val="0"/>
              </a:spcBef>
              <a:spcAft>
                <a:spcPts val="1000"/>
              </a:spcAft>
              <a:buClr>
                <a:schemeClr val="dk1"/>
              </a:buClr>
              <a:buSzPts val="1104"/>
              <a:buFont typeface="Calibri"/>
              <a:buAutoNum type="arabicPeriod"/>
            </a:pPr>
            <a:r>
              <a:rPr lang="en-US">
                <a:solidFill>
                  <a:schemeClr val="dk1"/>
                </a:solidFill>
                <a:latin typeface="Calibri"/>
                <a:ea typeface="Calibri"/>
                <a:cs typeface="Calibri"/>
                <a:sym typeface="Calibri"/>
              </a:rPr>
              <a:t>2 Pedro 3:12,13 dice: “Ese día los cielos serán deshechos por el fuego, y los elementos se fundirán por el calor de las llamas. </a:t>
            </a:r>
            <a:r>
              <a:rPr baseline="30000" i="1" lang="en-US">
                <a:solidFill>
                  <a:schemeClr val="dk1"/>
                </a:solidFill>
                <a:latin typeface="Calibri"/>
                <a:ea typeface="Calibri"/>
                <a:cs typeface="Calibri"/>
                <a:sym typeface="Calibri"/>
              </a:rPr>
              <a:t>13</a:t>
            </a:r>
            <a:r>
              <a:rPr i="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Pero, según sus promesas, nosotros esperamos un cielo nuevo y una tierra nueva, donde reinará la justicia”. El punto realmente importante es que en el cielo y la tierra nuevos morará la justicia.</a:t>
            </a:r>
            <a:endParaRPr b="1" sz="1104">
              <a:solidFill>
                <a:schemeClr val="dk1"/>
              </a:solidFill>
              <a:highlight>
                <a:srgbClr val="FFFFFF"/>
              </a:highlight>
              <a:latin typeface="Calibri"/>
              <a:ea typeface="Calibri"/>
              <a:cs typeface="Calibri"/>
              <a:sym typeface="Calibri"/>
            </a:endParaRPr>
          </a:p>
        </p:txBody>
      </p:sp>
      <p:sp>
        <p:nvSpPr>
          <p:cNvPr id="385" name="Google Shape;385;g2ee76800eef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ee79c0aaa2_0_4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Apocalipsis 21:1-5 nos da más información, "Vi entonces un cielo nuevo y una tierra nueva",	porque el primer cielo y la primera tierra habían dejado de existir, y el mar tampoco existía ya. </a:t>
            </a:r>
            <a:r>
              <a:rPr baseline="30000" lang="en-US">
                <a:solidFill>
                  <a:schemeClr val="dk1"/>
                </a:solidFill>
                <a:latin typeface="Calibri"/>
                <a:ea typeface="Calibri"/>
                <a:cs typeface="Calibri"/>
                <a:sym typeface="Calibri"/>
              </a:rPr>
              <a:t>2</a:t>
            </a:r>
            <a:r>
              <a:rPr lang="en-US">
                <a:solidFill>
                  <a:schemeClr val="dk1"/>
                </a:solidFill>
                <a:latin typeface="Calibri"/>
                <a:ea typeface="Calibri"/>
                <a:cs typeface="Calibri"/>
                <a:sym typeface="Calibri"/>
              </a:rPr>
              <a:t> Vi también que la ciudad santa, la nueva Jerusalén, descendía del cielo, de Dios, ataviada como una novia que se adorna para su esposo. </a:t>
            </a:r>
            <a:r>
              <a:rPr baseline="30000" lang="en-US">
                <a:solidFill>
                  <a:schemeClr val="dk1"/>
                </a:solidFill>
                <a:latin typeface="Calibri"/>
                <a:ea typeface="Calibri"/>
                <a:cs typeface="Calibri"/>
                <a:sym typeface="Calibri"/>
              </a:rPr>
              <a:t>3</a:t>
            </a:r>
            <a:r>
              <a:rPr lang="en-US">
                <a:solidFill>
                  <a:schemeClr val="dk1"/>
                </a:solidFill>
                <a:latin typeface="Calibri"/>
                <a:ea typeface="Calibri"/>
                <a:cs typeface="Calibri"/>
                <a:sym typeface="Calibri"/>
              </a:rPr>
              <a:t> Entonces oí que desde el trono salía una potente voz, la cual decía: «Aquí está el tabernáculo de Dios con los hombres. </a:t>
            </a:r>
            <a:endParaRPr b="1" sz="1104">
              <a:solidFill>
                <a:schemeClr val="dk1"/>
              </a:solidFill>
              <a:highlight>
                <a:srgbClr val="FFFFFF"/>
              </a:highlight>
              <a:latin typeface="Calibri"/>
              <a:ea typeface="Calibri"/>
              <a:cs typeface="Calibri"/>
              <a:sym typeface="Calibri"/>
            </a:endParaRPr>
          </a:p>
        </p:txBody>
      </p:sp>
      <p:sp>
        <p:nvSpPr>
          <p:cNvPr id="393" name="Google Shape;393;g2ee79c0aaa2_0_4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ee79c0aaa2_0_5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 Él vivirá con ellos, y ellos serán su pueblo, y Dios mismo estará con ellos y será su Dios. </a:t>
            </a:r>
            <a:r>
              <a:rPr baseline="30000" lang="en-US">
                <a:solidFill>
                  <a:schemeClr val="dk1"/>
                </a:solidFill>
                <a:latin typeface="Calibri"/>
                <a:ea typeface="Calibri"/>
                <a:cs typeface="Calibri"/>
                <a:sym typeface="Calibri"/>
              </a:rPr>
              <a:t>4</a:t>
            </a:r>
            <a:r>
              <a:rPr lang="en-US">
                <a:solidFill>
                  <a:schemeClr val="dk1"/>
                </a:solidFill>
                <a:latin typeface="Calibri"/>
                <a:ea typeface="Calibri"/>
                <a:cs typeface="Calibri"/>
                <a:sym typeface="Calibri"/>
              </a:rPr>
              <a:t> Dios enjugará las lágrimas de los ojos de ellos, y ya no habrá muerte, ni más llanto, ni lamento ni dolor; porque las primeras cosas habrán dejado de existir. </a:t>
            </a:r>
            <a:r>
              <a:rPr baseline="30000" lang="en-US">
                <a:solidFill>
                  <a:schemeClr val="dk1"/>
                </a:solidFill>
                <a:latin typeface="Calibri"/>
                <a:ea typeface="Calibri"/>
                <a:cs typeface="Calibri"/>
                <a:sym typeface="Calibri"/>
              </a:rPr>
              <a:t>5</a:t>
            </a:r>
            <a:r>
              <a:rPr lang="en-US">
                <a:solidFill>
                  <a:schemeClr val="dk1"/>
                </a:solidFill>
                <a:latin typeface="Calibri"/>
                <a:ea typeface="Calibri"/>
                <a:cs typeface="Calibri"/>
                <a:sym typeface="Calibri"/>
              </a:rPr>
              <a:t> El que estaba sentado en el trono dijo: «Mira, yo hago nuevas todas las cosas».</a:t>
            </a:r>
            <a:r>
              <a:rPr i="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En el cielo nuevo y la tierra nueva, Dios morará con nosotros y todo será perfecto.</a:t>
            </a:r>
            <a:endParaRPr i="1">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401" name="Google Shape;401;g2ee79c0aaa2_0_5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409" name="Google Shape;409;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sz="1104">
              <a:solidFill>
                <a:schemeClr val="dk1"/>
              </a:solidFill>
              <a:latin typeface="Calibri"/>
              <a:ea typeface="Calibri"/>
              <a:cs typeface="Calibri"/>
              <a:sym typeface="Calibri"/>
            </a:endParaRPr>
          </a:p>
        </p:txBody>
      </p:sp>
      <p:sp>
        <p:nvSpPr>
          <p:cNvPr id="417" name="Google Shape;41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sz="1104">
              <a:solidFill>
                <a:schemeClr val="dk1"/>
              </a:solidFill>
              <a:latin typeface="Calibri"/>
              <a:ea typeface="Calibri"/>
              <a:cs typeface="Calibri"/>
              <a:sym typeface="Calibri"/>
            </a:endParaRPr>
          </a:p>
        </p:txBody>
      </p:sp>
      <p:sp>
        <p:nvSpPr>
          <p:cNvPr id="427" name="Google Shape;427;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None/>
            </a:pPr>
            <a:r>
              <a:rPr b="1" lang="en-US"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b="1" u="sng">
              <a:solidFill>
                <a:schemeClr val="dk1"/>
              </a:solidFill>
              <a:latin typeface="Calibri"/>
              <a:ea typeface="Calibri"/>
              <a:cs typeface="Calibri"/>
              <a:sym typeface="Calibri"/>
            </a:endParaRPr>
          </a:p>
        </p:txBody>
      </p:sp>
      <p:sp>
        <p:nvSpPr>
          <p:cNvPr id="435" name="Google Shape;435;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lnSpc>
                <a:spcPct val="100000"/>
              </a:lnSpc>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t>
            </a:r>
            <a:r>
              <a:rPr b="1" lang="en-US">
                <a:solidFill>
                  <a:schemeClr val="dk1"/>
                </a:solidFill>
                <a:latin typeface="Calibri"/>
                <a:ea typeface="Calibri"/>
                <a:cs typeface="Calibri"/>
                <a:sym typeface="Calibri"/>
              </a:rPr>
              <a:t>alude a todos los alumnos (y el panel) mientras entran a la clase en vivo. </a:t>
            </a:r>
            <a:r>
              <a:rPr lang="en-US">
                <a:solidFill>
                  <a:schemeClr val="dk1"/>
                </a:solidFill>
                <a:latin typeface="Calibri"/>
                <a:ea typeface="Calibri"/>
                <a:cs typeface="Calibri"/>
                <a:sym typeface="Calibri"/>
              </a:rPr>
              <a:t>Estas introducciones pueden tomar más tiempo dado que es la primera clase. Preséntese a sí mismo y comparta un poco de sus antecedentes. (10 minutos) </a:t>
            </a:r>
            <a:r>
              <a:rPr lang="en-US" sz="1104">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Señor Dios, Padre celestial, sabemos que la segunda venida de tu Hijo puede pasar en cualquier momento. Pedimos que nos preserves en la verdadera fe hasta el momento de nuestra muerte o tu Día de Juicio. Ayúdanos a usar el tiempo que nos queda para compartir las buenas nuevas de pleno y gratuito perdón en Cristo para que otros, en su momento de muerte, oigan tus palabras, “Vengan, benditos de mi Padre, y hereden el reino preparado para ustedes desde la fundación del mundo”. Lo pedimos en el nombre de Jesús. Amén. (1 minuto).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del video. </a:t>
            </a:r>
            <a:r>
              <a:rPr lang="en-US">
                <a:solidFill>
                  <a:schemeClr val="dk1"/>
                </a:solidFill>
                <a:latin typeface="Calibri"/>
                <a:ea typeface="Calibri"/>
                <a:cs typeface="Calibri"/>
                <a:sym typeface="Calibri"/>
              </a:rPr>
              <a:t>El maestro puede pedir a los estudiantes sus propios comentarios y preguntas; sin embargo, el enfoque principal de esta sección serán las preguntas que el maestro envió a los estudiantes en preparación para la clase. (15-20 minutos)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Enumere en orden cronológico los acontecimientos que sucederán el Día del Juicio.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44" name="Google Shape;144;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e79c0aaa2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regresa en gloria</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- 1 Tesalonicenses 4:16,17 - El Señor mismo descenderá del cielo con voz de mando, con voz de arcángel y con trompeta de Dios, y los muertos en Cristo resucitarán primero.</a:t>
            </a:r>
            <a:r>
              <a:rPr b="1" baseline="30000" lang="en-US">
                <a:solidFill>
                  <a:schemeClr val="dk1"/>
                </a:solidFill>
                <a:latin typeface="Calibri"/>
                <a:ea typeface="Calibri"/>
                <a:cs typeface="Calibri"/>
                <a:sym typeface="Calibri"/>
              </a:rPr>
              <a:t>17</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Luego nosotros, los que aún vivamos y hayamos quedado, seremos arrebatados juntamente con ellos en las nubes, para recibir en el aire al Señor, y así estaremos con el Señor siempre.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Todos los muertos resucitan corporalmente</a:t>
            </a:r>
            <a:endParaRPr>
              <a:solidFill>
                <a:schemeClr val="dk1"/>
              </a:solidFill>
              <a:latin typeface="Calibri"/>
              <a:ea typeface="Calibri"/>
              <a:cs typeface="Calibri"/>
              <a:sym typeface="Calibri"/>
            </a:endParaRPr>
          </a:p>
          <a:p>
            <a:pPr indent="-184150" lvl="2" marL="1371600" marR="647065" rtl="0" algn="l">
              <a:lnSpc>
                <a:spcPct val="95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cuerpos se reencuentran con sus almas, ya sea en el cielo o en el infierno. Los creyentes reciben cuerpos glorificados - 1 Corintios 15:42-44 y Filipenses 3:21</a:t>
            </a:r>
            <a:endParaRPr>
              <a:solidFill>
                <a:schemeClr val="dk1"/>
              </a:solidFill>
              <a:latin typeface="Calibri"/>
              <a:ea typeface="Calibri"/>
              <a:cs typeface="Calibri"/>
              <a:sym typeface="Calibri"/>
            </a:endParaRPr>
          </a:p>
          <a:p>
            <a:pPr indent="-184150" lvl="2" marL="1371600" marR="647065" rtl="0" algn="l">
              <a:lnSpc>
                <a:spcPct val="95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que todavía se encuentren vivos en el Día del Juicio son llevados juntos en cuerpo y alma al cielo o al infierno. Los cuerpos de los creyentes son glorificados.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52" name="Google Shape;152;g2ee79c0aaa2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ee79c0aaa2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1828800" marR="225425" rtl="0" algn="l">
              <a:lnSpc>
                <a:spcPct val="95000"/>
              </a:lnSpc>
              <a:spcBef>
                <a:spcPts val="1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Apocalipsis 21:3–4 - “Entonces oí que desde el trono salía una potente voz, la cual decía: «Aquí está el tabernáculo de Dios con los hombres. Él vivirá con ellos, y ellos serán su pueblo, y Dios mismo estará con ellos y será su Dios. Dios enjugará las lágrimas de los ojos de ellos, y ya no habrá muerte, ni más llanto, ni lamento ni dolor; porque las primeras cosas habrán dejado de existir».</a:t>
            </a:r>
            <a:endParaRPr b="1" sz="1104">
              <a:solidFill>
                <a:schemeClr val="dk1"/>
              </a:solidFill>
              <a:highlight>
                <a:srgbClr val="FFFFFF"/>
              </a:highlight>
              <a:latin typeface="Calibri"/>
              <a:ea typeface="Calibri"/>
              <a:cs typeface="Calibri"/>
              <a:sym typeface="Calibri"/>
            </a:endParaRPr>
          </a:p>
        </p:txBody>
      </p:sp>
      <p:sp>
        <p:nvSpPr>
          <p:cNvPr id="159" name="Google Shape;159;g2ee79c0aaa2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g2ee79c0aaa2_0_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g2ee79c0aaa2_0_16"/>
          <p:cNvSpPr txBox="1"/>
          <p:nvPr/>
        </p:nvSpPr>
        <p:spPr>
          <a:xfrm>
            <a:off x="1994500" y="800825"/>
            <a:ext cx="8651400" cy="29913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El cielo y la tierra serán destruidos con fuego y reemplazados por un nuevo cielo y una nueva tierra.</a:t>
            </a:r>
            <a:endParaRPr sz="3600">
              <a:solidFill>
                <a:schemeClr val="dk1"/>
              </a:solidFill>
              <a:latin typeface="Lato"/>
              <a:ea typeface="Lato"/>
              <a:cs typeface="Lato"/>
              <a:sym typeface="Lato"/>
            </a:endParaRPr>
          </a:p>
          <a:p>
            <a:pPr indent="-457200" lvl="0" marL="457200" rtl="0" algn="l">
              <a:spcBef>
                <a:spcPts val="1000"/>
              </a:spcBef>
              <a:spcAft>
                <a:spcPts val="1000"/>
              </a:spcAft>
              <a:buClr>
                <a:schemeClr val="dk1"/>
              </a:buClr>
              <a:buSzPts val="3600"/>
              <a:buFont typeface="Lato"/>
              <a:buChar char="●"/>
            </a:pPr>
            <a:r>
              <a:rPr lang="en-US" sz="3600">
                <a:solidFill>
                  <a:schemeClr val="dk1"/>
                </a:solidFill>
                <a:latin typeface="Lato"/>
                <a:ea typeface="Lato"/>
                <a:cs typeface="Lato"/>
                <a:sym typeface="Lato"/>
              </a:rPr>
              <a:t>Todo eso sucederá en una fracción de segundo.</a:t>
            </a:r>
            <a:endParaRPr sz="3600">
              <a:solidFill>
                <a:schemeClr val="dk1"/>
              </a:solidFill>
              <a:latin typeface="Lato"/>
              <a:ea typeface="Lato"/>
              <a:cs typeface="Lato"/>
              <a:sym typeface="Lato"/>
            </a:endParaRPr>
          </a:p>
        </p:txBody>
      </p:sp>
      <p:pic>
        <p:nvPicPr>
          <p:cNvPr descr="A green bird with leaves&#10;&#10;Description automatically generated" id="171" name="Google Shape;171;g2ee79c0aaa2_0_1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g2eb293faa54_0_1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7" name="Google Shape;177;g2eb293faa54_0_1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8" name="Google Shape;178;g2eb293faa54_0_118"/>
          <p:cNvSpPr txBox="1"/>
          <p:nvPr/>
        </p:nvSpPr>
        <p:spPr>
          <a:xfrm>
            <a:off x="3875725" y="2013550"/>
            <a:ext cx="7592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¿En qué se diferencia el juicio que sucede en el momento de nuestra muerte del juicio del Día del Juicio?</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79" name="Google Shape;179;g2eb293faa54_0_1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g2ee79c0aaa2_0_33"/>
          <p:cNvSpPr txBox="1"/>
          <p:nvPr/>
        </p:nvSpPr>
        <p:spPr>
          <a:xfrm>
            <a:off x="3602250" y="1457525"/>
            <a:ext cx="7805700" cy="449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Y así como está establecido que los hombres mueran una sola vez, y después venga el juicio, así también Cristo fue ofrecido una sola vez para llevar los pecados de muchos; pero aparecerá por segunda vez, ya sin relación con el pecado, para salvar a los que lo esperan.</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Hebreos 9:27-28</a:t>
            </a:r>
            <a:endParaRPr b="0" i="0" sz="3400" u="none" cap="none" strike="noStrike">
              <a:solidFill>
                <a:schemeClr val="dk1"/>
              </a:solidFill>
              <a:latin typeface="Lato"/>
              <a:ea typeface="Lato"/>
              <a:cs typeface="Lato"/>
              <a:sym typeface="Lato"/>
            </a:endParaRPr>
          </a:p>
        </p:txBody>
      </p:sp>
      <p:sp>
        <p:nvSpPr>
          <p:cNvPr id="185" name="Google Shape;185;g2ee79c0aaa2_0_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g2ee79c0aaa2_0_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7" name="Google Shape;187;g2ee79c0aaa2_0_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g2ee79c0aaa2_0_41"/>
          <p:cNvSpPr txBox="1"/>
          <p:nvPr/>
        </p:nvSpPr>
        <p:spPr>
          <a:xfrm>
            <a:off x="3602250" y="1076525"/>
            <a:ext cx="7805700" cy="480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Cuando el Hijo del Hombre venga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en su gloria, y todos los santos ángeles con él, se sentará en su trono de gloria, y todas las naciones serán reunidas ante él. Entonces él apartará a los unos de los otros, como aparta el pastor a las ovejas de los cabritos. Pondrá las ovejas a su derecha, y los cabritos a su izquierda, “y entonces el Rey dirá a los de su derecha: </a:t>
            </a:r>
            <a:endParaRPr b="0" i="0" sz="3400" u="none" cap="none" strike="noStrike">
              <a:solidFill>
                <a:schemeClr val="dk1"/>
              </a:solidFill>
              <a:latin typeface="Lato"/>
              <a:ea typeface="Lato"/>
              <a:cs typeface="Lato"/>
              <a:sym typeface="Lato"/>
            </a:endParaRPr>
          </a:p>
        </p:txBody>
      </p:sp>
      <p:sp>
        <p:nvSpPr>
          <p:cNvPr id="193" name="Google Shape;193;g2ee79c0aaa2_0_4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4" name="Google Shape;194;g2ee79c0aaa2_0_4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5" name="Google Shape;195;g2ee79c0aaa2_0_4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g2ee79c0aaa2_0_49"/>
          <p:cNvSpPr txBox="1"/>
          <p:nvPr/>
        </p:nvSpPr>
        <p:spPr>
          <a:xfrm>
            <a:off x="3602250" y="1990925"/>
            <a:ext cx="7805700" cy="292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Cuando el Hijo del Hombre venga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“Vengan, benditos de mi Padre, y hereden el reino preparado para ustedes desde la fundación del mundo”.</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0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Mateo 25:31-34</a:t>
            </a:r>
            <a:endParaRPr sz="3400">
              <a:solidFill>
                <a:schemeClr val="dk1"/>
              </a:solidFill>
              <a:latin typeface="Lato"/>
              <a:ea typeface="Lato"/>
              <a:cs typeface="Lato"/>
              <a:sym typeface="Lato"/>
            </a:endParaRPr>
          </a:p>
        </p:txBody>
      </p:sp>
      <p:sp>
        <p:nvSpPr>
          <p:cNvPr id="201" name="Google Shape;201;g2ee79c0aaa2_0_4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2" name="Google Shape;202;g2ee79c0aaa2_0_4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03" name="Google Shape;203;g2ee79c0aaa2_0_4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g2ee79c0aaa2_0_57"/>
          <p:cNvSpPr txBox="1"/>
          <p:nvPr/>
        </p:nvSpPr>
        <p:spPr>
          <a:xfrm>
            <a:off x="3602250" y="1000325"/>
            <a:ext cx="7805700" cy="461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Y yo perdonaré su maldad, y no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volveré a acordarme de su pecado.</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0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Jeremías 31:34</a:t>
            </a:r>
            <a:endParaRPr i="1" sz="28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8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Yo, y nadie más, soy el que borra tus rebeliones, porque así soy yo, y no volveré a acordarme de tus pecados.</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0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Isaías 43:25</a:t>
            </a:r>
            <a:endParaRPr i="1" sz="2800">
              <a:solidFill>
                <a:schemeClr val="dk1"/>
              </a:solidFill>
              <a:latin typeface="Lato"/>
              <a:ea typeface="Lato"/>
              <a:cs typeface="Lato"/>
              <a:sym typeface="Lato"/>
            </a:endParaRPr>
          </a:p>
        </p:txBody>
      </p:sp>
      <p:sp>
        <p:nvSpPr>
          <p:cNvPr id="209" name="Google Shape;209;g2ee79c0aaa2_0_5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g2ee79c0aaa2_0_5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1" name="Google Shape;211;g2ee79c0aaa2_0_5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g2ee79c0aaa2_0_69"/>
          <p:cNvSpPr txBox="1"/>
          <p:nvPr/>
        </p:nvSpPr>
        <p:spPr>
          <a:xfrm>
            <a:off x="3602250" y="1609925"/>
            <a:ext cx="78057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Entonces oí una voz que venía del cielo, la cual me decía: «Escribe: bienaventurados sean los que mueren en el Señor». Y el Espíritu dice: «Sí, porque así descansarán de sus trabajos, pues sus obras los acompañan».</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0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Apocalipsis 14:13</a:t>
            </a:r>
            <a:endParaRPr i="1" sz="2800">
              <a:solidFill>
                <a:schemeClr val="dk1"/>
              </a:solidFill>
              <a:latin typeface="Lato"/>
              <a:ea typeface="Lato"/>
              <a:cs typeface="Lato"/>
              <a:sym typeface="Lato"/>
            </a:endParaRPr>
          </a:p>
        </p:txBody>
      </p:sp>
      <p:sp>
        <p:nvSpPr>
          <p:cNvPr id="217" name="Google Shape;217;g2ee79c0aaa2_0_6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8" name="Google Shape;218;g2ee79c0aaa2_0_69"/>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9" name="Google Shape;219;g2ee79c0aaa2_0_6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g2ee79c0aaa2_0_77"/>
          <p:cNvSpPr txBox="1"/>
          <p:nvPr/>
        </p:nvSpPr>
        <p:spPr>
          <a:xfrm>
            <a:off x="3602250" y="1609925"/>
            <a:ext cx="7805700" cy="3971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“Porque tuve hambre, y ustedes me dieron de comer; tuve sed, y me dieron de beber; fui forastero, y me recibieron; estuve desnudo, y me cubrieron; estuve enfermo, y me visitaron; estuve en la cárcel, y vinieron a visitarme”.</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0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Mateo 25:35-36</a:t>
            </a:r>
            <a:endParaRPr i="1" sz="2800">
              <a:solidFill>
                <a:schemeClr val="dk1"/>
              </a:solidFill>
              <a:latin typeface="Lato"/>
              <a:ea typeface="Lato"/>
              <a:cs typeface="Lato"/>
              <a:sym typeface="Lato"/>
            </a:endParaRPr>
          </a:p>
        </p:txBody>
      </p:sp>
      <p:sp>
        <p:nvSpPr>
          <p:cNvPr id="225" name="Google Shape;225;g2ee79c0aaa2_0_7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6" name="Google Shape;226;g2ee79c0aaa2_0_7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27" name="Google Shape;227;g2ee79c0aaa2_0_7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g2ee1eb4b694_0_4"/>
          <p:cNvSpPr txBox="1"/>
          <p:nvPr/>
        </p:nvSpPr>
        <p:spPr>
          <a:xfrm>
            <a:off x="3875725" y="2013550"/>
            <a:ext cx="76317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El Día del Juicio, los creyentes recibirán cuerpos glorificados. </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significa eso?</a:t>
            </a:r>
            <a:endParaRPr b="1" i="0" sz="4000" u="none" cap="none" strike="noStrike">
              <a:solidFill>
                <a:schemeClr val="dk1"/>
              </a:solidFill>
              <a:latin typeface="Lato"/>
              <a:ea typeface="Lato"/>
              <a:cs typeface="Lato"/>
              <a:sym typeface="Lato"/>
            </a:endParaRPr>
          </a:p>
        </p:txBody>
      </p:sp>
      <p:sp>
        <p:nvSpPr>
          <p:cNvPr id="233" name="Google Shape;233;g2ee1eb4b694_0_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4" name="Google Shape;234;g2ee1eb4b694_0_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35" name="Google Shape;235;g2ee1eb4b694_0_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2ee79c0aaa2_0_86"/>
          <p:cNvSpPr txBox="1"/>
          <p:nvPr/>
        </p:nvSpPr>
        <p:spPr>
          <a:xfrm>
            <a:off x="3602250" y="1609925"/>
            <a:ext cx="8297400" cy="3971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Lo que se siembra en </a:t>
            </a:r>
            <a:r>
              <a:rPr b="1" lang="en-US" sz="3400">
                <a:solidFill>
                  <a:schemeClr val="dk1"/>
                </a:solidFill>
                <a:latin typeface="Lato"/>
                <a:ea typeface="Lato"/>
                <a:cs typeface="Lato"/>
                <a:sym typeface="Lato"/>
              </a:rPr>
              <a:t>corrupción</a:t>
            </a:r>
            <a:r>
              <a:rPr lang="en-US" sz="3400">
                <a:solidFill>
                  <a:schemeClr val="dk1"/>
                </a:solidFill>
                <a:latin typeface="Lato"/>
                <a:ea typeface="Lato"/>
                <a:cs typeface="Lato"/>
                <a:sym typeface="Lato"/>
              </a:rPr>
              <a:t>, resucitará en </a:t>
            </a:r>
            <a:r>
              <a:rPr b="1" lang="en-US" sz="3400">
                <a:solidFill>
                  <a:schemeClr val="dk1"/>
                </a:solidFill>
                <a:latin typeface="Lato"/>
                <a:ea typeface="Lato"/>
                <a:cs typeface="Lato"/>
                <a:sym typeface="Lato"/>
              </a:rPr>
              <a:t>incorrupción</a:t>
            </a:r>
            <a:r>
              <a:rPr lang="en-US" sz="3400">
                <a:solidFill>
                  <a:schemeClr val="dk1"/>
                </a:solidFill>
                <a:latin typeface="Lato"/>
                <a:ea typeface="Lato"/>
                <a:cs typeface="Lato"/>
                <a:sym typeface="Lato"/>
              </a:rPr>
              <a:t>; lo que se siembra en </a:t>
            </a:r>
            <a:r>
              <a:rPr b="1" lang="en-US" sz="3400">
                <a:solidFill>
                  <a:schemeClr val="dk1"/>
                </a:solidFill>
                <a:latin typeface="Lato"/>
                <a:ea typeface="Lato"/>
                <a:cs typeface="Lato"/>
                <a:sym typeface="Lato"/>
              </a:rPr>
              <a:t>deshonra</a:t>
            </a:r>
            <a:r>
              <a:rPr lang="en-US" sz="3400">
                <a:solidFill>
                  <a:schemeClr val="dk1"/>
                </a:solidFill>
                <a:latin typeface="Lato"/>
                <a:ea typeface="Lato"/>
                <a:cs typeface="Lato"/>
                <a:sym typeface="Lato"/>
              </a:rPr>
              <a:t>, resucitará en </a:t>
            </a:r>
            <a:r>
              <a:rPr b="1" lang="en-US" sz="3400">
                <a:solidFill>
                  <a:schemeClr val="dk1"/>
                </a:solidFill>
                <a:latin typeface="Lato"/>
                <a:ea typeface="Lato"/>
                <a:cs typeface="Lato"/>
                <a:sym typeface="Lato"/>
              </a:rPr>
              <a:t>gloria</a:t>
            </a:r>
            <a:r>
              <a:rPr lang="en-US" sz="3400">
                <a:solidFill>
                  <a:schemeClr val="dk1"/>
                </a:solidFill>
                <a:latin typeface="Lato"/>
                <a:ea typeface="Lato"/>
                <a:cs typeface="Lato"/>
                <a:sym typeface="Lato"/>
              </a:rPr>
              <a:t>; lo que se siembra en </a:t>
            </a:r>
            <a:r>
              <a:rPr b="1" lang="en-US" sz="3400">
                <a:solidFill>
                  <a:schemeClr val="dk1"/>
                </a:solidFill>
                <a:latin typeface="Lato"/>
                <a:ea typeface="Lato"/>
                <a:cs typeface="Lato"/>
                <a:sym typeface="Lato"/>
              </a:rPr>
              <a:t>debilidad</a:t>
            </a:r>
            <a:r>
              <a:rPr lang="en-US" sz="3400">
                <a:solidFill>
                  <a:schemeClr val="dk1"/>
                </a:solidFill>
                <a:latin typeface="Lato"/>
                <a:ea typeface="Lato"/>
                <a:cs typeface="Lato"/>
                <a:sym typeface="Lato"/>
              </a:rPr>
              <a:t>, resucitará en </a:t>
            </a:r>
            <a:r>
              <a:rPr b="1" lang="en-US" sz="3400">
                <a:solidFill>
                  <a:schemeClr val="dk1"/>
                </a:solidFill>
                <a:latin typeface="Lato"/>
                <a:ea typeface="Lato"/>
                <a:cs typeface="Lato"/>
                <a:sym typeface="Lato"/>
              </a:rPr>
              <a:t>poder</a:t>
            </a:r>
            <a:r>
              <a:rPr lang="en-US" sz="3400">
                <a:solidFill>
                  <a:schemeClr val="dk1"/>
                </a:solidFill>
                <a:latin typeface="Lato"/>
                <a:ea typeface="Lato"/>
                <a:cs typeface="Lato"/>
                <a:sym typeface="Lato"/>
              </a:rPr>
              <a:t>. Se siembra un </a:t>
            </a:r>
            <a:r>
              <a:rPr b="1" lang="en-US" sz="3400">
                <a:solidFill>
                  <a:schemeClr val="dk1"/>
                </a:solidFill>
                <a:latin typeface="Lato"/>
                <a:ea typeface="Lato"/>
                <a:cs typeface="Lato"/>
                <a:sym typeface="Lato"/>
              </a:rPr>
              <a:t>cuerpo animal</a:t>
            </a:r>
            <a:r>
              <a:rPr lang="en-US" sz="3400">
                <a:solidFill>
                  <a:schemeClr val="dk1"/>
                </a:solidFill>
                <a:latin typeface="Lato"/>
                <a:ea typeface="Lato"/>
                <a:cs typeface="Lato"/>
                <a:sym typeface="Lato"/>
              </a:rPr>
              <a:t>, y resucitará un</a:t>
            </a:r>
            <a:r>
              <a:rPr b="1" lang="en-US" sz="3400">
                <a:solidFill>
                  <a:schemeClr val="dk1"/>
                </a:solidFill>
                <a:latin typeface="Lato"/>
                <a:ea typeface="Lato"/>
                <a:cs typeface="Lato"/>
                <a:sym typeface="Lato"/>
              </a:rPr>
              <a:t> cuerpo espiritual.</a:t>
            </a:r>
            <a:endParaRPr b="1" sz="34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0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1 Corintios 15:42-44</a:t>
            </a:r>
            <a:endParaRPr i="1" sz="2800">
              <a:solidFill>
                <a:schemeClr val="dk1"/>
              </a:solidFill>
              <a:latin typeface="Lato"/>
              <a:ea typeface="Lato"/>
              <a:cs typeface="Lato"/>
              <a:sym typeface="Lato"/>
            </a:endParaRPr>
          </a:p>
        </p:txBody>
      </p:sp>
      <p:sp>
        <p:nvSpPr>
          <p:cNvPr id="241" name="Google Shape;241;g2ee79c0aaa2_0_8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2" name="Google Shape;242;g2ee79c0aaa2_0_8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3" name="Google Shape;243;g2ee79c0aaa2_0_8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g2ee79c0aaa2_0_94"/>
          <p:cNvSpPr txBox="1"/>
          <p:nvPr/>
        </p:nvSpPr>
        <p:spPr>
          <a:xfrm>
            <a:off x="3602250" y="1305125"/>
            <a:ext cx="8297400" cy="4494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Pero nuestra ciudadanía está en los cielos, de donde también esperamos al Salvador, el Señor Jesucristo; él transformará el cuerpo de nuestra humillación </a:t>
            </a:r>
            <a:r>
              <a:rPr b="1" lang="en-US" sz="3400">
                <a:solidFill>
                  <a:schemeClr val="dk1"/>
                </a:solidFill>
                <a:latin typeface="Lato"/>
                <a:ea typeface="Lato"/>
                <a:cs typeface="Lato"/>
                <a:sym typeface="Lato"/>
              </a:rPr>
              <a:t>para que sea semejante al cuerpo de su gloria, por el poder con el que puede también sujetar a sí mismo todas las cosas.</a:t>
            </a:r>
            <a:endParaRPr b="1" sz="34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0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Filipenses 3:20-21</a:t>
            </a:r>
            <a:endParaRPr i="1" sz="2800">
              <a:solidFill>
                <a:schemeClr val="dk1"/>
              </a:solidFill>
              <a:latin typeface="Lato"/>
              <a:ea typeface="Lato"/>
              <a:cs typeface="Lato"/>
              <a:sym typeface="Lato"/>
            </a:endParaRPr>
          </a:p>
        </p:txBody>
      </p:sp>
      <p:sp>
        <p:nvSpPr>
          <p:cNvPr id="249" name="Google Shape;249;g2ee79c0aaa2_0_9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0" name="Google Shape;250;g2ee79c0aaa2_0_9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51" name="Google Shape;251;g2ee79c0aaa2_0_9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g2ee76800eef_0_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7" name="Google Shape;257;g2ee76800eef_0_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8" name="Google Shape;258;g2ee76800eef_0_5"/>
          <p:cNvSpPr txBox="1"/>
          <p:nvPr/>
        </p:nvSpPr>
        <p:spPr>
          <a:xfrm>
            <a:off x="3875725" y="2394550"/>
            <a:ext cx="76317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Compare el primer y segundo advenimiento de Cristo en cuanto a estilo y objetivo.</a:t>
            </a:r>
            <a:endParaRPr b="1" sz="4000">
              <a:solidFill>
                <a:schemeClr val="dk1"/>
              </a:solidFill>
              <a:latin typeface="Lato"/>
              <a:ea typeface="Lato"/>
              <a:cs typeface="Lato"/>
              <a:sym typeface="Lato"/>
            </a:endParaRPr>
          </a:p>
        </p:txBody>
      </p:sp>
      <p:pic>
        <p:nvPicPr>
          <p:cNvPr descr="A green bird with leaves&#10;&#10;Description automatically generated" id="259" name="Google Shape;259;g2ee76800eef_0_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g2ee76800eef_0_1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5" name="Google Shape;265;g2ee76800eef_0_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6" name="Google Shape;266;g2ee76800eef_0_13"/>
          <p:cNvSpPr txBox="1"/>
          <p:nvPr/>
        </p:nvSpPr>
        <p:spPr>
          <a:xfrm>
            <a:off x="3875725" y="1403950"/>
            <a:ext cx="76317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¿En qué se diferencian la iglesia católica romana, los adventistas, los Testigos de Jehová y los evangélicos o pentecostales de la Biblia con respecto a "lo que sucede cuando muramos"?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67" name="Google Shape;267;g2ee76800eef_0_1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pic>
        <p:nvPicPr>
          <p:cNvPr descr="A green bird with leaves&#10;&#10;Description automatically generated" id="272" name="Google Shape;272;g2ee79c0aaa2_0_10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73" name="Google Shape;273;g2ee79c0aaa2_0_104"/>
          <p:cNvSpPr/>
          <p:nvPr/>
        </p:nvSpPr>
        <p:spPr>
          <a:xfrm>
            <a:off x="4474411" y="3813532"/>
            <a:ext cx="7265700" cy="12234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74" name="Google Shape;274;g2ee79c0aaa2_0_104"/>
          <p:cNvSpPr/>
          <p:nvPr/>
        </p:nvSpPr>
        <p:spPr>
          <a:xfrm flipH="1">
            <a:off x="1727373" y="3813546"/>
            <a:ext cx="3505500" cy="12213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75" name="Google Shape;275;g2ee79c0aaa2_0_104"/>
          <p:cNvSpPr/>
          <p:nvPr/>
        </p:nvSpPr>
        <p:spPr>
          <a:xfrm rot="-5400000">
            <a:off x="4043338" y="3076271"/>
            <a:ext cx="1222807" cy="2697330"/>
          </a:xfrm>
          <a:prstGeom prst="flowChartOffpageConnector">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76" name="Google Shape;276;g2ee79c0aaa2_0_104"/>
          <p:cNvSpPr/>
          <p:nvPr/>
        </p:nvSpPr>
        <p:spPr>
          <a:xfrm>
            <a:off x="415775" y="3813532"/>
            <a:ext cx="1311600" cy="12210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77" name="Google Shape;277;g2ee79c0aaa2_0_104"/>
          <p:cNvSpPr/>
          <p:nvPr/>
        </p:nvSpPr>
        <p:spPr>
          <a:xfrm>
            <a:off x="415775" y="3813546"/>
            <a:ext cx="1311600" cy="1221300"/>
          </a:xfrm>
          <a:prstGeom prst="rect">
            <a:avLst/>
          </a:prstGeom>
          <a:solidFill>
            <a:srgbClr val="E1EF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009444"/>
                </a:solidFill>
                <a:latin typeface="Lato Black"/>
                <a:ea typeface="Lato Black"/>
                <a:cs typeface="Lato Black"/>
                <a:sym typeface="Lato Black"/>
              </a:rPr>
              <a:t>03</a:t>
            </a:r>
            <a:endParaRPr sz="3700">
              <a:solidFill>
                <a:srgbClr val="009444"/>
              </a:solidFill>
              <a:latin typeface="Lato Black"/>
              <a:ea typeface="Lato Black"/>
              <a:cs typeface="Lato Black"/>
              <a:sym typeface="Lato Black"/>
            </a:endParaRPr>
          </a:p>
        </p:txBody>
      </p:sp>
      <p:sp>
        <p:nvSpPr>
          <p:cNvPr id="278" name="Google Shape;278;g2ee79c0aaa2_0_104"/>
          <p:cNvSpPr/>
          <p:nvPr/>
        </p:nvSpPr>
        <p:spPr>
          <a:xfrm>
            <a:off x="4474411" y="2568337"/>
            <a:ext cx="7265700" cy="12234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79" name="Google Shape;279;g2ee79c0aaa2_0_104"/>
          <p:cNvSpPr/>
          <p:nvPr/>
        </p:nvSpPr>
        <p:spPr>
          <a:xfrm flipH="1">
            <a:off x="1727373" y="2568351"/>
            <a:ext cx="3505500" cy="12213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80" name="Google Shape;280;g2ee79c0aaa2_0_104"/>
          <p:cNvSpPr/>
          <p:nvPr/>
        </p:nvSpPr>
        <p:spPr>
          <a:xfrm rot="-5400000">
            <a:off x="4043338" y="1831076"/>
            <a:ext cx="1222807" cy="2697330"/>
          </a:xfrm>
          <a:prstGeom prst="flowChartOffpageConnector">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81" name="Google Shape;281;g2ee79c0aaa2_0_104"/>
          <p:cNvSpPr/>
          <p:nvPr/>
        </p:nvSpPr>
        <p:spPr>
          <a:xfrm>
            <a:off x="415775" y="2568337"/>
            <a:ext cx="1311600" cy="12210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82" name="Google Shape;282;g2ee79c0aaa2_0_104"/>
          <p:cNvSpPr/>
          <p:nvPr/>
        </p:nvSpPr>
        <p:spPr>
          <a:xfrm>
            <a:off x="415775" y="2568351"/>
            <a:ext cx="1311600" cy="1221300"/>
          </a:xfrm>
          <a:prstGeom prst="rect">
            <a:avLst/>
          </a:prstGeom>
          <a:solidFill>
            <a:srgbClr val="E1EF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009444"/>
                </a:solidFill>
                <a:latin typeface="Lato Black"/>
                <a:ea typeface="Lato Black"/>
                <a:cs typeface="Lato Black"/>
                <a:sym typeface="Lato Black"/>
              </a:rPr>
              <a:t>02</a:t>
            </a:r>
            <a:endParaRPr sz="3700">
              <a:solidFill>
                <a:srgbClr val="009444"/>
              </a:solidFill>
              <a:latin typeface="Lato Black"/>
              <a:ea typeface="Lato Black"/>
              <a:cs typeface="Lato Black"/>
              <a:sym typeface="Lato Black"/>
            </a:endParaRPr>
          </a:p>
        </p:txBody>
      </p:sp>
      <p:sp>
        <p:nvSpPr>
          <p:cNvPr id="283" name="Google Shape;283;g2ee79c0aaa2_0_104"/>
          <p:cNvSpPr/>
          <p:nvPr/>
        </p:nvSpPr>
        <p:spPr>
          <a:xfrm>
            <a:off x="4474411" y="1323125"/>
            <a:ext cx="7265700" cy="12234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84" name="Google Shape;284;g2ee79c0aaa2_0_104"/>
          <p:cNvSpPr/>
          <p:nvPr/>
        </p:nvSpPr>
        <p:spPr>
          <a:xfrm flipH="1">
            <a:off x="1727373" y="1323139"/>
            <a:ext cx="3505500" cy="12213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85" name="Google Shape;285;g2ee79c0aaa2_0_104"/>
          <p:cNvSpPr/>
          <p:nvPr/>
        </p:nvSpPr>
        <p:spPr>
          <a:xfrm rot="-5400000">
            <a:off x="4043338" y="585864"/>
            <a:ext cx="1222807" cy="2697330"/>
          </a:xfrm>
          <a:prstGeom prst="flowChartOffpageConnector">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86" name="Google Shape;286;g2ee79c0aaa2_0_104"/>
          <p:cNvSpPr/>
          <p:nvPr/>
        </p:nvSpPr>
        <p:spPr>
          <a:xfrm>
            <a:off x="1764362" y="1470204"/>
            <a:ext cx="4019400" cy="942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500">
                <a:solidFill>
                  <a:srgbClr val="FFFFFF"/>
                </a:solidFill>
                <a:latin typeface="Lato"/>
                <a:ea typeface="Lato"/>
                <a:cs typeface="Lato"/>
                <a:sym typeface="Lato"/>
              </a:rPr>
              <a:t>Iglesia Católica Romana</a:t>
            </a:r>
            <a:endParaRPr b="1" sz="2500">
              <a:solidFill>
                <a:srgbClr val="FFFFFF"/>
              </a:solidFill>
              <a:latin typeface="Lato"/>
              <a:ea typeface="Lato"/>
              <a:cs typeface="Lato"/>
              <a:sym typeface="Lato"/>
            </a:endParaRPr>
          </a:p>
        </p:txBody>
      </p:sp>
      <p:sp>
        <p:nvSpPr>
          <p:cNvPr id="287" name="Google Shape;287;g2ee79c0aaa2_0_104"/>
          <p:cNvSpPr/>
          <p:nvPr/>
        </p:nvSpPr>
        <p:spPr>
          <a:xfrm>
            <a:off x="415775" y="1323125"/>
            <a:ext cx="1311600" cy="12210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88" name="Google Shape;288;g2ee79c0aaa2_0_104"/>
          <p:cNvSpPr/>
          <p:nvPr/>
        </p:nvSpPr>
        <p:spPr>
          <a:xfrm>
            <a:off x="415775" y="1323139"/>
            <a:ext cx="1311600" cy="1221300"/>
          </a:xfrm>
          <a:prstGeom prst="rect">
            <a:avLst/>
          </a:prstGeom>
          <a:solidFill>
            <a:srgbClr val="E1EF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009444"/>
                </a:solidFill>
                <a:latin typeface="Lato Black"/>
                <a:ea typeface="Lato Black"/>
                <a:cs typeface="Lato Black"/>
                <a:sym typeface="Lato Black"/>
              </a:rPr>
              <a:t>01</a:t>
            </a:r>
            <a:endParaRPr sz="3700">
              <a:solidFill>
                <a:srgbClr val="009444"/>
              </a:solidFill>
              <a:latin typeface="Lato Black"/>
              <a:ea typeface="Lato Black"/>
              <a:cs typeface="Lato Black"/>
              <a:sym typeface="Lato Black"/>
            </a:endParaRPr>
          </a:p>
        </p:txBody>
      </p:sp>
      <p:sp>
        <p:nvSpPr>
          <p:cNvPr id="289" name="Google Shape;289;g2ee79c0aaa2_0_104"/>
          <p:cNvSpPr/>
          <p:nvPr/>
        </p:nvSpPr>
        <p:spPr>
          <a:xfrm>
            <a:off x="6168575" y="1325375"/>
            <a:ext cx="5206800" cy="1221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US" sz="2400">
                <a:solidFill>
                  <a:srgbClr val="009444"/>
                </a:solidFill>
                <a:latin typeface="Lato"/>
                <a:ea typeface="Lato"/>
                <a:cs typeface="Lato"/>
                <a:sym typeface="Lato"/>
              </a:rPr>
              <a:t>El alma va a Purgatorio; </a:t>
            </a:r>
            <a:r>
              <a:rPr lang="en-US" sz="2400">
                <a:solidFill>
                  <a:srgbClr val="009444"/>
                </a:solidFill>
                <a:latin typeface="Lato"/>
                <a:ea typeface="Lato"/>
                <a:cs typeface="Lato"/>
                <a:sym typeface="Lato"/>
              </a:rPr>
              <a:t>mediante </a:t>
            </a:r>
            <a:r>
              <a:rPr lang="en-US" sz="2400">
                <a:solidFill>
                  <a:srgbClr val="009444"/>
                </a:solidFill>
                <a:latin typeface="Lato"/>
                <a:ea typeface="Lato"/>
                <a:cs typeface="Lato"/>
                <a:sym typeface="Lato"/>
              </a:rPr>
              <a:t>el sacramento de penitencia va al cielo.</a:t>
            </a:r>
            <a:endParaRPr sz="2400">
              <a:solidFill>
                <a:srgbClr val="009444"/>
              </a:solidFill>
              <a:latin typeface="Lato"/>
              <a:ea typeface="Lato"/>
              <a:cs typeface="Lato"/>
              <a:sym typeface="Lato"/>
            </a:endParaRPr>
          </a:p>
        </p:txBody>
      </p:sp>
      <p:sp>
        <p:nvSpPr>
          <p:cNvPr id="290" name="Google Shape;290;g2ee79c0aaa2_0_104"/>
          <p:cNvSpPr/>
          <p:nvPr/>
        </p:nvSpPr>
        <p:spPr>
          <a:xfrm>
            <a:off x="1764362" y="2709826"/>
            <a:ext cx="4019400" cy="942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500">
                <a:solidFill>
                  <a:srgbClr val="FFFFFF"/>
                </a:solidFill>
                <a:latin typeface="Lato"/>
                <a:ea typeface="Lato"/>
                <a:cs typeface="Lato"/>
                <a:sym typeface="Lato"/>
              </a:rPr>
              <a:t>Adventistas</a:t>
            </a:r>
            <a:endParaRPr b="1" sz="2500">
              <a:solidFill>
                <a:srgbClr val="FFFFFF"/>
              </a:solidFill>
              <a:latin typeface="Lato"/>
              <a:ea typeface="Lato"/>
              <a:cs typeface="Lato"/>
              <a:sym typeface="Lato"/>
            </a:endParaRPr>
          </a:p>
        </p:txBody>
      </p:sp>
      <p:sp>
        <p:nvSpPr>
          <p:cNvPr id="291" name="Google Shape;291;g2ee79c0aaa2_0_104"/>
          <p:cNvSpPr/>
          <p:nvPr/>
        </p:nvSpPr>
        <p:spPr>
          <a:xfrm>
            <a:off x="1764362" y="3947209"/>
            <a:ext cx="4019400" cy="942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500">
                <a:solidFill>
                  <a:srgbClr val="FFFFFF"/>
                </a:solidFill>
                <a:latin typeface="Lato"/>
                <a:ea typeface="Lato"/>
                <a:cs typeface="Lato"/>
                <a:sym typeface="Lato"/>
              </a:rPr>
              <a:t>Testigos de </a:t>
            </a:r>
            <a:r>
              <a:rPr b="1" lang="en-US" sz="2500">
                <a:solidFill>
                  <a:srgbClr val="FFFFFF"/>
                </a:solidFill>
                <a:latin typeface="Lato"/>
                <a:ea typeface="Lato"/>
                <a:cs typeface="Lato"/>
                <a:sym typeface="Lato"/>
              </a:rPr>
              <a:t>Jehová</a:t>
            </a:r>
            <a:endParaRPr b="1" sz="2500">
              <a:solidFill>
                <a:srgbClr val="FFFFFF"/>
              </a:solidFill>
              <a:latin typeface="Lato"/>
              <a:ea typeface="Lato"/>
              <a:cs typeface="Lato"/>
              <a:sym typeface="Lato"/>
            </a:endParaRPr>
          </a:p>
        </p:txBody>
      </p:sp>
      <p:sp>
        <p:nvSpPr>
          <p:cNvPr id="292" name="Google Shape;292;g2ee79c0aaa2_0_104"/>
          <p:cNvSpPr/>
          <p:nvPr/>
        </p:nvSpPr>
        <p:spPr>
          <a:xfrm>
            <a:off x="4474411" y="5058722"/>
            <a:ext cx="7265700" cy="12234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93" name="Google Shape;293;g2ee79c0aaa2_0_104"/>
          <p:cNvSpPr/>
          <p:nvPr/>
        </p:nvSpPr>
        <p:spPr>
          <a:xfrm flipH="1">
            <a:off x="1727373" y="5058735"/>
            <a:ext cx="3505500" cy="12213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94" name="Google Shape;294;g2ee79c0aaa2_0_104"/>
          <p:cNvSpPr/>
          <p:nvPr/>
        </p:nvSpPr>
        <p:spPr>
          <a:xfrm rot="-5400000">
            <a:off x="4043338" y="4321460"/>
            <a:ext cx="1222807" cy="2697330"/>
          </a:xfrm>
          <a:prstGeom prst="flowChartOffpageConnector">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95" name="Google Shape;295;g2ee79c0aaa2_0_104"/>
          <p:cNvSpPr/>
          <p:nvPr/>
        </p:nvSpPr>
        <p:spPr>
          <a:xfrm>
            <a:off x="415775" y="5058722"/>
            <a:ext cx="1311600" cy="12210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296" name="Google Shape;296;g2ee79c0aaa2_0_104"/>
          <p:cNvSpPr/>
          <p:nvPr/>
        </p:nvSpPr>
        <p:spPr>
          <a:xfrm>
            <a:off x="415775" y="5058735"/>
            <a:ext cx="1311600" cy="1221300"/>
          </a:xfrm>
          <a:prstGeom prst="rect">
            <a:avLst/>
          </a:prstGeom>
          <a:solidFill>
            <a:srgbClr val="E1EF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009444"/>
                </a:solidFill>
                <a:latin typeface="Lato Black"/>
                <a:ea typeface="Lato Black"/>
                <a:cs typeface="Lato Black"/>
                <a:sym typeface="Lato Black"/>
              </a:rPr>
              <a:t>04</a:t>
            </a:r>
            <a:endParaRPr sz="3700">
              <a:solidFill>
                <a:srgbClr val="009444"/>
              </a:solidFill>
              <a:latin typeface="Lato Black"/>
              <a:ea typeface="Lato Black"/>
              <a:cs typeface="Lato Black"/>
              <a:sym typeface="Lato Black"/>
            </a:endParaRPr>
          </a:p>
        </p:txBody>
      </p:sp>
      <p:sp>
        <p:nvSpPr>
          <p:cNvPr id="297" name="Google Shape;297;g2ee79c0aaa2_0_104"/>
          <p:cNvSpPr/>
          <p:nvPr/>
        </p:nvSpPr>
        <p:spPr>
          <a:xfrm>
            <a:off x="6168575" y="2649050"/>
            <a:ext cx="5571600" cy="1221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US" sz="2400">
                <a:solidFill>
                  <a:srgbClr val="009444"/>
                </a:solidFill>
                <a:latin typeface="Lato"/>
                <a:ea typeface="Lato"/>
                <a:cs typeface="Lato"/>
                <a:sym typeface="Lato"/>
              </a:rPr>
              <a:t>El alma “duerme”  hasta el Día del Juicio. Los almas de incrédulos son aniquiladas.</a:t>
            </a:r>
            <a:endParaRPr sz="2400">
              <a:solidFill>
                <a:srgbClr val="009444"/>
              </a:solidFill>
              <a:latin typeface="Lato"/>
              <a:ea typeface="Lato"/>
              <a:cs typeface="Lato"/>
              <a:sym typeface="Lato"/>
            </a:endParaRPr>
          </a:p>
        </p:txBody>
      </p:sp>
      <p:sp>
        <p:nvSpPr>
          <p:cNvPr id="298" name="Google Shape;298;g2ee79c0aaa2_0_104"/>
          <p:cNvSpPr/>
          <p:nvPr/>
        </p:nvSpPr>
        <p:spPr>
          <a:xfrm>
            <a:off x="1764362" y="5192412"/>
            <a:ext cx="4614900" cy="942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500">
                <a:solidFill>
                  <a:srgbClr val="FFFFFF"/>
                </a:solidFill>
                <a:latin typeface="Lato"/>
                <a:ea typeface="Lato"/>
                <a:cs typeface="Lato"/>
                <a:sym typeface="Lato"/>
              </a:rPr>
              <a:t>Evangelicos, Pentecostales</a:t>
            </a:r>
            <a:endParaRPr b="1" sz="2500">
              <a:solidFill>
                <a:srgbClr val="FFFFFF"/>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g2ee79c0aaa2_0_385"/>
          <p:cNvSpPr txBox="1"/>
          <p:nvPr/>
        </p:nvSpPr>
        <p:spPr>
          <a:xfrm>
            <a:off x="3602250" y="466925"/>
            <a:ext cx="8297400" cy="6064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Porque de tal manera amó Dios al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mundo, que ha dado a su Hijo unigénito, para que todo aquel que en él cree no se pierda, sino que tenga vida eterna. Porque Dios no envió a su Hijo al mundo para condenar al mundo, sino para que el mundo sea salvo por él. El que en él cree no es condenado; pero el que no cree, ya ha sido condenado, porque no ha creído en el nombre del unigénito Hijo de Dios</a:t>
            </a:r>
            <a:endParaRPr b="1" sz="34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t/>
            </a:r>
            <a:endParaRPr i="1" sz="2000">
              <a:solidFill>
                <a:schemeClr val="dk1"/>
              </a:solidFill>
              <a:latin typeface="Lato"/>
              <a:ea typeface="Lato"/>
              <a:cs typeface="Lato"/>
              <a:sym typeface="Lato"/>
            </a:endParaRPr>
          </a:p>
          <a:p>
            <a:pPr indent="0" lvl="0" marL="0" rtl="0" algn="l">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Juan 3:16-18</a:t>
            </a:r>
            <a:endParaRPr i="1" sz="2800">
              <a:solidFill>
                <a:schemeClr val="dk1"/>
              </a:solidFill>
              <a:latin typeface="Lato"/>
              <a:ea typeface="Lato"/>
              <a:cs typeface="Lato"/>
              <a:sym typeface="Lato"/>
            </a:endParaRPr>
          </a:p>
        </p:txBody>
      </p:sp>
      <p:sp>
        <p:nvSpPr>
          <p:cNvPr id="304" name="Google Shape;304;g2ee79c0aaa2_0_38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5" name="Google Shape;305;g2ee79c0aaa2_0_385"/>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06" name="Google Shape;306;g2ee79c0aaa2_0_38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pic>
        <p:nvPicPr>
          <p:cNvPr descr="A green bird with leaves&#10;&#10;Description automatically generated" id="311" name="Google Shape;311;g2ee79c0aaa2_0_39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12" name="Google Shape;312;g2ee79c0aaa2_0_393"/>
          <p:cNvSpPr/>
          <p:nvPr/>
        </p:nvSpPr>
        <p:spPr>
          <a:xfrm>
            <a:off x="4474411" y="3813532"/>
            <a:ext cx="7265700" cy="12234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13" name="Google Shape;313;g2ee79c0aaa2_0_393"/>
          <p:cNvSpPr/>
          <p:nvPr/>
        </p:nvSpPr>
        <p:spPr>
          <a:xfrm flipH="1">
            <a:off x="1727373" y="3813546"/>
            <a:ext cx="3505500" cy="12213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14" name="Google Shape;314;g2ee79c0aaa2_0_393"/>
          <p:cNvSpPr/>
          <p:nvPr/>
        </p:nvSpPr>
        <p:spPr>
          <a:xfrm rot="-5400000">
            <a:off x="4043338" y="3076271"/>
            <a:ext cx="1222807" cy="2697330"/>
          </a:xfrm>
          <a:prstGeom prst="flowChartOffpageConnector">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15" name="Google Shape;315;g2ee79c0aaa2_0_393"/>
          <p:cNvSpPr/>
          <p:nvPr/>
        </p:nvSpPr>
        <p:spPr>
          <a:xfrm>
            <a:off x="415775" y="3813532"/>
            <a:ext cx="1311600" cy="12210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16" name="Google Shape;316;g2ee79c0aaa2_0_393"/>
          <p:cNvSpPr/>
          <p:nvPr/>
        </p:nvSpPr>
        <p:spPr>
          <a:xfrm>
            <a:off x="415775" y="3813546"/>
            <a:ext cx="1311600" cy="1221300"/>
          </a:xfrm>
          <a:prstGeom prst="rect">
            <a:avLst/>
          </a:prstGeom>
          <a:solidFill>
            <a:srgbClr val="E1EF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009444"/>
                </a:solidFill>
                <a:latin typeface="Lato Black"/>
                <a:ea typeface="Lato Black"/>
                <a:cs typeface="Lato Black"/>
                <a:sym typeface="Lato Black"/>
              </a:rPr>
              <a:t>03</a:t>
            </a:r>
            <a:endParaRPr sz="3700">
              <a:solidFill>
                <a:srgbClr val="009444"/>
              </a:solidFill>
              <a:latin typeface="Lato Black"/>
              <a:ea typeface="Lato Black"/>
              <a:cs typeface="Lato Black"/>
              <a:sym typeface="Lato Black"/>
            </a:endParaRPr>
          </a:p>
        </p:txBody>
      </p:sp>
      <p:sp>
        <p:nvSpPr>
          <p:cNvPr id="317" name="Google Shape;317;g2ee79c0aaa2_0_393"/>
          <p:cNvSpPr/>
          <p:nvPr/>
        </p:nvSpPr>
        <p:spPr>
          <a:xfrm>
            <a:off x="4474411" y="2568337"/>
            <a:ext cx="7265700" cy="12234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18" name="Google Shape;318;g2ee79c0aaa2_0_393"/>
          <p:cNvSpPr/>
          <p:nvPr/>
        </p:nvSpPr>
        <p:spPr>
          <a:xfrm flipH="1">
            <a:off x="1727373" y="2568351"/>
            <a:ext cx="3505500" cy="12213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19" name="Google Shape;319;g2ee79c0aaa2_0_393"/>
          <p:cNvSpPr/>
          <p:nvPr/>
        </p:nvSpPr>
        <p:spPr>
          <a:xfrm rot="-5400000">
            <a:off x="4043338" y="1831076"/>
            <a:ext cx="1222807" cy="2697330"/>
          </a:xfrm>
          <a:prstGeom prst="flowChartOffpageConnector">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20" name="Google Shape;320;g2ee79c0aaa2_0_393"/>
          <p:cNvSpPr/>
          <p:nvPr/>
        </p:nvSpPr>
        <p:spPr>
          <a:xfrm>
            <a:off x="415775" y="2568337"/>
            <a:ext cx="1311600" cy="12210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21" name="Google Shape;321;g2ee79c0aaa2_0_393"/>
          <p:cNvSpPr/>
          <p:nvPr/>
        </p:nvSpPr>
        <p:spPr>
          <a:xfrm>
            <a:off x="415775" y="2568351"/>
            <a:ext cx="1311600" cy="1221300"/>
          </a:xfrm>
          <a:prstGeom prst="rect">
            <a:avLst/>
          </a:prstGeom>
          <a:solidFill>
            <a:srgbClr val="E1EF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009444"/>
                </a:solidFill>
                <a:latin typeface="Lato Black"/>
                <a:ea typeface="Lato Black"/>
                <a:cs typeface="Lato Black"/>
                <a:sym typeface="Lato Black"/>
              </a:rPr>
              <a:t>02</a:t>
            </a:r>
            <a:endParaRPr sz="3700">
              <a:solidFill>
                <a:srgbClr val="009444"/>
              </a:solidFill>
              <a:latin typeface="Lato Black"/>
              <a:ea typeface="Lato Black"/>
              <a:cs typeface="Lato Black"/>
              <a:sym typeface="Lato Black"/>
            </a:endParaRPr>
          </a:p>
        </p:txBody>
      </p:sp>
      <p:sp>
        <p:nvSpPr>
          <p:cNvPr id="322" name="Google Shape;322;g2ee79c0aaa2_0_393"/>
          <p:cNvSpPr/>
          <p:nvPr/>
        </p:nvSpPr>
        <p:spPr>
          <a:xfrm>
            <a:off x="4474411" y="1323125"/>
            <a:ext cx="7265700" cy="12234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23" name="Google Shape;323;g2ee79c0aaa2_0_393"/>
          <p:cNvSpPr/>
          <p:nvPr/>
        </p:nvSpPr>
        <p:spPr>
          <a:xfrm flipH="1">
            <a:off x="1727373" y="1323139"/>
            <a:ext cx="3505500" cy="12213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24" name="Google Shape;324;g2ee79c0aaa2_0_393"/>
          <p:cNvSpPr/>
          <p:nvPr/>
        </p:nvSpPr>
        <p:spPr>
          <a:xfrm rot="-5400000">
            <a:off x="4043338" y="585864"/>
            <a:ext cx="1222807" cy="2697330"/>
          </a:xfrm>
          <a:prstGeom prst="flowChartOffpageConnector">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25" name="Google Shape;325;g2ee79c0aaa2_0_393"/>
          <p:cNvSpPr/>
          <p:nvPr/>
        </p:nvSpPr>
        <p:spPr>
          <a:xfrm>
            <a:off x="1764362" y="1470204"/>
            <a:ext cx="4019400" cy="942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500">
                <a:solidFill>
                  <a:srgbClr val="FFFFFF"/>
                </a:solidFill>
                <a:latin typeface="Lato"/>
                <a:ea typeface="Lato"/>
                <a:cs typeface="Lato"/>
                <a:sym typeface="Lato"/>
              </a:rPr>
              <a:t>Iglesia Católica Romana</a:t>
            </a:r>
            <a:endParaRPr b="1" sz="2500">
              <a:solidFill>
                <a:srgbClr val="FFFFFF"/>
              </a:solidFill>
              <a:latin typeface="Lato"/>
              <a:ea typeface="Lato"/>
              <a:cs typeface="Lato"/>
              <a:sym typeface="Lato"/>
            </a:endParaRPr>
          </a:p>
        </p:txBody>
      </p:sp>
      <p:sp>
        <p:nvSpPr>
          <p:cNvPr id="326" name="Google Shape;326;g2ee79c0aaa2_0_393"/>
          <p:cNvSpPr/>
          <p:nvPr/>
        </p:nvSpPr>
        <p:spPr>
          <a:xfrm>
            <a:off x="415775" y="1323125"/>
            <a:ext cx="1311600" cy="12210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27" name="Google Shape;327;g2ee79c0aaa2_0_393"/>
          <p:cNvSpPr/>
          <p:nvPr/>
        </p:nvSpPr>
        <p:spPr>
          <a:xfrm>
            <a:off x="415775" y="1323139"/>
            <a:ext cx="1311600" cy="1221300"/>
          </a:xfrm>
          <a:prstGeom prst="rect">
            <a:avLst/>
          </a:prstGeom>
          <a:solidFill>
            <a:srgbClr val="E1EF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009444"/>
                </a:solidFill>
                <a:latin typeface="Lato Black"/>
                <a:ea typeface="Lato Black"/>
                <a:cs typeface="Lato Black"/>
                <a:sym typeface="Lato Black"/>
              </a:rPr>
              <a:t>01</a:t>
            </a:r>
            <a:endParaRPr sz="3700">
              <a:solidFill>
                <a:srgbClr val="009444"/>
              </a:solidFill>
              <a:latin typeface="Lato Black"/>
              <a:ea typeface="Lato Black"/>
              <a:cs typeface="Lato Black"/>
              <a:sym typeface="Lato Black"/>
            </a:endParaRPr>
          </a:p>
        </p:txBody>
      </p:sp>
      <p:sp>
        <p:nvSpPr>
          <p:cNvPr id="328" name="Google Shape;328;g2ee79c0aaa2_0_393"/>
          <p:cNvSpPr/>
          <p:nvPr/>
        </p:nvSpPr>
        <p:spPr>
          <a:xfrm>
            <a:off x="6092375" y="1325375"/>
            <a:ext cx="5206800" cy="1221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US" sz="2400">
                <a:solidFill>
                  <a:srgbClr val="009444"/>
                </a:solidFill>
                <a:latin typeface="Lato"/>
                <a:ea typeface="Lato"/>
                <a:cs typeface="Lato"/>
                <a:sym typeface="Lato"/>
              </a:rPr>
              <a:t>El alma va a Purgatorio; mediante el sacramento de penitencia va al cielo.</a:t>
            </a:r>
            <a:endParaRPr sz="2400">
              <a:solidFill>
                <a:srgbClr val="009444"/>
              </a:solidFill>
              <a:latin typeface="Lato"/>
              <a:ea typeface="Lato"/>
              <a:cs typeface="Lato"/>
              <a:sym typeface="Lato"/>
            </a:endParaRPr>
          </a:p>
        </p:txBody>
      </p:sp>
      <p:sp>
        <p:nvSpPr>
          <p:cNvPr id="329" name="Google Shape;329;g2ee79c0aaa2_0_393"/>
          <p:cNvSpPr/>
          <p:nvPr/>
        </p:nvSpPr>
        <p:spPr>
          <a:xfrm>
            <a:off x="1764362" y="2709826"/>
            <a:ext cx="4019400" cy="942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500">
                <a:solidFill>
                  <a:srgbClr val="FFFFFF"/>
                </a:solidFill>
                <a:latin typeface="Lato"/>
                <a:ea typeface="Lato"/>
                <a:cs typeface="Lato"/>
                <a:sym typeface="Lato"/>
              </a:rPr>
              <a:t>Adventistas</a:t>
            </a:r>
            <a:endParaRPr b="1" sz="2500">
              <a:solidFill>
                <a:srgbClr val="FFFFFF"/>
              </a:solidFill>
              <a:latin typeface="Lato"/>
              <a:ea typeface="Lato"/>
              <a:cs typeface="Lato"/>
              <a:sym typeface="Lato"/>
            </a:endParaRPr>
          </a:p>
        </p:txBody>
      </p:sp>
      <p:sp>
        <p:nvSpPr>
          <p:cNvPr id="330" name="Google Shape;330;g2ee79c0aaa2_0_393"/>
          <p:cNvSpPr/>
          <p:nvPr/>
        </p:nvSpPr>
        <p:spPr>
          <a:xfrm>
            <a:off x="1764362" y="3947209"/>
            <a:ext cx="4019400" cy="942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500">
                <a:solidFill>
                  <a:srgbClr val="FFFFFF"/>
                </a:solidFill>
                <a:latin typeface="Lato"/>
                <a:ea typeface="Lato"/>
                <a:cs typeface="Lato"/>
                <a:sym typeface="Lato"/>
              </a:rPr>
              <a:t>Testigos de Jehová</a:t>
            </a:r>
            <a:endParaRPr b="1" sz="2500">
              <a:solidFill>
                <a:srgbClr val="FFFFFF"/>
              </a:solidFill>
              <a:latin typeface="Lato"/>
              <a:ea typeface="Lato"/>
              <a:cs typeface="Lato"/>
              <a:sym typeface="Lato"/>
            </a:endParaRPr>
          </a:p>
        </p:txBody>
      </p:sp>
      <p:sp>
        <p:nvSpPr>
          <p:cNvPr id="331" name="Google Shape;331;g2ee79c0aaa2_0_393"/>
          <p:cNvSpPr/>
          <p:nvPr/>
        </p:nvSpPr>
        <p:spPr>
          <a:xfrm>
            <a:off x="4474411" y="5058722"/>
            <a:ext cx="7265700" cy="12234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32" name="Google Shape;332;g2ee79c0aaa2_0_393"/>
          <p:cNvSpPr/>
          <p:nvPr/>
        </p:nvSpPr>
        <p:spPr>
          <a:xfrm flipH="1">
            <a:off x="1727373" y="5058735"/>
            <a:ext cx="3505500" cy="12213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33" name="Google Shape;333;g2ee79c0aaa2_0_393"/>
          <p:cNvSpPr/>
          <p:nvPr/>
        </p:nvSpPr>
        <p:spPr>
          <a:xfrm rot="-5400000">
            <a:off x="4043338" y="4321460"/>
            <a:ext cx="1222807" cy="2697330"/>
          </a:xfrm>
          <a:prstGeom prst="flowChartOffpageConnector">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34" name="Google Shape;334;g2ee79c0aaa2_0_393"/>
          <p:cNvSpPr/>
          <p:nvPr/>
        </p:nvSpPr>
        <p:spPr>
          <a:xfrm>
            <a:off x="415775" y="5058722"/>
            <a:ext cx="1311600" cy="12210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35" name="Google Shape;335;g2ee79c0aaa2_0_393"/>
          <p:cNvSpPr/>
          <p:nvPr/>
        </p:nvSpPr>
        <p:spPr>
          <a:xfrm>
            <a:off x="415775" y="5058735"/>
            <a:ext cx="1311600" cy="1221300"/>
          </a:xfrm>
          <a:prstGeom prst="rect">
            <a:avLst/>
          </a:prstGeom>
          <a:solidFill>
            <a:srgbClr val="E1EF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009444"/>
                </a:solidFill>
                <a:latin typeface="Lato Black"/>
                <a:ea typeface="Lato Black"/>
                <a:cs typeface="Lato Black"/>
                <a:sym typeface="Lato Black"/>
              </a:rPr>
              <a:t>04</a:t>
            </a:r>
            <a:endParaRPr sz="3700">
              <a:solidFill>
                <a:srgbClr val="009444"/>
              </a:solidFill>
              <a:latin typeface="Lato Black"/>
              <a:ea typeface="Lato Black"/>
              <a:cs typeface="Lato Black"/>
              <a:sym typeface="Lato Black"/>
            </a:endParaRPr>
          </a:p>
        </p:txBody>
      </p:sp>
      <p:sp>
        <p:nvSpPr>
          <p:cNvPr id="336" name="Google Shape;336;g2ee79c0aaa2_0_393"/>
          <p:cNvSpPr/>
          <p:nvPr/>
        </p:nvSpPr>
        <p:spPr>
          <a:xfrm>
            <a:off x="6092375" y="2649050"/>
            <a:ext cx="5571600" cy="1221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US" sz="2400">
                <a:solidFill>
                  <a:srgbClr val="009444"/>
                </a:solidFill>
                <a:latin typeface="Lato"/>
                <a:ea typeface="Lato"/>
                <a:cs typeface="Lato"/>
                <a:sym typeface="Lato"/>
              </a:rPr>
              <a:t>El alma “duerme”  hasta el Día del Juicio. Los almas de incrédulos son aniquiladas.</a:t>
            </a:r>
            <a:endParaRPr sz="2400">
              <a:solidFill>
                <a:srgbClr val="009444"/>
              </a:solidFill>
              <a:latin typeface="Lato"/>
              <a:ea typeface="Lato"/>
              <a:cs typeface="Lato"/>
              <a:sym typeface="Lato"/>
            </a:endParaRPr>
          </a:p>
        </p:txBody>
      </p:sp>
      <p:sp>
        <p:nvSpPr>
          <p:cNvPr id="337" name="Google Shape;337;g2ee79c0aaa2_0_393"/>
          <p:cNvSpPr/>
          <p:nvPr/>
        </p:nvSpPr>
        <p:spPr>
          <a:xfrm>
            <a:off x="1764362" y="5192412"/>
            <a:ext cx="4614900" cy="942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500">
                <a:solidFill>
                  <a:srgbClr val="FFFFFF"/>
                </a:solidFill>
                <a:latin typeface="Lato"/>
                <a:ea typeface="Lato"/>
                <a:cs typeface="Lato"/>
                <a:sym typeface="Lato"/>
              </a:rPr>
              <a:t>Evangelicos, Pentecostales</a:t>
            </a:r>
            <a:endParaRPr b="1" sz="2500">
              <a:solidFill>
                <a:srgbClr val="FFFFFF"/>
              </a:solidFill>
              <a:latin typeface="Lato"/>
              <a:ea typeface="Lato"/>
              <a:cs typeface="Lato"/>
              <a:sym typeface="Lato"/>
            </a:endParaRPr>
          </a:p>
        </p:txBody>
      </p:sp>
      <p:sp>
        <p:nvSpPr>
          <p:cNvPr id="338" name="Google Shape;338;g2ee79c0aaa2_0_393"/>
          <p:cNvSpPr/>
          <p:nvPr/>
        </p:nvSpPr>
        <p:spPr>
          <a:xfrm>
            <a:off x="6092375" y="3789325"/>
            <a:ext cx="5571600" cy="12210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2400">
                <a:solidFill>
                  <a:srgbClr val="009444"/>
                </a:solidFill>
                <a:latin typeface="Lato"/>
                <a:ea typeface="Lato"/>
                <a:cs typeface="Lato"/>
                <a:sym typeface="Lato"/>
              </a:rPr>
              <a:t>Los almas de incrédulos son aniquiladas.</a:t>
            </a:r>
            <a:endParaRPr sz="2400">
              <a:solidFill>
                <a:srgbClr val="009444"/>
              </a:solidFill>
              <a:latin typeface="Lato"/>
              <a:ea typeface="Lato"/>
              <a:cs typeface="Lato"/>
              <a:sym typeface="Lato"/>
            </a:endParaRPr>
          </a:p>
        </p:txBody>
      </p:sp>
      <p:sp>
        <p:nvSpPr>
          <p:cNvPr id="339" name="Google Shape;339;g2ee79c0aaa2_0_393"/>
          <p:cNvSpPr/>
          <p:nvPr/>
        </p:nvSpPr>
        <p:spPr>
          <a:xfrm>
            <a:off x="6092375" y="5058725"/>
            <a:ext cx="5571600" cy="12210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2400">
                <a:solidFill>
                  <a:srgbClr val="009444"/>
                </a:solidFill>
                <a:latin typeface="Lato"/>
                <a:ea typeface="Lato"/>
                <a:cs typeface="Lato"/>
                <a:sym typeface="Lato"/>
              </a:rPr>
              <a:t>Tres advenimientos de Cristo y dos resurrecciones</a:t>
            </a:r>
            <a:endParaRPr sz="2400">
              <a:solidFill>
                <a:srgbClr val="009444"/>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g2ee79c0aaa2_0_434"/>
          <p:cNvSpPr txBox="1"/>
          <p:nvPr/>
        </p:nvSpPr>
        <p:spPr>
          <a:xfrm>
            <a:off x="3875725" y="946750"/>
            <a:ext cx="76719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Cuando un cristiano muere, lamentamos su pérdida. Sin embargo, según 1 Tesalonicenses 4:13, no debemos ponernos "tristes, como los que no tienen esperanza". </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no?</a:t>
            </a:r>
            <a:endParaRPr b="1" i="0" sz="4000" u="none" cap="none" strike="noStrike">
              <a:solidFill>
                <a:schemeClr val="dk1"/>
              </a:solidFill>
              <a:latin typeface="Lato"/>
              <a:ea typeface="Lato"/>
              <a:cs typeface="Lato"/>
              <a:sym typeface="Lato"/>
            </a:endParaRPr>
          </a:p>
        </p:txBody>
      </p:sp>
      <p:sp>
        <p:nvSpPr>
          <p:cNvPr id="345" name="Google Shape;345;g2ee79c0aaa2_0_43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6" name="Google Shape;346;g2ee79c0aaa2_0_43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7" name="Google Shape;347;g2ee79c0aaa2_0_43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1" name="Shape 351"/>
        <p:cNvGrpSpPr/>
        <p:nvPr/>
      </p:nvGrpSpPr>
      <p:grpSpPr>
        <a:xfrm>
          <a:off x="0" y="0"/>
          <a:ext cx="0" cy="0"/>
          <a:chOff x="0" y="0"/>
          <a:chExt cx="0" cy="0"/>
        </a:xfrm>
      </p:grpSpPr>
      <p:sp>
        <p:nvSpPr>
          <p:cNvPr id="352" name="Google Shape;352;g2ee79c0aaa2_0_442"/>
          <p:cNvSpPr txBox="1"/>
          <p:nvPr/>
        </p:nvSpPr>
        <p:spPr>
          <a:xfrm>
            <a:off x="3875725" y="1708750"/>
            <a:ext cx="76719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es la diferencia entre la enseñanza del cristianismo sobre la muerte y la de las religiones asiáticas como el hinduismo, el jainismo, el budismo y el sijismo?</a:t>
            </a:r>
            <a:endParaRPr b="1" i="0" sz="4000" u="none" cap="none" strike="noStrike">
              <a:solidFill>
                <a:schemeClr val="dk1"/>
              </a:solidFill>
              <a:latin typeface="Lato"/>
              <a:ea typeface="Lato"/>
              <a:cs typeface="Lato"/>
              <a:sym typeface="Lato"/>
            </a:endParaRPr>
          </a:p>
        </p:txBody>
      </p:sp>
      <p:sp>
        <p:nvSpPr>
          <p:cNvPr id="353" name="Google Shape;353;g2ee79c0aaa2_0_44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4" name="Google Shape;354;g2ee79c0aaa2_0_44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5" name="Google Shape;355;g2ee79c0aaa2_0_44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pic>
        <p:nvPicPr>
          <p:cNvPr descr="A green bird with leaves&#10;&#10;Description automatically generated" id="360" name="Google Shape;360;g2ee79c0aaa2_0_45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61" name="Google Shape;361;g2ee79c0aaa2_0_450"/>
          <p:cNvSpPr/>
          <p:nvPr/>
        </p:nvSpPr>
        <p:spPr>
          <a:xfrm>
            <a:off x="4474411" y="3254137"/>
            <a:ext cx="7265700" cy="12234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62" name="Google Shape;362;g2ee79c0aaa2_0_450"/>
          <p:cNvSpPr/>
          <p:nvPr/>
        </p:nvSpPr>
        <p:spPr>
          <a:xfrm flipH="1">
            <a:off x="1727373" y="3254151"/>
            <a:ext cx="3505500" cy="12213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63" name="Google Shape;363;g2ee79c0aaa2_0_450"/>
          <p:cNvSpPr/>
          <p:nvPr/>
        </p:nvSpPr>
        <p:spPr>
          <a:xfrm rot="-5400000">
            <a:off x="4043338" y="2516876"/>
            <a:ext cx="1222807" cy="2697330"/>
          </a:xfrm>
          <a:prstGeom prst="flowChartOffpageConnector">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64" name="Google Shape;364;g2ee79c0aaa2_0_450"/>
          <p:cNvSpPr/>
          <p:nvPr/>
        </p:nvSpPr>
        <p:spPr>
          <a:xfrm>
            <a:off x="415775" y="3254137"/>
            <a:ext cx="1311600" cy="12210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65" name="Google Shape;365;g2ee79c0aaa2_0_450"/>
          <p:cNvSpPr/>
          <p:nvPr/>
        </p:nvSpPr>
        <p:spPr>
          <a:xfrm>
            <a:off x="415775" y="3254151"/>
            <a:ext cx="1311600" cy="1221300"/>
          </a:xfrm>
          <a:prstGeom prst="rect">
            <a:avLst/>
          </a:prstGeom>
          <a:solidFill>
            <a:srgbClr val="E1EF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009444"/>
                </a:solidFill>
                <a:latin typeface="Lato Black"/>
                <a:ea typeface="Lato Black"/>
                <a:cs typeface="Lato Black"/>
                <a:sym typeface="Lato Black"/>
              </a:rPr>
              <a:t>02</a:t>
            </a:r>
            <a:endParaRPr sz="3700">
              <a:solidFill>
                <a:srgbClr val="009444"/>
              </a:solidFill>
              <a:latin typeface="Lato Black"/>
              <a:ea typeface="Lato Black"/>
              <a:cs typeface="Lato Black"/>
              <a:sym typeface="Lato Black"/>
            </a:endParaRPr>
          </a:p>
        </p:txBody>
      </p:sp>
      <p:sp>
        <p:nvSpPr>
          <p:cNvPr id="366" name="Google Shape;366;g2ee79c0aaa2_0_450"/>
          <p:cNvSpPr/>
          <p:nvPr/>
        </p:nvSpPr>
        <p:spPr>
          <a:xfrm>
            <a:off x="4474411" y="2008925"/>
            <a:ext cx="7265700" cy="12234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67" name="Google Shape;367;g2ee79c0aaa2_0_450"/>
          <p:cNvSpPr/>
          <p:nvPr/>
        </p:nvSpPr>
        <p:spPr>
          <a:xfrm flipH="1">
            <a:off x="1727373" y="2008939"/>
            <a:ext cx="3505500" cy="1221300"/>
          </a:xfrm>
          <a:prstGeom prst="rect">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68" name="Google Shape;368;g2ee79c0aaa2_0_450"/>
          <p:cNvSpPr/>
          <p:nvPr/>
        </p:nvSpPr>
        <p:spPr>
          <a:xfrm rot="-5400000">
            <a:off x="4043338" y="1271664"/>
            <a:ext cx="1222807" cy="2697330"/>
          </a:xfrm>
          <a:prstGeom prst="flowChartOffpageConnector">
            <a:avLst/>
          </a:prstGeom>
          <a:solidFill>
            <a:srgbClr val="00944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69" name="Google Shape;369;g2ee79c0aaa2_0_450"/>
          <p:cNvSpPr/>
          <p:nvPr/>
        </p:nvSpPr>
        <p:spPr>
          <a:xfrm>
            <a:off x="1764362" y="2156004"/>
            <a:ext cx="4019400" cy="942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500">
                <a:solidFill>
                  <a:srgbClr val="FFFFFF"/>
                </a:solidFill>
                <a:latin typeface="Lato"/>
                <a:ea typeface="Lato"/>
                <a:cs typeface="Lato"/>
                <a:sym typeface="Lato"/>
              </a:rPr>
              <a:t>Religiones Cristianas</a:t>
            </a:r>
            <a:endParaRPr b="1" sz="2500">
              <a:solidFill>
                <a:srgbClr val="FFFFFF"/>
              </a:solidFill>
              <a:latin typeface="Lato"/>
              <a:ea typeface="Lato"/>
              <a:cs typeface="Lato"/>
              <a:sym typeface="Lato"/>
            </a:endParaRPr>
          </a:p>
        </p:txBody>
      </p:sp>
      <p:sp>
        <p:nvSpPr>
          <p:cNvPr id="370" name="Google Shape;370;g2ee79c0aaa2_0_450"/>
          <p:cNvSpPr/>
          <p:nvPr/>
        </p:nvSpPr>
        <p:spPr>
          <a:xfrm>
            <a:off x="415775" y="2008925"/>
            <a:ext cx="1311600" cy="1221000"/>
          </a:xfrm>
          <a:prstGeom prst="rect">
            <a:avLst/>
          </a:prstGeom>
          <a:solidFill>
            <a:srgbClr val="B02B20"/>
          </a:solidFill>
          <a:ln>
            <a:noFill/>
          </a:ln>
          <a:effectLst>
            <a:outerShdw blurRad="71438" rotWithShape="0" algn="bl" dir="2700000" dist="28575">
              <a:srgbClr val="000000">
                <a:alpha val="17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600">
              <a:latin typeface="Lato"/>
              <a:ea typeface="Lato"/>
              <a:cs typeface="Lato"/>
              <a:sym typeface="Lato"/>
            </a:endParaRPr>
          </a:p>
        </p:txBody>
      </p:sp>
      <p:sp>
        <p:nvSpPr>
          <p:cNvPr id="371" name="Google Shape;371;g2ee79c0aaa2_0_450"/>
          <p:cNvSpPr/>
          <p:nvPr/>
        </p:nvSpPr>
        <p:spPr>
          <a:xfrm>
            <a:off x="415775" y="2008939"/>
            <a:ext cx="1311600" cy="1221300"/>
          </a:xfrm>
          <a:prstGeom prst="rect">
            <a:avLst/>
          </a:prstGeom>
          <a:solidFill>
            <a:srgbClr val="E1EFD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3700">
                <a:solidFill>
                  <a:srgbClr val="009444"/>
                </a:solidFill>
                <a:latin typeface="Lato Black"/>
                <a:ea typeface="Lato Black"/>
                <a:cs typeface="Lato Black"/>
                <a:sym typeface="Lato Black"/>
              </a:rPr>
              <a:t>01</a:t>
            </a:r>
            <a:endParaRPr sz="3700">
              <a:solidFill>
                <a:srgbClr val="009444"/>
              </a:solidFill>
              <a:latin typeface="Lato Black"/>
              <a:ea typeface="Lato Black"/>
              <a:cs typeface="Lato Black"/>
              <a:sym typeface="Lato Black"/>
            </a:endParaRPr>
          </a:p>
        </p:txBody>
      </p:sp>
      <p:sp>
        <p:nvSpPr>
          <p:cNvPr id="372" name="Google Shape;372;g2ee79c0aaa2_0_450"/>
          <p:cNvSpPr/>
          <p:nvPr/>
        </p:nvSpPr>
        <p:spPr>
          <a:xfrm>
            <a:off x="6092375" y="2011175"/>
            <a:ext cx="5206800" cy="1221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US" sz="2400">
                <a:solidFill>
                  <a:srgbClr val="009444"/>
                </a:solidFill>
                <a:latin typeface="Lato"/>
                <a:ea typeface="Lato"/>
                <a:cs typeface="Lato"/>
                <a:sym typeface="Lato"/>
              </a:rPr>
              <a:t>La resurrección del cuerpo el Día del Juicio</a:t>
            </a:r>
            <a:endParaRPr sz="2400">
              <a:solidFill>
                <a:srgbClr val="009444"/>
              </a:solidFill>
              <a:latin typeface="Lato"/>
              <a:ea typeface="Lato"/>
              <a:cs typeface="Lato"/>
              <a:sym typeface="Lato"/>
            </a:endParaRPr>
          </a:p>
        </p:txBody>
      </p:sp>
      <p:sp>
        <p:nvSpPr>
          <p:cNvPr id="373" name="Google Shape;373;g2ee79c0aaa2_0_450"/>
          <p:cNvSpPr/>
          <p:nvPr/>
        </p:nvSpPr>
        <p:spPr>
          <a:xfrm>
            <a:off x="1764362" y="3395626"/>
            <a:ext cx="4019400" cy="9426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500">
                <a:solidFill>
                  <a:srgbClr val="FFFFFF"/>
                </a:solidFill>
                <a:latin typeface="Lato"/>
                <a:ea typeface="Lato"/>
                <a:cs typeface="Lato"/>
                <a:sym typeface="Lato"/>
              </a:rPr>
              <a:t>Religiones Asiáticas </a:t>
            </a:r>
            <a:endParaRPr b="1" sz="2500">
              <a:solidFill>
                <a:srgbClr val="FFFFFF"/>
              </a:solidFill>
              <a:latin typeface="Lato"/>
              <a:ea typeface="Lato"/>
              <a:cs typeface="Lato"/>
              <a:sym typeface="Lato"/>
            </a:endParaRPr>
          </a:p>
        </p:txBody>
      </p:sp>
      <p:sp>
        <p:nvSpPr>
          <p:cNvPr id="374" name="Google Shape;374;g2ee79c0aaa2_0_450"/>
          <p:cNvSpPr/>
          <p:nvPr/>
        </p:nvSpPr>
        <p:spPr>
          <a:xfrm>
            <a:off x="6092375" y="3334850"/>
            <a:ext cx="5571600" cy="1221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US" sz="2400">
                <a:solidFill>
                  <a:srgbClr val="009444"/>
                </a:solidFill>
                <a:latin typeface="Lato"/>
                <a:ea typeface="Lato"/>
                <a:cs typeface="Lato"/>
                <a:sym typeface="Lato"/>
              </a:rPr>
              <a:t> La reencarnación</a:t>
            </a:r>
            <a:endParaRPr sz="2400">
              <a:solidFill>
                <a:srgbClr val="009444"/>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g2ee79c0aaa2_0_485"/>
          <p:cNvSpPr txBox="1"/>
          <p:nvPr/>
        </p:nvSpPr>
        <p:spPr>
          <a:xfrm>
            <a:off x="3875725" y="2318350"/>
            <a:ext cx="72132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sabemos sobre el cielo y la tierra nuevos que surgirán el Día del Juicio?</a:t>
            </a:r>
            <a:endParaRPr b="1" sz="4000">
              <a:solidFill>
                <a:schemeClr val="dk1"/>
              </a:solidFill>
              <a:latin typeface="Lato"/>
              <a:ea typeface="Lato"/>
              <a:cs typeface="Lato"/>
              <a:sym typeface="Lato"/>
            </a:endParaRPr>
          </a:p>
        </p:txBody>
      </p:sp>
      <p:sp>
        <p:nvSpPr>
          <p:cNvPr id="380" name="Google Shape;380;g2ee79c0aaa2_0_48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1" name="Google Shape;381;g2ee79c0aaa2_0_48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2" name="Google Shape;382;g2ee79c0aaa2_0_48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9</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¿Qué pasa cuando morimos?</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g2ee76800eef_0_21"/>
          <p:cNvSpPr txBox="1"/>
          <p:nvPr/>
        </p:nvSpPr>
        <p:spPr>
          <a:xfrm>
            <a:off x="3602250" y="1533725"/>
            <a:ext cx="78057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Ese día los cielos serán deshechos por el fuego, y los elementos se fundirán por el calor de las llamas. Pero, según sus promesas, nosotros esperamos un cielo nuevo y una tierra nueva, donde reinará la justicia.</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2 Pedro 3:12,13</a:t>
            </a:r>
            <a:endParaRPr b="0" i="0" sz="3400" u="none" cap="none" strike="noStrike">
              <a:solidFill>
                <a:schemeClr val="dk1"/>
              </a:solidFill>
              <a:latin typeface="Lato"/>
              <a:ea typeface="Lato"/>
              <a:cs typeface="Lato"/>
              <a:sym typeface="Lato"/>
            </a:endParaRPr>
          </a:p>
        </p:txBody>
      </p:sp>
      <p:sp>
        <p:nvSpPr>
          <p:cNvPr id="388" name="Google Shape;388;g2ee76800eef_0_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9" name="Google Shape;389;g2ee76800eef_0_2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0" name="Google Shape;390;g2ee76800eef_0_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
        <p:nvSpPr>
          <p:cNvPr id="395" name="Google Shape;395;g2ee79c0aaa2_0_494"/>
          <p:cNvSpPr txBox="1"/>
          <p:nvPr/>
        </p:nvSpPr>
        <p:spPr>
          <a:xfrm>
            <a:off x="3602250" y="771725"/>
            <a:ext cx="8297400" cy="5325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Vi entonces un cielo nuevo y una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tierra nueva",	 porque el primer cielo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y la primera tierra habían dejado de existir, y el mar tampoco existía ya. Vi también que la ciudad santa, la nueva Jerusalén, descendía del cielo, de Dios, ataviada como una novia que se adorna para su esposo. Entonces oí que desde el trono salía una potente voz, la cual decía: «Aquí está el tabernáculo de Dios con los hombres.</a:t>
            </a:r>
            <a:endParaRPr b="0" i="0" sz="3400" u="none" cap="none" strike="noStrike">
              <a:solidFill>
                <a:schemeClr val="dk1"/>
              </a:solidFill>
              <a:latin typeface="Lato"/>
              <a:ea typeface="Lato"/>
              <a:cs typeface="Lato"/>
              <a:sym typeface="Lato"/>
            </a:endParaRPr>
          </a:p>
        </p:txBody>
      </p:sp>
      <p:sp>
        <p:nvSpPr>
          <p:cNvPr id="396" name="Google Shape;396;g2ee79c0aaa2_0_49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7" name="Google Shape;397;g2ee79c0aaa2_0_49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8" name="Google Shape;398;g2ee79c0aaa2_0_49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sp>
        <p:nvSpPr>
          <p:cNvPr id="403" name="Google Shape;403;g2ee79c0aaa2_0_502"/>
          <p:cNvSpPr txBox="1"/>
          <p:nvPr/>
        </p:nvSpPr>
        <p:spPr>
          <a:xfrm>
            <a:off x="3602250" y="1076525"/>
            <a:ext cx="8297400" cy="501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Él vivirá con ellos, y ellos serán su </a:t>
            </a:r>
            <a:endParaRPr sz="34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pueblo, y Dios mismo estará con ellos y será su Dios.  Dios enjugará las lágrimas de los ojos de ellos, y ya no habrá muerte, ni más llanto, ni lamento ni dolor; porque las primeras cosas habrán dejado de existir. El que estaba sentado en el trono dijo: «Mira, yo hago nuevas todas las cosas»</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Apocalipsis 21:1-5</a:t>
            </a:r>
            <a:endParaRPr b="0" i="0" sz="3400" u="none" cap="none" strike="noStrike">
              <a:solidFill>
                <a:schemeClr val="dk1"/>
              </a:solidFill>
              <a:latin typeface="Lato"/>
              <a:ea typeface="Lato"/>
              <a:cs typeface="Lato"/>
              <a:sym typeface="Lato"/>
            </a:endParaRPr>
          </a:p>
        </p:txBody>
      </p:sp>
      <p:sp>
        <p:nvSpPr>
          <p:cNvPr id="404" name="Google Shape;404;g2ee79c0aaa2_0_50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5" name="Google Shape;405;g2ee79c0aaa2_0_50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06" name="Google Shape;406;g2ee79c0aaa2_0_50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412" name="Google Shape;412;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3" name="Google Shape;413;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14" name="Google Shape;414;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sp>
        <p:nvSpPr>
          <p:cNvPr id="419" name="Google Shape;419;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420" name="Google Shape;420;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421" name="Google Shape;421;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2" name="Google Shape;422;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423" name="Google Shape;423;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424" name="Google Shape;424;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sp>
        <p:nvSpPr>
          <p:cNvPr id="429" name="Google Shape;429;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430" name="Google Shape;430;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31" name="Google Shape;431;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32" name="Google Shape;432;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8" name="Google Shape;438;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39" name="Google Shape;439;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40" name="Google Shape;440;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41" name="Google Shape;441;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42" name="Google Shape;442;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3" name="Google Shape;443;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8" name="Google Shape;148;g2e8f58b83d9_0_989"/>
          <p:cNvSpPr txBox="1"/>
          <p:nvPr/>
        </p:nvSpPr>
        <p:spPr>
          <a:xfrm>
            <a:off x="3875725" y="2242150"/>
            <a:ext cx="76980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Enumere en orden cronológico los acontecimientos que sucederán el Día del Juicio.</a:t>
            </a:r>
            <a:endParaRPr b="1" sz="4000">
              <a:solidFill>
                <a:schemeClr val="dk1"/>
              </a:solidFill>
              <a:latin typeface="Lato"/>
              <a:ea typeface="Lato"/>
              <a:cs typeface="Lato"/>
              <a:sym typeface="Lato"/>
            </a:endParaRPr>
          </a:p>
        </p:txBody>
      </p:sp>
      <p:pic>
        <p:nvPicPr>
          <p:cNvPr descr="A green bird with leaves&#10;&#10;Description automatically generated" id="149" name="Google Shape;149;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e79c0aaa2_0_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g2ee79c0aaa2_0_3"/>
          <p:cNvSpPr txBox="1"/>
          <p:nvPr/>
        </p:nvSpPr>
        <p:spPr>
          <a:xfrm>
            <a:off x="1994500" y="724625"/>
            <a:ext cx="9676500" cy="6008100"/>
          </a:xfrm>
          <a:prstGeom prst="rect">
            <a:avLst/>
          </a:prstGeom>
          <a:noFill/>
          <a:ln>
            <a:noFill/>
          </a:ln>
        </p:spPr>
        <p:txBody>
          <a:bodyPr anchorCtr="0" anchor="t" bIns="45700" lIns="91425" spcFirstLastPara="1" rIns="91425" wrap="square" tIns="45700">
            <a:spAutoFit/>
          </a:bodyPr>
          <a:lstStyle/>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Jesús regresa en gloria. </a:t>
            </a:r>
            <a:r>
              <a:rPr i="1" lang="en-US" sz="2700">
                <a:solidFill>
                  <a:schemeClr val="dk1"/>
                </a:solidFill>
                <a:latin typeface="Lato"/>
                <a:ea typeface="Lato"/>
                <a:cs typeface="Lato"/>
                <a:sym typeface="Lato"/>
              </a:rPr>
              <a:t>(1 Tesalonicenses 4:16,17)</a:t>
            </a:r>
            <a:endParaRPr i="1" sz="2700">
              <a:solidFill>
                <a:schemeClr val="dk1"/>
              </a:solidFill>
              <a:latin typeface="Lato"/>
              <a:ea typeface="Lato"/>
              <a:cs typeface="Lato"/>
              <a:sym typeface="Lato"/>
            </a:endParaRPr>
          </a:p>
          <a:p>
            <a:pPr indent="-457200" lvl="0" marL="457200" rtl="0" algn="l">
              <a:spcBef>
                <a:spcPts val="1000"/>
              </a:spcBef>
              <a:spcAft>
                <a:spcPts val="0"/>
              </a:spcAft>
              <a:buClr>
                <a:schemeClr val="dk1"/>
              </a:buClr>
              <a:buSzPts val="3600"/>
              <a:buFont typeface="Lato"/>
              <a:buChar char="●"/>
            </a:pPr>
            <a:r>
              <a:rPr lang="en-US" sz="3600">
                <a:solidFill>
                  <a:schemeClr val="dk1"/>
                </a:solidFill>
                <a:latin typeface="Lato"/>
                <a:ea typeface="Lato"/>
                <a:cs typeface="Lato"/>
                <a:sym typeface="Lato"/>
              </a:rPr>
              <a:t>Todos los muertos resucitan corporalmente.</a:t>
            </a:r>
            <a:endParaRPr sz="3600">
              <a:solidFill>
                <a:schemeClr val="dk1"/>
              </a:solidFill>
              <a:latin typeface="Lato"/>
              <a:ea typeface="Lato"/>
              <a:cs typeface="Lato"/>
              <a:sym typeface="Lato"/>
            </a:endParaRPr>
          </a:p>
          <a:p>
            <a:pPr indent="-457200" lvl="0" marL="457200" rtl="0" algn="l">
              <a:spcBef>
                <a:spcPts val="1000"/>
              </a:spcBef>
              <a:spcAft>
                <a:spcPts val="0"/>
              </a:spcAft>
              <a:buClr>
                <a:schemeClr val="dk1"/>
              </a:buClr>
              <a:buSzPts val="3600"/>
              <a:buFont typeface="Lato"/>
              <a:buChar char="●"/>
            </a:pPr>
            <a:r>
              <a:rPr lang="en-US" sz="3600">
                <a:solidFill>
                  <a:schemeClr val="dk1"/>
                </a:solidFill>
                <a:latin typeface="Lato"/>
                <a:ea typeface="Lato"/>
                <a:cs typeface="Lato"/>
                <a:sym typeface="Lato"/>
              </a:rPr>
              <a:t>Los cuerpos se reencuentran con sus almas, ya sea en el cielo o en el infierno. Los creyentes reciben cuerpos glorificados.  </a:t>
            </a:r>
            <a:endParaRPr sz="3600">
              <a:solidFill>
                <a:schemeClr val="dk1"/>
              </a:solidFill>
              <a:latin typeface="Lato"/>
              <a:ea typeface="Lato"/>
              <a:cs typeface="Lato"/>
              <a:sym typeface="Lato"/>
            </a:endParaRPr>
          </a:p>
          <a:p>
            <a:pPr indent="0" lvl="0" marL="457200" rtl="0" algn="l">
              <a:spcBef>
                <a:spcPts val="1000"/>
              </a:spcBef>
              <a:spcAft>
                <a:spcPts val="0"/>
              </a:spcAft>
              <a:buNone/>
            </a:pPr>
            <a:r>
              <a:rPr i="1" lang="en-US" sz="2700">
                <a:solidFill>
                  <a:schemeClr val="dk1"/>
                </a:solidFill>
                <a:latin typeface="Lato"/>
                <a:ea typeface="Lato"/>
                <a:cs typeface="Lato"/>
                <a:sym typeface="Lato"/>
              </a:rPr>
              <a:t>(1 Corintios 15:42-44 y Filipenses 3:21)</a:t>
            </a:r>
            <a:endParaRPr i="1" sz="2700">
              <a:solidFill>
                <a:schemeClr val="dk1"/>
              </a:solidFill>
              <a:latin typeface="Lato"/>
              <a:ea typeface="Lato"/>
              <a:cs typeface="Lato"/>
              <a:sym typeface="Lato"/>
            </a:endParaRPr>
          </a:p>
          <a:p>
            <a:pPr indent="-457200" lvl="0" marL="457200" rtl="0" algn="l">
              <a:spcBef>
                <a:spcPts val="1000"/>
              </a:spcBef>
              <a:spcAft>
                <a:spcPts val="1000"/>
              </a:spcAft>
              <a:buClr>
                <a:schemeClr val="dk1"/>
              </a:buClr>
              <a:buSzPts val="3600"/>
              <a:buFont typeface="Lato"/>
              <a:buChar char="●"/>
            </a:pPr>
            <a:r>
              <a:rPr lang="en-US" sz="3600">
                <a:solidFill>
                  <a:schemeClr val="dk1"/>
                </a:solidFill>
                <a:latin typeface="Lato"/>
                <a:ea typeface="Lato"/>
                <a:cs typeface="Lato"/>
                <a:sym typeface="Lato"/>
              </a:rPr>
              <a:t>Los que todavía se encuentren vivos en el Día del Juicio son llevados juntos en cuerpo y alma al cielo o al infierno. Los cuerpos de los creyentes son glorificados.    </a:t>
            </a:r>
            <a:r>
              <a:rPr i="1" lang="en-US" sz="2700">
                <a:solidFill>
                  <a:schemeClr val="dk1"/>
                </a:solidFill>
                <a:latin typeface="Lato"/>
                <a:ea typeface="Lato"/>
                <a:cs typeface="Lato"/>
                <a:sym typeface="Lato"/>
              </a:rPr>
              <a:t>(2 Pedro 3:10, 12, 13)</a:t>
            </a:r>
            <a:endParaRPr i="1" sz="2700">
              <a:solidFill>
                <a:schemeClr val="dk1"/>
              </a:solidFill>
              <a:latin typeface="Lato"/>
              <a:ea typeface="Lato"/>
              <a:cs typeface="Lato"/>
              <a:sym typeface="Lato"/>
            </a:endParaRPr>
          </a:p>
        </p:txBody>
      </p:sp>
      <p:pic>
        <p:nvPicPr>
          <p:cNvPr descr="A green bird with leaves&#10;&#10;Description automatically generated" id="156" name="Google Shape;156;g2ee79c0aaa2_0_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2ee79c0aaa2_0_23"/>
          <p:cNvSpPr txBox="1"/>
          <p:nvPr/>
        </p:nvSpPr>
        <p:spPr>
          <a:xfrm>
            <a:off x="3602250" y="466925"/>
            <a:ext cx="7805700" cy="606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Entonces oí que desde el trono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salía una potente voz, la cual decía: «Aquí está el tabernáculo de Dios con los hombres. Él vivirá con ellos, y ellos serán su pueblo, y Dios mismo estará con ellos y será su Dios. Dios enjugará las lágrimas de los ojos de ellos, y ya no habrá muerte, ni más llanto, ni lamento ni dolor; porque las primeras cosas habrán dejado de existir.</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Apocalipsis 21:3-4</a:t>
            </a:r>
            <a:endParaRPr b="0" i="0" sz="3400" u="none" cap="none" strike="noStrike">
              <a:solidFill>
                <a:schemeClr val="dk1"/>
              </a:solidFill>
              <a:latin typeface="Lato"/>
              <a:ea typeface="Lato"/>
              <a:cs typeface="Lato"/>
              <a:sym typeface="Lato"/>
            </a:endParaRPr>
          </a:p>
        </p:txBody>
      </p:sp>
      <p:sp>
        <p:nvSpPr>
          <p:cNvPr id="162" name="Google Shape;162;g2ee79c0aaa2_0_2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ee79c0aaa2_0_2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64" name="Google Shape;164;g2ee79c0aaa2_0_2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DFB112F3-51E7-449B-A97D-66F7A96B2C9D}"/>
</file>

<file path=customXml/itemProps2.xml><?xml version="1.0" encoding="utf-8"?>
<ds:datastoreItem xmlns:ds="http://schemas.openxmlformats.org/officeDocument/2006/customXml" ds:itemID="{4C346C40-92D7-4409-98EF-9354A3DCF3C6}"/>
</file>

<file path=customXml/itemProps3.xml><?xml version="1.0" encoding="utf-8"?>
<ds:datastoreItem xmlns:ds="http://schemas.openxmlformats.org/officeDocument/2006/customXml" ds:itemID="{026D787A-73BC-4B73-9CD6-50772565813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