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wk42ORsk7PYm6FL0h0UajUTRX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PkW7Nehim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1155CC"/>
                </a:solidFill>
                <a:latin typeface="Calibri"/>
                <a:ea typeface="Calibri"/>
                <a:cs typeface="Calibri"/>
                <a:sym typeface="Calibri"/>
                <a:hlinkClick r:id="rId2">
                  <a:extLst>
                    <a:ext uri="{A12FA001-AC4F-418D-AE19-62706E023703}">
                      <ahyp:hlinkClr val="tx"/>
                    </a:ext>
                  </a:extLst>
                </a:hlinkClick>
              </a:rPr>
              <a:t>https://www.youtube.com/watch?v=PkW7Nehimf</a:t>
            </a:r>
            <a:r>
              <a:rPr lang="en-US">
                <a:solidFill>
                  <a:schemeClr val="dk1"/>
                </a:solidFill>
                <a:latin typeface="Calibri"/>
                <a:ea typeface="Calibri"/>
                <a:cs typeface="Calibri"/>
                <a:sym typeface="Calibri"/>
              </a:rPr>
              <a:t>I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Marcos 1:16-39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Elegir una de las siguientes historias de Marcos 1:16-39 para escribir en sus propias palabras y venir a la clase listo para compartir.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llama a sus discípulos (Marcos 1:16-20)</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sana a un hombre que estaba poseído (Marcos 1:21-28)</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sana la suegra de Simón (Marcos 1:29-31)</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ministerio de Jesús (Marcos 1:32-39)</a:t>
            </a:r>
            <a:r>
              <a:rPr lang="en-US">
                <a:solidFill>
                  <a:srgbClr val="FF0000"/>
                </a:solidFill>
                <a:latin typeface="Calibri"/>
                <a:ea typeface="Calibri"/>
                <a:cs typeface="Calibri"/>
                <a:sym typeface="Calibri"/>
              </a:rPr>
              <a:t>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Practicamos “Contar”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Ahora, vamos a practicar el “Contar” en grupos pequeños. La idea es que cada miembro del grupo comparta una historia de la tarea. Intente usar sus propias palabras siendo fiel al texto. Después de compartir, los otros miembros están invitados a compartir su retroalimentación. ¡Se pueden imaginar su público! Quizás están compartiendo con niños, o con una amiga, o en la iglesia. La idea es que cada persona comparta la Palabra de Dios por contar una historia Biblia.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Tienen las siguientes opciones de su tarea: </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llama a sus discípulos (Marcos 1:16-20)</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sana a un hombre que estaba poseído (Marcos 1:21-28)</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sana la suegra de Simón (Marcos 1:29-31)</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ministerio de Jesús (Marcos 1:32-39)</a:t>
            </a:r>
            <a:r>
              <a:rPr lang="en-US">
                <a:solidFill>
                  <a:srgbClr val="FF0000"/>
                </a:solidFill>
                <a:latin typeface="Calibri"/>
                <a:ea typeface="Calibri"/>
                <a:cs typeface="Calibri"/>
                <a:sym typeface="Calibri"/>
              </a:rPr>
              <a:t> </a:t>
            </a:r>
            <a:endParaRPr>
              <a:solidFill>
                <a:srgbClr val="FF0000"/>
              </a:solidFill>
              <a:latin typeface="Calibri"/>
              <a:ea typeface="Calibri"/>
              <a:cs typeface="Calibri"/>
              <a:sym typeface="Calibri"/>
            </a:endParaRPr>
          </a:p>
          <a:p>
            <a:pPr indent="0" lvl="0" marL="228600" rtl="0" algn="ctr">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***Coloca a los estudiantes en grupos pequeños de 3 o 4 y darles 10 minutos para practicar. Cuando regresen, lanza la siguiente pregunta:***</a:t>
            </a:r>
            <a:endParaRPr>
              <a:solidFill>
                <a:srgbClr val="FF0000"/>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¿Fue fácil o difícil esta actividad? ¿Por qué?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70" name="Google Shape;170;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d1a1029c0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Platicar las seis preguntas para</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a:t>
            </a:r>
            <a:endParaRPr b="1">
              <a:solidFill>
                <a:schemeClr val="dk1"/>
              </a:solidFill>
              <a:latin typeface="Calibri"/>
              <a:ea typeface="Calibri"/>
              <a:cs typeface="Calibri"/>
              <a:sym typeface="Calibri"/>
            </a:endParaRPr>
          </a:p>
        </p:txBody>
      </p:sp>
      <p:sp>
        <p:nvSpPr>
          <p:cNvPr id="180" name="Google Shape;180;g26d1a1029c0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6d1a1029c0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Simón, Andrés, Jesús, Jacobo y Juan (los hijos de Zebedeo), Zebedeo y los jornaleros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 en la sinagoga de Capernaúm</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hombre y el espíritu impuro que traía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suegra de Pedro (Si Pedro tenía suegra, estaba…)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Muchos enfermos y endemoniados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1" name="Google Shape;191;g26d1a1029c0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6d1a1029c0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Sus redes, el agua, la barca</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03" name="Google Shape;203;g26d1a1029c0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d1a1029c0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Galilea Junto al lago de Galilea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Capernaúm: Jesús va a la sinagoga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V.29-31 En la casa de Simón y Andrés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Y luego en toda Galilea anda predicando y sanando.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15" name="Google Shape;215;g26d1a1029c0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d1a1029c0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día de reposo En la primera etapa del ministerio de Jesús</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v.21: un día de reposo</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día después, tempranito Jesús sale a orar a solas.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27" name="Google Shape;227;g26d1a1029c0_0_1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d1a1029c0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dedican a la pesca, pero Jesús les llama a seguirlo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 hombre tenía un espíritu impuro y le grita a Jesús en la sinagoga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suegra de Simón estaba en cama con fiebre</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Hay mucha gente sufriendo física y espiritualmente, y aún más necesitan de la palabra.</a:t>
            </a:r>
            <a:endParaRPr>
              <a:solidFill>
                <a:schemeClr val="dk1"/>
              </a:solidFill>
              <a:latin typeface="Calibri"/>
              <a:ea typeface="Calibri"/>
              <a:cs typeface="Calibri"/>
              <a:sym typeface="Calibri"/>
            </a:endParaRPr>
          </a:p>
        </p:txBody>
      </p:sp>
      <p:sp>
        <p:nvSpPr>
          <p:cNvPr id="239" name="Google Shape;239;g26d1a1029c0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6d1a1029c0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dejan todo para seguirlo.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expulsa los demonios, sana a los enfermos, y predica las buenas noticias del reino. Para esto ha venido…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51" name="Google Shape;251;g26d1a1029c0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b="1">
              <a:solidFill>
                <a:schemeClr val="dk1"/>
              </a:solidFill>
              <a:latin typeface="Calibri"/>
              <a:ea typeface="Calibri"/>
              <a:cs typeface="Calibri"/>
              <a:sym typeface="Calibri"/>
            </a:endParaRPr>
          </a:p>
        </p:txBody>
      </p:sp>
      <p:sp>
        <p:nvSpPr>
          <p:cNvPr id="263" name="Google Shape;263;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highlight>
                  <a:srgbClr val="FFFFFF"/>
                </a:highlight>
                <a:latin typeface="Calibri"/>
                <a:ea typeface="Calibri"/>
                <a:cs typeface="Calibri"/>
                <a:sym typeface="Calibri"/>
              </a:rPr>
              <a:t>Jesús recorrió toda Galilea; predicaba en las sinagogas y expulsaba demonios.</a:t>
            </a:r>
            <a:endParaRPr>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74" name="Google Shape;27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600"/>
              </a:spcBef>
              <a:spcAft>
                <a:spcPts val="0"/>
              </a:spcAft>
              <a:buClr>
                <a:schemeClr val="dk1"/>
              </a:buClr>
              <a:buSzPts val="1100"/>
              <a:buFont typeface="Arial"/>
              <a:buNone/>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0" lvl="0" marL="0" marR="171450" rtl="0" algn="l">
              <a:spcBef>
                <a:spcPts val="600"/>
              </a:spcBef>
              <a:spcAft>
                <a:spcPts val="0"/>
              </a:spcAft>
              <a:buClr>
                <a:schemeClr val="dk1"/>
              </a:buClr>
              <a:buSzPts val="1100"/>
              <a:buFont typeface="Arial"/>
              <a:buNone/>
            </a:pPr>
            <a:r>
              <a:rPr lang="en-US">
                <a:solidFill>
                  <a:schemeClr val="dk1"/>
                </a:solidFill>
                <a:latin typeface="Calibri"/>
                <a:ea typeface="Calibri"/>
                <a:cs typeface="Calibri"/>
                <a:sym typeface="Calibri"/>
              </a:rPr>
              <a:t>Jesús se dedicó a servir: enseñando, predicando, atendiendo las necesidades de la gente.  Muchas veces estoy metido en lo mío y ni estoy atento a lo que necesitan los demás.</a:t>
            </a:r>
            <a:endParaRPr>
              <a:solidFill>
                <a:schemeClr val="dk1"/>
              </a:solidFill>
              <a:latin typeface="Calibri"/>
              <a:ea typeface="Calibri"/>
              <a:cs typeface="Calibri"/>
              <a:sym typeface="Calibri"/>
            </a:endParaRPr>
          </a:p>
          <a:p>
            <a:pPr indent="0" lvl="0" marL="0" marR="171450" rtl="0" algn="l">
              <a:spcBef>
                <a:spcPts val="600"/>
              </a:spcBef>
              <a:spcAft>
                <a:spcPts val="0"/>
              </a:spcAft>
              <a:buClr>
                <a:schemeClr val="dk1"/>
              </a:buClr>
              <a:buSzPts val="1100"/>
              <a:buFont typeface="Arial"/>
              <a:buNone/>
            </a:pPr>
            <a:r>
              <a:rPr lang="en-US">
                <a:solidFill>
                  <a:schemeClr val="dk1"/>
                </a:solidFill>
                <a:latin typeface="Calibri"/>
                <a:ea typeface="Calibri"/>
                <a:cs typeface="Calibri"/>
                <a:sym typeface="Calibri"/>
              </a:rPr>
              <a:t>En otras ocasiones, no aparto tiempo para orar.  Me gana la flojera y los quehaceres me distraen.  </a:t>
            </a:r>
            <a:endParaRPr>
              <a:solidFill>
                <a:schemeClr val="dk1"/>
              </a:solidFill>
              <a:latin typeface="Calibri"/>
              <a:ea typeface="Calibri"/>
              <a:cs typeface="Calibri"/>
              <a:sym typeface="Calibri"/>
            </a:endParaRPr>
          </a:p>
          <a:p>
            <a:pPr indent="0" lvl="0" marL="0" marR="171450" rtl="0" algn="l">
              <a:spcBef>
                <a:spcPts val="60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86" name="Google Shape;28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también por gracia, me ha mostrado que él es mi Salvador de la condenación que merezco por mis pecados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Así como Jesús respondió a las suplicas de las personas, también Dios responde a mis oraciones (en su tiempo y a su manera)</a:t>
            </a:r>
            <a:endParaRPr>
              <a:solidFill>
                <a:schemeClr val="dk1"/>
              </a:solidFill>
              <a:latin typeface="Calibri"/>
              <a:ea typeface="Calibri"/>
              <a:cs typeface="Calibri"/>
              <a:sym typeface="Calibri"/>
            </a:endParaRPr>
          </a:p>
          <a:p>
            <a:pPr indent="-184150" lvl="1"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El propósito de los milagros de Jesús: La autoridad de Jesús sobre los demonios impresionaba a la gente; las obras milagrosas demostraron que él era en efecto el Salvador prometido, el mismo Hijo de Dios.  Y al mismo tiempo me deja en claro el corazón de Dios:  ¡Tanto nos ama que no quiere que nadie se quede en manos del diablo!  Jesús utiliza su poder divino para rescatarlos de demonios, sufrimiento, y enfermedades. </a:t>
            </a:r>
            <a:endParaRPr>
              <a:solidFill>
                <a:schemeClr val="dk1"/>
              </a:solidFill>
              <a:latin typeface="Calibri"/>
              <a:ea typeface="Calibri"/>
              <a:cs typeface="Calibri"/>
              <a:sym typeface="Calibri"/>
            </a:endParaRPr>
          </a:p>
        </p:txBody>
      </p:sp>
      <p:sp>
        <p:nvSpPr>
          <p:cNvPr id="298" name="Google Shape;29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p:txBody>
      </p:sp>
      <p:sp>
        <p:nvSpPr>
          <p:cNvPr id="310" name="Google Shape;31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d2ca7f98b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Los Milagros de Jesús</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propósito de los milagros de Jesús: Al igual que en el caso de sus otros milagros, la autoridad de Jesús sobre los demonios impresionaba a la gente; las obras milagrosas demostraron que él era en efecto el Salvador prometido, el mismo Hijo de Dios.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¿Necesitamos hoy milagros? Solo Dios tiene el poder de hacer milagros.  Dios ciertamente podría permitirle a su pueblo hacerlos con su poder, si fuera su voluntad. No vamos a limitar a Dios.  No hay nada imposible para Dios.  Pero, Él nos advierte que no basemos la fe en milagros. Teniendo la Biblia, no tenemos necesidad de milagros para corroborar su mensaje. La Biblia también nos advierte que el malvado que vendrá por obra de Satanás usa toda clase de milagros para engañar a la gente.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Tenemos el testimonio completo de la Biblia que, por su propia autoridad, establece que es la Palabra de Dios.  Eso es lo que más necesitamos.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322" name="Google Shape;322;g26d2ca7f98b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6d38501474_0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7916"/>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Anunciar el Proyecto Final</a:t>
            </a:r>
            <a:endParaRPr>
              <a:solidFill>
                <a:schemeClr val="dk1"/>
              </a:solidFill>
              <a:latin typeface="Calibri"/>
              <a:ea typeface="Calibri"/>
              <a:cs typeface="Calibri"/>
              <a:sym typeface="Calibri"/>
            </a:endParaRPr>
          </a:p>
        </p:txBody>
      </p:sp>
      <p:sp>
        <p:nvSpPr>
          <p:cNvPr id="331" name="Google Shape;331;g26d38501474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41" name="Google Shape;341;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49" name="Google Shape;349;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100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Evangelio de Marcos</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¿Quién era Marcos?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Eusebio, un historiador de la iglesia, dice que Marcos fue intérprete (traductor) de Pedro.  Marcos mismo no fue testigo presencial de la mayoría de los sucesos, pero Pedro sí lo fue.  1 Pedro 5:13 nos dice que Pedro consideraba a Marcos como “su hijo.”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Marcos es “Juan Marcos”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Primo de Bernabé</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Hechos 12:12 nos dice que la madre de Juan Marcos era feligresa de la congregación en Jerusalén.</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Acompañó a Pablo y Bernabé en su primer viaje misionero.  Pero Juan Marcos los dejó y regresó a Jerusalén.</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su segundo viaje misionero, Pablo no quiso llevar a Juan Marcos.  Eso produjo un desacuerdo entre Pablo y Bernabé.  Bernabé tomó a Marcos y fueron hacia Chipre.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también llegó a decir de Marcos, “Toma a Marcos y tráelo contigo, porque me es útil para el ministerio.”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evangelio de Marcos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más breve de los evangelios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un libro de acción, no se enfoca tanto en las palabras.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 parecer fue escrito para gentiles.  Marcos traduce expresiones hebreas.</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posesión demoníaca en la era del Nuevo Testamento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casos de posesión demoníaca narradas en la Biblia fueron más frecuentes durante el ministerio público de Jesús. Claramente Satanás quería destruir la obra salvadora del Salvador prometido. Aunque Dios permitió que Satanás atacara a Jesús, él no podría ganar. En Marcos 1:24 los demonios claramente entendían que Jesús podría destruirlos, y que con el tiempo lo haría.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Individuos sí sufrían físicamente cuando estaban poseídos por los demonios: “mudez (Mateo 9:32; 12:22; Marcos 9:17,25; Lucas 11:14); sordera (Marcos 9:25); ceguera (Mateo 12:22; Juan 10:21); convulsiones (Marcos 1:26; 9:26); fuerza sobrenatural (Marcos 5:4); y comportamiento autodestructivo (Mateo 17:15)” (Diccionario Bíblico Ilustrado Holman, p. 412).</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la posesión demoníaca no equivale a enfermedad mental. Jesús habló directamente con los demonios en vez de hablar con la persona poseída por los demonios o espíritus malignos. El ser maligno personal sabía cosas relacionadas a Jesús que la persona poseída no podría haber conocido. Por ejemplo, los demonios entendían claramente que Jesús era el Hijo de Dios (en Marcos 1:24).</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Algunos que dudan de la veracidad de la Biblia afirman que Jesús era ignorante, confundiendo el desorden mental con la posesión demoníaca. Eso rechaza el hecho de que el Salvador conoce todas las cosas (Juan 21:17) y que él siempre decía la verdad (1 Pedro 2:22).</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Conclusión: El diablo atacaba a Jesús con todo su poder.  Pero el apóstol Juan escribe, “El Hijo de Dios fue enviado precisamente para destruir las obras del diablo” (1 Juan 3:8).</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u="sng">
              <a:solidFill>
                <a:schemeClr val="dk1"/>
              </a:solidFill>
              <a:latin typeface="Calibri"/>
              <a:ea typeface="Calibri"/>
              <a:cs typeface="Calibri"/>
              <a:sym typeface="Calibri"/>
            </a:endParaRPr>
          </a:p>
        </p:txBody>
      </p:sp>
      <p:sp>
        <p:nvSpPr>
          <p:cNvPr id="357" name="Google Shape;357;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No hay amor como el tuyo, Dios el Padre, el Hijo, y el Espíritu Santo. Te doy gracias porque me buscaste, me salvaste de las consecuencias eternas del pecado y me diste vida eterna. También te doy gracias porque me cuidas cada día. Perdóname cuando no me acuerdo de lo mucho que me amas y no comparto el mensaje de tu amor con otras personas.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Marcos 1:16-39</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Practicar el “Contar” usando una historia de Marcos 1:16-39</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el propósito de los milagros de Jesus y la necesidad de milagros hoy día</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d2ca7f98b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demonios?</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Son ángeles que se rebelaron contra Dios, bajo el liderazgo del diablo.  </a:t>
            </a:r>
            <a:endParaRPr b="1">
              <a:solidFill>
                <a:schemeClr val="dk1"/>
              </a:solidFill>
              <a:latin typeface="Calibri"/>
              <a:ea typeface="Calibri"/>
              <a:cs typeface="Calibri"/>
              <a:sym typeface="Calibri"/>
            </a:endParaRPr>
          </a:p>
        </p:txBody>
      </p:sp>
      <p:sp>
        <p:nvSpPr>
          <p:cNvPr id="144" name="Google Shape;144;g26d2ca7f98b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d38501474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“Y a los ángeles que no mantuvieron su posición de autoridad, sino que abandonaron su propia morada, los tiene perpetuamente encarcelados en oscuridad para el juicio del gran día” (Judas 6).</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Su hogar: Jesús dice que el infierno fue preparado para el diablo y sus ángeles (Mt. 25:41).</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54" name="Google Shape;154;g26d3850147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d38501474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 líder:</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diablo: “calumniador”</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Satanás: “adversario”- “engaña al mundo entero,” Satanás es el “acusador de nuestros hermanos, el que los acusaba día y noche delante de nuestro Dios” (Apocalipsis 12:9-10).</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 homicida, el padre de mentiras, el príncipe de este mundo, el padre de los incrédulos.</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Obra por medio de hipócritas, falsos maestros, religiones mezcladas (sincretismo). </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Explota los puntos débiles de los creyentes</a:t>
            </a:r>
            <a:r>
              <a:rPr i="1" lang="en-US">
                <a:solidFill>
                  <a:schemeClr val="dk1"/>
                </a:solidFill>
                <a:latin typeface="Calibri"/>
                <a:ea typeface="Calibri"/>
                <a:cs typeface="Calibri"/>
                <a:sym typeface="Calibri"/>
              </a:rPr>
              <a:t> para hacerlos pecar.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palabra de Dios es nuestra armadura espiritual… “Escrito está.” (Ejemplo de Jesús usando escritura cuando era tentado en el desierto)</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162" name="Google Shape;162;g26d38501474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3.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25.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30.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39" l="17153"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g26c0eec2cfd_0_235"/>
          <p:cNvSpPr txBox="1"/>
          <p:nvPr/>
        </p:nvSpPr>
        <p:spPr>
          <a:xfrm>
            <a:off x="4127382" y="587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73" name="Google Shape;173;g26c0eec2cfd_0_235"/>
          <p:cNvCxnSpPr/>
          <p:nvPr/>
        </p:nvCxnSpPr>
        <p:spPr>
          <a:xfrm>
            <a:off x="4230827" y="16038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4" name="Google Shape;174;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5" name="Google Shape;175;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76" name="Google Shape;176;g26c0eec2cfd_0_235"/>
          <p:cNvSpPr txBox="1"/>
          <p:nvPr/>
        </p:nvSpPr>
        <p:spPr>
          <a:xfrm>
            <a:off x="4127375" y="1877150"/>
            <a:ext cx="80646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Marcos 1:16-39 en grupos pequeños</a:t>
            </a:r>
            <a:endParaRPr b="1"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Jesús llama a sus discípulos (Marcos 1:16-20)</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Jesús sana a un hombre que estaba poseído (Marcos 1:21-28)</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Jesús sana la suegra de Simón (Marcos 1:29-31)</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El ministerio de Jesús (Marcos 1:32-39) </a:t>
            </a:r>
            <a:endParaRPr sz="3200">
              <a:solidFill>
                <a:schemeClr val="dk1"/>
              </a:solidFill>
              <a:latin typeface="Lato"/>
              <a:ea typeface="Lato"/>
              <a:cs typeface="Lato"/>
              <a:sym typeface="Lato"/>
            </a:endParaRPr>
          </a:p>
        </p:txBody>
      </p:sp>
      <p:pic>
        <p:nvPicPr>
          <p:cNvPr descr="A green bird with leaves&#10;&#10;Description automatically generated" id="177" name="Google Shape;177;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g26d1a1029c0_0_101"/>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3" name="Google Shape;183;g26d1a1029c0_0_101"/>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4" name="Google Shape;184;g26d1a1029c0_0_101"/>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Marcos 1:16-39</a:t>
            </a:r>
            <a:endParaRPr b="0" i="0" sz="4800" u="none" cap="none" strike="noStrike">
              <a:solidFill>
                <a:schemeClr val="dk1"/>
              </a:solidFill>
              <a:latin typeface="Lato"/>
              <a:ea typeface="Lato"/>
              <a:cs typeface="Lato"/>
              <a:sym typeface="Lato"/>
            </a:endParaRPr>
          </a:p>
        </p:txBody>
      </p:sp>
      <p:sp>
        <p:nvSpPr>
          <p:cNvPr id="185" name="Google Shape;185;g26d1a1029c0_0_101"/>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6" name="Google Shape;186;g26d1a1029c0_0_10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87" name="Google Shape;187;g26d1a1029c0_0_101"/>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88" name="Google Shape;188;g26d1a1029c0_0_10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g26d1a1029c0_0_11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4" name="Google Shape;194;g26d1a1029c0_0_11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5" name="Google Shape;195;g26d1a1029c0_0_1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b="0" i="0" sz="4800" u="none" cap="none" strike="noStrike">
              <a:solidFill>
                <a:schemeClr val="dk1"/>
              </a:solidFill>
              <a:latin typeface="Lato"/>
              <a:ea typeface="Lato"/>
              <a:cs typeface="Lato"/>
              <a:sym typeface="Lato"/>
            </a:endParaRPr>
          </a:p>
        </p:txBody>
      </p:sp>
      <p:sp>
        <p:nvSpPr>
          <p:cNvPr id="196" name="Google Shape;196;g26d1a1029c0_0_1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7" name="Google Shape;197;g26d1a1029c0_0_1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8" name="Google Shape;198;g26d1a1029c0_0_1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9" name="Google Shape;199;g26d1a1029c0_0_111"/>
          <p:cNvPicPr preferRelativeResize="0"/>
          <p:nvPr/>
        </p:nvPicPr>
        <p:blipFill rotWithShape="1">
          <a:blip r:embed="rId4">
            <a:alphaModFix/>
          </a:blip>
          <a:srcRect b="23588" l="7102" r="7639" t="10151"/>
          <a:stretch/>
        </p:blipFill>
        <p:spPr>
          <a:xfrm>
            <a:off x="8577182" y="1617635"/>
            <a:ext cx="1662993" cy="1292389"/>
          </a:xfrm>
          <a:prstGeom prst="rect">
            <a:avLst/>
          </a:prstGeom>
          <a:noFill/>
          <a:ln>
            <a:noFill/>
          </a:ln>
        </p:spPr>
      </p:pic>
      <p:pic>
        <p:nvPicPr>
          <p:cNvPr descr="A green bird with leaves&#10;&#10;Description automatically generated" id="200" name="Google Shape;200;g26d1a1029c0_0_11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g26d1a1029c0_0_12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6" name="Google Shape;206;g26d1a1029c0_0_12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07" name="Google Shape;207;g26d1a1029c0_0_12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 Marcos 1:16-39</a:t>
            </a:r>
            <a:endParaRPr b="0" i="0" sz="4800" u="none" cap="none" strike="noStrike">
              <a:solidFill>
                <a:schemeClr val="dk1"/>
              </a:solidFill>
              <a:latin typeface="Lato"/>
              <a:ea typeface="Lato"/>
              <a:cs typeface="Lato"/>
              <a:sym typeface="Lato"/>
            </a:endParaRPr>
          </a:p>
        </p:txBody>
      </p:sp>
      <p:sp>
        <p:nvSpPr>
          <p:cNvPr id="208" name="Google Shape;208;g26d1a1029c0_0_12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9" name="Google Shape;209;g26d1a1029c0_0_12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0" name="Google Shape;210;g26d1a1029c0_0_122"/>
          <p:cNvSpPr txBox="1"/>
          <p:nvPr/>
        </p:nvSpPr>
        <p:spPr>
          <a:xfrm>
            <a:off x="4127381" y="4163146"/>
            <a:ext cx="6728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1" name="Google Shape;211;g26d1a1029c0_0_12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12" name="Google Shape;212;g26d1a1029c0_0_12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26d1a1029c0_0_13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8" name="Google Shape;218;g26d1a1029c0_0_13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9" name="Google Shape;219;g26d1a1029c0_0_13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b="0" i="0" sz="4800" u="none" cap="none" strike="noStrike">
              <a:solidFill>
                <a:schemeClr val="dk1"/>
              </a:solidFill>
              <a:latin typeface="Lato"/>
              <a:ea typeface="Lato"/>
              <a:cs typeface="Lato"/>
              <a:sym typeface="Lato"/>
            </a:endParaRPr>
          </a:p>
        </p:txBody>
      </p:sp>
      <p:sp>
        <p:nvSpPr>
          <p:cNvPr id="220" name="Google Shape;220;g26d1a1029c0_0_1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g26d1a1029c0_0_13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2" name="Google Shape;222;g26d1a1029c0_0_13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3" name="Google Shape;223;g26d1a1029c0_0_133"/>
          <p:cNvPicPr preferRelativeResize="0"/>
          <p:nvPr/>
        </p:nvPicPr>
        <p:blipFill rotWithShape="1">
          <a:blip r:embed="rId4">
            <a:alphaModFix/>
          </a:blip>
          <a:srcRect b="0" l="0" r="0" t="0"/>
          <a:stretch/>
        </p:blipFill>
        <p:spPr>
          <a:xfrm>
            <a:off x="9076083" y="1470749"/>
            <a:ext cx="1127705" cy="1374726"/>
          </a:xfrm>
          <a:prstGeom prst="rect">
            <a:avLst/>
          </a:prstGeom>
          <a:noFill/>
          <a:ln>
            <a:noFill/>
          </a:ln>
        </p:spPr>
      </p:pic>
      <p:pic>
        <p:nvPicPr>
          <p:cNvPr descr="A green bird with leaves&#10;&#10;Description automatically generated" id="224" name="Google Shape;224;g26d1a1029c0_0_13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g26d1a1029c0_0_144"/>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0" name="Google Shape;230;g26d1a1029c0_0_144"/>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1" name="Google Shape;231;g26d1a1029c0_0_14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b="0" i="0" sz="4800" u="none" cap="none" strike="noStrike">
              <a:solidFill>
                <a:schemeClr val="dk1"/>
              </a:solidFill>
              <a:latin typeface="Lato"/>
              <a:ea typeface="Lato"/>
              <a:cs typeface="Lato"/>
              <a:sym typeface="Lato"/>
            </a:endParaRPr>
          </a:p>
        </p:txBody>
      </p:sp>
      <p:sp>
        <p:nvSpPr>
          <p:cNvPr id="232" name="Google Shape;232;g26d1a1029c0_0_14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g26d1a1029c0_0_14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4" name="Google Shape;234;g26d1a1029c0_0_14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5" name="Google Shape;235;g26d1a1029c0_0_144"/>
          <p:cNvPicPr preferRelativeResize="0"/>
          <p:nvPr/>
        </p:nvPicPr>
        <p:blipFill rotWithShape="1">
          <a:blip r:embed="rId4">
            <a:alphaModFix/>
          </a:blip>
          <a:srcRect b="0" l="0" r="0" t="0"/>
          <a:stretch/>
        </p:blipFill>
        <p:spPr>
          <a:xfrm>
            <a:off x="9269912" y="1743573"/>
            <a:ext cx="824369" cy="950226"/>
          </a:xfrm>
          <a:prstGeom prst="rect">
            <a:avLst/>
          </a:prstGeom>
          <a:noFill/>
          <a:ln>
            <a:noFill/>
          </a:ln>
        </p:spPr>
      </p:pic>
      <p:pic>
        <p:nvPicPr>
          <p:cNvPr descr="A green bird with leaves&#10;&#10;Description automatically generated" id="236" name="Google Shape;236;g26d1a1029c0_0_144"/>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26d1a1029c0_0_16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2" name="Google Shape;242;g26d1a1029c0_0_16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3" name="Google Shape;243;g26d1a1029c0_0_16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b="0" i="0" sz="4800" u="none" cap="none" strike="noStrike">
              <a:solidFill>
                <a:schemeClr val="dk1"/>
              </a:solidFill>
              <a:latin typeface="Lato"/>
              <a:ea typeface="Lato"/>
              <a:cs typeface="Lato"/>
              <a:sym typeface="Lato"/>
            </a:endParaRPr>
          </a:p>
        </p:txBody>
      </p:sp>
      <p:sp>
        <p:nvSpPr>
          <p:cNvPr id="244" name="Google Shape;244;g26d1a1029c0_0_16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5" name="Google Shape;245;g26d1a1029c0_0_16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6" name="Google Shape;246;g26d1a1029c0_0_162"/>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7" name="Google Shape;247;g26d1a1029c0_0_162"/>
          <p:cNvPicPr preferRelativeResize="0"/>
          <p:nvPr/>
        </p:nvPicPr>
        <p:blipFill rotWithShape="1">
          <a:blip r:embed="rId4">
            <a:alphaModFix/>
          </a:blip>
          <a:srcRect b="0" l="0" r="0" t="0"/>
          <a:stretch/>
        </p:blipFill>
        <p:spPr>
          <a:xfrm>
            <a:off x="8884044" y="1460358"/>
            <a:ext cx="1405304" cy="1389027"/>
          </a:xfrm>
          <a:prstGeom prst="rect">
            <a:avLst/>
          </a:prstGeom>
          <a:noFill/>
          <a:ln>
            <a:noFill/>
          </a:ln>
        </p:spPr>
      </p:pic>
      <p:pic>
        <p:nvPicPr>
          <p:cNvPr descr="A green bird with leaves&#10;&#10;Description automatically generated" id="248" name="Google Shape;248;g26d1a1029c0_0_16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g26d1a1029c0_0_17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4" name="Google Shape;254;g26d1a1029c0_0_17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5" name="Google Shape;255;g26d1a1029c0_0_17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b="0" i="0" sz="4800" u="none" cap="none" strike="noStrike">
              <a:solidFill>
                <a:schemeClr val="dk1"/>
              </a:solidFill>
              <a:latin typeface="Lato"/>
              <a:ea typeface="Lato"/>
              <a:cs typeface="Lato"/>
              <a:sym typeface="Lato"/>
            </a:endParaRPr>
          </a:p>
        </p:txBody>
      </p:sp>
      <p:sp>
        <p:nvSpPr>
          <p:cNvPr id="256" name="Google Shape;256;g26d1a1029c0_0_17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7" name="Google Shape;257;g26d1a1029c0_0_17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8" name="Google Shape;258;g26d1a1029c0_0_17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9" name="Google Shape;259;g26d1a1029c0_0_173"/>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60" name="Google Shape;260;g26d1a1029c0_0_17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6" name="Google Shape;266;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7" name="Google Shape;267;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8" name="Google Shape;268;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9" name="Google Shape;269;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70" name="Google Shape;270;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b="0" i="0" sz="3888" u="none" cap="none" strike="noStrik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7" name="Google Shape;277;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8" name="Google Shape;278;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b="0" i="0" sz="3888" u="none" cap="none" strike="noStrike">
              <a:solidFill>
                <a:schemeClr val="dk1"/>
              </a:solidFill>
              <a:latin typeface="Lato"/>
              <a:ea typeface="Lato"/>
              <a:cs typeface="Lato"/>
              <a:sym typeface="Lato"/>
            </a:endParaRPr>
          </a:p>
        </p:txBody>
      </p:sp>
      <p:sp>
        <p:nvSpPr>
          <p:cNvPr id="279" name="Google Shape;279;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0" name="Google Shape;280;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1" name="Google Shape;281;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2" name="Google Shape;282;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83" name="Google Shape;283;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9" name="Google Shape;289;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0" name="Google Shape;290;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b="0" i="0" sz="3888" u="none" cap="none" strike="noStrike">
              <a:solidFill>
                <a:schemeClr val="dk1"/>
              </a:solidFill>
              <a:latin typeface="Lato"/>
              <a:ea typeface="Lato"/>
              <a:cs typeface="Lato"/>
              <a:sym typeface="Lato"/>
            </a:endParaRPr>
          </a:p>
        </p:txBody>
      </p:sp>
      <p:sp>
        <p:nvSpPr>
          <p:cNvPr id="291" name="Google Shape;291;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2" name="Google Shape;292;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3" name="Google Shape;293;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4" name="Google Shape;294;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95" name="Google Shape;295;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1" name="Google Shape;301;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02" name="Google Shape;302;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Marcos 1:16-39</a:t>
            </a:r>
            <a:endParaRPr b="0" i="0" sz="3888" u="none" cap="none" strike="noStrike">
              <a:solidFill>
                <a:schemeClr val="dk1"/>
              </a:solidFill>
              <a:latin typeface="Lato"/>
              <a:ea typeface="Lato"/>
              <a:cs typeface="Lato"/>
              <a:sym typeface="Lato"/>
            </a:endParaRPr>
          </a:p>
        </p:txBody>
      </p:sp>
      <p:sp>
        <p:nvSpPr>
          <p:cNvPr id="303" name="Google Shape;303;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4" name="Google Shape;304;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5" name="Google Shape;305;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6" name="Google Shape;306;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07" name="Google Shape;307;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3" name="Google Shape;313;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4" name="Google Shape;314;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 Marcos 1:16-39</a:t>
            </a:r>
            <a:endParaRPr b="0" i="0" sz="3888" u="none" cap="none" strike="noStrike">
              <a:solidFill>
                <a:schemeClr val="dk1"/>
              </a:solidFill>
              <a:latin typeface="Lato"/>
              <a:ea typeface="Lato"/>
              <a:cs typeface="Lato"/>
              <a:sym typeface="Lato"/>
            </a:endParaRPr>
          </a:p>
        </p:txBody>
      </p:sp>
      <p:sp>
        <p:nvSpPr>
          <p:cNvPr id="315" name="Google Shape;315;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6" name="Google Shape;316;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7" name="Google Shape;317;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8" name="Google Shape;318;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19" name="Google Shape;319;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g26d2ca7f98b_0_122"/>
          <p:cNvSpPr txBox="1"/>
          <p:nvPr/>
        </p:nvSpPr>
        <p:spPr>
          <a:xfrm>
            <a:off x="5838753" y="3955125"/>
            <a:ext cx="6762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Los Milagros de Jesús</a:t>
            </a:r>
            <a:endParaRPr b="0" i="0" sz="6000" u="none" cap="none" strike="noStrike">
              <a:solidFill>
                <a:srgbClr val="009444"/>
              </a:solidFill>
              <a:latin typeface="Lato"/>
              <a:ea typeface="Lato"/>
              <a:cs typeface="Lato"/>
              <a:sym typeface="Lato"/>
            </a:endParaRPr>
          </a:p>
        </p:txBody>
      </p:sp>
      <p:sp>
        <p:nvSpPr>
          <p:cNvPr id="325" name="Google Shape;325;g26d2ca7f98b_0_122"/>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26" name="Google Shape;326;g26d2ca7f98b_0_12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27" name="Google Shape;327;g26d2ca7f98b_0_122"/>
          <p:cNvPicPr preferRelativeResize="0"/>
          <p:nvPr/>
        </p:nvPicPr>
        <p:blipFill rotWithShape="1">
          <a:blip r:embed="rId4">
            <a:alphaModFix/>
          </a:blip>
          <a:srcRect b="0" l="16728" r="16728"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28" name="Google Shape;328;g26d2ca7f98b_0_122"/>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g26d38501474_0_12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34" name="Google Shape;334;g26d38501474_0_1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5" name="Google Shape;335;g26d38501474_0_12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36" name="Google Shape;336;g26d38501474_0_12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37" name="Google Shape;337;g26d38501474_0_121"/>
          <p:cNvCxnSpPr/>
          <p:nvPr/>
        </p:nvCxnSpPr>
        <p:spPr>
          <a:xfrm>
            <a:off x="4230827" y="2823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8" name="Google Shape;338;g26d38501474_0_121"/>
          <p:cNvSpPr txBox="1"/>
          <p:nvPr/>
        </p:nvSpPr>
        <p:spPr>
          <a:xfrm>
            <a:off x="4127375" y="3172550"/>
            <a:ext cx="8064600" cy="1569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200">
                <a:solidFill>
                  <a:schemeClr val="dk1"/>
                </a:solidFill>
                <a:latin typeface="Lato"/>
                <a:ea typeface="Lato"/>
                <a:cs typeface="Lato"/>
                <a:sym typeface="Lato"/>
              </a:rPr>
              <a:t>Preparar una historia bíblica, tomada </a:t>
            </a:r>
            <a:endParaRPr sz="3200">
              <a:solidFill>
                <a:schemeClr val="dk1"/>
              </a:solidFill>
              <a:latin typeface="Lato"/>
              <a:ea typeface="Lato"/>
              <a:cs typeface="Lato"/>
              <a:sym typeface="Lato"/>
            </a:endParaRPr>
          </a:p>
          <a:p>
            <a:pPr indent="0" lvl="0" marL="0" rtl="0" algn="l">
              <a:spcBef>
                <a:spcPts val="0"/>
              </a:spcBef>
              <a:spcAft>
                <a:spcPts val="0"/>
              </a:spcAft>
              <a:buNone/>
            </a:pPr>
            <a:r>
              <a:rPr lang="en-US" sz="3200">
                <a:solidFill>
                  <a:schemeClr val="dk1"/>
                </a:solidFill>
                <a:latin typeface="Lato"/>
                <a:ea typeface="Lato"/>
                <a:cs typeface="Lato"/>
                <a:sym typeface="Lato"/>
              </a:rPr>
              <a:t>del curso, utilizando el método de </a:t>
            </a:r>
            <a:endParaRPr sz="3200">
              <a:solidFill>
                <a:schemeClr val="dk1"/>
              </a:solidFill>
              <a:latin typeface="Lato"/>
              <a:ea typeface="Lato"/>
              <a:cs typeface="Lato"/>
              <a:sym typeface="Lato"/>
            </a:endParaRPr>
          </a:p>
          <a:p>
            <a:pPr indent="0" lvl="0" marL="0" rtl="0" algn="l">
              <a:spcBef>
                <a:spcPts val="0"/>
              </a:spcBef>
              <a:spcAft>
                <a:spcPts val="0"/>
              </a:spcAft>
              <a:buNone/>
            </a:pPr>
            <a:r>
              <a:rPr lang="en-US" sz="3200">
                <a:solidFill>
                  <a:schemeClr val="dk1"/>
                </a:solidFill>
                <a:latin typeface="Lato"/>
                <a:ea typeface="Lato"/>
                <a:cs typeface="Lato"/>
                <a:sym typeface="Lato"/>
              </a:rPr>
              <a:t>las Cuatro “C”</a:t>
            </a:r>
            <a:endParaRPr sz="320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44" name="Google Shape;344;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5" name="Google Shape;345;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6" name="Google Shape;346;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52" name="Google Shape;352;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3" name="Google Shape;353;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4" name="Google Shape;354;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1" name="Google Shape;361;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62" name="Google Shape;362;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63" name="Google Shape;36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64" name="Google Shape;36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Predicando y Sanando</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71" y="4122125"/>
            <a:ext cx="75786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1:16-39</a:t>
            </a:r>
            <a:endParaRPr b="0" i="0" sz="3888"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8591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Marcos 1:16-39</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Practicar el “Contar” usando una historia de Marcos 1:16-39</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37" name="Google Shape;137;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138" name="Google Shape;138;p5"/>
          <p:cNvSpPr/>
          <p:nvPr/>
        </p:nvSpPr>
        <p:spPr>
          <a:xfrm>
            <a:off x="718498" y="43965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059651" y="46502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p:nvPr/>
        </p:nvSpPr>
        <p:spPr>
          <a:xfrm>
            <a:off x="2021084" y="43965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1" name="Google Shape;141;p5"/>
          <p:cNvSpPr txBox="1"/>
          <p:nvPr/>
        </p:nvSpPr>
        <p:spPr>
          <a:xfrm>
            <a:off x="2021084" y="43965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el propósito de los milagros de Jesus y la necesidad de milagros hoy día</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6d2ca7f98b_0_10"/>
          <p:cNvSpPr txBox="1"/>
          <p:nvPr/>
        </p:nvSpPr>
        <p:spPr>
          <a:xfrm>
            <a:off x="4127382" y="2111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7" name="Google Shape;147;g26d2ca7f98b_0_10"/>
          <p:cNvCxnSpPr/>
          <p:nvPr/>
        </p:nvCxnSpPr>
        <p:spPr>
          <a:xfrm>
            <a:off x="4230827" y="3432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8" name="Google Shape;148;g26d2ca7f98b_0_1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9" name="Google Shape;149;g26d2ca7f98b_0_10"/>
          <p:cNvPicPr preferRelativeResize="0"/>
          <p:nvPr/>
        </p:nvPicPr>
        <p:blipFill rotWithShape="1">
          <a:blip r:embed="rId3">
            <a:alphaModFix/>
          </a:blip>
          <a:srcRect b="0" l="1447" r="1436"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50" name="Google Shape;150;g26d2ca7f98b_0_10"/>
          <p:cNvSpPr txBox="1"/>
          <p:nvPr/>
        </p:nvSpPr>
        <p:spPr>
          <a:xfrm>
            <a:off x="4127381" y="38583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¿Quiénes son los demonios?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1" name="Google Shape;151;g26d2ca7f98b_0_1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g26d38501474_0_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7" name="Google Shape;157;g26d38501474_0_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58" name="Google Shape;158;g26d38501474_0_7"/>
          <p:cNvSpPr txBox="1"/>
          <p:nvPr/>
        </p:nvSpPr>
        <p:spPr>
          <a:xfrm>
            <a:off x="3959950" y="1803200"/>
            <a:ext cx="7713000" cy="372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Y a los ángeles que no mantuvieron su posición de autoridad, sino que abandonaron su propia morada, los tiene perpetuamente encarcelados en oscuridad para el juicio del gran día.</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Judas 6</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159" name="Google Shape;159;g26d38501474_0_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6d38501474_0_9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5" name="Google Shape;165;g26d38501474_0_9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166" name="Google Shape;166;g26d38501474_0_92"/>
          <p:cNvSpPr txBox="1"/>
          <p:nvPr/>
        </p:nvSpPr>
        <p:spPr>
          <a:xfrm>
            <a:off x="3959950" y="2184200"/>
            <a:ext cx="7713000" cy="261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dk1"/>
                </a:solidFill>
                <a:latin typeface="Lato"/>
                <a:ea typeface="Lato"/>
                <a:cs typeface="Lato"/>
                <a:sym typeface="Lato"/>
              </a:rPr>
              <a:t>… acusador de nuestros hermanos, el que los acusaba día y noche delante de nuestro Dios…</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800">
                <a:solidFill>
                  <a:schemeClr val="dk1"/>
                </a:solidFill>
                <a:latin typeface="Lato"/>
                <a:ea typeface="Lato"/>
                <a:cs typeface="Lato"/>
                <a:sym typeface="Lato"/>
              </a:rPr>
              <a:t>Apocalipsis 12:9-10</a:t>
            </a:r>
            <a:endParaRPr b="0" i="1" sz="2800" u="none" cap="none" strike="noStrike">
              <a:solidFill>
                <a:schemeClr val="dk1"/>
              </a:solidFill>
              <a:latin typeface="Lato"/>
              <a:ea typeface="Lato"/>
              <a:cs typeface="Lato"/>
              <a:sym typeface="Lato"/>
            </a:endParaRPr>
          </a:p>
        </p:txBody>
      </p:sp>
      <p:pic>
        <p:nvPicPr>
          <p:cNvPr descr="A green bird with leaves&#10;&#10;Description automatically generated" id="167" name="Google Shape;167;g26d38501474_0_9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