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3" r:id="rId9"/>
    <p:sldId id="358" r:id="rId10"/>
    <p:sldId id="265" r:id="rId11"/>
    <p:sldId id="324" r:id="rId12"/>
    <p:sldId id="359" r:id="rId13"/>
    <p:sldId id="298" r:id="rId14"/>
    <p:sldId id="271" r:id="rId15"/>
    <p:sldId id="360" r:id="rId16"/>
    <p:sldId id="361" r:id="rId17"/>
    <p:sldId id="362" r:id="rId18"/>
    <p:sldId id="270" r:id="rId19"/>
    <p:sldId id="363" r:id="rId20"/>
    <p:sldId id="365" r:id="rId21"/>
    <p:sldId id="366" r:id="rId22"/>
    <p:sldId id="364" r:id="rId23"/>
    <p:sldId id="328" r:id="rId24"/>
    <p:sldId id="303" r:id="rId25"/>
    <p:sldId id="367" r:id="rId26"/>
    <p:sldId id="348" r:id="rId27"/>
    <p:sldId id="368" r:id="rId28"/>
    <p:sldId id="369" r:id="rId29"/>
    <p:sldId id="370" r:id="rId30"/>
    <p:sldId id="371" r:id="rId31"/>
    <p:sldId id="372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ahkwang" pitchFamily="2" charset="-34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ic9x0NFkPnQld+bTJVnoZHJp1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443"/>
    <a:srgbClr val="000000"/>
    <a:srgbClr val="464646"/>
    <a:srgbClr val="00FB92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5"/>
    <p:restoredTop sz="94704"/>
  </p:normalViewPr>
  <p:slideViewPr>
    <p:cSldViewPr snapToGrid="0">
      <p:cViewPr varScale="1">
        <p:scale>
          <a:sx n="69" d="100"/>
          <a:sy n="69" d="100"/>
        </p:scale>
        <p:origin x="264" y="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340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644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7593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0340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3576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430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824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051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573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2646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1022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9307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579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604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4832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3066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4717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289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4238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0420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39681ae7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g1139681ae7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39681ae7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g1139681ae7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39681ae7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g1139681ae7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39681ae77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g1139681ae77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437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938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meditacione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Colecciones-de-mensajes-y-devocionale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2EAE1C-9232-AF43-A1A1-53FD6BB9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1439250" y="2219865"/>
            <a:ext cx="154095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Según el Salmo 119</a:t>
            </a:r>
          </a:p>
          <a:p>
            <a:pPr algn="ctr"/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¿Qué beneficios espirituales recibe uno al estar en la Palabra?</a:t>
            </a:r>
            <a:endParaRPr lang="es-MX" sz="6000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2133583" y="5805012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72" name="Google Shape;172;p10"/>
          <p:cNvSpPr txBox="1"/>
          <p:nvPr/>
        </p:nvSpPr>
        <p:spPr>
          <a:xfrm>
            <a:off x="2133583" y="6337733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516687" y="3451652"/>
            <a:ext cx="1525462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Es bienaventurado vs. 1-2</a:t>
            </a:r>
          </a:p>
          <a:p>
            <a:endParaRPr lang="es-MX" sz="2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No hace iniquidad vs. 3</a:t>
            </a:r>
          </a:p>
          <a:p>
            <a:endParaRPr lang="es-MX" sz="2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Limpia el camino del joven vs. 9</a:t>
            </a:r>
          </a:p>
          <a:p>
            <a:endParaRPr lang="es-MX" sz="2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Se goza en su testimonio vs. 14</a:t>
            </a:r>
          </a:p>
          <a:p>
            <a:endParaRPr lang="es-MX" sz="2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Es consolado vs. 52</a:t>
            </a:r>
          </a:p>
        </p:txBody>
      </p:sp>
      <p:sp>
        <p:nvSpPr>
          <p:cNvPr id="7" name="Google Shape;262;g1139681ae77_0_229">
            <a:extLst>
              <a:ext uri="{FF2B5EF4-FFF2-40B4-BE49-F238E27FC236}">
                <a16:creationId xmlns:a16="http://schemas.microsoft.com/office/drawing/2014/main" id="{63EED33B-05C7-3149-A170-9CAC8E4FE3F7}"/>
              </a:ext>
            </a:extLst>
          </p:cNvPr>
          <p:cNvSpPr/>
          <p:nvPr/>
        </p:nvSpPr>
        <p:spPr>
          <a:xfrm>
            <a:off x="761716" y="775470"/>
            <a:ext cx="16764568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F50C2159-272B-1F4E-9E42-F08A127249B6}"/>
              </a:ext>
            </a:extLst>
          </p:cNvPr>
          <p:cNvSpPr txBox="1"/>
          <p:nvPr/>
        </p:nvSpPr>
        <p:spPr>
          <a:xfrm>
            <a:off x="761716" y="1104032"/>
            <a:ext cx="16764568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48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Beneficios espirituales al estar en la Palabra</a:t>
            </a:r>
            <a:endParaRPr lang="es-MX" sz="4800" b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9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627322" y="2738730"/>
            <a:ext cx="1432258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Lo hace mas sabio que los enemigos vs. 98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Mas entendido de los que lo enseñan vs. 99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Tiene escudo y escondedero en Dios vs. 114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Aborrece el camino de mentira vs. 128</a:t>
            </a:r>
          </a:p>
        </p:txBody>
      </p:sp>
      <p:sp>
        <p:nvSpPr>
          <p:cNvPr id="7" name="Google Shape;262;g1139681ae77_0_229">
            <a:extLst>
              <a:ext uri="{FF2B5EF4-FFF2-40B4-BE49-F238E27FC236}">
                <a16:creationId xmlns:a16="http://schemas.microsoft.com/office/drawing/2014/main" id="{63EED33B-05C7-3149-A170-9CAC8E4FE3F7}"/>
              </a:ext>
            </a:extLst>
          </p:cNvPr>
          <p:cNvSpPr/>
          <p:nvPr/>
        </p:nvSpPr>
        <p:spPr>
          <a:xfrm>
            <a:off x="761716" y="775470"/>
            <a:ext cx="16764568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F50C2159-272B-1F4E-9E42-F08A127249B6}"/>
              </a:ext>
            </a:extLst>
          </p:cNvPr>
          <p:cNvSpPr txBox="1"/>
          <p:nvPr/>
        </p:nvSpPr>
        <p:spPr>
          <a:xfrm>
            <a:off x="761716" y="1104032"/>
            <a:ext cx="16764568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48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Beneficios espirituales al estar en la Palabra</a:t>
            </a:r>
            <a:endParaRPr lang="es-MX" sz="4800" b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6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2573171" y="536381"/>
            <a:ext cx="13354765" cy="200997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4352603" y="531906"/>
            <a:ext cx="9795900" cy="21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 dirty="0">
                <a:latin typeface="Fahkwang"/>
                <a:ea typeface="Fahkwang"/>
                <a:cs typeface="Fahkwang"/>
                <a:sym typeface="Fahkwang"/>
              </a:rPr>
              <a:t>LECCIÓN 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2466617" y="8857494"/>
            <a:ext cx="13276200" cy="12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20</a:t>
            </a:r>
            <a:r>
              <a:rPr lang="en-US" sz="5832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5832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052" y="3508345"/>
            <a:ext cx="6559002" cy="438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9;p7">
            <a:extLst>
              <a:ext uri="{FF2B5EF4-FFF2-40B4-BE49-F238E27FC236}">
                <a16:creationId xmlns:a16="http://schemas.microsoft.com/office/drawing/2014/main" id="{06D0B67E-A64E-0742-9E3E-E3B9623F48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8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39681ae77_0_148"/>
          <p:cNvSpPr/>
          <p:nvPr/>
        </p:nvSpPr>
        <p:spPr>
          <a:xfrm>
            <a:off x="1988484" y="578289"/>
            <a:ext cx="14311032" cy="1188518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/>
          <a:lstStyle/>
          <a:p>
            <a:endParaRPr lang="es-MX" dirty="0"/>
          </a:p>
        </p:txBody>
      </p:sp>
      <p:sp>
        <p:nvSpPr>
          <p:cNvPr id="221" name="Google Shape;221;g1139681ae77_0_148"/>
          <p:cNvSpPr txBox="1"/>
          <p:nvPr/>
        </p:nvSpPr>
        <p:spPr>
          <a:xfrm>
            <a:off x="3085974" y="706712"/>
            <a:ext cx="12406200" cy="83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El 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caso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del 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señor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Ricardo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953146" y="2354900"/>
            <a:ext cx="1638170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8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La gente sabe que Ricardo tiene algo diferente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800" b="1" dirty="0">
                <a:latin typeface="Fahkwang" pitchFamily="2" charset="-34"/>
                <a:cs typeface="Fahkwang" pitchFamily="2" charset="-34"/>
              </a:rPr>
              <a:t>Él trabajó muchos años como detective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800" b="1" dirty="0">
                <a:latin typeface="Fahkwang" pitchFamily="2" charset="-34"/>
                <a:cs typeface="Fahkwang" pitchFamily="2" charset="-34"/>
              </a:rPr>
              <a:t>Pero ahora el Sr. Ricardo se dedica a otra cosa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800" b="1" dirty="0">
                <a:latin typeface="Fahkwang" pitchFamily="2" charset="-34"/>
                <a:cs typeface="Fahkwang" pitchFamily="2" charset="-34"/>
              </a:rPr>
              <a:t>Después de pasar unos años como misionero, ahora es consejero para toda una red de pastores cristianos.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4800" b="1" dirty="0">
                <a:latin typeface="Fahkwang" pitchFamily="2" charset="-34"/>
                <a:cs typeface="Fahkwang" pitchFamily="2" charset="-34"/>
              </a:rPr>
              <a:t>Todos los que le conocen, ven en él paz, tranquilidad, y la habilidad de aplicar la Palabra de Dios a cualquier situación, todo esto con amor sincero y gentileza.</a:t>
            </a:r>
            <a:endParaRPr lang="es-MX" sz="48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03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39681ae77_0_148"/>
          <p:cNvSpPr/>
          <p:nvPr/>
        </p:nvSpPr>
        <p:spPr>
          <a:xfrm>
            <a:off x="1988484" y="578289"/>
            <a:ext cx="14311032" cy="1188518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/>
          <a:lstStyle/>
          <a:p>
            <a:endParaRPr lang="es-MX" dirty="0"/>
          </a:p>
        </p:txBody>
      </p:sp>
      <p:sp>
        <p:nvSpPr>
          <p:cNvPr id="221" name="Google Shape;221;g1139681ae77_0_148"/>
          <p:cNvSpPr txBox="1"/>
          <p:nvPr/>
        </p:nvSpPr>
        <p:spPr>
          <a:xfrm>
            <a:off x="3085974" y="706712"/>
            <a:ext cx="12406200" cy="83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El 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caso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del 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señor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Ricardo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953146" y="3777946"/>
            <a:ext cx="16381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¿Cuál es el secreto de Ricardo? ¿Estudió en un Seminario?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038E4A0-42AB-404A-8CA0-C9758D7CA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30573" y="6074501"/>
            <a:ext cx="2937885" cy="35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39681ae77_0_148"/>
          <p:cNvSpPr/>
          <p:nvPr/>
        </p:nvSpPr>
        <p:spPr>
          <a:xfrm>
            <a:off x="1988484" y="578289"/>
            <a:ext cx="14311032" cy="1188518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  <p:txBody>
          <a:bodyPr/>
          <a:lstStyle/>
          <a:p>
            <a:endParaRPr lang="es-MX" dirty="0"/>
          </a:p>
        </p:txBody>
      </p:sp>
      <p:sp>
        <p:nvSpPr>
          <p:cNvPr id="221" name="Google Shape;221;g1139681ae77_0_148"/>
          <p:cNvSpPr txBox="1"/>
          <p:nvPr/>
        </p:nvSpPr>
        <p:spPr>
          <a:xfrm>
            <a:off x="3085974" y="706712"/>
            <a:ext cx="12406200" cy="83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El </a:t>
            </a:r>
            <a:r>
              <a:rPr lang="en-US" sz="5499" b="1" i="0" u="none" strike="noStrike" cap="none" dirty="0" err="1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secreto</a:t>
            </a:r>
            <a:r>
              <a:rPr lang="en-US" sz="5499" b="1" i="0" u="none" strike="noStrike" cap="none" dirty="0">
                <a:solidFill>
                  <a:srgbClr val="FFFFFF"/>
                </a:solidFill>
                <a:latin typeface="Fahkwang"/>
                <a:cs typeface="Fahkwang"/>
                <a:sym typeface="Fahkwang"/>
              </a:rPr>
              <a:t> de Ricardo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4F47D41-9D2B-964C-BE33-BFF3E5793324}"/>
              </a:ext>
            </a:extLst>
          </p:cNvPr>
          <p:cNvSpPr/>
          <p:nvPr/>
        </p:nvSpPr>
        <p:spPr>
          <a:xfrm>
            <a:off x="751668" y="2178582"/>
            <a:ext cx="16784664" cy="740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685800" indent="-228600" algn="ctr">
              <a:lnSpc>
                <a:spcPct val="106000"/>
              </a:lnSpc>
              <a:spcBef>
                <a:spcPts val="80"/>
              </a:spcBef>
              <a:spcAft>
                <a:spcPts val="80"/>
              </a:spcAft>
            </a:pPr>
            <a:r>
              <a:rPr lang="es-ES" sz="5000" b="1" i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Ricardo dice: Mi abuelo, un hombre trabajador, pasaba 30 minutos, hasta una hora sentado, tranquilamente leyendo la Palabra y orando cada mañana, sin fallar. Siempre se sentaba en el mismo sillón con la misma Biblia- ambos gastados con sus años de uso.  Iba a su casa, y si me despertaba temprano, me dejaba sentar con él para leer y orar. Ese es mi secreto.</a:t>
            </a:r>
            <a:endParaRPr lang="es-MX" sz="5000" b="1" i="1" dirty="0">
              <a:effectLst/>
              <a:latin typeface="Fahkwang" pitchFamily="2" charset="-34"/>
              <a:ea typeface="Times New Roman" panose="02020603050405020304" pitchFamily="18" charset="0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97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66" y="680447"/>
            <a:ext cx="13366141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Dinámica</a:t>
            </a:r>
            <a:r>
              <a:rPr lang="en-US" sz="8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grupal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7BFCBA-2A7F-9242-8F67-181E6F514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799" y="3127374"/>
            <a:ext cx="5486401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86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4481110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1" y="519072"/>
            <a:ext cx="1337118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Preguntas para discusión en grupos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1AF11B-83DB-3140-91F5-37BE13E2A078}"/>
              </a:ext>
            </a:extLst>
          </p:cNvPr>
          <p:cNvSpPr txBox="1"/>
          <p:nvPr/>
        </p:nvSpPr>
        <p:spPr>
          <a:xfrm>
            <a:off x="1094060" y="2529586"/>
            <a:ext cx="160998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 ¿Qué frutos espirituales creen que el Espíritu Santo produce en el alma de uno, al tener una vida devocional así? ¿Qué clase de persona sería?</a:t>
            </a:r>
          </a:p>
          <a:p>
            <a:pPr marL="342900" indent="-342900">
              <a:buFont typeface="+mj-lt"/>
              <a:buAutoNum type="alphaLcPeriod"/>
            </a:pPr>
            <a:endParaRPr lang="es-ES" sz="5400" b="1" i="1" dirty="0">
              <a:latin typeface="Fahkwang" pitchFamily="2" charset="-34"/>
              <a:cs typeface="Fahkwang" pitchFamily="2" charset="-34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 ¿Qué cambios y frutos espirituales desea usted que Dios obre en su corazón y su vida?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4481110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1" y="519072"/>
            <a:ext cx="1337118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Preguntas para discusión en grupos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1AF11B-83DB-3140-91F5-37BE13E2A078}"/>
              </a:ext>
            </a:extLst>
          </p:cNvPr>
          <p:cNvSpPr txBox="1"/>
          <p:nvPr/>
        </p:nvSpPr>
        <p:spPr>
          <a:xfrm>
            <a:off x="1094060" y="1981093"/>
            <a:ext cx="16099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¿Qué frutos espirituales creen que el Espíritu Santo produce en el alma de uno, al tener una vida devocional así? ¿Qué clase de persona sería?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6CCB02-CBC1-6247-9B06-81050E18D217}"/>
              </a:ext>
            </a:extLst>
          </p:cNvPr>
          <p:cNvSpPr/>
          <p:nvPr/>
        </p:nvSpPr>
        <p:spPr>
          <a:xfrm>
            <a:off x="1094060" y="5751954"/>
            <a:ext cx="16099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i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Crecimiento espiritual, fortalecimiento de fe, sabiduría más grande que la de este mundo, agradecimiento a Dios, confianza en su obra por nosotros, amor a Dios y al prójimo, paz espiritual</a:t>
            </a:r>
            <a:r>
              <a:rPr lang="es-MX" sz="5400" i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6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145391-A472-4ED9-B040-BF618157DAD9}"/>
              </a:ext>
            </a:extLst>
          </p:cNvPr>
          <p:cNvGrpSpPr/>
          <p:nvPr/>
        </p:nvGrpSpPr>
        <p:grpSpPr>
          <a:xfrm>
            <a:off x="2639029" y="5724791"/>
            <a:ext cx="13366141" cy="2011682"/>
            <a:chOff x="2639029" y="5724791"/>
            <a:chExt cx="13366141" cy="2011682"/>
          </a:xfrm>
        </p:grpSpPr>
        <p:sp>
          <p:nvSpPr>
            <p:cNvPr id="89" name="Google Shape;89;p2"/>
            <p:cNvSpPr/>
            <p:nvPr/>
          </p:nvSpPr>
          <p:spPr>
            <a:xfrm>
              <a:off x="2639029" y="5724791"/>
              <a:ext cx="13366141" cy="2011682"/>
            </a:xfrm>
            <a:custGeom>
              <a:avLst/>
              <a:gdLst/>
              <a:ahLst/>
              <a:cxnLst/>
              <a:rect l="l" t="t" r="r" b="b"/>
              <a:pathLst>
                <a:path w="14257217" h="2145794" extrusionOk="0">
                  <a:moveTo>
                    <a:pt x="14132758" y="2145794"/>
                  </a:moveTo>
                  <a:lnTo>
                    <a:pt x="124460" y="2145794"/>
                  </a:lnTo>
                  <a:cubicBezTo>
                    <a:pt x="55880" y="2145794"/>
                    <a:pt x="0" y="2089914"/>
                    <a:pt x="0" y="2021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32758" y="0"/>
                  </a:lnTo>
                  <a:cubicBezTo>
                    <a:pt x="14201336" y="0"/>
                    <a:pt x="14257217" y="55880"/>
                    <a:pt x="14257217" y="124460"/>
                  </a:cubicBezTo>
                  <a:lnTo>
                    <a:pt x="14257217" y="2021334"/>
                  </a:lnTo>
                  <a:cubicBezTo>
                    <a:pt x="14257217" y="2089914"/>
                    <a:pt x="14201336" y="2145794"/>
                    <a:pt x="14132758" y="2145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2960171" y="5853128"/>
              <a:ext cx="12688800" cy="1723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99"/>
                <a:buFont typeface="Arial"/>
                <a:buNone/>
              </a:pP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Lecci</a:t>
              </a:r>
              <a:r>
                <a:rPr lang="en-US" sz="7999" b="1" dirty="0" err="1">
                  <a:latin typeface="Fahkwang"/>
                  <a:ea typeface="Fahkwang"/>
                  <a:cs typeface="Fahkwang"/>
                  <a:sym typeface="Fahkwang"/>
                </a:rPr>
                <a:t>ó</a:t>
              </a: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n</a:t>
              </a:r>
              <a:r>
                <a:rPr lang="en-US" sz="7999" b="1" i="0" u="none" strike="noStrike" cap="none" dirty="0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 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2"/>
          <p:cNvSpPr txBox="1"/>
          <p:nvPr/>
        </p:nvSpPr>
        <p:spPr>
          <a:xfrm>
            <a:off x="371959" y="2901650"/>
            <a:ext cx="1755958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Vida </a:t>
            </a:r>
            <a:r>
              <a:rPr lang="es-ES_tradnl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devocional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con los </a:t>
            </a:r>
            <a:r>
              <a:rPr lang="en-US" sz="67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Salmos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:</a:t>
            </a:r>
            <a:endParaRPr sz="6700" b="1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</a:t>
            </a:r>
            <a:r>
              <a:rPr lang="en-US" sz="67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vida</a:t>
            </a: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67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devocional</a:t>
            </a: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personal</a:t>
            </a:r>
            <a:endParaRPr sz="6700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4481110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1" y="519072"/>
            <a:ext cx="1337118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Preguntas para discusión en grupos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6CCB02-CBC1-6247-9B06-81050E18D217}"/>
              </a:ext>
            </a:extLst>
          </p:cNvPr>
          <p:cNvSpPr/>
          <p:nvPr/>
        </p:nvSpPr>
        <p:spPr>
          <a:xfrm>
            <a:off x="1094060" y="2896787"/>
            <a:ext cx="16099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i="1" dirty="0">
                <a:latin typeface="Fahkwang" pitchFamily="2" charset="-34"/>
                <a:cs typeface="Fahkwang" pitchFamily="2" charset="-34"/>
              </a:rPr>
              <a:t>“Mas el fruto del Espíritu es amor, gozo, paz, paciencia, benignidad, bondad, fe, mansedumbre, templanza; contra tales cosas no hay ley”</a:t>
            </a:r>
          </a:p>
          <a:p>
            <a:pPr algn="ctr"/>
            <a:endParaRPr lang="es-ES" sz="5400" i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Gálatas 5:22-23</a:t>
            </a:r>
            <a:endParaRPr lang="es-MX" sz="5400" b="1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77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4481110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1" y="519072"/>
            <a:ext cx="1337118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Preguntas para discusión en grupos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6CCB02-CBC1-6247-9B06-81050E18D217}"/>
              </a:ext>
            </a:extLst>
          </p:cNvPr>
          <p:cNvSpPr/>
          <p:nvPr/>
        </p:nvSpPr>
        <p:spPr>
          <a:xfrm>
            <a:off x="1094060" y="2896787"/>
            <a:ext cx="16099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El tipo de persona que seríamos, es el mismo pecador, pero perdonado, agradecido, con confianza en su Señor, un hombre de fe, guiado por el Espíritu Santo.</a:t>
            </a:r>
            <a:endParaRPr lang="es-MX" sz="28700" b="1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59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0BEE9EA4-3662-1D4A-ADE0-FD65E8EAB8DB}"/>
              </a:ext>
            </a:extLst>
          </p:cNvPr>
          <p:cNvSpPr/>
          <p:nvPr/>
        </p:nvSpPr>
        <p:spPr>
          <a:xfrm>
            <a:off x="1179057" y="5584134"/>
            <a:ext cx="15929885" cy="37464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4481110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1" y="519072"/>
            <a:ext cx="1337118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Preguntas para discusión en grupos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1AF11B-83DB-3140-91F5-37BE13E2A078}"/>
              </a:ext>
            </a:extLst>
          </p:cNvPr>
          <p:cNvSpPr txBox="1"/>
          <p:nvPr/>
        </p:nvSpPr>
        <p:spPr>
          <a:xfrm>
            <a:off x="1461430" y="2558177"/>
            <a:ext cx="15365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¿Qué cambios y frutos espirituales desea usted que Dios obre en su corazón y su vida?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2616EAF-8600-AE42-8BF2-B5C2D7D85D6C}"/>
              </a:ext>
            </a:extLst>
          </p:cNvPr>
          <p:cNvSpPr/>
          <p:nvPr/>
        </p:nvSpPr>
        <p:spPr>
          <a:xfrm>
            <a:off x="1461430" y="5759407"/>
            <a:ext cx="151657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Pueden anotar sus respuestas y así al terminar el curso, revisar cada uno como va en el proceso de crecimiento en su vida devocional</a:t>
            </a:r>
            <a:r>
              <a:rPr lang="es-MX" sz="5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80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43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70" y="434226"/>
            <a:ext cx="1336614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s-ES_tradnl" sz="72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Plan para mi vida devocional personal</a:t>
            </a:r>
            <a:endParaRPr lang="es-ES_tradnl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FA1D8E-0795-364F-A13A-7876F6DFC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3062774"/>
            <a:ext cx="4343400" cy="651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30200" dist="63500" dir="5400000" sx="104000" sy="104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688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914400" y="693889"/>
            <a:ext cx="8543500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Asignación de Tarea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475257" y="2358940"/>
            <a:ext cx="17337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Paso 1. Responder las siguiente 4 preguntas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2233917" y="4914534"/>
            <a:ext cx="105490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¿Cuándo?</a:t>
            </a:r>
          </a:p>
          <a:p>
            <a:pPr marL="1143000" indent="-1143000">
              <a:buFont typeface="+mj-lt"/>
              <a:buAutoNum type="arabicPeriod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¿Dónde?</a:t>
            </a:r>
          </a:p>
          <a:p>
            <a:pPr marL="1143000" indent="-1143000">
              <a:buFont typeface="+mj-lt"/>
              <a:buAutoNum type="arabicPeriod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¿Qué voy a leer?</a:t>
            </a:r>
          </a:p>
          <a:p>
            <a:pPr marL="1143000" indent="-1143000">
              <a:buFont typeface="+mj-lt"/>
              <a:buAutoNum type="arabicPeriod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¿Cómo voy a meditar </a:t>
            </a:r>
          </a:p>
          <a:p>
            <a:r>
              <a:rPr lang="es-ES" sz="6000" i="1" dirty="0">
                <a:latin typeface="Fahkwang" pitchFamily="2" charset="-34"/>
                <a:cs typeface="Fahkwang" pitchFamily="2" charset="-34"/>
              </a:rPr>
              <a:t>      en la Palabra y orar</a:t>
            </a:r>
            <a:endParaRPr lang="es-MX" sz="6000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28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914400" y="693889"/>
            <a:ext cx="8543500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Asignación de Tarea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475257" y="4081671"/>
            <a:ext cx="17337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Paso 2. Compartir su plan con su profesor y con su consejero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07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13705675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309281" y="693926"/>
            <a:ext cx="137056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la Asignación</a:t>
            </a:r>
            <a:endParaRPr sz="5400" b="1" i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5490790" y="1935786"/>
            <a:ext cx="73064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¿Cuándo?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1102657" y="3231013"/>
            <a:ext cx="160826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Que sea a su ritmo</a:t>
            </a:r>
          </a:p>
          <a:p>
            <a:endParaRPr lang="es-ES" sz="2000" i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A la hora que sea mas conveniente</a:t>
            </a:r>
          </a:p>
          <a:p>
            <a:endParaRPr lang="es-ES" sz="2000" i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Puede hacerlo mas de una vez al día</a:t>
            </a:r>
            <a:endParaRPr lang="es-MX" sz="6000" i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B0D3B03-8EDA-4A49-A3CC-760F6489A0DF}"/>
              </a:ext>
            </a:extLst>
          </p:cNvPr>
          <p:cNvSpPr/>
          <p:nvPr/>
        </p:nvSpPr>
        <p:spPr>
          <a:xfrm>
            <a:off x="1102657" y="7072269"/>
            <a:ext cx="15929885" cy="27756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Daniel se arrodillaba tres veces al día, oraba y daba gracias delante de su Dios. (Daniel 6:10)</a:t>
            </a:r>
            <a:endParaRPr lang="es-MX" sz="5400" b="1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64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934FEA7C-A5F5-A548-ADBD-C59F53A1817A}"/>
              </a:ext>
            </a:extLst>
          </p:cNvPr>
          <p:cNvSpPr/>
          <p:nvPr/>
        </p:nvSpPr>
        <p:spPr>
          <a:xfrm>
            <a:off x="1179052" y="7427667"/>
            <a:ext cx="15929885" cy="2344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13705675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309281" y="693926"/>
            <a:ext cx="137056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la Asignación</a:t>
            </a:r>
            <a:endParaRPr sz="5400" b="1" i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5490792" y="2295758"/>
            <a:ext cx="73064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¿Donde?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1102657" y="3950957"/>
            <a:ext cx="160826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Piense en lo que hacia Jesús</a:t>
            </a:r>
          </a:p>
          <a:p>
            <a:endParaRPr lang="es-ES" sz="2000" i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Lugares donde pueda estar a solas con Dios</a:t>
            </a:r>
          </a:p>
          <a:p>
            <a:endParaRPr lang="es-ES" sz="2000" i="1" dirty="0">
              <a:latin typeface="Fahkwang" pitchFamily="2" charset="-34"/>
              <a:cs typeface="Fahkwang" pitchFamily="2" charset="-34"/>
            </a:endParaRPr>
          </a:p>
          <a:p>
            <a:endParaRPr lang="es-ES" sz="2000" i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6000" b="1" i="1" dirty="0">
                <a:solidFill>
                  <a:schemeClr val="bg1"/>
                </a:solidFill>
                <a:latin typeface="Fahkwang" pitchFamily="2" charset="-34"/>
                <a:cs typeface="Fahkwang" pitchFamily="2" charset="-34"/>
              </a:rPr>
              <a:t>Un lugar cómodo, que lo inspire, sin distracciones, donde se sienta en paz </a:t>
            </a:r>
            <a:endParaRPr lang="es-MX" sz="6000" b="1" i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46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1C5B6AA-2380-874A-8364-122236637B6E}"/>
              </a:ext>
            </a:extLst>
          </p:cNvPr>
          <p:cNvSpPr/>
          <p:nvPr/>
        </p:nvSpPr>
        <p:spPr>
          <a:xfrm>
            <a:off x="727788" y="7520473"/>
            <a:ext cx="16589827" cy="17914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marR="685800" indent="-228600" algn="ctr">
              <a:lnSpc>
                <a:spcPct val="106000"/>
              </a:lnSpc>
              <a:spcBef>
                <a:spcPts val="80"/>
              </a:spcBef>
              <a:spcAft>
                <a:spcPts val="80"/>
              </a:spcAft>
            </a:pPr>
            <a:r>
              <a:rPr lang="es-ES" sz="5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¿Sabía que la Biblia tiene 1189 capítulos?</a:t>
            </a:r>
            <a:endParaRPr lang="es-MX" sz="5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ea typeface="Times New Roman" panose="02020603050405020304" pitchFamily="18" charset="0"/>
              <a:cs typeface="Fahkwang" pitchFamily="2" charset="-34"/>
            </a:endParaRPr>
          </a:p>
        </p:txBody>
      </p:sp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13705675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309281" y="693926"/>
            <a:ext cx="137056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la Asignación</a:t>
            </a:r>
            <a:endParaRPr sz="5400" b="1" i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5236664" y="2235442"/>
            <a:ext cx="78146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¿Qué voy a leer?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1102657" y="4220979"/>
            <a:ext cx="16082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La prioridad siempre será la Biblia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Existen planes para leer la Biblia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Leer un capitulo diario de la Biblia</a:t>
            </a:r>
            <a:endParaRPr lang="es-MX" sz="6000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03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13705675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309281" y="693926"/>
            <a:ext cx="137056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la Asignación</a:t>
            </a:r>
            <a:endParaRPr sz="5400" b="1" i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5236664" y="2235442"/>
            <a:ext cx="78146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¿Qué voy a leer?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1102657" y="4220979"/>
            <a:ext cx="160826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Otras herramientas:</a:t>
            </a:r>
          </a:p>
          <a:p>
            <a:endParaRPr lang="es-ES" sz="2800" i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Grupo de </a:t>
            </a:r>
            <a:r>
              <a:rPr lang="es-ES" sz="6000" i="1" dirty="0" err="1">
                <a:latin typeface="Fahkwang" pitchFamily="2" charset="-34"/>
                <a:cs typeface="Fahkwang" pitchFamily="2" charset="-34"/>
              </a:rPr>
              <a:t>Whatsapp</a:t>
            </a:r>
            <a:endParaRPr lang="es-ES" sz="6000" i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Meditaciones en nuestra pagina web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B33788-F5D5-114C-BAB9-C0A8CD663F44}"/>
              </a:ext>
            </a:extLst>
          </p:cNvPr>
          <p:cNvSpPr/>
          <p:nvPr/>
        </p:nvSpPr>
        <p:spPr>
          <a:xfrm>
            <a:off x="1102657" y="8292137"/>
            <a:ext cx="15937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>
                <a:solidFill>
                  <a:srgbClr val="0563C1"/>
                </a:solidFill>
                <a:latin typeface="Fahkwang" pitchFamily="2" charset="-34"/>
                <a:ea typeface="Arial" panose="020B0604020202020204" pitchFamily="34" charset="0"/>
                <a:cs typeface="Fahkwang" pitchFamily="2" charset="-34"/>
                <a:hlinkClick r:id="rId3"/>
              </a:rPr>
              <a:t>https://www.academiacristo.com/meditaciones</a:t>
            </a:r>
            <a:r>
              <a:rPr lang="es-MX" sz="48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0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2805782" y="3444912"/>
            <a:ext cx="126765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BIENVENIDOS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2805782" y="5327877"/>
            <a:ext cx="12688696" cy="1750943"/>
          </a:xfrm>
          <a:custGeom>
            <a:avLst/>
            <a:gdLst/>
            <a:ahLst/>
            <a:cxnLst/>
            <a:rect l="l" t="t" r="r" b="b"/>
            <a:pathLst>
              <a:path w="4292225" h="592294" extrusionOk="0">
                <a:moveTo>
                  <a:pt x="0" y="0"/>
                </a:moveTo>
                <a:lnTo>
                  <a:pt x="4292225" y="0"/>
                </a:lnTo>
                <a:lnTo>
                  <a:pt x="4292225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98" name="Google Shape;98;p3"/>
          <p:cNvSpPr txBox="1"/>
          <p:nvPr/>
        </p:nvSpPr>
        <p:spPr>
          <a:xfrm>
            <a:off x="2805782" y="5432432"/>
            <a:ext cx="12688696" cy="118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Introducción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13705675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309281" y="693926"/>
            <a:ext cx="137056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la Asignación</a:t>
            </a:r>
            <a:endParaRPr sz="5400" b="1" i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1287622" y="2852709"/>
            <a:ext cx="157127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i="1" dirty="0">
                <a:latin typeface="Fahkwang" pitchFamily="2" charset="-34"/>
                <a:cs typeface="Fahkwang" pitchFamily="2" charset="-34"/>
              </a:rPr>
              <a:t>Otros recursos </a:t>
            </a:r>
            <a:r>
              <a:rPr lang="es-ES" sz="6600" b="1" dirty="0">
                <a:latin typeface="Fahkwang" pitchFamily="2" charset="-34"/>
                <a:cs typeface="Fahkwang" pitchFamily="2" charset="-34"/>
              </a:rPr>
              <a:t>que puede utilizar los puede encontrar en el siguiente enlace:</a:t>
            </a:r>
            <a:endParaRPr lang="es-MX" sz="66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0D345F3-CB40-2449-9D1C-F5A5F42C6E0F}"/>
              </a:ext>
            </a:extLst>
          </p:cNvPr>
          <p:cNvSpPr/>
          <p:nvPr/>
        </p:nvSpPr>
        <p:spPr>
          <a:xfrm>
            <a:off x="545330" y="6917821"/>
            <a:ext cx="17197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rgbClr val="0563C1"/>
                </a:solidFill>
                <a:latin typeface="Fahkwang" pitchFamily="2" charset="-34"/>
                <a:ea typeface="Arial" panose="020B0604020202020204" pitchFamily="34" charset="0"/>
                <a:cs typeface="Fahkwang" pitchFamily="2" charset="-34"/>
                <a:hlinkClick r:id="rId3"/>
              </a:rPr>
              <a:t>https://www.academiacristo.com/Colecciones-de-mensajes-y-devocionales</a:t>
            </a:r>
            <a:r>
              <a:rPr lang="es-MX" sz="32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8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13705675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309281" y="693926"/>
            <a:ext cx="137056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la Asignación</a:t>
            </a:r>
            <a:endParaRPr sz="5400" b="1" i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2454768" y="2053253"/>
            <a:ext cx="13378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¿Cómo voy a meditar en la Palabra y a orar?</a:t>
            </a:r>
            <a:r>
              <a:rPr lang="es-MX" sz="60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887771" y="4475307"/>
            <a:ext cx="15925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 ¿De qué trata? </a:t>
            </a:r>
            <a:endParaRPr lang="es-MX" sz="5400" i="1" dirty="0">
              <a:latin typeface="Fahkwang" pitchFamily="2" charset="-34"/>
              <a:cs typeface="Fahkwang" pitchFamily="2" charset="-34"/>
            </a:endParaRPr>
          </a:p>
          <a:p>
            <a:pPr marL="914400" indent="-914400">
              <a:buFont typeface="+mj-lt"/>
              <a:buAutoNum type="arabicPeriod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¿Qué pecado me lleva a confesar esta lectura?</a:t>
            </a:r>
            <a:endParaRPr lang="es-MX" sz="5400" i="1" dirty="0">
              <a:latin typeface="Fahkwang" pitchFamily="2" charset="-34"/>
              <a:cs typeface="Fahkwang" pitchFamily="2" charset="-34"/>
            </a:endParaRPr>
          </a:p>
          <a:p>
            <a:pPr marL="914400" indent="-914400">
              <a:buFont typeface="+mj-lt"/>
              <a:buAutoNum type="arabicPeriod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¿Dónde veo el amor de Dios?</a:t>
            </a:r>
            <a:endParaRPr lang="es-MX" sz="5400" i="1" dirty="0">
              <a:latin typeface="Fahkwang" pitchFamily="2" charset="-34"/>
              <a:cs typeface="Fahkwang" pitchFamily="2" charset="-34"/>
            </a:endParaRPr>
          </a:p>
          <a:p>
            <a:pPr marL="914400" indent="-914400">
              <a:buFont typeface="+mj-lt"/>
              <a:buAutoNum type="arabicPeriod"/>
            </a:pPr>
            <a:r>
              <a:rPr lang="es-ES" sz="5400" i="1" dirty="0">
                <a:latin typeface="Fahkwang" pitchFamily="2" charset="-34"/>
                <a:cs typeface="Fahkwang" pitchFamily="2" charset="-34"/>
              </a:rPr>
              <a:t>¿Qué buenas obras quiero que Dios obre en mi vida?</a:t>
            </a:r>
            <a:endParaRPr lang="es-MX" sz="5400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88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9681ae77_0_361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1139681ae77_0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139681ae77_0_361"/>
          <p:cNvSpPr txBox="1"/>
          <p:nvPr/>
        </p:nvSpPr>
        <p:spPr>
          <a:xfrm>
            <a:off x="288696" y="175710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39681ae77_0_355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1139681ae77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139681ae77_0_355"/>
          <p:cNvSpPr txBox="1"/>
          <p:nvPr/>
        </p:nvSpPr>
        <p:spPr>
          <a:xfrm>
            <a:off x="288696" y="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dirty="0">
                <a:latin typeface="Fahkwang"/>
                <a:ea typeface="Fahkwang"/>
                <a:cs typeface="Fahkwang"/>
                <a:sym typeface="Fahkwang"/>
              </a:rPr>
              <a:t>TAREA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1139681ae77_0_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139" y="4732211"/>
            <a:ext cx="5025723" cy="499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39681ae77_0_373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1139681ae77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139681ae77_0_373"/>
          <p:cNvSpPr txBox="1"/>
          <p:nvPr/>
        </p:nvSpPr>
        <p:spPr>
          <a:xfrm>
            <a:off x="288696" y="2341733"/>
            <a:ext cx="176871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DESPEDIDA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1139681ae77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319" y="6553679"/>
            <a:ext cx="1012375" cy="73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302150" y="959167"/>
            <a:ext cx="16051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1"/>
              <a:buFont typeface="Arial"/>
              <a:buNone/>
            </a:pP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Presentación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– </a:t>
            </a:r>
            <a:r>
              <a:rPr lang="en-US" sz="8001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10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450302" y="3872029"/>
            <a:ext cx="4283125" cy="77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 nombre 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3541629" y="3653190"/>
            <a:ext cx="3028094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Vivo 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8429200" y="3653190"/>
            <a:ext cx="1797100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Soy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2808081" y="4969523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4"/>
          <p:cNvSpPr/>
          <p:nvPr/>
        </p:nvSpPr>
        <p:spPr>
          <a:xfrm>
            <a:off x="7332740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>
            <a:off x="1492381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966" y="5755837"/>
            <a:ext cx="2943796" cy="23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9312" y="6594380"/>
            <a:ext cx="1012375" cy="73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986" y="5706909"/>
            <a:ext cx="2488984" cy="238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6165" y="5725262"/>
            <a:ext cx="2323308" cy="23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-39498"/>
            <a:ext cx="18374955" cy="1750943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1439241" y="374724"/>
            <a:ext cx="4883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01666" y="1866246"/>
            <a:ext cx="16684668" cy="830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5200" dirty="0">
                <a:latin typeface="Fahkwang" pitchFamily="2" charset="-34"/>
                <a:cs typeface="Fahkwang" pitchFamily="2" charset="-34"/>
              </a:rPr>
              <a:t>Querido Padre Celestial: </a:t>
            </a:r>
          </a:p>
          <a:p>
            <a:endParaRPr lang="es-ES" sz="2000" dirty="0">
              <a:latin typeface="Fahkwang" pitchFamily="2" charset="-34"/>
              <a:cs typeface="Fahkwang" pitchFamily="2" charset="-34"/>
            </a:endParaRPr>
          </a:p>
          <a:p>
            <a:r>
              <a:rPr lang="es-ES" sz="5200" dirty="0">
                <a:latin typeface="Fahkwang" pitchFamily="2" charset="-34"/>
                <a:cs typeface="Fahkwang" pitchFamily="2" charset="-34"/>
              </a:rPr>
              <a:t>En tu Palabra nos das todo lo que necesitamos para nuestra salvación, también nos das el mejor ejemplo para nuestra vida devocional, queremos aprender más y más de tu Hijo; te pedimos que nos guíes a través de esta lección a poder llevar mejor nuestra vida devocional, y ver en ella los tan grandes beneficios que recibimos. En el nombre de Jesús nuestro Señor te lo pedimos. Amén</a:t>
            </a:r>
            <a:r>
              <a:rPr lang="es-MX" sz="5200" dirty="0">
                <a:latin typeface="Fahkwang" pitchFamily="2" charset="-34"/>
                <a:cs typeface="Fahkwang" pitchFamily="2" charset="-34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569" y="2406664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126" y="4146741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401" y="8047633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l="21113" t="19048" r="20897" b="19723"/>
          <a:stretch/>
        </p:blipFill>
        <p:spPr>
          <a:xfrm>
            <a:off x="3098284" y="8236805"/>
            <a:ext cx="1210670" cy="1282976"/>
          </a:xfrm>
          <a:prstGeom prst="rect">
            <a:avLst/>
          </a:prstGeom>
          <a:noFill/>
          <a:ln>
            <a:noFill/>
          </a:ln>
          <a:effectLst>
            <a:outerShdw blurRad="165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" name="Google Shape;133;p6"/>
          <p:cNvSpPr txBox="1"/>
          <p:nvPr/>
        </p:nvSpPr>
        <p:spPr>
          <a:xfrm>
            <a:off x="6205136" y="3009109"/>
            <a:ext cx="11054164" cy="68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Venir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preparado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321750" y="190972"/>
            <a:ext cx="11286132" cy="136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SESIÓN EXITOSA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205136" y="4468273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Puntualidad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respeto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por el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tiempo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205136" y="6446469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Escuchar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esperar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turno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hablar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205136" y="8639696"/>
            <a:ext cx="11445709" cy="5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Buen uso del chat.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t="22000" b="22000"/>
          <a:stretch/>
        </p:blipFill>
        <p:spPr>
          <a:xfrm>
            <a:off x="1595979" y="6018032"/>
            <a:ext cx="3848616" cy="19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810" y="6108406"/>
            <a:ext cx="3565552" cy="172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EC2AAF-7F73-394C-AF8E-1D9F6CA22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3784">
            <a:off x="2677169" y="2830890"/>
            <a:ext cx="1786879" cy="105312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654F2E5-C243-2C4F-B44F-389B6EA19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8284" y="4359102"/>
            <a:ext cx="1067623" cy="136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169" y="3362733"/>
            <a:ext cx="6159661" cy="5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3072185" y="-72506"/>
            <a:ext cx="12143631" cy="343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383837" y="9018006"/>
            <a:ext cx="11831978" cy="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10 A 15 Minutos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-1304948" y="7076142"/>
            <a:ext cx="5030314" cy="505286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75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587253" y="1915159"/>
            <a:ext cx="154095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Cuando hablamos de la vida devocional, ¿De qué dos cosas estamos hablando?</a:t>
            </a:r>
            <a:endParaRPr lang="es-MX" sz="6000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2133553" y="6216087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56" name="Google Shape;156;p8"/>
          <p:cNvSpPr txBox="1"/>
          <p:nvPr/>
        </p:nvSpPr>
        <p:spPr>
          <a:xfrm>
            <a:off x="2133518" y="6748808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9559C90D-C331-5944-8CC2-D43012EFFAD0}"/>
              </a:ext>
            </a:extLst>
          </p:cNvPr>
          <p:cNvSpPr/>
          <p:nvPr/>
        </p:nvSpPr>
        <p:spPr>
          <a:xfrm>
            <a:off x="2109137" y="6890443"/>
            <a:ext cx="13746996" cy="25727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652296"/>
            <a:ext cx="6805248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0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60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569282-7AB7-B844-BFC6-318811EF1CBD}"/>
              </a:ext>
            </a:extLst>
          </p:cNvPr>
          <p:cNvSpPr txBox="1"/>
          <p:nvPr/>
        </p:nvSpPr>
        <p:spPr>
          <a:xfrm>
            <a:off x="869041" y="2355915"/>
            <a:ext cx="162271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Estar en la Palabra, leyendo y meditando, que sea parte de nuestro diario vivir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Orar a base de la Palabra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AC7E528-47BD-D846-8243-116FC8C4F07A}"/>
              </a:ext>
            </a:extLst>
          </p:cNvPr>
          <p:cNvSpPr/>
          <p:nvPr/>
        </p:nvSpPr>
        <p:spPr>
          <a:xfrm>
            <a:off x="2308661" y="7207307"/>
            <a:ext cx="129862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Salmos tienen una gran ayuda </a:t>
            </a:r>
          </a:p>
          <a:p>
            <a:pPr algn="ctr"/>
            <a:r>
              <a:rPr lang="es-ES" sz="6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en cuanto a oraciones</a:t>
            </a:r>
            <a:r>
              <a:rPr lang="es-MX" sz="6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78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3598</TotalTime>
  <Words>1023</Words>
  <Application>Microsoft Macintosh PowerPoint</Application>
  <PresentationFormat>Personalizado</PresentationFormat>
  <Paragraphs>128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Calibri</vt:lpstr>
      <vt:lpstr>Arial</vt:lpstr>
      <vt:lpstr>Wingdings</vt:lpstr>
      <vt:lpstr>Fahkwang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30</cp:revision>
  <dcterms:created xsi:type="dcterms:W3CDTF">2006-08-16T00:00:00Z</dcterms:created>
  <dcterms:modified xsi:type="dcterms:W3CDTF">2022-04-20T22:35:57Z</dcterms:modified>
</cp:coreProperties>
</file>