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6"/>
  </p:notesMasterIdLst>
  <p:handoutMasterIdLst>
    <p:handoutMasterId r:id="rId27"/>
  </p:handoutMasterIdLst>
  <p:sldIdLst>
    <p:sldId id="256" r:id="rId6"/>
    <p:sldId id="349" r:id="rId7"/>
    <p:sldId id="469" r:id="rId8"/>
    <p:sldId id="271" r:id="rId9"/>
    <p:sldId id="272" r:id="rId10"/>
    <p:sldId id="482" r:id="rId11"/>
    <p:sldId id="517" r:id="rId12"/>
    <p:sldId id="543" r:id="rId13"/>
    <p:sldId id="520" r:id="rId14"/>
    <p:sldId id="551" r:id="rId15"/>
    <p:sldId id="552" r:id="rId16"/>
    <p:sldId id="553" r:id="rId17"/>
    <p:sldId id="554" r:id="rId18"/>
    <p:sldId id="555" r:id="rId19"/>
    <p:sldId id="556" r:id="rId20"/>
    <p:sldId id="557" r:id="rId21"/>
    <p:sldId id="480" r:id="rId22"/>
    <p:sldId id="465" r:id="rId23"/>
    <p:sldId id="559" r:id="rId24"/>
    <p:sldId id="558"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Johnston" initials="AJ" lastIdx="1" clrIdx="0">
    <p:extLst>
      <p:ext uri="{19B8F6BF-5375-455C-9EA6-DF929625EA0E}">
        <p15:presenceInfo xmlns:p15="http://schemas.microsoft.com/office/powerpoint/2012/main" userId="1231caf685dc96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97FFE-4DED-49FC-8A10-4751EEA4589D}" v="8" dt="2021-10-02T23:21:35.507"/>
    <p1510:client id="{F3EEA68C-DE3E-4AC0-956B-069979977A34}" v="78" dt="2020-08-03T22:28:14.255"/>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249" autoAdjust="0"/>
  </p:normalViewPr>
  <p:slideViewPr>
    <p:cSldViewPr>
      <p:cViewPr varScale="1">
        <p:scale>
          <a:sx n="98" d="100"/>
          <a:sy n="98" d="100"/>
        </p:scale>
        <p:origin x="600" y="184"/>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1/26/23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1/26/23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iqsels.com/en/public-domain-photo-zkw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https://www.piqsels.com/en/public-domain-photo-zkwrs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DDA12-0DF9-4C99-8EAA-B152B09A12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26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17568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18</a:t>
            </a:fld>
            <a:endParaRPr lang="en-US"/>
          </a:p>
        </p:txBody>
      </p:sp>
    </p:spTree>
    <p:extLst>
      <p:ext uri="{BB962C8B-B14F-4D97-AF65-F5344CB8AC3E}">
        <p14:creationId xmlns:p14="http://schemas.microsoft.com/office/powerpoint/2010/main" val="125877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3" name="Map" descr="Map of South America"/>
          <p:cNvGrpSpPr>
            <a:grpSpLocks noChangeAspect="1"/>
          </p:cNvGrpSpPr>
          <p:nvPr/>
        </p:nvGrpSpPr>
        <p:grpSpPr bwMode="gray">
          <a:xfrm>
            <a:off x="2363787" y="0"/>
            <a:ext cx="9386888" cy="6521450"/>
            <a:chOff x="1489" y="0"/>
            <a:chExt cx="5913" cy="4108"/>
          </a:xfrm>
        </p:grpSpPr>
        <p:grpSp>
          <p:nvGrpSpPr>
            <p:cNvPr id="214" name="Group 417"/>
            <p:cNvGrpSpPr>
              <a:grpSpLocks/>
            </p:cNvGrpSpPr>
            <p:nvPr/>
          </p:nvGrpSpPr>
          <p:grpSpPr bwMode="gray">
            <a:xfrm>
              <a:off x="1489" y="0"/>
              <a:ext cx="5257" cy="4108"/>
              <a:chOff x="1489" y="0"/>
              <a:chExt cx="5257" cy="4108"/>
            </a:xfrm>
          </p:grpSpPr>
          <p:sp>
            <p:nvSpPr>
              <p:cNvPr id="216" name="Freeform 217"/>
              <p:cNvSpPr>
                <a:spLocks/>
              </p:cNvSpPr>
              <p:nvPr/>
            </p:nvSpPr>
            <p:spPr bwMode="gray">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gray">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gray">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gray">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gray">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gray">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gray">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gray">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gray">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gray">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gray">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gray">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gray">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gray">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gray">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gray">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gray">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gray">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gray">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gray">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gray">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gray">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gray">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gray">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gray">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gray">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gray">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gray">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gray">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gray">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gray">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gray">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gray">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gray">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gray">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gray">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gray">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gray">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gray">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gray">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gray">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gray">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gray">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gray">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gray">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gray">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gray">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gray">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gray">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gray">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gray">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gray">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gray">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gray">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gray">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gray">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gray">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gray">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gray">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gray">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gray">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gray">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gray">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gray">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gray">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gray">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gray">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gray">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gray">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gray">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gray">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gray">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gray">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gray">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gray">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gray">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gray">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gray">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gray">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gray">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gray">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gray">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gray">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gray">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gray">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gray">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gray">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gray">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gray">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gray">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gray">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gray">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gray">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gray">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gray">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gray">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gray">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gray">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gray">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gray">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gray">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gray">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gray">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gray">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gray">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gray">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gray">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gray">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gray">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gray">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gray">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gray">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gray">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gray">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gray">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gray">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gray">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gray">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gray">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gray">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gray">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gray">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gray">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gray">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gray">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gray">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gray">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gray">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gray">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gray">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gray">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gray">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gray">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gray">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gray">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gray">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gray">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gray">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gray">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gray">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gray">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gray">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gray">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gray">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gray">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gray">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gray">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gray">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gray">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gray">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gray">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gray">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gray">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gray">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gray">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gray">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gray">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gray">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gray">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gray">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gray">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gray">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gray">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gray">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gray">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gray">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gray">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gray">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gray">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gray">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gray">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gray">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gray">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gray">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gray">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gray">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gray">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gray">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gray">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gray">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gray">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gray">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gray">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gray">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gray">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gray">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gray">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gray">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gray">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gray">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gray">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gray">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gray">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gray">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gray">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gray">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gray">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gray">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gray">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gray">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gray">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Ministros #3</a:t>
            </a:r>
            <a:endParaRPr dirty="0"/>
          </a:p>
        </p:txBody>
      </p:sp>
      <p:sp>
        <p:nvSpPr>
          <p:cNvPr id="4" name="Date Placeholder 3"/>
          <p:cNvSpPr>
            <a:spLocks noGrp="1"/>
          </p:cNvSpPr>
          <p:nvPr>
            <p:ph type="dt" sz="half" idx="10"/>
          </p:nvPr>
        </p:nvSpPr>
        <p:spPr/>
        <p:txBody>
          <a:bodyPr/>
          <a:lstStyle/>
          <a:p>
            <a:fld id="{50986927-CBD5-4C40-8A9C-8E8EA711F696}"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Ministros #3</a:t>
            </a:r>
            <a:endParaRPr dirty="0"/>
          </a:p>
        </p:txBody>
      </p:sp>
      <p:sp>
        <p:nvSpPr>
          <p:cNvPr id="4" name="Date Placeholder 3"/>
          <p:cNvSpPr>
            <a:spLocks noGrp="1"/>
          </p:cNvSpPr>
          <p:nvPr>
            <p:ph type="dt" sz="half" idx="10"/>
          </p:nvPr>
        </p:nvSpPr>
        <p:spPr/>
        <p:txBody>
          <a:bodyPr/>
          <a:lstStyle/>
          <a:p>
            <a:fld id="{BF8575E2-E0B2-4A1A-B072-2BBBB1520099}"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9BFA-A197-457C-946D-4066E2C735B2}"/>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CFCC20E-4C4A-4663-9B90-90532C089C98}"/>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1C656-0DD2-43F1-A968-B696C9F6B315}"/>
              </a:ext>
            </a:extLst>
          </p:cNvPr>
          <p:cNvSpPr>
            <a:spLocks noGrp="1"/>
          </p:cNvSpPr>
          <p:nvPr>
            <p:ph type="dt" sz="half" idx="10"/>
          </p:nvPr>
        </p:nvSpPr>
        <p:spPr/>
        <p:txBody>
          <a:bodyPr/>
          <a:lstStyle/>
          <a:p>
            <a:fld id="{B2D48C2D-5106-4E98-852E-48EE93E3D219}" type="datetime1">
              <a:rPr lang="en-US" smtClean="0"/>
              <a:t>1/26/23</a:t>
            </a:fld>
            <a:endParaRPr lang="en-US"/>
          </a:p>
        </p:txBody>
      </p:sp>
      <p:sp>
        <p:nvSpPr>
          <p:cNvPr id="5" name="Footer Placeholder 4">
            <a:extLst>
              <a:ext uri="{FF2B5EF4-FFF2-40B4-BE49-F238E27FC236}">
                <a16:creationId xmlns:a16="http://schemas.microsoft.com/office/drawing/2014/main" id="{07AB5F10-D711-46A8-BA4E-ECB9C0E8D306}"/>
              </a:ext>
            </a:extLst>
          </p:cNvPr>
          <p:cNvSpPr>
            <a:spLocks noGrp="1"/>
          </p:cNvSpPr>
          <p:nvPr>
            <p:ph type="ftr" sz="quarter" idx="11"/>
          </p:nvPr>
        </p:nvSpPr>
        <p:spPr/>
        <p:txBody>
          <a:bodyPr/>
          <a:lstStyle/>
          <a:p>
            <a:r>
              <a:rPr lang="es-ES"/>
              <a:t>La Palabra Crece- Multiplicando Ministros #3</a:t>
            </a:r>
            <a:endParaRPr lang="en-US"/>
          </a:p>
        </p:txBody>
      </p:sp>
      <p:sp>
        <p:nvSpPr>
          <p:cNvPr id="6" name="Slide Number Placeholder 5">
            <a:extLst>
              <a:ext uri="{FF2B5EF4-FFF2-40B4-BE49-F238E27FC236}">
                <a16:creationId xmlns:a16="http://schemas.microsoft.com/office/drawing/2014/main" id="{69CB5F3B-6E33-4C06-A273-C8740DBB85DA}"/>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1432739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EF00-B5BB-49FD-999F-80265B19F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2BF9E-3310-4B51-8EF6-EF5D796A6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D61C5-D8F7-43FE-B2BA-DD4DE5F50D73}"/>
              </a:ext>
            </a:extLst>
          </p:cNvPr>
          <p:cNvSpPr>
            <a:spLocks noGrp="1"/>
          </p:cNvSpPr>
          <p:nvPr>
            <p:ph type="dt" sz="half" idx="10"/>
          </p:nvPr>
        </p:nvSpPr>
        <p:spPr/>
        <p:txBody>
          <a:bodyPr/>
          <a:lstStyle/>
          <a:p>
            <a:fld id="{4CFEF312-052B-4138-A6F1-653EA8DBF53C}" type="datetime1">
              <a:rPr lang="en-US" smtClean="0"/>
              <a:t>1/26/23</a:t>
            </a:fld>
            <a:endParaRPr lang="en-US"/>
          </a:p>
        </p:txBody>
      </p:sp>
      <p:sp>
        <p:nvSpPr>
          <p:cNvPr id="5" name="Footer Placeholder 4">
            <a:extLst>
              <a:ext uri="{FF2B5EF4-FFF2-40B4-BE49-F238E27FC236}">
                <a16:creationId xmlns:a16="http://schemas.microsoft.com/office/drawing/2014/main" id="{30BF2525-17B8-4FB8-9E70-F1C217C1C93A}"/>
              </a:ext>
            </a:extLst>
          </p:cNvPr>
          <p:cNvSpPr>
            <a:spLocks noGrp="1"/>
          </p:cNvSpPr>
          <p:nvPr>
            <p:ph type="ftr" sz="quarter" idx="11"/>
          </p:nvPr>
        </p:nvSpPr>
        <p:spPr/>
        <p:txBody>
          <a:bodyPr/>
          <a:lstStyle/>
          <a:p>
            <a:r>
              <a:rPr lang="es-ES"/>
              <a:t>La Palabra Crece- Multiplicando Ministros #3</a:t>
            </a:r>
            <a:endParaRPr lang="en-US"/>
          </a:p>
        </p:txBody>
      </p:sp>
      <p:sp>
        <p:nvSpPr>
          <p:cNvPr id="6" name="Slide Number Placeholder 5">
            <a:extLst>
              <a:ext uri="{FF2B5EF4-FFF2-40B4-BE49-F238E27FC236}">
                <a16:creationId xmlns:a16="http://schemas.microsoft.com/office/drawing/2014/main" id="{21C9A5F2-3DE9-49AA-948A-A4A95F31FE52}"/>
              </a:ext>
            </a:extLst>
          </p:cNvPr>
          <p:cNvSpPr>
            <a:spLocks noGrp="1"/>
          </p:cNvSpPr>
          <p:nvPr>
            <p:ph type="sldNum" sz="quarter" idx="12"/>
          </p:nvPr>
        </p:nvSpPr>
        <p:spPr/>
        <p:txBody>
          <a:bodyPr/>
          <a:lstStyle/>
          <a:p>
            <a:fld id="{3C24FA0A-646A-4563-966E-69B544C0F414}"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2070B79D-AC41-4685-B478-79389C950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5073" y="5930283"/>
            <a:ext cx="1463752" cy="923908"/>
          </a:xfrm>
          <a:prstGeom prst="rect">
            <a:avLst/>
          </a:prstGeom>
        </p:spPr>
      </p:pic>
    </p:spTree>
    <p:extLst>
      <p:ext uri="{BB962C8B-B14F-4D97-AF65-F5344CB8AC3E}">
        <p14:creationId xmlns:p14="http://schemas.microsoft.com/office/powerpoint/2010/main" val="379133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96B1-47ED-45B0-889F-0F95E3790B53}"/>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727F0007-6E14-492E-B62F-FAB1499F92D6}"/>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7E9AD1-5071-439D-9213-D31D7409607B}"/>
              </a:ext>
            </a:extLst>
          </p:cNvPr>
          <p:cNvSpPr>
            <a:spLocks noGrp="1"/>
          </p:cNvSpPr>
          <p:nvPr>
            <p:ph type="dt" sz="half" idx="10"/>
          </p:nvPr>
        </p:nvSpPr>
        <p:spPr/>
        <p:txBody>
          <a:bodyPr/>
          <a:lstStyle/>
          <a:p>
            <a:fld id="{27D2CF9D-4903-486F-972E-4CCB9075FE31}" type="datetime1">
              <a:rPr lang="en-US" smtClean="0"/>
              <a:t>1/26/23</a:t>
            </a:fld>
            <a:endParaRPr lang="en-US"/>
          </a:p>
        </p:txBody>
      </p:sp>
      <p:sp>
        <p:nvSpPr>
          <p:cNvPr id="5" name="Footer Placeholder 4">
            <a:extLst>
              <a:ext uri="{FF2B5EF4-FFF2-40B4-BE49-F238E27FC236}">
                <a16:creationId xmlns:a16="http://schemas.microsoft.com/office/drawing/2014/main" id="{4377613C-1DD6-45A2-8D6B-D1AF8CEE0700}"/>
              </a:ext>
            </a:extLst>
          </p:cNvPr>
          <p:cNvSpPr>
            <a:spLocks noGrp="1"/>
          </p:cNvSpPr>
          <p:nvPr>
            <p:ph type="ftr" sz="quarter" idx="11"/>
          </p:nvPr>
        </p:nvSpPr>
        <p:spPr/>
        <p:txBody>
          <a:bodyPr/>
          <a:lstStyle/>
          <a:p>
            <a:r>
              <a:rPr lang="es-ES"/>
              <a:t>La Palabra Crece- Multiplicando Ministros #3</a:t>
            </a:r>
            <a:endParaRPr lang="en-US"/>
          </a:p>
        </p:txBody>
      </p:sp>
      <p:sp>
        <p:nvSpPr>
          <p:cNvPr id="6" name="Slide Number Placeholder 5">
            <a:extLst>
              <a:ext uri="{FF2B5EF4-FFF2-40B4-BE49-F238E27FC236}">
                <a16:creationId xmlns:a16="http://schemas.microsoft.com/office/drawing/2014/main" id="{4520812A-1EC9-4857-99B3-248563DDC00D}"/>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114260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293C-9521-4F5D-AC62-9C546087A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C3896-0B87-45C8-9A74-4A0D00079D80}"/>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EE1D3-5380-4D2D-A537-4814EFBCF5C1}"/>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F8B1A6-F6D6-478C-B850-DDD4F7499C6E}"/>
              </a:ext>
            </a:extLst>
          </p:cNvPr>
          <p:cNvSpPr>
            <a:spLocks noGrp="1"/>
          </p:cNvSpPr>
          <p:nvPr>
            <p:ph type="dt" sz="half" idx="10"/>
          </p:nvPr>
        </p:nvSpPr>
        <p:spPr/>
        <p:txBody>
          <a:bodyPr/>
          <a:lstStyle/>
          <a:p>
            <a:fld id="{86C3D3EA-764C-4D0C-AE51-5C91814CB5E7}" type="datetime1">
              <a:rPr lang="en-US" smtClean="0"/>
              <a:t>1/26/23</a:t>
            </a:fld>
            <a:endParaRPr lang="en-US"/>
          </a:p>
        </p:txBody>
      </p:sp>
      <p:sp>
        <p:nvSpPr>
          <p:cNvPr id="6" name="Footer Placeholder 5">
            <a:extLst>
              <a:ext uri="{FF2B5EF4-FFF2-40B4-BE49-F238E27FC236}">
                <a16:creationId xmlns:a16="http://schemas.microsoft.com/office/drawing/2014/main" id="{DD484252-31B1-48F8-967D-307613FAC7A1}"/>
              </a:ext>
            </a:extLst>
          </p:cNvPr>
          <p:cNvSpPr>
            <a:spLocks noGrp="1"/>
          </p:cNvSpPr>
          <p:nvPr>
            <p:ph type="ftr" sz="quarter" idx="11"/>
          </p:nvPr>
        </p:nvSpPr>
        <p:spPr/>
        <p:txBody>
          <a:bodyPr/>
          <a:lstStyle/>
          <a:p>
            <a:r>
              <a:rPr lang="es-ES"/>
              <a:t>La Palabra Crece- Multiplicando Ministros #3</a:t>
            </a:r>
            <a:endParaRPr lang="en-US"/>
          </a:p>
        </p:txBody>
      </p:sp>
      <p:sp>
        <p:nvSpPr>
          <p:cNvPr id="7" name="Slide Number Placeholder 6">
            <a:extLst>
              <a:ext uri="{FF2B5EF4-FFF2-40B4-BE49-F238E27FC236}">
                <a16:creationId xmlns:a16="http://schemas.microsoft.com/office/drawing/2014/main" id="{29AF8660-CAE6-4A32-9E8C-205C07974BF9}"/>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408850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322E-BF5D-41F0-9814-F8CC426D6100}"/>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E7C0BD-FA07-4F21-9FDD-31D2123792BC}"/>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20968-58A0-4D42-930D-2EE02F3C0FDF}"/>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361EE3-619B-4D79-8299-271198527A27}"/>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AB94D0-3DAD-431C-923D-8A48AC0381E6}"/>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4FA53F-2268-41A3-840D-675890EEE511}"/>
              </a:ext>
            </a:extLst>
          </p:cNvPr>
          <p:cNvSpPr>
            <a:spLocks noGrp="1"/>
          </p:cNvSpPr>
          <p:nvPr>
            <p:ph type="dt" sz="half" idx="10"/>
          </p:nvPr>
        </p:nvSpPr>
        <p:spPr/>
        <p:txBody>
          <a:bodyPr/>
          <a:lstStyle/>
          <a:p>
            <a:fld id="{2808949B-4426-4784-99F3-E5ECCD5E8B21}" type="datetime1">
              <a:rPr lang="en-US" smtClean="0"/>
              <a:t>1/26/23</a:t>
            </a:fld>
            <a:endParaRPr lang="en-US"/>
          </a:p>
        </p:txBody>
      </p:sp>
      <p:sp>
        <p:nvSpPr>
          <p:cNvPr id="8" name="Footer Placeholder 7">
            <a:extLst>
              <a:ext uri="{FF2B5EF4-FFF2-40B4-BE49-F238E27FC236}">
                <a16:creationId xmlns:a16="http://schemas.microsoft.com/office/drawing/2014/main" id="{4DCBAE10-3D54-45AB-81CA-767782C49FC8}"/>
              </a:ext>
            </a:extLst>
          </p:cNvPr>
          <p:cNvSpPr>
            <a:spLocks noGrp="1"/>
          </p:cNvSpPr>
          <p:nvPr>
            <p:ph type="ftr" sz="quarter" idx="11"/>
          </p:nvPr>
        </p:nvSpPr>
        <p:spPr/>
        <p:txBody>
          <a:bodyPr/>
          <a:lstStyle/>
          <a:p>
            <a:r>
              <a:rPr lang="es-ES"/>
              <a:t>La Palabra Crece- Multiplicando Ministros #3</a:t>
            </a:r>
            <a:endParaRPr lang="en-US"/>
          </a:p>
        </p:txBody>
      </p:sp>
      <p:sp>
        <p:nvSpPr>
          <p:cNvPr id="9" name="Slide Number Placeholder 8">
            <a:extLst>
              <a:ext uri="{FF2B5EF4-FFF2-40B4-BE49-F238E27FC236}">
                <a16:creationId xmlns:a16="http://schemas.microsoft.com/office/drawing/2014/main" id="{B956E2C6-1892-4F16-A66A-9C54CFB04523}"/>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85017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6203-8AEA-4ACC-9E67-6E7627D0A9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C168A6-2812-4415-B715-D8B5564ED020}"/>
              </a:ext>
            </a:extLst>
          </p:cNvPr>
          <p:cNvSpPr>
            <a:spLocks noGrp="1"/>
          </p:cNvSpPr>
          <p:nvPr>
            <p:ph type="dt" sz="half" idx="10"/>
          </p:nvPr>
        </p:nvSpPr>
        <p:spPr/>
        <p:txBody>
          <a:bodyPr/>
          <a:lstStyle/>
          <a:p>
            <a:fld id="{2FDF18BB-F5B5-45CE-9E9D-5BDA45F1E787}" type="datetime1">
              <a:rPr lang="en-US" smtClean="0"/>
              <a:t>1/26/23</a:t>
            </a:fld>
            <a:endParaRPr lang="en-US"/>
          </a:p>
        </p:txBody>
      </p:sp>
      <p:sp>
        <p:nvSpPr>
          <p:cNvPr id="4" name="Footer Placeholder 3">
            <a:extLst>
              <a:ext uri="{FF2B5EF4-FFF2-40B4-BE49-F238E27FC236}">
                <a16:creationId xmlns:a16="http://schemas.microsoft.com/office/drawing/2014/main" id="{387E9226-23C2-44D4-B742-54FD30F9B41B}"/>
              </a:ext>
            </a:extLst>
          </p:cNvPr>
          <p:cNvSpPr>
            <a:spLocks noGrp="1"/>
          </p:cNvSpPr>
          <p:nvPr>
            <p:ph type="ftr" sz="quarter" idx="11"/>
          </p:nvPr>
        </p:nvSpPr>
        <p:spPr/>
        <p:txBody>
          <a:bodyPr/>
          <a:lstStyle/>
          <a:p>
            <a:r>
              <a:rPr lang="es-ES"/>
              <a:t>La Palabra Crece- Multiplicando Ministros #3</a:t>
            </a:r>
            <a:endParaRPr lang="en-US"/>
          </a:p>
        </p:txBody>
      </p:sp>
      <p:sp>
        <p:nvSpPr>
          <p:cNvPr id="5" name="Slide Number Placeholder 4">
            <a:extLst>
              <a:ext uri="{FF2B5EF4-FFF2-40B4-BE49-F238E27FC236}">
                <a16:creationId xmlns:a16="http://schemas.microsoft.com/office/drawing/2014/main" id="{563E848D-4D0A-4058-B0A3-F5EFC568C564}"/>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81026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2216ED-D76E-4BE6-819A-9BE752DE3FE8}"/>
              </a:ext>
            </a:extLst>
          </p:cNvPr>
          <p:cNvSpPr>
            <a:spLocks noGrp="1"/>
          </p:cNvSpPr>
          <p:nvPr>
            <p:ph type="ftr" sz="quarter" idx="11"/>
          </p:nvPr>
        </p:nvSpPr>
        <p:spPr/>
        <p:txBody>
          <a:bodyPr/>
          <a:lstStyle/>
          <a:p>
            <a:r>
              <a:rPr lang="es-ES"/>
              <a:t>La Palabra Crece- Multiplicando Ministros #3</a:t>
            </a:r>
            <a:endParaRPr lang="en-US"/>
          </a:p>
        </p:txBody>
      </p:sp>
      <p:sp>
        <p:nvSpPr>
          <p:cNvPr id="4" name="Slide Number Placeholder 3">
            <a:extLst>
              <a:ext uri="{FF2B5EF4-FFF2-40B4-BE49-F238E27FC236}">
                <a16:creationId xmlns:a16="http://schemas.microsoft.com/office/drawing/2014/main" id="{13B381D7-F63A-44A6-9816-E5F197FE851A}"/>
              </a:ext>
            </a:extLst>
          </p:cNvPr>
          <p:cNvSpPr>
            <a:spLocks noGrp="1"/>
          </p:cNvSpPr>
          <p:nvPr>
            <p:ph type="sldNum" sz="quarter" idx="12"/>
          </p:nvPr>
        </p:nvSpPr>
        <p:spPr/>
        <p:txBody>
          <a:bodyPr/>
          <a:lstStyle/>
          <a:p>
            <a:fld id="{3C24FA0A-646A-4563-966E-69B544C0F414}" type="slidenum">
              <a:rPr lang="en-US" smtClean="0"/>
              <a:t>‹#›</a:t>
            </a:fld>
            <a:endParaRPr lang="en-US"/>
          </a:p>
        </p:txBody>
      </p:sp>
      <p:pic>
        <p:nvPicPr>
          <p:cNvPr id="6" name="Picture 5" descr="A close up of a sign&#10;&#10;Description automatically generated">
            <a:extLst>
              <a:ext uri="{FF2B5EF4-FFF2-40B4-BE49-F238E27FC236}">
                <a16:creationId xmlns:a16="http://schemas.microsoft.com/office/drawing/2014/main" id="{9A89A17B-1E90-4F9D-9A59-9022A4264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5073" y="5930283"/>
            <a:ext cx="1463752" cy="923908"/>
          </a:xfrm>
          <a:prstGeom prst="rect">
            <a:avLst/>
          </a:prstGeom>
        </p:spPr>
      </p:pic>
    </p:spTree>
    <p:extLst>
      <p:ext uri="{BB962C8B-B14F-4D97-AF65-F5344CB8AC3E}">
        <p14:creationId xmlns:p14="http://schemas.microsoft.com/office/powerpoint/2010/main" val="21736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AAF9-784A-410E-BE08-640EEEBA7793}"/>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58D75600-D1BC-4FBC-ACB0-43C56633AA6B}"/>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DE707-AFE4-4163-8E70-8FBF62E81247}"/>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291C9-CE32-4C79-B728-CFC2AAEB1950}"/>
              </a:ext>
            </a:extLst>
          </p:cNvPr>
          <p:cNvSpPr>
            <a:spLocks noGrp="1"/>
          </p:cNvSpPr>
          <p:nvPr>
            <p:ph type="dt" sz="half" idx="10"/>
          </p:nvPr>
        </p:nvSpPr>
        <p:spPr/>
        <p:txBody>
          <a:bodyPr/>
          <a:lstStyle/>
          <a:p>
            <a:fld id="{D4B4E749-EE15-4670-BB14-2E38A4EFEC47}" type="datetime1">
              <a:rPr lang="en-US" smtClean="0"/>
              <a:t>1/26/23</a:t>
            </a:fld>
            <a:endParaRPr lang="en-US"/>
          </a:p>
        </p:txBody>
      </p:sp>
      <p:sp>
        <p:nvSpPr>
          <p:cNvPr id="6" name="Footer Placeholder 5">
            <a:extLst>
              <a:ext uri="{FF2B5EF4-FFF2-40B4-BE49-F238E27FC236}">
                <a16:creationId xmlns:a16="http://schemas.microsoft.com/office/drawing/2014/main" id="{DEC5A310-E74E-40F0-9CF3-A21D85B62CD1}"/>
              </a:ext>
            </a:extLst>
          </p:cNvPr>
          <p:cNvSpPr>
            <a:spLocks noGrp="1"/>
          </p:cNvSpPr>
          <p:nvPr>
            <p:ph type="ftr" sz="quarter" idx="11"/>
          </p:nvPr>
        </p:nvSpPr>
        <p:spPr/>
        <p:txBody>
          <a:bodyPr/>
          <a:lstStyle/>
          <a:p>
            <a:r>
              <a:rPr lang="es-ES"/>
              <a:t>La Palabra Crece- Multiplicando Ministros #3</a:t>
            </a:r>
            <a:endParaRPr lang="en-US"/>
          </a:p>
        </p:txBody>
      </p:sp>
      <p:sp>
        <p:nvSpPr>
          <p:cNvPr id="7" name="Slide Number Placeholder 6">
            <a:extLst>
              <a:ext uri="{FF2B5EF4-FFF2-40B4-BE49-F238E27FC236}">
                <a16:creationId xmlns:a16="http://schemas.microsoft.com/office/drawing/2014/main" id="{B62B7872-0762-4FAE-BC38-882834888173}"/>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407490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Ministros #3</a:t>
            </a:r>
            <a:endParaRPr dirty="0"/>
          </a:p>
        </p:txBody>
      </p:sp>
      <p:sp>
        <p:nvSpPr>
          <p:cNvPr id="4" name="Date Placeholder 3"/>
          <p:cNvSpPr>
            <a:spLocks noGrp="1"/>
          </p:cNvSpPr>
          <p:nvPr>
            <p:ph type="dt" sz="half" idx="10"/>
          </p:nvPr>
        </p:nvSpPr>
        <p:spPr/>
        <p:txBody>
          <a:bodyPr/>
          <a:lstStyle/>
          <a:p>
            <a:fld id="{198CEF52-B596-4CB0-963A-51456342CF64}"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E117-41E3-450F-A3B7-2418BD746A2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94E0DE39-0993-454F-96AA-69B11AD0B9B8}"/>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6BD9702C-AD40-44ED-BA09-CAD1CAF2546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5983F-E5EC-4AFE-88F1-CEDFD3C1FAF9}"/>
              </a:ext>
            </a:extLst>
          </p:cNvPr>
          <p:cNvSpPr>
            <a:spLocks noGrp="1"/>
          </p:cNvSpPr>
          <p:nvPr>
            <p:ph type="dt" sz="half" idx="10"/>
          </p:nvPr>
        </p:nvSpPr>
        <p:spPr/>
        <p:txBody>
          <a:bodyPr/>
          <a:lstStyle/>
          <a:p>
            <a:fld id="{3B304A90-FFBE-4DCE-A5AF-D2B607E0662F}" type="datetime1">
              <a:rPr lang="en-US" smtClean="0"/>
              <a:t>1/26/23</a:t>
            </a:fld>
            <a:endParaRPr lang="en-US"/>
          </a:p>
        </p:txBody>
      </p:sp>
      <p:sp>
        <p:nvSpPr>
          <p:cNvPr id="6" name="Footer Placeholder 5">
            <a:extLst>
              <a:ext uri="{FF2B5EF4-FFF2-40B4-BE49-F238E27FC236}">
                <a16:creationId xmlns:a16="http://schemas.microsoft.com/office/drawing/2014/main" id="{9884E83A-3D43-43EC-8D7D-E7D41C91AF78}"/>
              </a:ext>
            </a:extLst>
          </p:cNvPr>
          <p:cNvSpPr>
            <a:spLocks noGrp="1"/>
          </p:cNvSpPr>
          <p:nvPr>
            <p:ph type="ftr" sz="quarter" idx="11"/>
          </p:nvPr>
        </p:nvSpPr>
        <p:spPr/>
        <p:txBody>
          <a:bodyPr/>
          <a:lstStyle/>
          <a:p>
            <a:r>
              <a:rPr lang="es-ES"/>
              <a:t>La Palabra Crece- Multiplicando Ministros #3</a:t>
            </a:r>
            <a:endParaRPr lang="en-US"/>
          </a:p>
        </p:txBody>
      </p:sp>
      <p:sp>
        <p:nvSpPr>
          <p:cNvPr id="7" name="Slide Number Placeholder 6">
            <a:extLst>
              <a:ext uri="{FF2B5EF4-FFF2-40B4-BE49-F238E27FC236}">
                <a16:creationId xmlns:a16="http://schemas.microsoft.com/office/drawing/2014/main" id="{C2BC640B-43C1-44E6-B507-47969A80BFF4}"/>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31501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C4D6-46F5-469E-9A66-D67E11EA6E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07EE40-53BC-41EC-B25D-448A10D6FA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28332-9EB6-4D1D-966A-DA207334022B}"/>
              </a:ext>
            </a:extLst>
          </p:cNvPr>
          <p:cNvSpPr>
            <a:spLocks noGrp="1"/>
          </p:cNvSpPr>
          <p:nvPr>
            <p:ph type="dt" sz="half" idx="10"/>
          </p:nvPr>
        </p:nvSpPr>
        <p:spPr/>
        <p:txBody>
          <a:bodyPr/>
          <a:lstStyle/>
          <a:p>
            <a:fld id="{358206AC-FA74-4BF4-9BC5-AC9D58A50ED9}" type="datetime1">
              <a:rPr lang="en-US" smtClean="0"/>
              <a:t>1/26/23</a:t>
            </a:fld>
            <a:endParaRPr lang="en-US"/>
          </a:p>
        </p:txBody>
      </p:sp>
      <p:sp>
        <p:nvSpPr>
          <p:cNvPr id="5" name="Footer Placeholder 4">
            <a:extLst>
              <a:ext uri="{FF2B5EF4-FFF2-40B4-BE49-F238E27FC236}">
                <a16:creationId xmlns:a16="http://schemas.microsoft.com/office/drawing/2014/main" id="{C160B0C3-B33D-4F50-900C-FF290D57F910}"/>
              </a:ext>
            </a:extLst>
          </p:cNvPr>
          <p:cNvSpPr>
            <a:spLocks noGrp="1"/>
          </p:cNvSpPr>
          <p:nvPr>
            <p:ph type="ftr" sz="quarter" idx="11"/>
          </p:nvPr>
        </p:nvSpPr>
        <p:spPr/>
        <p:txBody>
          <a:bodyPr/>
          <a:lstStyle/>
          <a:p>
            <a:r>
              <a:rPr lang="es-ES"/>
              <a:t>La Palabra Crece- Multiplicando Ministros #3</a:t>
            </a:r>
            <a:endParaRPr lang="en-US"/>
          </a:p>
        </p:txBody>
      </p:sp>
      <p:sp>
        <p:nvSpPr>
          <p:cNvPr id="6" name="Slide Number Placeholder 5">
            <a:extLst>
              <a:ext uri="{FF2B5EF4-FFF2-40B4-BE49-F238E27FC236}">
                <a16:creationId xmlns:a16="http://schemas.microsoft.com/office/drawing/2014/main" id="{9CE18907-096D-4E43-8BD9-1729D210BB80}"/>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821818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4E260-564B-449A-A3C3-3E6F4A96A0BC}"/>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0C3F91-CCCA-480C-B153-E96F449DBBCD}"/>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B0DB3-B5E4-4538-A02D-946D8C4F7106}"/>
              </a:ext>
            </a:extLst>
          </p:cNvPr>
          <p:cNvSpPr>
            <a:spLocks noGrp="1"/>
          </p:cNvSpPr>
          <p:nvPr>
            <p:ph type="dt" sz="half" idx="10"/>
          </p:nvPr>
        </p:nvSpPr>
        <p:spPr/>
        <p:txBody>
          <a:bodyPr/>
          <a:lstStyle/>
          <a:p>
            <a:fld id="{FBD1BD57-511A-4C37-A443-EAFC435B5275}" type="datetime1">
              <a:rPr lang="en-US" smtClean="0"/>
              <a:t>1/26/23</a:t>
            </a:fld>
            <a:endParaRPr lang="en-US"/>
          </a:p>
        </p:txBody>
      </p:sp>
      <p:sp>
        <p:nvSpPr>
          <p:cNvPr id="5" name="Footer Placeholder 4">
            <a:extLst>
              <a:ext uri="{FF2B5EF4-FFF2-40B4-BE49-F238E27FC236}">
                <a16:creationId xmlns:a16="http://schemas.microsoft.com/office/drawing/2014/main" id="{1416A494-48B9-4DF4-AD2F-11225CAFC9FF}"/>
              </a:ext>
            </a:extLst>
          </p:cNvPr>
          <p:cNvSpPr>
            <a:spLocks noGrp="1"/>
          </p:cNvSpPr>
          <p:nvPr>
            <p:ph type="ftr" sz="quarter" idx="11"/>
          </p:nvPr>
        </p:nvSpPr>
        <p:spPr/>
        <p:txBody>
          <a:bodyPr/>
          <a:lstStyle/>
          <a:p>
            <a:r>
              <a:rPr lang="es-ES"/>
              <a:t>La Palabra Crece- Multiplicando Ministros #3</a:t>
            </a:r>
            <a:endParaRPr lang="en-US"/>
          </a:p>
        </p:txBody>
      </p:sp>
      <p:sp>
        <p:nvSpPr>
          <p:cNvPr id="6" name="Slide Number Placeholder 5">
            <a:extLst>
              <a:ext uri="{FF2B5EF4-FFF2-40B4-BE49-F238E27FC236}">
                <a16:creationId xmlns:a16="http://schemas.microsoft.com/office/drawing/2014/main" id="{4EAF5F1B-8BF7-47C9-B9F0-A19AA4ED30D1}"/>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43757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s-ES"/>
              <a:t>La Palabra Crece- Multiplicando Ministros #3</a:t>
            </a:r>
            <a:endParaRPr dirty="0"/>
          </a:p>
        </p:txBody>
      </p:sp>
      <p:sp>
        <p:nvSpPr>
          <p:cNvPr id="4" name="Date Placeholder 3"/>
          <p:cNvSpPr>
            <a:spLocks noGrp="1"/>
          </p:cNvSpPr>
          <p:nvPr>
            <p:ph type="dt" sz="half" idx="10"/>
          </p:nvPr>
        </p:nvSpPr>
        <p:spPr/>
        <p:txBody>
          <a:bodyPr/>
          <a:lstStyle/>
          <a:p>
            <a:fld id="{DD826B99-E03E-43B4-ADAA-94D4F0386426}"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s-ES"/>
              <a:t>La Palabra Crece- Multiplicando Ministros #3</a:t>
            </a:r>
            <a:endParaRPr dirty="0"/>
          </a:p>
        </p:txBody>
      </p:sp>
      <p:sp>
        <p:nvSpPr>
          <p:cNvPr id="5" name="Date Placeholder 4"/>
          <p:cNvSpPr>
            <a:spLocks noGrp="1"/>
          </p:cNvSpPr>
          <p:nvPr>
            <p:ph type="dt" sz="half" idx="10"/>
          </p:nvPr>
        </p:nvSpPr>
        <p:spPr/>
        <p:txBody>
          <a:bodyPr/>
          <a:lstStyle/>
          <a:p>
            <a:fld id="{F7153A28-AA70-4442-A858-73F4377D2D06}" type="datetime1">
              <a:rPr lang="en-US" smtClean="0"/>
              <a:t>1/26/23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s-ES"/>
              <a:t>La Palabra Crece- Multiplicando Ministros #3</a:t>
            </a:r>
            <a:endParaRPr dirty="0"/>
          </a:p>
        </p:txBody>
      </p:sp>
      <p:sp>
        <p:nvSpPr>
          <p:cNvPr id="7" name="Date Placeholder 6"/>
          <p:cNvSpPr>
            <a:spLocks noGrp="1"/>
          </p:cNvSpPr>
          <p:nvPr>
            <p:ph type="dt" sz="half" idx="10"/>
          </p:nvPr>
        </p:nvSpPr>
        <p:spPr/>
        <p:txBody>
          <a:bodyPr/>
          <a:lstStyle/>
          <a:p>
            <a:fld id="{6971D5AA-09BF-482C-AC7A-BEC4B709954C}" type="datetime1">
              <a:rPr lang="en-US" smtClean="0"/>
              <a:t>1/26/23</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s-ES"/>
              <a:t>La Palabra Crece- Multiplicando Ministros #3</a:t>
            </a:r>
            <a:endParaRPr dirty="0"/>
          </a:p>
        </p:txBody>
      </p:sp>
      <p:sp>
        <p:nvSpPr>
          <p:cNvPr id="3" name="Date Placeholder 2"/>
          <p:cNvSpPr>
            <a:spLocks noGrp="1"/>
          </p:cNvSpPr>
          <p:nvPr>
            <p:ph type="dt" sz="half" idx="10"/>
          </p:nvPr>
        </p:nvSpPr>
        <p:spPr/>
        <p:txBody>
          <a:bodyPr/>
          <a:lstStyle/>
          <a:p>
            <a:fld id="{70206134-90CC-437F-BCF7-DC2A7F865530}" type="datetime1">
              <a:rPr lang="en-US" smtClean="0"/>
              <a:t>1/26/23</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a:t>La Palabra Crece- Multiplicando Ministros #3</a:t>
            </a:r>
            <a:endParaRPr dirty="0"/>
          </a:p>
        </p:txBody>
      </p:sp>
      <p:sp>
        <p:nvSpPr>
          <p:cNvPr id="2" name="Date Placeholder 1"/>
          <p:cNvSpPr>
            <a:spLocks noGrp="1"/>
          </p:cNvSpPr>
          <p:nvPr>
            <p:ph type="dt" sz="half" idx="10"/>
          </p:nvPr>
        </p:nvSpPr>
        <p:spPr/>
        <p:txBody>
          <a:bodyPr/>
          <a:lstStyle/>
          <a:p>
            <a:fld id="{F6B2B51A-D5A9-46C8-A140-5068CDA36FD9}" type="datetime1">
              <a:rPr lang="en-US" smtClean="0"/>
              <a:t>1/26/23</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Ministros #3</a:t>
            </a:r>
            <a:endParaRPr dirty="0"/>
          </a:p>
        </p:txBody>
      </p:sp>
      <p:sp>
        <p:nvSpPr>
          <p:cNvPr id="5" name="Date Placeholder 4"/>
          <p:cNvSpPr>
            <a:spLocks noGrp="1"/>
          </p:cNvSpPr>
          <p:nvPr>
            <p:ph type="dt" sz="half" idx="10"/>
          </p:nvPr>
        </p:nvSpPr>
        <p:spPr/>
        <p:txBody>
          <a:bodyPr/>
          <a:lstStyle/>
          <a:p>
            <a:fld id="{A2062469-52F8-4A94-B214-A01060418BE7}" type="datetime1">
              <a:rPr lang="en-US" smtClean="0"/>
              <a:t>1/26/23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Ministros #3</a:t>
            </a:r>
            <a:endParaRPr dirty="0"/>
          </a:p>
        </p:txBody>
      </p:sp>
      <p:sp>
        <p:nvSpPr>
          <p:cNvPr id="5" name="Date Placeholder 4"/>
          <p:cNvSpPr>
            <a:spLocks noGrp="1"/>
          </p:cNvSpPr>
          <p:nvPr>
            <p:ph type="dt" sz="half" idx="10"/>
          </p:nvPr>
        </p:nvSpPr>
        <p:spPr/>
        <p:txBody>
          <a:bodyPr/>
          <a:lstStyle/>
          <a:p>
            <a:fld id="{18FD1F8C-851A-4FA8-B6A0-5860AEDC81D2}" type="datetime1">
              <a:rPr lang="en-US" smtClean="0"/>
              <a:t>1/26/23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s-ES"/>
              <a:t>La Palabra Crece- Multiplicando Ministros #3</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D1DF0499-6398-46A2-9076-2552343690F4}" type="datetime1">
              <a:rPr lang="en-US" smtClean="0"/>
              <a:t>1/26/23</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47C9A-7629-46D0-BB8D-14B2DB4E58BF}"/>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3D26C07-5716-43B5-BF9D-AA3C25CD9678}"/>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2F3F09-75F0-48AE-87EB-B142AA04AE42}"/>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2DAF7-D0D6-4AE2-942C-CB6E02C28B37}" type="datetime1">
              <a:rPr lang="en-US" smtClean="0"/>
              <a:t>1/26/23</a:t>
            </a:fld>
            <a:endParaRPr lang="en-US"/>
          </a:p>
        </p:txBody>
      </p:sp>
      <p:sp>
        <p:nvSpPr>
          <p:cNvPr id="5" name="Footer Placeholder 4">
            <a:extLst>
              <a:ext uri="{FF2B5EF4-FFF2-40B4-BE49-F238E27FC236}">
                <a16:creationId xmlns:a16="http://schemas.microsoft.com/office/drawing/2014/main" id="{24DAACBD-80E3-4F70-A152-645677B482D2}"/>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La Palabra Crece- Multiplicando Ministros #3</a:t>
            </a:r>
            <a:endParaRPr lang="en-US"/>
          </a:p>
        </p:txBody>
      </p:sp>
      <p:sp>
        <p:nvSpPr>
          <p:cNvPr id="6" name="Slide Number Placeholder 5">
            <a:extLst>
              <a:ext uri="{FF2B5EF4-FFF2-40B4-BE49-F238E27FC236}">
                <a16:creationId xmlns:a16="http://schemas.microsoft.com/office/drawing/2014/main" id="{AB89EA14-4551-41C9-8C51-4128EE56D90C}"/>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4FA0A-646A-4563-966E-69B544C0F414}" type="slidenum">
              <a:rPr lang="en-US" smtClean="0"/>
              <a:t>‹#›</a:t>
            </a:fld>
            <a:endParaRPr lang="en-US"/>
          </a:p>
        </p:txBody>
      </p:sp>
    </p:spTree>
    <p:extLst>
      <p:ext uri="{BB962C8B-B14F-4D97-AF65-F5344CB8AC3E}">
        <p14:creationId xmlns:p14="http://schemas.microsoft.com/office/powerpoint/2010/main" val="2288985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126" rtl="0" eaLnBrk="1" latinLnBrk="0" hangingPunct="1">
        <a:lnSpc>
          <a:spcPct val="90000"/>
        </a:lnSpc>
        <a:spcBef>
          <a:spcPct val="0"/>
        </a:spcBef>
        <a:buNone/>
        <a:defRPr sz="5398" kern="1200">
          <a:solidFill>
            <a:schemeClr val="tx1"/>
          </a:solidFill>
          <a:latin typeface="Berlin Sans FB Demi" panose="020E0802020502020306" pitchFamily="34"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Berlin Sans FB" panose="020E0602020502020306" pitchFamily="34" charset="0"/>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Berlin Sans FB" panose="020E0602020502020306" pitchFamily="34" charset="0"/>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Berlin Sans FB" panose="020E0602020502020306" pitchFamily="34" charset="0"/>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Berlin Sans FB" panose="020E0602020502020306" pitchFamily="34" charset="0"/>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Berlin Sans FB" panose="020E0602020502020306" pitchFamily="34" charset="0"/>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hersides.com/2014/10/the-darea-note-to-churches-in-nigeria.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s://creativecommons.org/licenses/by-nc-sa/3.0/" TargetMode="External"/><Relationship Id="rId4" Type="http://schemas.openxmlformats.org/officeDocument/2006/relationships/hyperlink" Target="https://gantt.ir/finding-coworker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pxhere.com/en/photo/1129755"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Berlin Sans FB Demi" panose="020E0802020502020306" pitchFamily="34" charset="0"/>
                <a:cs typeface="Helvetica" panose="020B0604020202020204" pitchFamily="34" charset="0"/>
              </a:rPr>
              <a:t>La Palabra Crece- </a:t>
            </a:r>
            <a:br>
              <a:rPr lang="en-US" dirty="0">
                <a:latin typeface="Berlin Sans FB Demi" panose="020E0802020502020306" pitchFamily="34" charset="0"/>
                <a:cs typeface="Helvetica" panose="020B0604020202020204" pitchFamily="34" charset="0"/>
              </a:rPr>
            </a:br>
            <a:r>
              <a:rPr lang="en-US" dirty="0" err="1">
                <a:latin typeface="Berlin Sans FB Demi" panose="020E0802020502020306" pitchFamily="34" charset="0"/>
                <a:cs typeface="Helvetica" panose="020B0604020202020204" pitchFamily="34" charset="0"/>
              </a:rPr>
              <a:t>Multiplicando</a:t>
            </a:r>
            <a:r>
              <a:rPr lang="en-US" dirty="0">
                <a:latin typeface="Berlin Sans FB Demi" panose="020E0802020502020306" pitchFamily="34" charset="0"/>
                <a:cs typeface="Helvetica" panose="020B0604020202020204" pitchFamily="34" charset="0"/>
              </a:rPr>
              <a:t> </a:t>
            </a:r>
            <a:r>
              <a:rPr lang="en-US" dirty="0" err="1">
                <a:latin typeface="Berlin Sans FB Demi" panose="020E0802020502020306" pitchFamily="34" charset="0"/>
                <a:cs typeface="Helvetica" panose="020B0604020202020204" pitchFamily="34" charset="0"/>
              </a:rPr>
              <a:t>Ministros</a:t>
            </a:r>
            <a:endParaRPr lang="en-US" dirty="0">
              <a:latin typeface="Berlin Sans FB Demi" panose="020E0802020502020306" pitchFamily="34" charset="0"/>
              <a:cs typeface="Helvetica" panose="020B0604020202020204" pitchFamily="34" charset="0"/>
            </a:endParaRPr>
          </a:p>
        </p:txBody>
      </p:sp>
      <p:sp>
        <p:nvSpPr>
          <p:cNvPr id="3" name="Subtitle 2"/>
          <p:cNvSpPr>
            <a:spLocks noGrp="1"/>
          </p:cNvSpPr>
          <p:nvPr>
            <p:ph type="subTitle" idx="1"/>
          </p:nvPr>
        </p:nvSpPr>
        <p:spPr/>
        <p:txBody>
          <a:bodyPr>
            <a:normAutofit/>
          </a:bodyPr>
          <a:lstStyle/>
          <a:p>
            <a:r>
              <a:rPr lang="es-MX" sz="4000" dirty="0">
                <a:latin typeface="Berlin Sans FB" panose="020E0602020502020306" pitchFamily="34" charset="0"/>
              </a:rPr>
              <a:t>Lección 3</a:t>
            </a:r>
          </a:p>
        </p:txBody>
      </p:sp>
      <p:pic>
        <p:nvPicPr>
          <p:cNvPr id="7" name="Picture 6">
            <a:extLst>
              <a:ext uri="{FF2B5EF4-FFF2-40B4-BE49-F238E27FC236}">
                <a16:creationId xmlns:a16="http://schemas.microsoft.com/office/drawing/2014/main" id="{44ADFA78-F8C2-47AC-B98F-DB295BE066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9013" y="-26504"/>
            <a:ext cx="3272382" cy="3272382"/>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274638"/>
            <a:ext cx="11353800" cy="639762"/>
          </a:xfrm>
        </p:spPr>
        <p:txBody>
          <a:bodyPr>
            <a:noAutofit/>
          </a:bodyPr>
          <a:lstStyle/>
          <a:p>
            <a:r>
              <a:rPr lang="en-US" sz="3600" dirty="0">
                <a:latin typeface="Berlin Sans FB Demi" panose="020E0802020502020306" pitchFamily="34" charset="0"/>
              </a:rPr>
              <a:t>Principio 2: El </a:t>
            </a:r>
            <a:r>
              <a:rPr lang="en-US" sz="3600" dirty="0" err="1">
                <a:latin typeface="Berlin Sans FB Demi" panose="020E0802020502020306" pitchFamily="34" charset="0"/>
              </a:rPr>
              <a:t>espíritu</a:t>
            </a:r>
            <a:r>
              <a:rPr lang="en-US" sz="3600" dirty="0">
                <a:latin typeface="Berlin Sans FB Demi" panose="020E0802020502020306" pitchFamily="34" charset="0"/>
              </a:rPr>
              <a:t> santo </a:t>
            </a:r>
            <a:r>
              <a:rPr lang="en-US" sz="3600" dirty="0" err="1">
                <a:latin typeface="Berlin Sans FB Demi" panose="020E0802020502020306" pitchFamily="34" charset="0"/>
              </a:rPr>
              <a:t>equipa</a:t>
            </a:r>
            <a:r>
              <a:rPr lang="en-US" sz="3600" dirty="0">
                <a:latin typeface="Berlin Sans FB Demi" panose="020E0802020502020306" pitchFamily="34" charset="0"/>
              </a:rPr>
              <a:t> a </a:t>
            </a:r>
            <a:r>
              <a:rPr lang="en-US" sz="3600" dirty="0" err="1">
                <a:latin typeface="Berlin Sans FB Demi" panose="020E0802020502020306" pitchFamily="34" charset="0"/>
              </a:rPr>
              <a:t>líderes</a:t>
            </a:r>
            <a:endParaRPr lang="en-US" sz="36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35621" y="1072075"/>
            <a:ext cx="10668002" cy="4800600"/>
          </a:xfrm>
        </p:spPr>
        <p:txBody>
          <a:bodyPr>
            <a:normAutofit lnSpcReduction="10000"/>
          </a:bodyPr>
          <a:lstStyle/>
          <a:p>
            <a:pPr marL="45720" indent="0">
              <a:buNone/>
            </a:pPr>
            <a:r>
              <a:rPr lang="en-US" sz="4000" dirty="0">
                <a:latin typeface="Berlin Sans FB Demi" panose="020E0802020502020306" pitchFamily="34" charset="0"/>
              </a:rPr>
              <a:t>Dos </a:t>
            </a:r>
            <a:r>
              <a:rPr lang="en-US" sz="4000" dirty="0" err="1">
                <a:latin typeface="Berlin Sans FB Demi" panose="020E0802020502020306" pitchFamily="34" charset="0"/>
              </a:rPr>
              <a:t>cosas</a:t>
            </a:r>
            <a:r>
              <a:rPr lang="en-US" sz="4000" dirty="0">
                <a:latin typeface="Berlin Sans FB Demi" panose="020E0802020502020306" pitchFamily="34" charset="0"/>
              </a:rPr>
              <a:t> son </a:t>
            </a:r>
            <a:r>
              <a:rPr lang="en-US" sz="4000" dirty="0" err="1">
                <a:latin typeface="Berlin Sans FB Demi" panose="020E0802020502020306" pitchFamily="34" charset="0"/>
              </a:rPr>
              <a:t>verdaderas</a:t>
            </a:r>
            <a:endParaRPr lang="es-ES" sz="4000" dirty="0">
              <a:latin typeface="Berlin Sans FB" panose="020E0602020502020306" pitchFamily="34" charset="0"/>
            </a:endParaRPr>
          </a:p>
          <a:p>
            <a:r>
              <a:rPr lang="es-ES" sz="4000" dirty="0">
                <a:latin typeface="Berlin Sans FB" panose="020E0602020502020306" pitchFamily="34" charset="0"/>
              </a:rPr>
              <a:t>1 Corintios 12:7 </a:t>
            </a:r>
            <a:r>
              <a:rPr lang="es-ES" sz="4000" i="1" dirty="0">
                <a:latin typeface="Berlin Sans FB" panose="020E0602020502020306" pitchFamily="34" charset="0"/>
              </a:rPr>
              <a:t>Pero la manifestación del Espíritu le es dada a cada uno para provecho.</a:t>
            </a:r>
          </a:p>
          <a:p>
            <a:r>
              <a:rPr lang="en-US" sz="4000" dirty="0">
                <a:latin typeface="Berlin Sans FB" panose="020E0602020502020306" pitchFamily="34" charset="0"/>
              </a:rPr>
              <a:t>Hechos 20:28 </a:t>
            </a:r>
            <a:r>
              <a:rPr lang="es-ES" sz="4000" i="1" dirty="0">
                <a:latin typeface="Berlin Sans FB" panose="020E0602020502020306" pitchFamily="34" charset="0"/>
              </a:rPr>
              <a:t>Yo les ruego que piensen en ustedes mismos, y que velen por el rebaño sobre el cual el Espíritu Santo los ha puesto como obispos, para que cuiden de la iglesia del Señor, que el ganó por su propia sangre.</a:t>
            </a:r>
            <a:endParaRPr lang="en-US" sz="4000" i="1"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#3</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761411" y="4940632"/>
            <a:ext cx="3427413" cy="1927919"/>
          </a:xfrm>
          <a:prstGeom prst="rect">
            <a:avLst/>
          </a:prstGeom>
          <a:noFill/>
        </p:spPr>
      </p:pic>
    </p:spTree>
    <p:extLst>
      <p:ext uri="{BB962C8B-B14F-4D97-AF65-F5344CB8AC3E}">
        <p14:creationId xmlns:p14="http://schemas.microsoft.com/office/powerpoint/2010/main" val="341017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274638"/>
            <a:ext cx="10668002" cy="639762"/>
          </a:xfrm>
        </p:spPr>
        <p:txBody>
          <a:bodyPr>
            <a:noAutofit/>
          </a:bodyPr>
          <a:lstStyle/>
          <a:p>
            <a:r>
              <a:rPr lang="en-US" sz="3600" dirty="0">
                <a:latin typeface="Berlin Sans FB Demi" panose="020E0802020502020306" pitchFamily="34" charset="0"/>
              </a:rPr>
              <a:t>Principio 3: </a:t>
            </a:r>
            <a:r>
              <a:rPr lang="en-US" sz="3600" dirty="0" err="1">
                <a:latin typeface="Berlin Sans FB Demi" panose="020E0802020502020306" pitchFamily="34" charset="0"/>
              </a:rPr>
              <a:t>líderes</a:t>
            </a:r>
            <a:r>
              <a:rPr lang="en-US" sz="3600" dirty="0">
                <a:latin typeface="Berlin Sans FB Demi" panose="020E0802020502020306" pitchFamily="34" charset="0"/>
              </a:rPr>
              <a:t> </a:t>
            </a:r>
            <a:r>
              <a:rPr lang="en-US" sz="3600" dirty="0" err="1">
                <a:latin typeface="Berlin Sans FB Demi" panose="020E0802020502020306" pitchFamily="34" charset="0"/>
              </a:rPr>
              <a:t>deben</a:t>
            </a:r>
            <a:r>
              <a:rPr lang="en-US" sz="3600" dirty="0">
                <a:latin typeface="Berlin Sans FB Demi" panose="020E0802020502020306" pitchFamily="34" charset="0"/>
              </a:rPr>
              <a:t> </a:t>
            </a:r>
            <a:r>
              <a:rPr lang="en-US" sz="3600" dirty="0" err="1">
                <a:latin typeface="Berlin Sans FB Demi" panose="020E0802020502020306" pitchFamily="34" charset="0"/>
              </a:rPr>
              <a:t>ser</a:t>
            </a:r>
            <a:r>
              <a:rPr lang="en-US" sz="3600" dirty="0">
                <a:latin typeface="Berlin Sans FB Demi" panose="020E0802020502020306" pitchFamily="34" charset="0"/>
              </a:rPr>
              <a:t> </a:t>
            </a:r>
            <a:r>
              <a:rPr lang="en-US" sz="3600" dirty="0" err="1">
                <a:latin typeface="Berlin Sans FB Demi" panose="020E0802020502020306" pitchFamily="34" charset="0"/>
              </a:rPr>
              <a:t>llamados</a:t>
            </a:r>
            <a:endParaRPr lang="en-US" sz="36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371600"/>
            <a:ext cx="10668002" cy="4800600"/>
          </a:xfrm>
        </p:spPr>
        <p:txBody>
          <a:bodyPr>
            <a:normAutofit/>
          </a:bodyPr>
          <a:lstStyle/>
          <a:p>
            <a:pPr marL="45720" indent="0">
              <a:buNone/>
            </a:pPr>
            <a:r>
              <a:rPr lang="en-US" sz="4000" dirty="0">
                <a:latin typeface="Berlin Sans FB Demi" panose="020E0802020502020306" pitchFamily="34" charset="0"/>
              </a:rPr>
              <a:t>1 </a:t>
            </a:r>
            <a:r>
              <a:rPr lang="en-US" sz="4000" dirty="0" err="1">
                <a:latin typeface="Berlin Sans FB Demi" panose="020E0802020502020306" pitchFamily="34" charset="0"/>
              </a:rPr>
              <a:t>Corintios</a:t>
            </a:r>
            <a:r>
              <a:rPr lang="en-US" sz="4000" dirty="0">
                <a:latin typeface="Berlin Sans FB Demi" panose="020E0802020502020306" pitchFamily="34" charset="0"/>
              </a:rPr>
              <a:t> 14:40</a:t>
            </a:r>
            <a:endParaRPr lang="es-ES" sz="4000" i="1" dirty="0">
              <a:latin typeface="Berlin Sans FB" panose="020E0602020502020306" pitchFamily="34" charset="0"/>
            </a:endParaRPr>
          </a:p>
          <a:p>
            <a:pPr marL="45720" indent="0">
              <a:buNone/>
            </a:pPr>
            <a:r>
              <a:rPr lang="es-ES" sz="4000" i="1" dirty="0">
                <a:latin typeface="Berlin Sans FB" panose="020E0602020502020306" pitchFamily="34" charset="0"/>
              </a:rPr>
              <a:t>Todo se haga decentemente y con orden.</a:t>
            </a:r>
            <a:endParaRPr lang="en-US" sz="4000" i="1"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#3</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647933" y="4876800"/>
            <a:ext cx="3540892" cy="1991751"/>
          </a:xfrm>
          <a:prstGeom prst="rect">
            <a:avLst/>
          </a:prstGeom>
          <a:noFill/>
        </p:spPr>
      </p:pic>
    </p:spTree>
    <p:extLst>
      <p:ext uri="{BB962C8B-B14F-4D97-AF65-F5344CB8AC3E}">
        <p14:creationId xmlns:p14="http://schemas.microsoft.com/office/powerpoint/2010/main" val="400764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0" y="274638"/>
            <a:ext cx="12038012" cy="639762"/>
          </a:xfrm>
        </p:spPr>
        <p:txBody>
          <a:bodyPr>
            <a:normAutofit fontScale="90000"/>
          </a:bodyPr>
          <a:lstStyle/>
          <a:p>
            <a:r>
              <a:rPr lang="en-US" dirty="0">
                <a:latin typeface="Berlin Sans FB Demi" panose="020E0802020502020306" pitchFamily="34" charset="0"/>
              </a:rPr>
              <a:t>Principio 4: </a:t>
            </a:r>
            <a:r>
              <a:rPr lang="en-US" dirty="0" err="1">
                <a:latin typeface="Berlin Sans FB Demi" panose="020E0802020502020306" pitchFamily="34" charset="0"/>
              </a:rPr>
              <a:t>su</a:t>
            </a:r>
            <a:r>
              <a:rPr lang="en-US" dirty="0">
                <a:latin typeface="Berlin Sans FB Demi" panose="020E0802020502020306" pitchFamily="34" charset="0"/>
              </a:rPr>
              <a:t> </a:t>
            </a:r>
            <a:r>
              <a:rPr lang="en-US" dirty="0" err="1">
                <a:latin typeface="Berlin Sans FB Demi" panose="020E0802020502020306" pitchFamily="34" charset="0"/>
              </a:rPr>
              <a:t>mensaje</a:t>
            </a:r>
            <a:r>
              <a:rPr lang="en-US" dirty="0">
                <a:latin typeface="Berlin Sans FB Demi" panose="020E0802020502020306" pitchFamily="34" charset="0"/>
              </a:rPr>
              <a:t> </a:t>
            </a:r>
            <a:r>
              <a:rPr lang="en-US" dirty="0" err="1">
                <a:latin typeface="Berlin Sans FB Demi" panose="020E0802020502020306" pitchFamily="34" charset="0"/>
              </a:rPr>
              <a:t>debe</a:t>
            </a:r>
            <a:r>
              <a:rPr lang="en-US" dirty="0">
                <a:latin typeface="Berlin Sans FB Demi" panose="020E0802020502020306" pitchFamily="34" charset="0"/>
              </a:rPr>
              <a:t> </a:t>
            </a:r>
            <a:r>
              <a:rPr lang="en-US" dirty="0" err="1">
                <a:latin typeface="Berlin Sans FB Demi" panose="020E0802020502020306" pitchFamily="34" charset="0"/>
              </a:rPr>
              <a:t>enfocarse</a:t>
            </a:r>
            <a:r>
              <a:rPr lang="en-US" dirty="0">
                <a:latin typeface="Berlin Sans FB Demi" panose="020E0802020502020306" pitchFamily="34" charset="0"/>
              </a:rPr>
              <a:t> </a:t>
            </a:r>
            <a:r>
              <a:rPr lang="en-US" dirty="0" err="1">
                <a:latin typeface="Berlin Sans FB Demi" panose="020E0802020502020306" pitchFamily="34" charset="0"/>
              </a:rPr>
              <a:t>en</a:t>
            </a:r>
            <a:r>
              <a:rPr lang="en-US" dirty="0">
                <a:latin typeface="Berlin Sans FB Demi" panose="020E0802020502020306" pitchFamily="34" charset="0"/>
              </a:rPr>
              <a:t> </a:t>
            </a:r>
            <a:r>
              <a:rPr lang="en-US" dirty="0" err="1">
                <a:latin typeface="Berlin Sans FB Demi" panose="020E0802020502020306" pitchFamily="34" charset="0"/>
              </a:rPr>
              <a:t>cristo</a:t>
            </a:r>
            <a:endParaRPr lang="en-US"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371600"/>
            <a:ext cx="10668002" cy="4800600"/>
          </a:xfrm>
        </p:spPr>
        <p:txBody>
          <a:bodyPr>
            <a:normAutofit/>
          </a:bodyPr>
          <a:lstStyle/>
          <a:p>
            <a:pPr marL="45720" indent="0">
              <a:buNone/>
            </a:pPr>
            <a:r>
              <a:rPr lang="en-US" sz="4400" dirty="0">
                <a:latin typeface="Berlin Sans FB Demi" panose="020E0802020502020306" pitchFamily="34" charset="0"/>
              </a:rPr>
              <a:t>1 </a:t>
            </a:r>
            <a:r>
              <a:rPr lang="en-US" sz="4400" dirty="0" err="1">
                <a:latin typeface="Berlin Sans FB Demi" panose="020E0802020502020306" pitchFamily="34" charset="0"/>
              </a:rPr>
              <a:t>Corintios</a:t>
            </a:r>
            <a:r>
              <a:rPr lang="en-US" sz="4400" dirty="0">
                <a:latin typeface="Berlin Sans FB Demi" panose="020E0802020502020306" pitchFamily="34" charset="0"/>
              </a:rPr>
              <a:t> 1:23-24</a:t>
            </a:r>
            <a:endParaRPr lang="es-ES" sz="4400" i="1" dirty="0">
              <a:latin typeface="Berlin Sans FB" panose="020E0602020502020306" pitchFamily="34" charset="0"/>
            </a:endParaRPr>
          </a:p>
          <a:p>
            <a:pPr marL="45720" indent="0">
              <a:buNone/>
            </a:pPr>
            <a:r>
              <a:rPr lang="es-ES" sz="4000" i="1" dirty="0">
                <a:latin typeface="Berlin Sans FB" panose="020E0602020502020306" pitchFamily="34" charset="0"/>
              </a:rPr>
              <a:t>Nosotros predicamos a Cristo crucificado, que para los judíos es ciertamente un tropezadero, y para los no judíos una locura, pero para los llamados, tanto judíos como griegos, Cristo es poder de Dios, y sabiduría de Dios. </a:t>
            </a:r>
            <a:endParaRPr lang="en-US" sz="4000" i="1"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#3</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647933" y="4876800"/>
            <a:ext cx="3540892" cy="1991751"/>
          </a:xfrm>
          <a:prstGeom prst="rect">
            <a:avLst/>
          </a:prstGeom>
          <a:noFill/>
        </p:spPr>
      </p:pic>
    </p:spTree>
    <p:extLst>
      <p:ext uri="{BB962C8B-B14F-4D97-AF65-F5344CB8AC3E}">
        <p14:creationId xmlns:p14="http://schemas.microsoft.com/office/powerpoint/2010/main" val="230875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2A6129-7BD6-483F-8EF1-34E3468D59DC}"/>
              </a:ext>
            </a:extLst>
          </p:cNvPr>
          <p:cNvSpPr>
            <a:spLocks noGrp="1"/>
          </p:cNvSpPr>
          <p:nvPr>
            <p:ph type="title"/>
          </p:nvPr>
        </p:nvSpPr>
        <p:spPr>
          <a:xfrm>
            <a:off x="684212" y="23019"/>
            <a:ext cx="10287002" cy="1325562"/>
          </a:xfrm>
        </p:spPr>
        <p:txBody>
          <a:bodyPr anchor="b">
            <a:normAutofit/>
          </a:bodyPr>
          <a:lstStyle/>
          <a:p>
            <a:r>
              <a:rPr lang="es-ES" sz="4400" dirty="0">
                <a:latin typeface="Berlin Sans FB Demi" panose="020E0802020502020306" pitchFamily="34" charset="0"/>
              </a:rPr>
              <a:t>Calificaciones</a:t>
            </a:r>
            <a:endParaRPr lang="en-US" sz="4400" dirty="0">
              <a:latin typeface="Berlin Sans FB Demi" panose="020E0802020502020306" pitchFamily="34" charset="0"/>
            </a:endParaRPr>
          </a:p>
        </p:txBody>
      </p:sp>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Multiplicando Ministros #3</a:t>
            </a:r>
          </a:p>
        </p:txBody>
      </p:sp>
      <p:sp>
        <p:nvSpPr>
          <p:cNvPr id="5" name="Content Placeholder 4">
            <a:extLst>
              <a:ext uri="{FF2B5EF4-FFF2-40B4-BE49-F238E27FC236}">
                <a16:creationId xmlns:a16="http://schemas.microsoft.com/office/drawing/2014/main" id="{5F9E6575-A0E7-473B-8777-DB836B0D914B}"/>
              </a:ext>
            </a:extLst>
          </p:cNvPr>
          <p:cNvSpPr>
            <a:spLocks noGrp="1"/>
          </p:cNvSpPr>
          <p:nvPr>
            <p:ph idx="1"/>
          </p:nvPr>
        </p:nvSpPr>
        <p:spPr>
          <a:xfrm>
            <a:off x="678270" y="1528314"/>
            <a:ext cx="10972800" cy="4343400"/>
          </a:xfrm>
        </p:spPr>
        <p:txBody>
          <a:bodyPr>
            <a:normAutofit/>
          </a:bodyPr>
          <a:lstStyle/>
          <a:p>
            <a:r>
              <a:rPr lang="es-ES" sz="4000" dirty="0">
                <a:latin typeface="Berlin Sans FB" panose="020E0602020502020306" pitchFamily="34" charset="0"/>
              </a:rPr>
              <a:t>Leemos 1 Timoteo 3:1-12, para entender bien lo que dice, vamos a buscar tres tipos de calificaciones: </a:t>
            </a:r>
            <a:r>
              <a:rPr lang="es-ES" sz="5400" dirty="0">
                <a:latin typeface="Berlin Sans FB" panose="020E0602020502020306" pitchFamily="34" charset="0"/>
              </a:rPr>
              <a:t>conocimiento, habilidades y carácter</a:t>
            </a:r>
            <a:r>
              <a:rPr lang="es-ES" sz="3600" dirty="0">
                <a:latin typeface="Berlin Sans FB" panose="020E0602020502020306" pitchFamily="34" charset="0"/>
              </a:rPr>
              <a:t>. </a:t>
            </a:r>
            <a:r>
              <a:rPr lang="es-ES" sz="4000" dirty="0">
                <a:latin typeface="Berlin Sans FB" panose="020E0602020502020306" pitchFamily="34" charset="0"/>
              </a:rPr>
              <a:t>Tengan abiertas sus Biblias para que puedan consultar el texto mientras continuamos. </a:t>
            </a:r>
            <a:endParaRPr lang="en-US" sz="3600" dirty="0">
              <a:latin typeface="Berlin Sans FB" panose="020E0602020502020306" pitchFamily="34" charset="0"/>
            </a:endParaRPr>
          </a:p>
        </p:txBody>
      </p:sp>
      <p:pic>
        <p:nvPicPr>
          <p:cNvPr id="8" name="Picture 7" descr="A group of people looking at a computer&#10;&#10;Description automatically generated">
            <a:extLst>
              <a:ext uri="{FF2B5EF4-FFF2-40B4-BE49-F238E27FC236}">
                <a16:creationId xmlns:a16="http://schemas.microsoft.com/office/drawing/2014/main" id="{F7908CC6-2529-41A2-8CF1-92FB911A01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4886323"/>
            <a:ext cx="3503613" cy="1970783"/>
          </a:xfrm>
          <a:prstGeom prst="rect">
            <a:avLst/>
          </a:prstGeom>
        </p:spPr>
      </p:pic>
    </p:spTree>
    <p:extLst>
      <p:ext uri="{BB962C8B-B14F-4D97-AF65-F5344CB8AC3E}">
        <p14:creationId xmlns:p14="http://schemas.microsoft.com/office/powerpoint/2010/main" val="408364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2A6129-7BD6-483F-8EF1-34E3468D59DC}"/>
              </a:ext>
            </a:extLst>
          </p:cNvPr>
          <p:cNvSpPr>
            <a:spLocks noGrp="1"/>
          </p:cNvSpPr>
          <p:nvPr>
            <p:ph type="title"/>
          </p:nvPr>
        </p:nvSpPr>
        <p:spPr>
          <a:xfrm>
            <a:off x="684212" y="23019"/>
            <a:ext cx="10287002" cy="1325562"/>
          </a:xfrm>
        </p:spPr>
        <p:txBody>
          <a:bodyPr anchor="b">
            <a:normAutofit/>
          </a:bodyPr>
          <a:lstStyle/>
          <a:p>
            <a:r>
              <a:rPr lang="es-ES" sz="4400" dirty="0">
                <a:latin typeface="Berlin Sans FB Demi" panose="020E0802020502020306" pitchFamily="34" charset="0"/>
              </a:rPr>
              <a:t>1 Timoteo 3:1-12</a:t>
            </a:r>
            <a:endParaRPr lang="en-US" sz="4400" dirty="0">
              <a:latin typeface="Berlin Sans FB Demi" panose="020E0802020502020306" pitchFamily="34" charset="0"/>
            </a:endParaRPr>
          </a:p>
        </p:txBody>
      </p:sp>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Multiplicando Ministros #3</a:t>
            </a:r>
          </a:p>
        </p:txBody>
      </p:sp>
      <p:sp>
        <p:nvSpPr>
          <p:cNvPr id="5" name="Content Placeholder 4">
            <a:extLst>
              <a:ext uri="{FF2B5EF4-FFF2-40B4-BE49-F238E27FC236}">
                <a16:creationId xmlns:a16="http://schemas.microsoft.com/office/drawing/2014/main" id="{5F9E6575-A0E7-473B-8777-DB836B0D914B}"/>
              </a:ext>
            </a:extLst>
          </p:cNvPr>
          <p:cNvSpPr>
            <a:spLocks noGrp="1"/>
          </p:cNvSpPr>
          <p:nvPr>
            <p:ph idx="1"/>
          </p:nvPr>
        </p:nvSpPr>
        <p:spPr>
          <a:xfrm>
            <a:off x="684212" y="1828800"/>
            <a:ext cx="10972800" cy="4343400"/>
          </a:xfrm>
        </p:spPr>
        <p:txBody>
          <a:bodyPr>
            <a:normAutofit/>
          </a:bodyPr>
          <a:lstStyle/>
          <a:p>
            <a:r>
              <a:rPr lang="es-ES" sz="4000" dirty="0">
                <a:latin typeface="Berlin Sans FB" panose="020E0602020502020306" pitchFamily="34" charset="0"/>
              </a:rPr>
              <a:t>¿Cuáles son las calificaciones de </a:t>
            </a:r>
            <a:r>
              <a:rPr lang="es-ES" sz="5400" dirty="0">
                <a:latin typeface="Berlin Sans FB" panose="020E0602020502020306" pitchFamily="34" charset="0"/>
              </a:rPr>
              <a:t>conocimiento </a:t>
            </a:r>
            <a:r>
              <a:rPr lang="es-ES" sz="4000" dirty="0">
                <a:latin typeface="Berlin Sans FB" panose="020E0602020502020306" pitchFamily="34" charset="0"/>
              </a:rPr>
              <a:t>para el obrero mencionadas en estos versículos? </a:t>
            </a:r>
            <a:endParaRPr lang="en-US" sz="4400" dirty="0">
              <a:latin typeface="Berlin Sans FB" panose="020E0602020502020306" pitchFamily="34" charset="0"/>
            </a:endParaRPr>
          </a:p>
        </p:txBody>
      </p:sp>
      <p:pic>
        <p:nvPicPr>
          <p:cNvPr id="8" name="Picture 7" descr="A group of people looking at a computer&#10;&#10;Description automatically generated">
            <a:extLst>
              <a:ext uri="{FF2B5EF4-FFF2-40B4-BE49-F238E27FC236}">
                <a16:creationId xmlns:a16="http://schemas.microsoft.com/office/drawing/2014/main" id="{F7908CC6-2529-41A2-8CF1-92FB911A01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4886323"/>
            <a:ext cx="3503613" cy="1970783"/>
          </a:xfrm>
          <a:prstGeom prst="rect">
            <a:avLst/>
          </a:prstGeom>
        </p:spPr>
      </p:pic>
    </p:spTree>
    <p:extLst>
      <p:ext uri="{BB962C8B-B14F-4D97-AF65-F5344CB8AC3E}">
        <p14:creationId xmlns:p14="http://schemas.microsoft.com/office/powerpoint/2010/main" val="48061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2A6129-7BD6-483F-8EF1-34E3468D59DC}"/>
              </a:ext>
            </a:extLst>
          </p:cNvPr>
          <p:cNvSpPr>
            <a:spLocks noGrp="1"/>
          </p:cNvSpPr>
          <p:nvPr>
            <p:ph type="title"/>
          </p:nvPr>
        </p:nvSpPr>
        <p:spPr>
          <a:xfrm>
            <a:off x="684212" y="23019"/>
            <a:ext cx="10287002" cy="1325562"/>
          </a:xfrm>
        </p:spPr>
        <p:txBody>
          <a:bodyPr anchor="b">
            <a:normAutofit/>
          </a:bodyPr>
          <a:lstStyle/>
          <a:p>
            <a:r>
              <a:rPr lang="es-ES" sz="4400" dirty="0">
                <a:latin typeface="Berlin Sans FB Demi" panose="020E0802020502020306" pitchFamily="34" charset="0"/>
              </a:rPr>
              <a:t>1 Timoteo 3:1-12</a:t>
            </a:r>
            <a:endParaRPr lang="en-US" sz="4400" dirty="0">
              <a:latin typeface="Berlin Sans FB Demi" panose="020E0802020502020306" pitchFamily="34" charset="0"/>
            </a:endParaRPr>
          </a:p>
        </p:txBody>
      </p:sp>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Multiplicando Ministros #3</a:t>
            </a:r>
          </a:p>
        </p:txBody>
      </p:sp>
      <p:sp>
        <p:nvSpPr>
          <p:cNvPr id="5" name="Content Placeholder 4">
            <a:extLst>
              <a:ext uri="{FF2B5EF4-FFF2-40B4-BE49-F238E27FC236}">
                <a16:creationId xmlns:a16="http://schemas.microsoft.com/office/drawing/2014/main" id="{5F9E6575-A0E7-473B-8777-DB836B0D914B}"/>
              </a:ext>
            </a:extLst>
          </p:cNvPr>
          <p:cNvSpPr>
            <a:spLocks noGrp="1"/>
          </p:cNvSpPr>
          <p:nvPr>
            <p:ph idx="1"/>
          </p:nvPr>
        </p:nvSpPr>
        <p:spPr>
          <a:xfrm>
            <a:off x="684212" y="1828800"/>
            <a:ext cx="10972800" cy="4343400"/>
          </a:xfrm>
        </p:spPr>
        <p:txBody>
          <a:bodyPr>
            <a:normAutofit/>
          </a:bodyPr>
          <a:lstStyle/>
          <a:p>
            <a:r>
              <a:rPr lang="es-ES" sz="4000" dirty="0">
                <a:latin typeface="Berlin Sans FB" panose="020E0602020502020306" pitchFamily="34" charset="0"/>
              </a:rPr>
              <a:t>¿Cuáles son las calificaciones de</a:t>
            </a:r>
            <a:r>
              <a:rPr lang="es-ES" sz="4400" dirty="0">
                <a:latin typeface="Berlin Sans FB" panose="020E0602020502020306" pitchFamily="34" charset="0"/>
              </a:rPr>
              <a:t> </a:t>
            </a:r>
            <a:r>
              <a:rPr lang="es-ES" sz="5400" dirty="0">
                <a:latin typeface="Berlin Sans FB" panose="020E0602020502020306" pitchFamily="34" charset="0"/>
              </a:rPr>
              <a:t>habilidades</a:t>
            </a:r>
            <a:r>
              <a:rPr lang="es-ES" sz="6600" dirty="0">
                <a:latin typeface="Berlin Sans FB" panose="020E0602020502020306" pitchFamily="34" charset="0"/>
              </a:rPr>
              <a:t> </a:t>
            </a:r>
            <a:r>
              <a:rPr lang="es-ES" sz="4000" dirty="0">
                <a:latin typeface="Berlin Sans FB" panose="020E0602020502020306" pitchFamily="34" charset="0"/>
              </a:rPr>
              <a:t>para el obrero mencionadas en estos versículos? </a:t>
            </a:r>
            <a:endParaRPr lang="en-US" sz="4400" dirty="0">
              <a:latin typeface="Berlin Sans FB" panose="020E0602020502020306" pitchFamily="34" charset="0"/>
            </a:endParaRPr>
          </a:p>
        </p:txBody>
      </p:sp>
      <p:pic>
        <p:nvPicPr>
          <p:cNvPr id="8" name="Picture 7" descr="A group of people looking at a computer&#10;&#10;Description automatically generated">
            <a:extLst>
              <a:ext uri="{FF2B5EF4-FFF2-40B4-BE49-F238E27FC236}">
                <a16:creationId xmlns:a16="http://schemas.microsoft.com/office/drawing/2014/main" id="{F7908CC6-2529-41A2-8CF1-92FB911A01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4886323"/>
            <a:ext cx="3503613" cy="1970783"/>
          </a:xfrm>
          <a:prstGeom prst="rect">
            <a:avLst/>
          </a:prstGeom>
        </p:spPr>
      </p:pic>
    </p:spTree>
    <p:extLst>
      <p:ext uri="{BB962C8B-B14F-4D97-AF65-F5344CB8AC3E}">
        <p14:creationId xmlns:p14="http://schemas.microsoft.com/office/powerpoint/2010/main" val="694261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2A6129-7BD6-483F-8EF1-34E3468D59DC}"/>
              </a:ext>
            </a:extLst>
          </p:cNvPr>
          <p:cNvSpPr>
            <a:spLocks noGrp="1"/>
          </p:cNvSpPr>
          <p:nvPr>
            <p:ph type="title"/>
          </p:nvPr>
        </p:nvSpPr>
        <p:spPr>
          <a:xfrm>
            <a:off x="684212" y="23019"/>
            <a:ext cx="10287002" cy="1325562"/>
          </a:xfrm>
        </p:spPr>
        <p:txBody>
          <a:bodyPr anchor="b">
            <a:normAutofit/>
          </a:bodyPr>
          <a:lstStyle/>
          <a:p>
            <a:r>
              <a:rPr lang="es-ES" sz="4400" dirty="0">
                <a:latin typeface="Berlin Sans FB Demi" panose="020E0802020502020306" pitchFamily="34" charset="0"/>
              </a:rPr>
              <a:t>1 Timoteo 3:1-12</a:t>
            </a:r>
            <a:endParaRPr lang="en-US" sz="4400" dirty="0">
              <a:latin typeface="Berlin Sans FB Demi" panose="020E0802020502020306" pitchFamily="34" charset="0"/>
            </a:endParaRPr>
          </a:p>
        </p:txBody>
      </p:sp>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s-ES" sz="1100" b="0" i="0" u="none" strike="noStrike" kern="1200" cap="all" spc="0" normalizeH="0" baseline="0" noProof="0">
                <a:ln>
                  <a:noFill/>
                </a:ln>
                <a:solidFill>
                  <a:srgbClr val="545454"/>
                </a:solidFill>
                <a:effectLst/>
                <a:uLnTx/>
                <a:uFillTx/>
                <a:latin typeface="Century Gothic"/>
                <a:ea typeface="+mn-ea"/>
                <a:cs typeface="+mn-cs"/>
              </a:rPr>
              <a:t>La Palabra Crece- Multiplicando Ministros #3</a:t>
            </a:r>
          </a:p>
        </p:txBody>
      </p:sp>
      <p:sp>
        <p:nvSpPr>
          <p:cNvPr id="5" name="Content Placeholder 4">
            <a:extLst>
              <a:ext uri="{FF2B5EF4-FFF2-40B4-BE49-F238E27FC236}">
                <a16:creationId xmlns:a16="http://schemas.microsoft.com/office/drawing/2014/main" id="{5F9E6575-A0E7-473B-8777-DB836B0D914B}"/>
              </a:ext>
            </a:extLst>
          </p:cNvPr>
          <p:cNvSpPr>
            <a:spLocks noGrp="1"/>
          </p:cNvSpPr>
          <p:nvPr>
            <p:ph idx="1"/>
          </p:nvPr>
        </p:nvSpPr>
        <p:spPr>
          <a:xfrm>
            <a:off x="684212" y="1828800"/>
            <a:ext cx="10972800" cy="4343400"/>
          </a:xfrm>
        </p:spPr>
        <p:txBody>
          <a:bodyPr>
            <a:normAutofit/>
          </a:bodyPr>
          <a:lstStyle/>
          <a:p>
            <a:r>
              <a:rPr lang="es-ES" sz="4000" dirty="0">
                <a:latin typeface="Berlin Sans FB" panose="020E0602020502020306" pitchFamily="34" charset="0"/>
              </a:rPr>
              <a:t>¿Cuáles son las calificaciones de </a:t>
            </a:r>
            <a:r>
              <a:rPr lang="es-ES" sz="5400" dirty="0">
                <a:latin typeface="Berlin Sans FB" panose="020E0602020502020306" pitchFamily="34" charset="0"/>
              </a:rPr>
              <a:t>carácter</a:t>
            </a:r>
            <a:r>
              <a:rPr lang="es-ES" sz="4400" dirty="0">
                <a:latin typeface="Berlin Sans FB" panose="020E0602020502020306" pitchFamily="34" charset="0"/>
              </a:rPr>
              <a:t> </a:t>
            </a:r>
            <a:r>
              <a:rPr lang="es-ES" sz="4000" dirty="0">
                <a:latin typeface="Berlin Sans FB" panose="020E0602020502020306" pitchFamily="34" charset="0"/>
              </a:rPr>
              <a:t>para el obrero mencionadas en estos versículos? </a:t>
            </a:r>
            <a:endParaRPr lang="en-US" sz="4000" dirty="0">
              <a:latin typeface="Berlin Sans FB" panose="020E0602020502020306" pitchFamily="34" charset="0"/>
            </a:endParaRPr>
          </a:p>
        </p:txBody>
      </p:sp>
      <p:pic>
        <p:nvPicPr>
          <p:cNvPr id="8" name="Picture 7" descr="A group of people looking at a computer&#10;&#10;Description automatically generated">
            <a:extLst>
              <a:ext uri="{FF2B5EF4-FFF2-40B4-BE49-F238E27FC236}">
                <a16:creationId xmlns:a16="http://schemas.microsoft.com/office/drawing/2014/main" id="{F7908CC6-2529-41A2-8CF1-92FB911A01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5212" y="4886323"/>
            <a:ext cx="3503613" cy="1970783"/>
          </a:xfrm>
          <a:prstGeom prst="rect">
            <a:avLst/>
          </a:prstGeom>
        </p:spPr>
      </p:pic>
    </p:spTree>
    <p:extLst>
      <p:ext uri="{BB962C8B-B14F-4D97-AF65-F5344CB8AC3E}">
        <p14:creationId xmlns:p14="http://schemas.microsoft.com/office/powerpoint/2010/main" val="135106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1217614" y="274638"/>
            <a:ext cx="9753600" cy="1325562"/>
          </a:xfrm>
        </p:spPr>
        <p:txBody>
          <a:bodyPr anchor="b">
            <a:normAutofit/>
          </a:bodyPr>
          <a:lstStyle/>
          <a:p>
            <a:pPr algn="ctr"/>
            <a:r>
              <a:rPr lang="es-ES" sz="4400" cap="none" dirty="0">
                <a:latin typeface="Berlin Sans FB Demi" panose="020E0802020502020306" pitchFamily="34" charset="0"/>
              </a:rPr>
              <a:t>Concluyendo la lección</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1217614" y="1828800"/>
            <a:ext cx="9524998" cy="4343400"/>
          </a:xfrm>
        </p:spPr>
        <p:txBody>
          <a:bodyPr>
            <a:normAutofit/>
          </a:bodyPr>
          <a:lstStyle/>
          <a:p>
            <a:r>
              <a:rPr lang="es-ES" sz="4000" dirty="0">
                <a:latin typeface="Berlin Sans FB" panose="020E0602020502020306" pitchFamily="34" charset="0"/>
              </a:rPr>
              <a:t>El día/la hora de la siguiente clase </a:t>
            </a:r>
          </a:p>
          <a:p>
            <a:r>
              <a:rPr lang="es-ES" sz="4000" dirty="0">
                <a:latin typeface="Berlin Sans FB" panose="020E0602020502020306" pitchFamily="34" charset="0"/>
              </a:rPr>
              <a:t>Ver el video para prepararse para la siguiente lección</a:t>
            </a:r>
            <a:endParaRPr lang="en-US" sz="4000"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Ministros #3</a:t>
            </a:r>
            <a:endParaRPr lang="es-ES" dirty="0"/>
          </a:p>
        </p:txBody>
      </p:sp>
    </p:spTree>
    <p:extLst>
      <p:ext uri="{BB962C8B-B14F-4D97-AF65-F5344CB8AC3E}">
        <p14:creationId xmlns:p14="http://schemas.microsoft.com/office/powerpoint/2010/main" val="18235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a:prstGeom prst="rect">
            <a:avLst/>
          </a:prstGeom>
        </p:spPr>
        <p:txBody>
          <a:bodyPr anchor="b">
            <a:normAutofit/>
          </a:bodyPr>
          <a:lstStyle/>
          <a:p>
            <a:pPr algn="ctr"/>
            <a:r>
              <a:rPr lang="es-MX" sz="4400" dirty="0">
                <a:latin typeface="Berlin Sans FB" panose="020E0602020502020306" pitchFamily="34" charset="0"/>
              </a:rPr>
              <a:t>La oración</a:t>
            </a:r>
          </a:p>
        </p:txBody>
      </p:sp>
      <p:pic>
        <p:nvPicPr>
          <p:cNvPr id="7" name="Content Placeholder 6" descr="A silhouette of a person&#10;&#10;Description automatically generated">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24873" y="1828800"/>
            <a:ext cx="6139081" cy="4343400"/>
          </a:xfrm>
          <a:prstGeom prst="rect">
            <a:avLst/>
          </a:prstGeom>
          <a:noFill/>
        </p:spPr>
      </p:pic>
      <p:sp>
        <p:nvSpPr>
          <p:cNvPr id="8" name="TextBox 7">
            <a:extLst>
              <a:ext uri="{FF2B5EF4-FFF2-40B4-BE49-F238E27FC236}">
                <a16:creationId xmlns:a16="http://schemas.microsoft.com/office/drawing/2014/main" id="{B2AED800-2D97-429D-BD28-CE3E8C47696F}"/>
              </a:ext>
            </a:extLst>
          </p:cNvPr>
          <p:cNvSpPr txBox="1"/>
          <p:nvPr/>
        </p:nvSpPr>
        <p:spPr>
          <a:xfrm>
            <a:off x="6291053" y="6879102"/>
            <a:ext cx="287290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hersides.com/2014/10/the-darea-note-to-churches-in-nigeria.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6" name="Footer Placeholder 1">
            <a:extLst>
              <a:ext uri="{FF2B5EF4-FFF2-40B4-BE49-F238E27FC236}">
                <a16:creationId xmlns:a16="http://schemas.microsoft.com/office/drawing/2014/main" id="{1115B53C-E596-4326-921B-7161C3A001D8}"/>
              </a:ext>
            </a:extLst>
          </p:cNvPr>
          <p:cNvSpPr>
            <a:spLocks noGrp="1"/>
          </p:cNvSpPr>
          <p:nvPr>
            <p:ph type="ftr" sz="quarter" idx="11"/>
          </p:nvPr>
        </p:nvSpPr>
        <p:spPr>
          <a:xfrm>
            <a:off x="1208836" y="6448427"/>
            <a:ext cx="6638176" cy="180974"/>
          </a:xfrm>
        </p:spPr>
        <p:txBody>
          <a:bodyPr/>
          <a:lstStyle/>
          <a:p>
            <a:r>
              <a:rPr lang="es-ES"/>
              <a:t>La Palabra Crece- Multiplicando Ministros #3</a:t>
            </a:r>
            <a:endParaRPr lang="es-ES" dirty="0"/>
          </a:p>
        </p:txBody>
      </p:sp>
    </p:spTree>
    <p:extLst>
      <p:ext uri="{BB962C8B-B14F-4D97-AF65-F5344CB8AC3E}">
        <p14:creationId xmlns:p14="http://schemas.microsoft.com/office/powerpoint/2010/main" val="19053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7A8C3C-529B-4BD1-A769-227EED4CDBBF}"/>
              </a:ext>
            </a:extLst>
          </p:cNvPr>
          <p:cNvSpPr>
            <a:spLocks noGrp="1"/>
          </p:cNvSpPr>
          <p:nvPr>
            <p:ph type="title"/>
          </p:nvPr>
        </p:nvSpPr>
        <p:spPr/>
        <p:txBody>
          <a:bodyPr/>
          <a:lstStyle/>
          <a:p>
            <a:endParaRPr lang="es-ES"/>
          </a:p>
        </p:txBody>
      </p:sp>
      <p:pic>
        <p:nvPicPr>
          <p:cNvPr id="5" name="Imagen 5" descr="Texto&#10;&#10;Descripción generada automáticamente">
            <a:extLst>
              <a:ext uri="{FF2B5EF4-FFF2-40B4-BE49-F238E27FC236}">
                <a16:creationId xmlns:a16="http://schemas.microsoft.com/office/drawing/2014/main" id="{81C2E780-EADF-4BCA-BE73-12A3D0034887}"/>
              </a:ext>
            </a:extLst>
          </p:cNvPr>
          <p:cNvPicPr>
            <a:picLocks noGrp="1" noChangeAspect="1"/>
          </p:cNvPicPr>
          <p:nvPr>
            <p:ph idx="1"/>
          </p:nvPr>
        </p:nvPicPr>
        <p:blipFill>
          <a:blip r:embed="rId2"/>
          <a:stretch>
            <a:fillRect/>
          </a:stretch>
        </p:blipFill>
        <p:spPr>
          <a:xfrm>
            <a:off x="-66325" y="-72000"/>
            <a:ext cx="12328774" cy="6924600"/>
          </a:xfrm>
        </p:spPr>
      </p:pic>
    </p:spTree>
    <p:extLst>
      <p:ext uri="{BB962C8B-B14F-4D97-AF65-F5344CB8AC3E}">
        <p14:creationId xmlns:p14="http://schemas.microsoft.com/office/powerpoint/2010/main" val="18369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17612" y="1219200"/>
            <a:ext cx="9753600" cy="2420935"/>
          </a:xfrm>
        </p:spPr>
        <p:txBody>
          <a:bodyPr anchor="b">
            <a:noAutofit/>
          </a:bodyPr>
          <a:lstStyle/>
          <a:p>
            <a:pPr algn="ctr"/>
            <a:r>
              <a:rPr lang="es-ES" i="1" dirty="0">
                <a:effectLst>
                  <a:outerShdw blurRad="38100" dist="38100" dir="2700000" algn="tl">
                    <a:srgbClr val="000000">
                      <a:alpha val="43137"/>
                    </a:srgbClr>
                  </a:outerShdw>
                </a:effectLst>
                <a:latin typeface="Berlin Sans FB" panose="020E0602020502020306" pitchFamily="34" charset="0"/>
              </a:rPr>
              <a:t>Favor de desactivar los micrófonos cuando no está hablando para que todos puedan oír al que habla claramente.</a:t>
            </a:r>
            <a:br>
              <a:rPr lang="es-ES" i="1" dirty="0">
                <a:effectLst>
                  <a:outerShdw blurRad="38100" dist="38100" dir="2700000" algn="tl">
                    <a:srgbClr val="000000">
                      <a:alpha val="43137"/>
                    </a:srgbClr>
                  </a:outerShdw>
                </a:effectLst>
                <a:latin typeface="Berlin Sans FB" panose="020E0602020502020306" pitchFamily="34" charset="0"/>
              </a:rPr>
            </a:br>
            <a:r>
              <a:rPr lang="es-ES" i="1" dirty="0">
                <a:effectLst>
                  <a:outerShdw blurRad="38100" dist="38100" dir="2700000" algn="tl">
                    <a:srgbClr val="000000">
                      <a:alpha val="43137"/>
                    </a:srgbClr>
                  </a:outerShdw>
                </a:effectLst>
                <a:latin typeface="Berlin Sans FB" panose="020E0602020502020306" pitchFamily="34" charset="0"/>
              </a:rPr>
              <a:t>¡Gracias!</a:t>
            </a:r>
            <a:br>
              <a:rPr lang="es-ES" i="1" dirty="0">
                <a:effectLst>
                  <a:outerShdw blurRad="38100" dist="38100" dir="2700000" algn="tl">
                    <a:srgbClr val="000000">
                      <a:alpha val="43137"/>
                    </a:srgbClr>
                  </a:outerShdw>
                </a:effectLst>
                <a:latin typeface="Berlin Sans FB" panose="020E0602020502020306" pitchFamily="34" charset="0"/>
              </a:rPr>
            </a:br>
            <a:endParaRPr lang="es-MX" i="1" dirty="0">
              <a:effectLst>
                <a:outerShdw blurRad="38100" dist="38100" dir="2700000" algn="tl">
                  <a:srgbClr val="000000">
                    <a:alpha val="43137"/>
                  </a:srgbClr>
                </a:outerShdw>
              </a:effectLst>
              <a:latin typeface="Berlin Sans FB" panose="020E0602020502020306" pitchFamily="34" charset="0"/>
            </a:endParaRPr>
          </a:p>
        </p:txBody>
      </p:sp>
      <p:pic>
        <p:nvPicPr>
          <p:cNvPr id="4" name="Graphic 3" descr="Radio microphone">
            <a:extLst>
              <a:ext uri="{FF2B5EF4-FFF2-40B4-BE49-F238E27FC236}">
                <a16:creationId xmlns:a16="http://schemas.microsoft.com/office/drawing/2014/main" id="{9797A6FE-A1C1-454B-AE16-6B0EB2CCA9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4212" y="2971800"/>
            <a:ext cx="3200400" cy="3200400"/>
          </a:xfrm>
          <a:prstGeom prst="rect">
            <a:avLst/>
          </a:prstGeom>
        </p:spPr>
      </p:pic>
      <p:sp>
        <p:nvSpPr>
          <p:cNvPr id="17" name="Footer Placeholder 1">
            <a:extLst>
              <a:ext uri="{FF2B5EF4-FFF2-40B4-BE49-F238E27FC236}">
                <a16:creationId xmlns:a16="http://schemas.microsoft.com/office/drawing/2014/main" id="{2C275397-80F5-4324-A779-A61A624F9151}"/>
              </a:ext>
            </a:extLst>
          </p:cNvPr>
          <p:cNvSpPr>
            <a:spLocks noGrp="1"/>
          </p:cNvSpPr>
          <p:nvPr>
            <p:ph type="ftr" sz="quarter" idx="11"/>
          </p:nvPr>
        </p:nvSpPr>
        <p:spPr>
          <a:xfrm>
            <a:off x="1208836" y="6448427"/>
            <a:ext cx="6638176" cy="180974"/>
          </a:xfrm>
        </p:spPr>
        <p:txBody>
          <a:bodyPr/>
          <a:lstStyle/>
          <a:p>
            <a:r>
              <a:rPr lang="es-ES"/>
              <a:t>La Palabra Crece- Multiplicando Ministros #3</a:t>
            </a:r>
            <a:endParaRPr lang="es-ES" dirty="0"/>
          </a:p>
        </p:txBody>
      </p:sp>
    </p:spTree>
    <p:extLst>
      <p:ext uri="{BB962C8B-B14F-4D97-AF65-F5344CB8AC3E}">
        <p14:creationId xmlns:p14="http://schemas.microsoft.com/office/powerpoint/2010/main" val="201230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dirty="0">
                <a:latin typeface="Berlin Sans FB" panose="020E0602020502020306" pitchFamily="34" charset="0"/>
                <a:cs typeface="Helvetica" panose="020B0604020202020204" pitchFamily="34" charset="0"/>
              </a:rPr>
              <a:t>Lección 3</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1217613" y="5029200"/>
            <a:ext cx="8229599" cy="1447800"/>
          </a:xfrm>
        </p:spPr>
        <p:txBody>
          <a:bodyPr>
            <a:normAutofit/>
          </a:bodyPr>
          <a:lstStyle/>
          <a:p>
            <a:r>
              <a:rPr lang="es-ES" sz="4000" i="1" dirty="0">
                <a:latin typeface="Berlin Sans FB" panose="020E0602020502020306" pitchFamily="34" charset="0"/>
                <a:cs typeface="Helvetica" panose="020B0604020202020204" pitchFamily="34" charset="0"/>
              </a:rPr>
              <a:t>El Ministerio Público y el Llamamiento </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11939" y="3700444"/>
            <a:ext cx="3076886" cy="3076886"/>
          </a:xfrm>
          <a:prstGeom prst="rect">
            <a:avLst/>
          </a:prstGeom>
        </p:spPr>
      </p:pic>
    </p:spTree>
    <p:extLst>
      <p:ext uri="{BB962C8B-B14F-4D97-AF65-F5344CB8AC3E}">
        <p14:creationId xmlns:p14="http://schemas.microsoft.com/office/powerpoint/2010/main" val="48565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9962" y="893"/>
            <a:ext cx="9768901" cy="6856214"/>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26">
              <a:defRPr/>
            </a:pPr>
            <a:endParaRPr lang="en-US" sz="1799">
              <a:solidFill>
                <a:prstClr val="white"/>
              </a:solidFill>
              <a:latin typeface="Calibri" panose="020F0502020204030204"/>
            </a:endParaRPr>
          </a:p>
        </p:txBody>
      </p:sp>
      <p:pic>
        <p:nvPicPr>
          <p:cNvPr id="3" name="Picture 2">
            <a:extLst>
              <a:ext uri="{FF2B5EF4-FFF2-40B4-BE49-F238E27FC236}">
                <a16:creationId xmlns:a16="http://schemas.microsoft.com/office/drawing/2014/main" id="{942C963F-C309-421F-A634-04AC8406975D}"/>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460216" y="337843"/>
            <a:ext cx="9268392" cy="6182323"/>
          </a:xfrm>
          <a:custGeom>
            <a:avLst/>
            <a:gdLst>
              <a:gd name="connsiteX0" fmla="*/ 1503712 w 9270806"/>
              <a:gd name="connsiteY0" fmla="*/ 0 h 6858000"/>
              <a:gd name="connsiteX1" fmla="*/ 7767094 w 9270806"/>
              <a:gd name="connsiteY1" fmla="*/ 0 h 6858000"/>
              <a:gd name="connsiteX2" fmla="*/ 7913128 w 9270806"/>
              <a:gd name="connsiteY2" fmla="*/ 139721 h 6858000"/>
              <a:gd name="connsiteX3" fmla="*/ 9270806 w 9270806"/>
              <a:gd name="connsiteY3" fmla="*/ 3429000 h 6858000"/>
              <a:gd name="connsiteX4" fmla="*/ 7913128 w 9270806"/>
              <a:gd name="connsiteY4" fmla="*/ 6718279 h 6858000"/>
              <a:gd name="connsiteX5" fmla="*/ 7767094 w 9270806"/>
              <a:gd name="connsiteY5" fmla="*/ 6858000 h 6858000"/>
              <a:gd name="connsiteX6" fmla="*/ 1503712 w 9270806"/>
              <a:gd name="connsiteY6" fmla="*/ 6858000 h 6858000"/>
              <a:gd name="connsiteX7" fmla="*/ 1357679 w 9270806"/>
              <a:gd name="connsiteY7" fmla="*/ 6718279 h 6858000"/>
              <a:gd name="connsiteX8" fmla="*/ 0 w 9270806"/>
              <a:gd name="connsiteY8" fmla="*/ 3429000 h 6858000"/>
              <a:gd name="connsiteX9" fmla="*/ 1357679 w 9270806"/>
              <a:gd name="connsiteY9" fmla="*/ 1397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984895-BF6D-41DC-9EB2-AD7EEACD2DCB}"/>
              </a:ext>
            </a:extLst>
          </p:cNvPr>
          <p:cNvSpPr txBox="1"/>
          <p:nvPr/>
        </p:nvSpPr>
        <p:spPr>
          <a:xfrm>
            <a:off x="1460216" y="6910161"/>
            <a:ext cx="9268392" cy="230832"/>
          </a:xfrm>
          <a:prstGeom prst="rect">
            <a:avLst/>
          </a:prstGeom>
          <a:noFill/>
        </p:spPr>
        <p:txBody>
          <a:bodyPr wrap="square" rtlCol="0">
            <a:spAutoFit/>
          </a:bodyPr>
          <a:lstStyle/>
          <a:p>
            <a:r>
              <a:rPr lang="en-US" sz="900" dirty="0">
                <a:hlinkClick r:id="rId4" tooltip="https://gantt.ir/finding-coworkers/"/>
              </a:rPr>
              <a:t>This Photo</a:t>
            </a:r>
            <a:r>
              <a:rPr lang="en-US" sz="900" dirty="0"/>
              <a:t> by Unknown Author is licensed under </a:t>
            </a:r>
            <a:r>
              <a:rPr lang="en-US" sz="900" dirty="0">
                <a:hlinkClick r:id="rId5" tooltip="https://creativecommons.org/licenses/by-nc-sa/3.0/"/>
              </a:rPr>
              <a:t>CC BY-SA-NC</a:t>
            </a:r>
            <a:endParaRPr lang="en-US" sz="900" dirty="0"/>
          </a:p>
        </p:txBody>
      </p:sp>
      <p:sp>
        <p:nvSpPr>
          <p:cNvPr id="5" name="Footer Placeholder 1">
            <a:extLst>
              <a:ext uri="{FF2B5EF4-FFF2-40B4-BE49-F238E27FC236}">
                <a16:creationId xmlns:a16="http://schemas.microsoft.com/office/drawing/2014/main" id="{654F4104-083C-4976-85D4-774DA8EB556E}"/>
              </a:ext>
            </a:extLst>
          </p:cNvPr>
          <p:cNvSpPr txBox="1">
            <a:spLocks/>
          </p:cNvSpPr>
          <p:nvPr/>
        </p:nvSpPr>
        <p:spPr>
          <a:xfrm>
            <a:off x="1208836" y="6448427"/>
            <a:ext cx="6638176" cy="180974"/>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rgbClr val="545454"/>
                </a:solidFill>
                <a:latin typeface="Century Gothic"/>
              </a:rPr>
              <a:t>La Palabra Crece- Multiplicando ministros #3</a:t>
            </a:r>
          </a:p>
        </p:txBody>
      </p:sp>
    </p:spTree>
    <p:extLst>
      <p:ext uri="{BB962C8B-B14F-4D97-AF65-F5344CB8AC3E}">
        <p14:creationId xmlns:p14="http://schemas.microsoft.com/office/powerpoint/2010/main" val="140925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dirty="0">
                <a:latin typeface="Berlin Sans FB" panose="020E0602020502020306" pitchFamily="34" charset="0"/>
                <a:cs typeface="Helvetica" panose="020B0604020202020204" pitchFamily="34" charset="0"/>
              </a:rPr>
              <a:t>Lección 3</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1217613" y="5029200"/>
            <a:ext cx="8229599" cy="1447800"/>
          </a:xfrm>
        </p:spPr>
        <p:txBody>
          <a:bodyPr>
            <a:normAutofit/>
          </a:bodyPr>
          <a:lstStyle/>
          <a:p>
            <a:r>
              <a:rPr lang="es-ES" sz="4000" i="1" dirty="0">
                <a:latin typeface="Berlin Sans FB" panose="020E0602020502020306" pitchFamily="34" charset="0"/>
                <a:cs typeface="Helvetica" panose="020B0604020202020204" pitchFamily="34" charset="0"/>
              </a:rPr>
              <a:t>El Ministerio Público y el Llamamiento </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11939" y="3700444"/>
            <a:ext cx="3076886" cy="3076886"/>
          </a:xfrm>
          <a:prstGeom prst="rect">
            <a:avLst/>
          </a:prstGeom>
        </p:spPr>
      </p:pic>
    </p:spTree>
    <p:extLst>
      <p:ext uri="{BB962C8B-B14F-4D97-AF65-F5344CB8AC3E}">
        <p14:creationId xmlns:p14="http://schemas.microsoft.com/office/powerpoint/2010/main" val="25470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a:prstGeom prst="rect">
            <a:avLst/>
          </a:prstGeom>
        </p:spPr>
        <p:txBody>
          <a:bodyPr anchor="b">
            <a:normAutofit/>
          </a:bodyPr>
          <a:lstStyle/>
          <a:p>
            <a:pPr algn="ctr"/>
            <a:r>
              <a:rPr lang="es-MX" sz="4400" dirty="0">
                <a:latin typeface="Berlin Sans FB" panose="020E0602020502020306" pitchFamily="34" charset="0"/>
              </a:rPr>
              <a:t>La oración de apertura</a:t>
            </a:r>
          </a:p>
        </p:txBody>
      </p:sp>
      <p:pic>
        <p:nvPicPr>
          <p:cNvPr id="7" name="Content Placeholder 6">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3198813" y="1828800"/>
            <a:ext cx="5791200" cy="4343400"/>
          </a:xfrm>
          <a:prstGeom prst="rect">
            <a:avLst/>
          </a:prstGeom>
          <a:noFill/>
        </p:spPr>
      </p:pic>
      <p:sp>
        <p:nvSpPr>
          <p:cNvPr id="2" name="Footer Placeholder 1">
            <a:extLst>
              <a:ext uri="{FF2B5EF4-FFF2-40B4-BE49-F238E27FC236}">
                <a16:creationId xmlns:a16="http://schemas.microsoft.com/office/drawing/2014/main" id="{42E79F74-E5DB-4ADD-814D-F66A3FC97CDD}"/>
              </a:ext>
            </a:extLst>
          </p:cNvPr>
          <p:cNvSpPr>
            <a:spLocks noGrp="1"/>
          </p:cNvSpPr>
          <p:nvPr>
            <p:ph type="ftr" sz="quarter" idx="11"/>
          </p:nvPr>
        </p:nvSpPr>
        <p:spPr/>
        <p:txBody>
          <a:bodyPr/>
          <a:lstStyle/>
          <a:p>
            <a:r>
              <a:rPr lang="es-ES"/>
              <a:t>La Palabra Crece- Multiplicando Ministros #3</a:t>
            </a:r>
            <a:endParaRPr lang="es-ES" dirty="0"/>
          </a:p>
        </p:txBody>
      </p:sp>
    </p:spTree>
    <p:extLst>
      <p:ext uri="{BB962C8B-B14F-4D97-AF65-F5344CB8AC3E}">
        <p14:creationId xmlns:p14="http://schemas.microsoft.com/office/powerpoint/2010/main" val="388125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2A6129-7BD6-483F-8EF1-34E3468D59DC}"/>
              </a:ext>
            </a:extLst>
          </p:cNvPr>
          <p:cNvSpPr>
            <a:spLocks noGrp="1"/>
          </p:cNvSpPr>
          <p:nvPr>
            <p:ph type="title"/>
          </p:nvPr>
        </p:nvSpPr>
        <p:spPr>
          <a:xfrm>
            <a:off x="1217614" y="274638"/>
            <a:ext cx="9753600" cy="1325562"/>
          </a:xfrm>
        </p:spPr>
        <p:txBody>
          <a:bodyPr anchor="b">
            <a:normAutofit/>
          </a:bodyPr>
          <a:lstStyle/>
          <a:p>
            <a:r>
              <a:rPr lang="es-ES" sz="4400" dirty="0">
                <a:latin typeface="Berlin Sans FB Demi" panose="020E0802020502020306" pitchFamily="34" charset="0"/>
              </a:rPr>
              <a:t>Repaso del video e introducción de la lección</a:t>
            </a:r>
            <a:endParaRPr lang="en-US" sz="4400" dirty="0">
              <a:latin typeface="Berlin Sans FB Demi" panose="020E0802020502020306" pitchFamily="34" charset="0"/>
            </a:endParaRPr>
          </a:p>
        </p:txBody>
      </p:sp>
      <p:pic>
        <p:nvPicPr>
          <p:cNvPr id="6" name="Content Placeholder 5">
            <a:extLst>
              <a:ext uri="{FF2B5EF4-FFF2-40B4-BE49-F238E27FC236}">
                <a16:creationId xmlns:a16="http://schemas.microsoft.com/office/drawing/2014/main" id="{0004BB22-83B7-4BF5-9950-E817870D6F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0833"/>
          <a:stretch/>
        </p:blipFill>
        <p:spPr>
          <a:xfrm>
            <a:off x="1217614" y="1828800"/>
            <a:ext cx="9753600" cy="4343400"/>
          </a:xfrm>
          <a:noFill/>
        </p:spPr>
      </p:pic>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a:lnSpc>
                <a:spcPct val="90000"/>
              </a:lnSpc>
              <a:spcAft>
                <a:spcPts val="600"/>
              </a:spcAft>
            </a:pPr>
            <a:r>
              <a:rPr lang="es-ES" dirty="0"/>
              <a:t>La Palabra Crece- Multiplicando Ministros #3</a:t>
            </a:r>
          </a:p>
        </p:txBody>
      </p:sp>
    </p:spTree>
    <p:extLst>
      <p:ext uri="{BB962C8B-B14F-4D97-AF65-F5344CB8AC3E}">
        <p14:creationId xmlns:p14="http://schemas.microsoft.com/office/powerpoint/2010/main" val="57276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41892" y="3657600"/>
            <a:ext cx="9753600" cy="1600200"/>
          </a:xfrm>
        </p:spPr>
        <p:txBody>
          <a:bodyPr>
            <a:noAutofit/>
          </a:bodyPr>
          <a:lstStyle/>
          <a:p>
            <a:r>
              <a:rPr lang="es-ES" sz="4400" cap="none" dirty="0">
                <a:latin typeface="Berlin Sans FB" panose="020E0602020502020306" pitchFamily="34" charset="0"/>
              </a:rPr>
              <a:t>-En el video se mencionan cuatro principios bíblicos mientras buscamos identificar ministros públicos de la Palabra. ¿Cuáles son esos cuatro principios? </a:t>
            </a: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#3</a:t>
            </a:r>
            <a:endParaRPr lang="es-ES" dirty="0"/>
          </a:p>
        </p:txBody>
      </p:sp>
      <p:pic>
        <p:nvPicPr>
          <p:cNvPr id="4" name="Content Placeholder 5">
            <a:extLst>
              <a:ext uri="{FF2B5EF4-FFF2-40B4-BE49-F238E27FC236}">
                <a16:creationId xmlns:a16="http://schemas.microsoft.com/office/drawing/2014/main" id="{52D2AC61-BB3E-49BE-82C0-A2D2EF35BB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02159" y="4953000"/>
            <a:ext cx="3386666" cy="1904999"/>
          </a:xfrm>
          <a:prstGeom prst="rect">
            <a:avLst/>
          </a:prstGeom>
          <a:noFill/>
        </p:spPr>
      </p:pic>
      <p:sp>
        <p:nvSpPr>
          <p:cNvPr id="6" name="Title 1">
            <a:extLst>
              <a:ext uri="{FF2B5EF4-FFF2-40B4-BE49-F238E27FC236}">
                <a16:creationId xmlns:a16="http://schemas.microsoft.com/office/drawing/2014/main" id="{19AEB2F0-8B48-4A16-9866-941B3F4A2D9F}"/>
              </a:ext>
            </a:extLst>
          </p:cNvPr>
          <p:cNvSpPr txBox="1">
            <a:spLocks/>
          </p:cNvSpPr>
          <p:nvPr/>
        </p:nvSpPr>
        <p:spPr>
          <a:xfrm>
            <a:off x="741892" y="274638"/>
            <a:ext cx="10229322"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a:lstStyle>
          <a:p>
            <a:r>
              <a:rPr lang="es-ES" sz="4400" dirty="0">
                <a:latin typeface="Berlin Sans FB Demi" panose="020E0802020502020306" pitchFamily="34" charset="0"/>
              </a:rPr>
              <a:t>Repaso del video e introducción de la lección</a:t>
            </a:r>
            <a:endParaRPr lang="en-US" sz="4400" dirty="0">
              <a:latin typeface="Berlin Sans FB Demi" panose="020E0802020502020306" pitchFamily="34" charset="0"/>
            </a:endParaRPr>
          </a:p>
        </p:txBody>
      </p:sp>
    </p:spTree>
    <p:extLst>
      <p:ext uri="{BB962C8B-B14F-4D97-AF65-F5344CB8AC3E}">
        <p14:creationId xmlns:p14="http://schemas.microsoft.com/office/powerpoint/2010/main" val="339161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609599"/>
            <a:ext cx="10668002" cy="639762"/>
          </a:xfrm>
        </p:spPr>
        <p:txBody>
          <a:bodyPr>
            <a:noAutofit/>
          </a:bodyPr>
          <a:lstStyle/>
          <a:p>
            <a:r>
              <a:rPr lang="es-ES" dirty="0">
                <a:latin typeface="Berlin Sans FB Demi" panose="020E0802020502020306" pitchFamily="34" charset="0"/>
              </a:rPr>
              <a:t>Los cuatro principios bíblicos Para identificar ministros públicos</a:t>
            </a:r>
            <a:endParaRPr lang="en-US"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371600"/>
            <a:ext cx="10668002" cy="4800600"/>
          </a:xfrm>
        </p:spPr>
        <p:txBody>
          <a:bodyPr>
            <a:normAutofit lnSpcReduction="10000"/>
          </a:bodyPr>
          <a:lstStyle/>
          <a:p>
            <a:pPr marL="788670" indent="-742950">
              <a:buFont typeface="+mj-lt"/>
              <a:buAutoNum type="arabicPeriod"/>
            </a:pPr>
            <a:r>
              <a:rPr lang="es-ES" sz="4000" dirty="0">
                <a:latin typeface="Berlin Sans FB" panose="020E0602020502020306" pitchFamily="34" charset="0"/>
              </a:rPr>
              <a:t>Jesús es el que provee obreros para su iglesia.</a:t>
            </a:r>
          </a:p>
          <a:p>
            <a:pPr marL="788670" indent="-742950">
              <a:buFont typeface="+mj-lt"/>
              <a:buAutoNum type="arabicPeriod"/>
            </a:pPr>
            <a:r>
              <a:rPr lang="es-ES" sz="4000" dirty="0">
                <a:latin typeface="Berlin Sans FB" panose="020E0602020502020306" pitchFamily="34" charset="0"/>
              </a:rPr>
              <a:t>El Espíritu Santo equipa a los líderes a servir.</a:t>
            </a:r>
          </a:p>
          <a:p>
            <a:pPr marL="788670" indent="-742950">
              <a:buFont typeface="+mj-lt"/>
              <a:buAutoNum type="arabicPeriod"/>
            </a:pPr>
            <a:r>
              <a:rPr lang="es-ES" sz="4000" dirty="0">
                <a:latin typeface="Berlin Sans FB" panose="020E0602020502020306" pitchFamily="34" charset="0"/>
              </a:rPr>
              <a:t>Nadie se debe designar a sí mismo a una posición de liderazgo sobre los demás, sin que le sea pedido o sea llamado por ellos para ese privilegio. </a:t>
            </a:r>
          </a:p>
          <a:p>
            <a:pPr marL="788670" indent="-742950">
              <a:buFont typeface="+mj-lt"/>
              <a:buAutoNum type="arabicPeriod"/>
            </a:pPr>
            <a:r>
              <a:rPr lang="es-ES" sz="4000" dirty="0">
                <a:latin typeface="Berlin Sans FB" panose="020E0602020502020306" pitchFamily="34" charset="0"/>
              </a:rPr>
              <a:t>Aquellos que comparten el mensaje se enfocan en Cristo y su obra de salvación. </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#3</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31666" y="5486400"/>
            <a:ext cx="2457157" cy="1382151"/>
          </a:xfrm>
          <a:prstGeom prst="rect">
            <a:avLst/>
          </a:prstGeom>
          <a:noFill/>
        </p:spPr>
      </p:pic>
    </p:spTree>
    <p:extLst>
      <p:ext uri="{BB962C8B-B14F-4D97-AF65-F5344CB8AC3E}">
        <p14:creationId xmlns:p14="http://schemas.microsoft.com/office/powerpoint/2010/main" val="312086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303212" y="274638"/>
            <a:ext cx="10668002" cy="639762"/>
          </a:xfrm>
        </p:spPr>
        <p:txBody>
          <a:bodyPr>
            <a:noAutofit/>
          </a:bodyPr>
          <a:lstStyle/>
          <a:p>
            <a:r>
              <a:rPr lang="en-US" sz="4400" dirty="0">
                <a:latin typeface="Berlin Sans FB Demi" panose="020E0802020502020306" pitchFamily="34" charset="0"/>
              </a:rPr>
              <a:t>Principio 1: </a:t>
            </a:r>
            <a:r>
              <a:rPr lang="en-US" sz="4400" dirty="0" err="1">
                <a:latin typeface="Berlin Sans FB Demi" panose="020E0802020502020306" pitchFamily="34" charset="0"/>
              </a:rPr>
              <a:t>Jesús</a:t>
            </a:r>
            <a:r>
              <a:rPr lang="en-US" sz="4400" dirty="0">
                <a:latin typeface="Berlin Sans FB Demi" panose="020E0802020502020306" pitchFamily="34" charset="0"/>
              </a:rPr>
              <a:t> </a:t>
            </a:r>
            <a:r>
              <a:rPr lang="en-US" sz="4400" dirty="0" err="1">
                <a:latin typeface="Berlin Sans FB Demi" panose="020E0802020502020306" pitchFamily="34" charset="0"/>
              </a:rPr>
              <a:t>provee</a:t>
            </a:r>
            <a:r>
              <a:rPr lang="en-US" sz="4400" dirty="0">
                <a:latin typeface="Berlin Sans FB Demi" panose="020E0802020502020306" pitchFamily="34" charset="0"/>
              </a:rPr>
              <a:t> </a:t>
            </a:r>
            <a:r>
              <a:rPr lang="en-US" sz="4400" dirty="0" err="1">
                <a:latin typeface="Berlin Sans FB Demi" panose="020E0802020502020306" pitchFamily="34" charset="0"/>
              </a:rPr>
              <a:t>obreros</a:t>
            </a:r>
            <a:endParaRPr lang="en-US" sz="44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303212" y="1371600"/>
            <a:ext cx="10668002" cy="4800600"/>
          </a:xfrm>
        </p:spPr>
        <p:txBody>
          <a:bodyPr>
            <a:normAutofit/>
          </a:bodyPr>
          <a:lstStyle/>
          <a:p>
            <a:pPr marL="45720" indent="0">
              <a:buNone/>
            </a:pPr>
            <a:r>
              <a:rPr lang="en-US" sz="4000" dirty="0" err="1">
                <a:latin typeface="Berlin Sans FB Demi" panose="020E0802020502020306" pitchFamily="34" charset="0"/>
              </a:rPr>
              <a:t>Efesios</a:t>
            </a:r>
            <a:r>
              <a:rPr lang="en-US" sz="4000" dirty="0">
                <a:latin typeface="Berlin Sans FB Demi" panose="020E0802020502020306" pitchFamily="34" charset="0"/>
              </a:rPr>
              <a:t> 4:10-11</a:t>
            </a:r>
            <a:endParaRPr lang="es-ES" sz="4000" i="1" dirty="0">
              <a:latin typeface="Berlin Sans FB" panose="020E0602020502020306" pitchFamily="34" charset="0"/>
            </a:endParaRPr>
          </a:p>
          <a:p>
            <a:pPr marL="45720" indent="0">
              <a:buNone/>
            </a:pPr>
            <a:r>
              <a:rPr lang="es-ES" sz="4000" i="1" dirty="0">
                <a:latin typeface="Berlin Sans FB" panose="020E0602020502020306" pitchFamily="34" charset="0"/>
              </a:rPr>
              <a:t>El que descendió, es el mismo que también ascendió por encima de todos los cielos, para llenarlo </a:t>
            </a:r>
            <a:r>
              <a:rPr lang="es-ES" sz="4000" i="1" dirty="0" err="1">
                <a:latin typeface="Berlin Sans FB" panose="020E0602020502020306" pitchFamily="34" charset="0"/>
              </a:rPr>
              <a:t>todo.Y</a:t>
            </a:r>
            <a:r>
              <a:rPr lang="es-ES" sz="4000" i="1" dirty="0">
                <a:latin typeface="Berlin Sans FB" panose="020E0602020502020306" pitchFamily="34" charset="0"/>
              </a:rPr>
              <a:t> él mismo constituyó a unos, apóstoles; a otros, profetas; a otros, evangelistas; a otros, pastores y maestros,</a:t>
            </a:r>
            <a:endParaRPr lang="en-US" sz="4000" i="1"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#3</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647933" y="4876800"/>
            <a:ext cx="3540892" cy="1991751"/>
          </a:xfrm>
          <a:prstGeom prst="rect">
            <a:avLst/>
          </a:prstGeom>
          <a:noFill/>
        </p:spPr>
      </p:pic>
    </p:spTree>
    <p:extLst>
      <p:ext uri="{BB962C8B-B14F-4D97-AF65-F5344CB8AC3E}">
        <p14:creationId xmlns:p14="http://schemas.microsoft.com/office/powerpoint/2010/main" val="424929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uth Ame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South American continent presentation (widescreen).potx" id="{49493E5B-85F0-4869-A76F-349D854E985F}" vid="{37A04EEB-033A-4E8D-AA29-3DB3720BB12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9a6dd2-512b-4752-8473-975d37cb7242">
      <UserInfo>
        <DisplayName/>
        <AccountId xsi:nil="true"/>
        <AccountType/>
      </UserInfo>
    </SharedWithUsers>
    <Doc_x0020__x0023_ xmlns="d9dd568f-92e7-4aa1-8e50-87aa9ffea9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3520FE-4074-4326-8921-E236E7488CAC}">
  <ds:schemaRefs>
    <ds:schemaRef ds:uri="http://schemas.microsoft.com/office/2006/metadata/properties"/>
    <ds:schemaRef ds:uri="http://schemas.microsoft.com/office/infopath/2007/PartnerControls"/>
    <ds:schemaRef ds:uri="5cd1452d-5967-4622-9749-a306807ee3c9"/>
    <ds:schemaRef ds:uri="38896d1c-d48b-47b1-97a9-761dcde349b0"/>
    <ds:schemaRef ds:uri="c29a6dd2-512b-4752-8473-975d37cb7242"/>
    <ds:schemaRef ds:uri="d9dd568f-92e7-4aa1-8e50-87aa9ffea924"/>
  </ds:schemaRefs>
</ds:datastoreItem>
</file>

<file path=customXml/itemProps2.xml><?xml version="1.0" encoding="utf-8"?>
<ds:datastoreItem xmlns:ds="http://schemas.openxmlformats.org/officeDocument/2006/customXml" ds:itemID="{7B7C8C5B-38F8-43C8-8C2D-8CAE6E7728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5ECFD9-A099-4AAA-BE8B-6D613E1706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110</TotalTime>
  <Words>634</Words>
  <Application>Microsoft Macintosh PowerPoint</Application>
  <PresentationFormat>Custom</PresentationFormat>
  <Paragraphs>63</Paragraphs>
  <Slides>20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Berlin Sans FB</vt:lpstr>
      <vt:lpstr>Berlin Sans FB Demi</vt:lpstr>
      <vt:lpstr>Calibri</vt:lpstr>
      <vt:lpstr>Century Gothic</vt:lpstr>
      <vt:lpstr>South American continent presentation 16x9</vt:lpstr>
      <vt:lpstr>1_Office Theme</vt:lpstr>
      <vt:lpstr>La Palabra Crece-  Multiplicando Ministros</vt:lpstr>
      <vt:lpstr>Favor de desactivar los micrófonos cuando no está hablando para que todos puedan oír al que habla claramente. ¡Gracias! </vt:lpstr>
      <vt:lpstr>PowerPoint Presentation</vt:lpstr>
      <vt:lpstr>Lección 3</vt:lpstr>
      <vt:lpstr>La oración de apertura</vt:lpstr>
      <vt:lpstr>Repaso del video e introducción de la lección</vt:lpstr>
      <vt:lpstr>-En el video se mencionan cuatro principios bíblicos mientras buscamos identificar ministros públicos de la Palabra. ¿Cuáles son esos cuatro principios? </vt:lpstr>
      <vt:lpstr>Los cuatro principios bíblicos Para identificar ministros públicos</vt:lpstr>
      <vt:lpstr>Principio 1: Jesús provee obreros</vt:lpstr>
      <vt:lpstr>Principio 2: El espíritu santo equipa a líderes</vt:lpstr>
      <vt:lpstr>Principio 3: líderes deben ser llamados</vt:lpstr>
      <vt:lpstr>Principio 4: su mensaje debe enfocarse en cristo</vt:lpstr>
      <vt:lpstr>Calificaciones</vt:lpstr>
      <vt:lpstr>1 Timoteo 3:1-12</vt:lpstr>
      <vt:lpstr>1 Timoteo 3:1-12</vt:lpstr>
      <vt:lpstr>1 Timoteo 3:1-12</vt:lpstr>
      <vt:lpstr>Concluyendo la lección</vt:lpstr>
      <vt:lpstr>La oración</vt:lpstr>
      <vt:lpstr>PowerPoint Presentation</vt:lpstr>
      <vt:lpstr>Lección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Crece-  Multiplicando Ministros</dc:title>
  <dc:creator>Andrew Johnston</dc:creator>
  <cp:lastModifiedBy>juan david escobar amaya</cp:lastModifiedBy>
  <cp:revision>14</cp:revision>
  <dcterms:created xsi:type="dcterms:W3CDTF">2020-08-03T21:58:57Z</dcterms:created>
  <dcterms:modified xsi:type="dcterms:W3CDTF">2023-01-26T18:22:23Z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