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g5CIiaiJUL7hZe4NLTfOZBzgs7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YQid3cWQ94"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oPHTUrUT7c"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La-semana-que-cambio-al-mund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https://www.youtube.com/watch?v=AYQid3cWQ94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22:39-62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Escribir la historia de Lucas 22:39-62 en tus propias palabras</a:t>
            </a:r>
            <a:endParaRPr>
              <a:solidFill>
                <a:schemeClr val="dk1"/>
              </a:solidFill>
              <a:latin typeface="Calibri"/>
              <a:ea typeface="Calibri"/>
              <a:cs typeface="Calibri"/>
              <a:sym typeface="Calibri"/>
            </a:endParaRPr>
          </a:p>
          <a:p>
            <a:pPr indent="0" lvl="0" marL="457200" marR="17145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discípulos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ángel</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turba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siervo del sumo sacerdote (Malco)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principales sacerdotes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jefes de la guardia del templo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ancianos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criada</a:t>
            </a:r>
            <a:endParaRPr>
              <a:solidFill>
                <a:schemeClr val="dk1"/>
              </a:solidFill>
              <a:latin typeface="Calibri"/>
              <a:ea typeface="Calibri"/>
              <a:cs typeface="Calibri"/>
              <a:sym typeface="Calibri"/>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Espadas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Palos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gallo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fogata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Monte de Olivos, Getsemaní</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casa del sumo sacerdote.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98" name="Google Shape;1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jueves, la noche en que Jesús fue traicionado, después de la cena de la Pascua</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noche antes de la muerte de Jesús</a:t>
            </a:r>
            <a:endParaRPr b="1">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10" name="Google Shape;2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está angustiado al extremo.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Vienen para arrestar a Jesús.</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Se dan cuenta de que Pedro es discípulo de Jesús. ¿Cómo reaccionaría él? </a:t>
            </a:r>
            <a:endParaRPr>
              <a:solidFill>
                <a:schemeClr val="dk1"/>
              </a:solidFill>
              <a:latin typeface="Calibri"/>
              <a:ea typeface="Calibri"/>
              <a:cs typeface="Calibri"/>
              <a:sym typeface="Calibri"/>
            </a:endParaRPr>
          </a:p>
        </p:txBody>
      </p:sp>
      <p:sp>
        <p:nvSpPr>
          <p:cNvPr id="222" name="Google Shape;2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ora a su Padre, y está dispuesto a someterse a la voluntad de su Padre, y un ángel lo fortalece.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permite que lo arresten.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Pedro niega a Jesús, tal como Jesús le había dicho. </a:t>
            </a:r>
            <a:endParaRPr>
              <a:solidFill>
                <a:schemeClr val="dk1"/>
              </a:solidFill>
              <a:latin typeface="Calibri"/>
              <a:ea typeface="Calibri"/>
              <a:cs typeface="Calibri"/>
              <a:sym typeface="Calibri"/>
            </a:endParaRPr>
          </a:p>
        </p:txBody>
      </p:sp>
      <p:sp>
        <p:nvSpPr>
          <p:cNvPr id="234" name="Google Shape;23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46" name="Google Shape;246;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Jesús ora a su Padre en Getsemaní, es arrestado y abandonado por sus discípulos.</a:t>
            </a:r>
            <a:endParaRPr>
              <a:solidFill>
                <a:schemeClr val="dk1"/>
              </a:solidFill>
              <a:latin typeface="Calibri"/>
              <a:ea typeface="Calibri"/>
              <a:cs typeface="Calibri"/>
              <a:sym typeface="Calibri"/>
            </a:endParaRPr>
          </a:p>
        </p:txBody>
      </p:sp>
      <p:sp>
        <p:nvSpPr>
          <p:cNvPr id="257" name="Google Shape;25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no velo, ni oro en la hora de tentación, o pienso que no es importante prepararme espiritualmente.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 avergüenzo de ser seguidor de Cristo, igual que Pedro.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69" name="Google Shape;2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enfrentó una verdadera tentación de no hacer la voluntad de Dios, y siendo fortalecido por su Padre celestial permitió que le arrestaran, enjuiciaran, y crucificaran. Su victoria sobre la tentación es mi victoria sobre el pecado, la muerte, y Satanás. Tengo esta victoria mediante la fe en Jesucristo, mi Salvador. </a:t>
            </a:r>
            <a:endParaRPr>
              <a:solidFill>
                <a:schemeClr val="dk1"/>
              </a:solidFill>
              <a:latin typeface="Calibri"/>
              <a:ea typeface="Calibri"/>
              <a:cs typeface="Calibri"/>
              <a:sym typeface="Calibri"/>
            </a:endParaRPr>
          </a:p>
        </p:txBody>
      </p:sp>
      <p:sp>
        <p:nvSpPr>
          <p:cNvPr id="281" name="Google Shape;28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Orar en la hora de tentación para que Dios me fortalezca para hacer su voluntad, confiado en la obra redentora de Jesucristo por mí.</a:t>
            </a:r>
            <a:endParaRPr>
              <a:solidFill>
                <a:schemeClr val="dk1"/>
              </a:solidFill>
              <a:latin typeface="Calibri"/>
              <a:ea typeface="Calibri"/>
              <a:cs typeface="Calibri"/>
              <a:sym typeface="Calibri"/>
            </a:endParaRPr>
          </a:p>
        </p:txBody>
      </p:sp>
      <p:sp>
        <p:nvSpPr>
          <p:cNvPr id="293" name="Google Shape;29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e5a0dc2df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¿Cuándo sería una buena oportunidad de compartir esta historia?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Ahora, ustedes van a trabajar en grupo para hacer una lista de oportunidades ESPECÍFICAS cuándo podemos compartir la historia de la oración de Jesús en el Getsemaní con otros. Pueden pensar en situaciones, preguntas, eventos, etc.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persona que vive más al sur va a tomar las notas y compartir cuando regresemos al grupo grande!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05" name="Google Shape;305;g26e5a0dc2df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6e804b782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¿Cuál es la diferencia entre Judas y Pedro?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14" name="Google Shape;314;g26e804b7823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¿Sus pecados?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 traicionó al Señor. Amó el dinero.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lo negó.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¿Uno es más grave que el otro? No.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¿Su reacción?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dos reconocieron su pecado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 dice, “He pecado al entregar sangre inocente.”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salió llorando amargamente.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puede decir que los dos sintieron remordimiento.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diferencia es … arrepentimiento en fe</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 no tuvo fe, y se mató</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“Simón, Simón, Satanás ha pedido sacudirlos a ustedes como si fueran trigo; pero yo he rogado por ti, para que no te falta la fe. Y tú, cuando haya vuelto, deberás confirmar a tus hermanos.”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Podemos decir que Pedro siguió con fe en Jesús, se arrepintió. Jesús lo restauró, y llegó a ser columna de la iglesia.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Aquí está más información sobre Judas y Pedro de Profesor Korthals. </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 se arrepintió de su crimen? Por lo que sabemos, no lo parece. En Hechos se nos dice que otro fue seleccionado “para hacerse cargo de este ministerio apostólico, que Judas dejó para ir adonde le corresponde” (1:25). La determinación final con respecto a Judas está en manos del Señor. Todo lo que podemos hacer es examinar las acciones de Judas y aplicar las lecciones de sus experiencias a nuestros propios personajes. Nunca clamó a su Maestro: “¡Oh, Señor, ¡perdona! ¡Lo siento, estaba tan equivocado!” No, sino que acudió a sus cómplices del crimen, los principales sacerdotes que no podía otorgar perdón. Su orgullo le impidió enfrentarse a sus hermanos y buscar su perdón y su ayuda para recuperarse de sus pecados. Cuando el Apóstol Pedro pecó al negar al Señor tres veces, humildemente volvió a sus hermanos y se arrepintió. Judas actuó con orgullo hasta el final. En su mente pensó que la única salida era suicidarse, porque dar marcha atrás habría significado admitir todo lo que estaba equivocado. No pensó en la asistencia especial del Espíritu Santo que se le proporcionó. Egoístamente terminó su pacto de negarse a sí mismo, tomar su cruz y seguir a Jesús. En cambio, se suicidó.</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caso de Judas, Jesús ofreció muchas oportunidades para que Judas se arrepintiera. Jesús fue de un espíritu gentil y generoso con Judas hasta el último acto cuando Judas traicionó a Jesús con un beso. Judas todavía tenía la opción en ese momento de buscar el perdón de su Maestro. Debemos tomar en serio la lección de esta manera amable de Jesús cuando tratamos con aquellos que se oponen a nosotros. Debemos tener en cuenta que no somos los jueces de los corazones de nuestros hermanos. Tanto Pedro como Judas se opusieron al Señor, pero Jesús fue amoroso y paciente con ellos. Trabajó con ellos para ayudarlos a regresar a la armonía. con Dios. Dios permitió que Pedro se desviara de la fe por un tiempo solo para mostrarle a Pedro la lección de su carne frágil.</a:t>
            </a:r>
            <a:endParaRPr>
              <a:solidFill>
                <a:schemeClr val="dk1"/>
              </a:solidFill>
              <a:latin typeface="Calibri"/>
              <a:ea typeface="Calibri"/>
              <a:cs typeface="Calibri"/>
              <a:sym typeface="Calibri"/>
            </a:endParaRPr>
          </a:p>
          <a:p>
            <a:pPr indent="-184150"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Algunos de nuestros hermanos cristianos también pueden alejarse del Señor y, sin embargo, todavía hay esperanza para el final. Judas Iscariote tuvo todas las oportunidades para ser purificado por la verdad y ser útil en la obra del Señor, pero en cambio se convirtió en siervo de Satanás. Jesús dijo que de los doce apóstoles que le fueron dados por su Dios Padre, “Ninguno se ha perdido sino el destinado a la destrucción” (Juan 17:12). Jesús también dijo: “Pero ¡ay de aquel hombre que entrega al Hijo del Hombre! Más le valdría no haber nacido” (Mateo 26:24; Juan 6:70). Judas renunció a su privilegio como fiel seguidor de Jesús: uno que sería digno de ser llamado uno de los doce Apóstoles del Cordero. Aunque aprendemos lecciones de la vida de Judas Iscariote, no podemos reclamarlo como alguien que es un fundamento firme para la Iglesia. En cambio, el lugar de honor que habría ocupado como parte de la obra del Mesías fue ocupado por otro.</a:t>
            </a:r>
            <a:endParaRPr>
              <a:solidFill>
                <a:schemeClr val="dk1"/>
              </a:solidFill>
              <a:latin typeface="Calibri"/>
              <a:ea typeface="Calibri"/>
              <a:cs typeface="Calibri"/>
              <a:sym typeface="Calibri"/>
            </a:endParaRPr>
          </a:p>
        </p:txBody>
      </p:sp>
      <p:sp>
        <p:nvSpPr>
          <p:cNvPr id="323" name="Google Shape;323;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e804b782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6: </a:t>
            </a:r>
            <a:r>
              <a:rPr b="1"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https://www.youtube.com/watch?v=AoPHTUrUT7c</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Lucas 23:13-24</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en sus Biblias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u="sng">
              <a:solidFill>
                <a:schemeClr val="dk1"/>
              </a:solidFill>
              <a:latin typeface="Calibri"/>
              <a:ea typeface="Calibri"/>
              <a:cs typeface="Calibri"/>
              <a:sym typeface="Calibri"/>
            </a:endParaRPr>
          </a:p>
        </p:txBody>
      </p:sp>
      <p:sp>
        <p:nvSpPr>
          <p:cNvPr id="332" name="Google Shape;332;g26e804b782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42" name="Google Shape;342;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50" name="Google Shape;350;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compartimos una canción didáctica acerca de la Semana Santa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https://www.academiacristo.com/Musica/La-semana-que-cambio-al-mundo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u="sng">
              <a:solidFill>
                <a:schemeClr val="dk1"/>
              </a:solidFill>
              <a:latin typeface="Calibri"/>
              <a:ea typeface="Calibri"/>
              <a:cs typeface="Calibri"/>
              <a:sym typeface="Calibri"/>
            </a:endParaRPr>
          </a:p>
        </p:txBody>
      </p:sp>
      <p:sp>
        <p:nvSpPr>
          <p:cNvPr id="358" name="Google Shape;35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Oh, Señor, tú debiste tener un gran temor por el sufrimiento por lo que sabías que ibas a tener que pasar. Pero lo hiciste voluntariamente, por mí, y por todo el mundo. Te pido que me perdones cuando no estoy dispuesto a hacer lo que tú me pides que haga, que me ayudes a apreciar todo lo que hiciste por mí y a estar siempre dispuesto a obedecerte en todo.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Lucas 22:39-62</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Analizar cuándo sería</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una buena oportunidad de compartir esta historia</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Identificar la diferencia entre Judas y Pablo</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7de4e2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te gusta orar?</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 tiempo para que todos contesten por chat o en voz alta.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Hoy tenemos el gran privilegio de estudiar el ejemplo de Jesús en oración.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4" name="Google Shape;144;g26e7de4e20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22:39-62.&gt;</a:t>
            </a:r>
            <a:endParaRPr b="1">
              <a:solidFill>
                <a:schemeClr val="dk1"/>
              </a:solidFill>
              <a:latin typeface="Calibri"/>
              <a:ea typeface="Calibri"/>
              <a:cs typeface="Calibri"/>
              <a:sym typeface="Calibri"/>
            </a:endParaRPr>
          </a:p>
        </p:txBody>
      </p:sp>
      <p:sp>
        <p:nvSpPr>
          <p:cNvPr id="153" name="Google Shape;153;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63" name="Google Shape;163;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7" name="Google Shape;177;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179" name="Google Shape;179;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0" name="Google Shape;180;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1" name="Google Shape;181;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82" name="Google Shape;182;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83" name="Google Shape;183;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9" name="Google Shape;189;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0" name="Google Shape;190;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191" name="Google Shape;191;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2" name="Google Shape;192;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3" name="Google Shape;193;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4" name="Google Shape;194;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95" name="Google Shape;195;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1" name="Google Shape;201;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2" name="Google Shape;202;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203" name="Google Shape;203;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5" name="Google Shape;205;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6" name="Google Shape;206;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07" name="Google Shape;207;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3" name="Google Shape;213;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4" name="Google Shape;214;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215" name="Google Shape;215;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6" name="Google Shape;216;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7" name="Google Shape;217;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8" name="Google Shape;218;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19" name="Google Shape;219;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5" name="Google Shape;225;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6" name="Google Shape;226;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227" name="Google Shape;227;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9" name="Google Shape;229;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0" name="Google Shape;230;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31" name="Google Shape;231;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7" name="Google Shape;237;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8" name="Google Shape;238;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239" name="Google Shape;239;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1" name="Google Shape;241;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42" name="Google Shape;242;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43" name="Google Shape;243;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49" name="Google Shape;249;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0" name="Google Shape;250;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22:39-62</a:t>
            </a:r>
            <a:endParaRPr b="0" i="0" sz="3888" u="none" cap="none" strike="noStrike">
              <a:solidFill>
                <a:schemeClr val="dk1"/>
              </a:solidFill>
              <a:latin typeface="Lato"/>
              <a:ea typeface="Lato"/>
              <a:cs typeface="Lato"/>
              <a:sym typeface="Lato"/>
            </a:endParaRPr>
          </a:p>
        </p:txBody>
      </p:sp>
      <p:sp>
        <p:nvSpPr>
          <p:cNvPr id="251" name="Google Shape;251;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2" name="Google Shape;252;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3" name="Google Shape;253;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54" name="Google Shape;254;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0" name="Google Shape;260;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22:39-62</a:t>
            </a:r>
            <a:endParaRPr b="0" i="0" sz="3888" u="none" cap="none" strike="noStrike">
              <a:solidFill>
                <a:schemeClr val="dk1"/>
              </a:solidFill>
              <a:latin typeface="Lato"/>
              <a:ea typeface="Lato"/>
              <a:cs typeface="Lato"/>
              <a:sym typeface="Lato"/>
            </a:endParaRPr>
          </a:p>
        </p:txBody>
      </p:sp>
      <p:sp>
        <p:nvSpPr>
          <p:cNvPr id="262" name="Google Shape;262;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3" name="Google Shape;263;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4" name="Google Shape;264;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65" name="Google Shape;265;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66" name="Google Shape;266;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2" name="Google Shape;272;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3" name="Google Shape;273;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22:39-62</a:t>
            </a:r>
            <a:endParaRPr b="0" i="0" sz="3888" u="none" cap="none" strike="noStrike">
              <a:solidFill>
                <a:schemeClr val="dk1"/>
              </a:solidFill>
              <a:latin typeface="Lato"/>
              <a:ea typeface="Lato"/>
              <a:cs typeface="Lato"/>
              <a:sym typeface="Lato"/>
            </a:endParaRPr>
          </a:p>
        </p:txBody>
      </p:sp>
      <p:sp>
        <p:nvSpPr>
          <p:cNvPr id="274" name="Google Shape;274;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6" name="Google Shape;276;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7" name="Google Shape;277;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78" name="Google Shape;278;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4" name="Google Shape;284;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5" name="Google Shape;285;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22:39-62</a:t>
            </a:r>
            <a:endParaRPr b="0" i="0" sz="3888" u="none" cap="none" strike="noStrike">
              <a:solidFill>
                <a:schemeClr val="dk1"/>
              </a:solidFill>
              <a:latin typeface="Lato"/>
              <a:ea typeface="Lato"/>
              <a:cs typeface="Lato"/>
              <a:sym typeface="Lato"/>
            </a:endParaRPr>
          </a:p>
        </p:txBody>
      </p:sp>
      <p:sp>
        <p:nvSpPr>
          <p:cNvPr id="286" name="Google Shape;286;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7" name="Google Shape;287;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8" name="Google Shape;288;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9" name="Google Shape;289;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90" name="Google Shape;290;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6" name="Google Shape;296;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7" name="Google Shape;297;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22:39-62</a:t>
            </a:r>
            <a:endParaRPr b="0" i="0" sz="3888" u="none" cap="none" strike="noStrike">
              <a:solidFill>
                <a:schemeClr val="dk1"/>
              </a:solidFill>
              <a:latin typeface="Lato"/>
              <a:ea typeface="Lato"/>
              <a:cs typeface="Lato"/>
              <a:sym typeface="Lato"/>
            </a:endParaRPr>
          </a:p>
        </p:txBody>
      </p:sp>
      <p:sp>
        <p:nvSpPr>
          <p:cNvPr id="298" name="Google Shape;298;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9" name="Google Shape;299;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0" name="Google Shape;300;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1" name="Google Shape;301;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02" name="Google Shape;302;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26e5a0dc2df_0_154"/>
          <p:cNvSpPr txBox="1"/>
          <p:nvPr/>
        </p:nvSpPr>
        <p:spPr>
          <a:xfrm>
            <a:off x="3452975" y="113400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Grupos Pequeños de Zoom</a:t>
            </a:r>
            <a:endParaRPr b="0" i="0" sz="4860" u="none" cap="none" strike="noStrike">
              <a:solidFill>
                <a:srgbClr val="009444"/>
              </a:solidFill>
              <a:latin typeface="Lato"/>
              <a:ea typeface="Lato"/>
              <a:cs typeface="Lato"/>
              <a:sym typeface="Lato"/>
            </a:endParaRPr>
          </a:p>
        </p:txBody>
      </p:sp>
      <p:sp>
        <p:nvSpPr>
          <p:cNvPr id="308" name="Google Shape;308;g26e5a0dc2df_0_1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09" name="Google Shape;309;g26e5a0dc2df_0_1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0" name="Google Shape;310;g26e5a0dc2df_0_154"/>
          <p:cNvSpPr txBox="1"/>
          <p:nvPr/>
        </p:nvSpPr>
        <p:spPr>
          <a:xfrm>
            <a:off x="3452975" y="1974300"/>
            <a:ext cx="8446500" cy="430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1" lang="en-US" sz="3300">
                <a:solidFill>
                  <a:schemeClr val="dk1"/>
                </a:solidFill>
                <a:latin typeface="Lato"/>
                <a:ea typeface="Lato"/>
                <a:cs typeface="Lato"/>
                <a:sym typeface="Lato"/>
              </a:rPr>
              <a:t>¿Cuándo sería una buena oportunidad de compartir esta historia? </a:t>
            </a:r>
            <a:endParaRPr b="1"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t/>
            </a:r>
            <a:endParaRPr b="1" i="0" sz="1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Trabajar en grupo para hacer una lista de oportunidades específicas cuándo podemos compartir la historia de la oración de Jesús </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en el Getsemaní con otros.</a:t>
            </a:r>
            <a:endParaRPr b="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dk1"/>
              </a:solidFill>
              <a:latin typeface="Lato"/>
              <a:ea typeface="Lato"/>
              <a:cs typeface="Lato"/>
              <a:sym typeface="Lato"/>
            </a:endParaRPr>
          </a:p>
        </p:txBody>
      </p:sp>
      <p:pic>
        <p:nvPicPr>
          <p:cNvPr id="311" name="Google Shape;311;g26e5a0dc2df_0_154"/>
          <p:cNvPicPr preferRelativeResize="0"/>
          <p:nvPr/>
        </p:nvPicPr>
        <p:blipFill rotWithShape="1">
          <a:blip r:embed="rId4">
            <a:alphaModFix/>
          </a:blip>
          <a:srcRect b="0" l="0" r="0" t="0"/>
          <a:stretch/>
        </p:blipFill>
        <p:spPr>
          <a:xfrm>
            <a:off x="-337950" y="1193687"/>
            <a:ext cx="4165800" cy="416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pic>
        <p:nvPicPr>
          <p:cNvPr descr="A green bird with leaves&#10;&#10;Description automatically generated" id="316" name="Google Shape;316;g26e804b7823_0_2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7" name="Google Shape;317;g26e804b7823_0_28"/>
          <p:cNvSpPr/>
          <p:nvPr/>
        </p:nvSpPr>
        <p:spPr>
          <a:xfrm>
            <a:off x="1700700" y="711200"/>
            <a:ext cx="5579700" cy="5433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8" name="Google Shape;318;g26e804b7823_0_28"/>
          <p:cNvSpPr/>
          <p:nvPr/>
        </p:nvSpPr>
        <p:spPr>
          <a:xfrm>
            <a:off x="5331260" y="711200"/>
            <a:ext cx="5579700" cy="5433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9" name="Google Shape;319;g26e804b7823_0_28"/>
          <p:cNvSpPr txBox="1"/>
          <p:nvPr/>
        </p:nvSpPr>
        <p:spPr>
          <a:xfrm>
            <a:off x="2990550" y="2961650"/>
            <a:ext cx="3000000" cy="9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60">
                <a:solidFill>
                  <a:srgbClr val="009444"/>
                </a:solidFill>
                <a:latin typeface="Lato"/>
                <a:ea typeface="Lato"/>
                <a:cs typeface="Lato"/>
                <a:sym typeface="Lato"/>
              </a:rPr>
              <a:t>Judas</a:t>
            </a:r>
            <a:endParaRPr b="1"/>
          </a:p>
        </p:txBody>
      </p:sp>
      <p:sp>
        <p:nvSpPr>
          <p:cNvPr id="320" name="Google Shape;320;g26e804b7823_0_28"/>
          <p:cNvSpPr txBox="1"/>
          <p:nvPr/>
        </p:nvSpPr>
        <p:spPr>
          <a:xfrm>
            <a:off x="7910950" y="2961650"/>
            <a:ext cx="3000000" cy="9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60">
                <a:solidFill>
                  <a:srgbClr val="009444"/>
                </a:solidFill>
                <a:latin typeface="Lato"/>
                <a:ea typeface="Lato"/>
                <a:cs typeface="Lato"/>
                <a:sym typeface="Lato"/>
              </a:rPr>
              <a:t>Pedro</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g26ba99a7413_0_633"/>
          <p:cNvSpPr txBox="1"/>
          <p:nvPr/>
        </p:nvSpPr>
        <p:spPr>
          <a:xfrm>
            <a:off x="2186057" y="1478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Judas vs Pedro</a:t>
            </a:r>
            <a:endParaRPr b="0" i="0" sz="6000" u="none" cap="none" strike="noStrike">
              <a:solidFill>
                <a:srgbClr val="009444"/>
              </a:solidFill>
              <a:latin typeface="Lato"/>
              <a:ea typeface="Lato"/>
              <a:cs typeface="Lato"/>
              <a:sym typeface="Lato"/>
            </a:endParaRPr>
          </a:p>
        </p:txBody>
      </p:sp>
      <p:cxnSp>
        <p:nvCxnSpPr>
          <p:cNvPr id="326" name="Google Shape;326;g26ba99a7413_0_633"/>
          <p:cNvCxnSpPr/>
          <p:nvPr/>
        </p:nvCxnSpPr>
        <p:spPr>
          <a:xfrm>
            <a:off x="2289502" y="249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27" name="Google Shape;327;g26ba99a7413_0_633"/>
          <p:cNvSpPr txBox="1"/>
          <p:nvPr/>
        </p:nvSpPr>
        <p:spPr>
          <a:xfrm>
            <a:off x="2186050" y="2772450"/>
            <a:ext cx="9321300" cy="2216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lang="en-US" sz="3200">
                <a:solidFill>
                  <a:schemeClr val="dk1"/>
                </a:solidFill>
                <a:latin typeface="Lato"/>
                <a:ea typeface="Lato"/>
                <a:cs typeface="Lato"/>
                <a:sym typeface="Lato"/>
              </a:rPr>
              <a:t>Ambos pecaron. ¿Uno es más grave que el otro?</a:t>
            </a:r>
            <a:endParaRPr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lang="en-US" sz="3200">
                <a:solidFill>
                  <a:schemeClr val="dk1"/>
                </a:solidFill>
                <a:latin typeface="Lato"/>
                <a:ea typeface="Lato"/>
                <a:cs typeface="Lato"/>
                <a:sym typeface="Lato"/>
              </a:rPr>
              <a:t>Los dos reconocieron su pecado y sintieron remordimiento.</a:t>
            </a:r>
            <a:endParaRPr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La diferencia es … arrepentimiento en fe</a:t>
            </a:r>
            <a:endParaRPr b="1" sz="3200">
              <a:solidFill>
                <a:schemeClr val="dk1"/>
              </a:solidFill>
              <a:latin typeface="Lato"/>
              <a:ea typeface="Lato"/>
              <a:cs typeface="Lato"/>
              <a:sym typeface="Lato"/>
            </a:endParaRPr>
          </a:p>
        </p:txBody>
      </p:sp>
      <p:sp>
        <p:nvSpPr>
          <p:cNvPr id="328" name="Google Shape;328;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9" name="Google Shape;329;g26ba99a7413_0_63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g26e804b7823_0_3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35" name="Google Shape;335;g26e804b7823_0_3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6" name="Google Shape;336;g26e804b7823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7" name="Google Shape;337;g26e804b7823_0_3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38" name="Google Shape;338;g26e804b7823_0_38"/>
          <p:cNvSpPr txBox="1"/>
          <p:nvPr/>
        </p:nvSpPr>
        <p:spPr>
          <a:xfrm>
            <a:off x="4127375" y="3633850"/>
            <a:ext cx="7772100" cy="1154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6</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Lucas 23:13-24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39" name="Google Shape;339;g26e804b7823_0_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45" name="Google Shape;345;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6" name="Google Shape;346;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7" name="Google Shape;347;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53" name="Google Shape;353;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4" name="Google Shape;354;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5" name="Google Shape;355;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2" name="Google Shape;36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63" name="Google Shape;36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64" name="Google Shape;36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65" name="Google Shape;36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5</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Getsemaní</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Usar el método de las 4 “C” para leer y entender Lucas 22:39-62</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cuándo sería una buena oportunidad de compartir esta historia</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 diferencia entre Judas y Pablo</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e7de4e202_0_31"/>
          <p:cNvSpPr txBox="1"/>
          <p:nvPr/>
        </p:nvSpPr>
        <p:spPr>
          <a:xfrm>
            <a:off x="3898782" y="2416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sp>
        <p:nvSpPr>
          <p:cNvPr id="147" name="Google Shape;147;g26e7de4e202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g26e7de4e202_0_31"/>
          <p:cNvPicPr preferRelativeResize="0"/>
          <p:nvPr/>
        </p:nvPicPr>
        <p:blipFill rotWithShape="1">
          <a:blip r:embed="rId3">
            <a:alphaModFix/>
          </a:blip>
          <a:srcRect b="0" l="1447"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9" name="Google Shape;149;g26e7de4e202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0" name="Google Shape;150;g26e7de4e202_0_31"/>
          <p:cNvSpPr txBox="1"/>
          <p:nvPr/>
        </p:nvSpPr>
        <p:spPr>
          <a:xfrm>
            <a:off x="3926825" y="3492300"/>
            <a:ext cx="7972800" cy="61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dk1"/>
                </a:solidFill>
                <a:latin typeface="Lato"/>
                <a:ea typeface="Lato"/>
                <a:cs typeface="Lato"/>
                <a:sym typeface="Lato"/>
              </a:rPr>
              <a:t>¿Cómo te gusta orar?</a:t>
            </a:r>
            <a:endParaRPr b="1" sz="34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26c0eec2cfd_0_235"/>
          <p:cNvSpPr txBox="1"/>
          <p:nvPr/>
        </p:nvSpPr>
        <p:spPr>
          <a:xfrm>
            <a:off x="4127381" y="3782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Lucas 22:39-62</a:t>
            </a:r>
            <a:endParaRPr b="1" i="0" sz="3200" u="none" cap="none" strike="noStrike">
              <a:solidFill>
                <a:schemeClr val="dk1"/>
              </a:solidFill>
              <a:latin typeface="Lato"/>
              <a:ea typeface="Lato"/>
              <a:cs typeface="Lato"/>
              <a:sym typeface="Lato"/>
            </a:endParaRPr>
          </a:p>
        </p:txBody>
      </p:sp>
      <p:sp>
        <p:nvSpPr>
          <p:cNvPr id="156" name="Google Shape;156;g26c0eec2cfd_0_235"/>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57" name="Google Shape;157;g26c0eec2cfd_0_235"/>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0" name="Google Shape;160;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6" name="Google Shape;166;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7" name="Google Shape;167;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22:39-62</a:t>
            </a:r>
            <a:endParaRPr b="0" i="0" sz="4800" u="none" cap="none" strike="noStrike">
              <a:solidFill>
                <a:schemeClr val="dk1"/>
              </a:solidFill>
              <a:latin typeface="Lato"/>
              <a:ea typeface="Lato"/>
              <a:cs typeface="Lato"/>
              <a:sym typeface="Lato"/>
            </a:endParaRPr>
          </a:p>
        </p:txBody>
      </p:sp>
      <p:sp>
        <p:nvSpPr>
          <p:cNvPr id="168" name="Google Shape;168;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9" name="Google Shape;169;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0" name="Google Shape;170;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1" name="Google Shape;171;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