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embeddedFontLst>
    <p:embeddedFont>
      <p:font typeface="Calibri" panose="020F0502020204030204"/>
      <p:regular r:id="rId43"/>
      <p:bold r:id="rId44"/>
      <p:italic r:id="rId45"/>
      <p:boldItalic r:id="rId46"/>
    </p:embeddedFont>
    <p:embeddedFont>
      <p:font typeface="Lato" panose="020F0502020204030203"/>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9E839C8-9302-4861-B643-0784E57B0B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customXml" Target="../customXml/item3.xml"/><Relationship Id="rId52" Type="http://schemas.openxmlformats.org/officeDocument/2006/relationships/customXml" Target="../customXml/item2.xml"/><Relationship Id="rId51" Type="http://schemas.openxmlformats.org/officeDocument/2006/relationships/customXml" Target="../customXml/item1.xml"/><Relationship Id="rId50" Type="http://schemas.openxmlformats.org/officeDocument/2006/relationships/font" Target="fonts/font8.fntdata"/><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dventistas.org/es/mayordomiacristiana/54-preguntas-sobre-diezmos-y-ofrendas" TargetMode="Externa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osephprince.org/blog/espanol/dios-quiere-que-tengas-exito-en-todas-las-cosas" TargetMode="Externa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els.net/faq/a-christian-view-of-wealth/" TargetMode="Externa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nsaje-celestial.com/2013/05/el-rapto-de-la-iglesia.html" TargetMode="Externa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elsprod.blob.core.windows.net/media/media/academiacristo/pdf-content/biblioteca%20te%C3%B3logica/enestocreemos.pdf" TargetMode="Externa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6" Type="http://schemas.openxmlformats.org/officeDocument/2006/relationships/hyperlink" Target="https://drive.google.com/drive/u/1/folders/1uP9qwYbFbfbpOIhLL5imAHG2w0Y5gDYd" TargetMode="External"/><Relationship Id="rId5" Type="http://schemas.openxmlformats.org/officeDocument/2006/relationships/hyperlink" Target="https://www.academiacristo.com/Biblioteca-Teologica/Apocalipsis-Estudio-Biblico" TargetMode="External"/><Relationship Id="rId4" Type="http://schemas.openxmlformats.org/officeDocument/2006/relationships/hyperlink" Target="https://www.academiacristo.com/Biblioteca-Teologica/Ensenanzas-de-la-Biblia-Popular-Tiempos-finales" TargetMode="External"/><Relationship Id="rId3" Type="http://schemas.openxmlformats.org/officeDocument/2006/relationships/hyperlink" Target="https://www.academiacristo.com/Escrituras/Los-ultimos-tiempos" TargetMode="Externa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Mire el breve video de enseñanza y responda las preguntas adjuntas (Note que es el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 6</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Según el video, algunas iglesias protestantes exigen lo que la Biblia no exige. ¿Puedes dar ejemplos de eso?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Algunas iglesias protestantes prometen lo que la Biblia no promete. ¿Puedes dar ejemplos de eso?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¿Cuáles son las principales diferencias entre lo que enseñan las iglesias luterana y protestante acerca de la segunda venida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Lea 1 Tim. 6:6-9 y 1 Tes. 4:14-18.</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e879e93aee_0_2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enseña que Cristo sólo volverá una vez más, de manera visible, en el Día Postrero, cuando resucitará a los muertos, juzgará al mundo y dará vida eterna a todos los que creen en él.</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por otro lado, enseñan que Cristo regresará más de una vez. Uno de ellos será un retorno invisible en lo que ellos llaman el "rapto", y otro un retorno visible cuando Cristo reine en la tierra por 1000 años, conocido como el "milenio". Todo esto, según ellos, tomará lugar antes del juicio en el Último Día.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Si los estudiantes tienen preguntas, asegúreles que estudiaremos esto más a fondo más adelante en esta clase, así como en otros cursos en la Academia.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8" name="Google Shape;168;g2e879e93aee_0_2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g2e879e93aee_0_1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Otras diferencias</a:t>
            </a:r>
            <a:r>
              <a:rPr lang="en-US">
                <a:solidFill>
                  <a:schemeClr val="dk1"/>
                </a:solidFill>
                <a:latin typeface="Calibri" panose="020F0502020204030204"/>
                <a:ea typeface="Calibri" panose="020F0502020204030204"/>
                <a:cs typeface="Calibri" panose="020F0502020204030204"/>
                <a:sym typeface="Calibri" panose="020F0502020204030204"/>
              </a:rPr>
              <a:t> – En esta clase, nos enfocaremos en algunas de las otras diferencias entre lo que enseña la Iglesia Luterana y lo que enseñan muchas Iglesias Protestantes. Estudiaremos brevemente lo que dice la Biblia sobre estos temas y lo compararemos con citas.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4" name="Google Shape;174;g2e879e93aee_0_1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g274b448e17c_0_5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0"/>
              </a:spcAft>
              <a:buClr>
                <a:schemeClr val="dk1"/>
              </a:buClr>
              <a:buSzPts val="1100"/>
              <a:buFont typeface="Calibri" panose="020F0502020204030204"/>
              <a:buAutoNum type="arabicPeriod"/>
            </a:pPr>
            <a:r>
              <a:rPr lang="es-CO" altLang="en-US" b="1">
                <a:solidFill>
                  <a:schemeClr val="dk1"/>
                </a:solidFill>
                <a:latin typeface="Calibri" panose="020F0502020204030204"/>
                <a:ea typeface="Calibri" panose="020F0502020204030204"/>
                <a:cs typeface="Calibri" panose="020F0502020204030204"/>
                <a:sym typeface="Calibri" panose="020F0502020204030204"/>
              </a:rPr>
              <a:t>El diezmo:</a:t>
            </a:r>
            <a:r>
              <a:rPr lang="en-US" b="1">
                <a:solidFill>
                  <a:schemeClr val="dk1"/>
                </a:solidFill>
                <a:latin typeface="Calibri" panose="020F0502020204030204"/>
                <a:ea typeface="Calibri" panose="020F0502020204030204"/>
                <a:cs typeface="Calibri" panose="020F0502020204030204"/>
                <a:sym typeface="Calibri" panose="020F0502020204030204"/>
              </a:rPr>
              <a:t> ¿Qué dice la Biblia</a:t>
            </a:r>
            <a:r>
              <a:rPr lang="es-CO" altLang="en-US" b="1">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2" name="Google Shape;182;g274b448e17c_0_5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8" name="Shape 188"/>
        <p:cNvGrpSpPr/>
        <p:nvPr/>
      </p:nvGrpSpPr>
      <p:grpSpPr>
        <a:xfrm>
          <a:off x="0" y="0"/>
          <a:ext cx="0" cy="0"/>
          <a:chOff x="0" y="0"/>
          <a:chExt cx="0" cy="0"/>
        </a:xfrm>
      </p:grpSpPr>
      <p:sp>
        <p:nvSpPr>
          <p:cNvPr id="189" name="Google Shape;189;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El diezmo: ¿Qué dice la Biblia?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Dios, en el Antiguo Testamento, ciertamente ordenó a su pueblo Israel que le trajera la décima parte de sus ingresos (Lev. 27:30-34, Deut. 12:5-6, Mal. 3:8-12). Era una de las muchas ofrendas que mandó que le trajeran.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Sin embargo, la Escritura debe ser interpretada en su contexto. Cuando se trata de los mandamientos de Dios, la pregunta contextual que debemos hacernos es: ¿A quién le está dando Dios este mandamiento? La respuesta en todos los versículos citados arriba es: La nación de Israel.</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0" name="Google Shape;190;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g274b448e17c_0_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Para ver si este mandamiento se aplica a nosotros o no, recurrimos al Nuevo Testamento. Allí, no encontramos ningún mandato para diezmar. En cambio, encontramos lo siguiente: "Cada uno debe dar según lo que haya decidido en su corazón, no de mala gana ni por obligación, porque Dios ama al que da con alegría. ̈ (2 Cor. 9:7)</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g274b448e17c_0_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g2e879e93aee_0_14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El diezmo: ¿Qué dicen las iglesias?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Cita de una Iglesia Adventista: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"Dios, pues, como Soberano del Universo, se reservó para sí el diezmo, y lo estableció como un acuerdo: “Traed todos los diezmos al alfolí” (Malaquías 3:10). El deber es el deber, y debe cumplirse por esa misma razón. Un descuido o una postergación de este deber provocará el desagrado divino…"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https://www.adventistas.org/es/mayordomiacristiana/54-preguntas-sobre-diezmos-y-ofrendas</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Note para los estudiantes cómo el autor de esta cita aplica lo que Dios ordenó solo de Israel a todas las personas. Note también cómo usa la ley para motivar el dar por obligación – lo contrario de lo que dice Pablo en 2 Cor. 9.</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9" name="Google Shape;209;g2e879e93aee_0_14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218"/>
        <p:cNvGrpSpPr/>
        <p:nvPr/>
      </p:nvGrpSpPr>
      <p:grpSpPr>
        <a:xfrm>
          <a:off x="0" y="0"/>
          <a:ext cx="0" cy="0"/>
          <a:chOff x="0" y="0"/>
          <a:chExt cx="0" cy="0"/>
        </a:xfrm>
      </p:grpSpPr>
      <p:sp>
        <p:nvSpPr>
          <p:cNvPr id="219" name="Google Shape;219;g2e8bd8a35d0_0_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Cita de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"Dios nos ha dado un consejo general por medio de su apóstol (1 Cor. 16:2) de planear nuestras ofrendas en proporción a nuestros ingresos… Tenemos libertad para escoger el porcentaje. Reconocer que nuestro dinero pertenece a Dios (Sal. 24:1) y gratitud por nuestra salvación (Rom. 12:1) nos dan buenos motivos para ofrendar con alegría y generosidad (2 Cor. 9:7). " (https://wels.net/light-for-our-path-which-ten-percent-should-i-be-giving/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0" name="Google Shape;220;g2e8bd8a35d0_0_3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g2e8bd8a35d0_0_12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Prosperidad: ¿Qué dice la Biblia?</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2" name="Google Shape;232;g2e8bd8a35d0_0_12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g2e879e93aee_0_33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"6 Pero gran ganancia es la piedad acompañada de contentamiento; 7 porque nada hemos traído a este mundo, y sin duda nada podremos sacar. 8 así que, teniendo sustento y abrigo, estemos contentos con esto. 9 porque los que quieren enriquecerse caen en tentación y lazo, y en muchas codicias necias y dañosas, que hunden a los hombres en destrucción y perdición…" (1 Tim. 6:6-9)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Note cómo la versión de Pablo del éxito no es la prosperidad terrenal; es prosperidad espiritual ("piedad") acompañada de contentamiento con lo que tenemos, aunque sea sólo comida y vestido (que Dios promete proveernos). Por el contrario, Pablo dice que el anhelo de riquezas es una trampa espiritual mortal.</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Esto es lo que Jesús también enseñó: No preocuparnos por nuestras necesidades físicas, porque Dios las proveerá, y en su lugar buscar primero las bendiciones espirituales como nuestro mayor tesoro (Mat. 6:19-33).</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 name="Google Shape;240;g2e879e93aee_0_33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g2e8bd8a35d0_0_13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Prosperidad: ¿Qué dicen las iglesias?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Cita de un predicador protestante (Joseph Prince):</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 ¿La Palabra de Dios nos dice cómo podemos tener éxito en todas las cosas y tener salud? Absolutamente… Un alma que prospera es lo que hace que todas las demás áreas de tu vida prosperen también. Desde la sanidad de un cáncer… hasta la provisión de trabajos mejor pagados…"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https://www.josephprince.org/blog/espanol/dios-quiere-que-tengas-exito-en-todas-las-cosas</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este punto, los estudiantes podrían preguntar acerca de las curaciones milagrosas; prepárate para responder que, si bien Dios es capaz de tales curaciones y podemos orar por ellas, Él no las promete. Incluso el Apóstol Pablo y sus compañeros sufrían de enfermedades que Dios consideró conveniente no sanar (2 Cor. 12:7-10, 2 Tim. 4:20).</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e8bd8a35d0_0_13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0" name="Shape 260"/>
        <p:cNvGrpSpPr/>
        <p:nvPr/>
      </p:nvGrpSpPr>
      <p:grpSpPr>
        <a:xfrm>
          <a:off x="0" y="0"/>
          <a:ext cx="0" cy="0"/>
          <a:chOff x="0" y="0"/>
          <a:chExt cx="0" cy="0"/>
        </a:xfrm>
      </p:grpSpPr>
      <p:sp>
        <p:nvSpPr>
          <p:cNvPr id="261" name="Google Shape;261;g2e8bd8a35d0_0_1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Cita de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marR="17145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"Si Dios decide derramar bendiciones terrenales sobre sus hijos, esos regalos son buenos… Pero</a:t>
            </a:r>
            <a:r>
              <a:rPr lang="es-CO" altLang="en-US">
                <a:solidFill>
                  <a:schemeClr val="dk1"/>
                </a:solidFill>
                <a:latin typeface="Calibri" panose="020F0502020204030204"/>
                <a:ea typeface="Calibri" panose="020F0502020204030204"/>
                <a:cs typeface="Calibri" panose="020F0502020204030204"/>
                <a:sym typeface="Calibri" panose="020F0502020204030204"/>
              </a:rPr>
              <a:t> los</a:t>
            </a:r>
            <a:r>
              <a:rPr lang="en-US">
                <a:solidFill>
                  <a:schemeClr val="dk1"/>
                </a:solidFill>
                <a:latin typeface="Calibri" panose="020F0502020204030204"/>
                <a:ea typeface="Calibri" panose="020F0502020204030204"/>
                <a:cs typeface="Calibri" panose="020F0502020204030204"/>
                <a:sym typeface="Calibri" panose="020F0502020204030204"/>
              </a:rPr>
              <a:t> creyentes saben que</a:t>
            </a:r>
            <a:r>
              <a:rPr lang="es-CO" altLang="en-US">
                <a:solidFill>
                  <a:schemeClr val="dk1"/>
                </a:solidFill>
                <a:latin typeface="Calibri" panose="020F0502020204030204"/>
                <a:ea typeface="Calibri" panose="020F0502020204030204"/>
                <a:cs typeface="Calibri" panose="020F0502020204030204"/>
                <a:sym typeface="Calibri" panose="020F0502020204030204"/>
              </a:rPr>
              <a:t> las </a:t>
            </a:r>
            <a:r>
              <a:rPr lang="en-US">
                <a:solidFill>
                  <a:schemeClr val="dk1"/>
                </a:solidFill>
                <a:latin typeface="Calibri" panose="020F0502020204030204"/>
                <a:ea typeface="Calibri" panose="020F0502020204030204"/>
                <a:cs typeface="Calibri" panose="020F0502020204030204"/>
                <a:sym typeface="Calibri" panose="020F0502020204030204"/>
              </a:rPr>
              <a:t> bendiciones espirituales son más importantes que las terrenales (Mat. 16:16) … Contentamiento con las bendiciones terrenales de Dios es lo que necesitamos aprender (Filipenses 4:12). "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https://wels.net/faq/a-christian-view-of-wealth/</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g2e8bd8a35d0_0_14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2" name="Shape 272"/>
        <p:cNvGrpSpPr/>
        <p:nvPr/>
      </p:nvGrpSpPr>
      <p:grpSpPr>
        <a:xfrm>
          <a:off x="0" y="0"/>
          <a:ext cx="0" cy="0"/>
          <a:chOff x="0" y="0"/>
          <a:chExt cx="0" cy="0"/>
        </a:xfrm>
      </p:grpSpPr>
      <p:sp>
        <p:nvSpPr>
          <p:cNvPr id="273" name="Google Shape;273;g2e879e93aee_0_2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2e879e93aee_0_22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g2e8bd8a35d0_0_1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¿Cómo ordenar o prometer lo que la Biblia no</a:t>
            </a:r>
            <a:r>
              <a:rPr lang="es-CO" altLang="en-US" b="1">
                <a:solidFill>
                  <a:schemeClr val="dk1"/>
                </a:solidFill>
                <a:latin typeface="Calibri" panose="020F0502020204030204"/>
                <a:ea typeface="Calibri" panose="020F0502020204030204"/>
                <a:cs typeface="Calibri" panose="020F0502020204030204"/>
                <a:sym typeface="Calibri" panose="020F0502020204030204"/>
              </a:rPr>
              <a:t>,</a:t>
            </a:r>
            <a:r>
              <a:rPr lang="en-US" b="1">
                <a:solidFill>
                  <a:schemeClr val="dk1"/>
                </a:solidFill>
                <a:latin typeface="Calibri" panose="020F0502020204030204"/>
                <a:ea typeface="Calibri" panose="020F0502020204030204"/>
                <a:cs typeface="Calibri" panose="020F0502020204030204"/>
                <a:sym typeface="Calibri" panose="020F0502020204030204"/>
              </a:rPr>
              <a:t> daña la fe de los creyentes? </a:t>
            </a:r>
            <a:r>
              <a:rPr lang="en-US">
                <a:solidFill>
                  <a:schemeClr val="dk1"/>
                </a:solidFill>
                <a:latin typeface="Calibri" panose="020F0502020204030204"/>
                <a:ea typeface="Calibri" panose="020F0502020204030204"/>
                <a:cs typeface="Calibri" panose="020F0502020204030204"/>
                <a:sym typeface="Calibri" panose="020F0502020204030204"/>
              </a:rPr>
              <a:t>Permita que los estudiantes discutan, en grupos pequeños, si corresponde. Luego, complemente sus respuestas con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2" name="Google Shape;282;g2e8bd8a35d0_0_1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8" name="Shape 288"/>
        <p:cNvGrpSpPr/>
        <p:nvPr/>
      </p:nvGrpSpPr>
      <p:grpSpPr>
        <a:xfrm>
          <a:off x="0" y="0"/>
          <a:ext cx="0" cy="0"/>
          <a:chOff x="0" y="0"/>
          <a:chExt cx="0" cy="0"/>
        </a:xfrm>
      </p:grpSpPr>
      <p:sp>
        <p:nvSpPr>
          <p:cNvPr id="289" name="Google Shape;289;g2e8bd8a35d0_0_16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Primero, agregar reglas a las que Dios nos da en su Palabra es pecaminoso. Jesús lo condenó (Mateo 15:8-9).</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Además de ser pecaminoso, es peligroso. Hacer reglas que no son bíblicas pone nuestro enfoque en nuestras propias obras, en lugar de en Cristo y su obra. Esto puede conducir rápidamente a dos lugares: orgullo o desesperación. El creyente que piensa que está haciendo bien en guardar las reglas adicionales puede enorgullecerse de sus obras y considerarse un buen cristiano por ellas. El creyente que no cumple con las reglas adicionales puede perder la esperanza del amor de Dios y sentirse como un cristiano indigno a causa de ello. En cualquier caso, en lugar de confiar solo en Cristo, el creyente está confiando en sus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Agregar promesas que Dios no da también daña nuestra fe. Crea falsas expectativas que pueden llevar a la desesperación: el cristiano que cree que Dios le promete una curación milagrosa, por ejemplo, puede considerar a Dios un mentiroso, o su fe defectuosa, cuando no la recibe.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Además, Dios nos llama a vivir enfocados en nuestras bendiciones espirituales en Cristo y nuestro hogar eterno en el cielo (Col. 3:1-4). En cambio, prometer prosperidad a los creyentes nos distrae de estas cosas y nos enfoca en las bendiciones terrenales. Rápidamente tales bendiciones terrenales pueden convertirse en nuestro ídolo, lo que realmente buscamos, y Dios simplemente en el “genio” o “máquina expendedora” que puede dárnoslas.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Nuestro mayor problema es el pecado, y Cristo es nuestro Salvador del pecado. La prosperidad prometedora disminuye el problema del pecado y lleva a las personas a concluir que sus mayores problemas son con sus finanzas, salud, etc. También los lleva a mirar a Cristo como su "salvador" de la pobreza, la enfermedad, etc., pero no tanto como su Salvador del pecado.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0" name="Google Shape;290;g2e8bd8a35d0_0_16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5" name="Shape 295"/>
        <p:cNvGrpSpPr/>
        <p:nvPr/>
      </p:nvGrpSpPr>
      <p:grpSpPr>
        <a:xfrm>
          <a:off x="0" y="0"/>
          <a:ext cx="0" cy="0"/>
          <a:chOff x="0" y="0"/>
          <a:chExt cx="0" cy="0"/>
        </a:xfrm>
      </p:grpSpPr>
      <p:sp>
        <p:nvSpPr>
          <p:cNvPr id="296" name="Google Shape;296;g2e8bd8a35d0_0_24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Otra diferencia:</a:t>
            </a:r>
            <a:r>
              <a:rPr lang="en-US">
                <a:solidFill>
                  <a:schemeClr val="dk1"/>
                </a:solidFill>
                <a:latin typeface="Calibri" panose="020F0502020204030204"/>
                <a:ea typeface="Calibri" panose="020F0502020204030204"/>
                <a:cs typeface="Calibri" panose="020F0502020204030204"/>
                <a:sym typeface="Calibri" panose="020F0502020204030204"/>
              </a:rPr>
              <a:t> – Quizás no haya enseñanza que tenga una mayor variedad de interpretaciones diferentes en las iglesias de hoy que la enseñanza sobre la segunda venida de Cristo. Veamos primero lo que dice la Biblia al respecto.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El regreso de Cristo: ¿Qué dice la Biblia?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7" name="Google Shape;297;g2e8bd8a35d0_0_24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2e8bd8a35d0_0_25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Cuando la Biblia habla del regreso de Jesús, siempre habla de "su venida", no de "sus venidas" (Mat. 24:29,37,39; 1 Cor. 15:23; 1 Tes. 2:19, 3). :13; 2 Tes. 2:1, 8; 2 Tim. 4:8; Sant. 5:7-8; 2 Ped. 3:12; 1 Juan 2:28) Todos estos versículos aclaran lo que Jesús prometió, y los apóstoles esperaban un solo regreso futuro de Cristo, en el último día. Jesús prometió resucitar a los creyentes (ya todos los muertos) en ese día, no antes (Juan 6:40).</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Jesús nos dijo que su reino no es de este mundo (Juan 18:36), por lo que no debemos buscar un reino terrenal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5" name="Google Shape;305;g2e8bd8a35d0_0_25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4" name="Shape 314"/>
        <p:cNvGrpSpPr/>
        <p:nvPr/>
      </p:nvGrpSpPr>
      <p:grpSpPr>
        <a:xfrm>
          <a:off x="0" y="0"/>
          <a:ext cx="0" cy="0"/>
          <a:chOff x="0" y="0"/>
          <a:chExt cx="0" cy="0"/>
        </a:xfrm>
      </p:grpSpPr>
      <p:sp>
        <p:nvSpPr>
          <p:cNvPr id="315" name="Google Shape;315;g2e8bd8a35d0_0_29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Señor mismo descenderá del cielo 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 (1 Tes. 4:16-17)</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Señales a los estudiantes: La venida de Cristo como se describe en estos versículos no es invisible ni secreta, sino más bien audible y obvia: Él vendrá “con voz de mando, con voz de arcángel y con trompeta de Dios”. Otras descripciones de Jesús de un regreso visible y glorioso en el Último Día (Hechos 1:11, Mat. 24, etc.).</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i="1">
                <a:solidFill>
                  <a:schemeClr val="dk1"/>
                </a:solidFill>
                <a:latin typeface="Calibri" panose="020F0502020204030204"/>
                <a:ea typeface="Calibri" panose="020F0502020204030204"/>
                <a:cs typeface="Calibri" panose="020F0502020204030204"/>
                <a:sym typeface="Calibri" panose="020F0502020204030204"/>
              </a:rPr>
              <a:t>Nota para el maestro: </a:t>
            </a:r>
            <a:r>
              <a:rPr lang="en-US">
                <a:solidFill>
                  <a:schemeClr val="dk1"/>
                </a:solidFill>
                <a:latin typeface="Calibri" panose="020F0502020204030204"/>
                <a:ea typeface="Calibri" panose="020F0502020204030204"/>
                <a:cs typeface="Calibri" panose="020F0502020204030204"/>
                <a:sym typeface="Calibri" panose="020F0502020204030204"/>
              </a:rPr>
              <a:t>Aquellos que ven el rapto en estos versículos consideran que esta es la primera de dos resurrecciones. Sin embargo, Jesús dijo que todos los que creen en él resucitarán al mismo tiempo, en el último día, no en un supuesto rapto antes (Juan 6:40).</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6" name="Google Shape;316;g2e8bd8a35d0_0_29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2" name="Shape 322"/>
        <p:cNvGrpSpPr/>
        <p:nvPr/>
      </p:nvGrpSpPr>
      <p:grpSpPr>
        <a:xfrm>
          <a:off x="0" y="0"/>
          <a:ext cx="0" cy="0"/>
          <a:chOff x="0" y="0"/>
          <a:chExt cx="0" cy="0"/>
        </a:xfrm>
      </p:grpSpPr>
      <p:sp>
        <p:nvSpPr>
          <p:cNvPr id="323" name="Google Shape;323;g2e8bd8a35d0_0_26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El regreso de Cristo: ¿Qué dicen las iglesias?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un sitio web evangélico: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Rapto es el levantamiento de la iglesia, previo al período de tribulación que vendrá sobre aquellos que no aceptaron al Señor como su salvador… de repente, la chica que le estaba sirviendo desaparece delante de sus propios ojos. Dejando atrás, solamente su vestido, zapatos y un anillo. "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https://www.mensaje-celestial.com/2013/05/el-rapto-de-la-iglesia.html</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4" name="Google Shape;324;g2e8bd8a35d0_0_26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3" name="Shape 333"/>
        <p:cNvGrpSpPr/>
        <p:nvPr/>
      </p:nvGrpSpPr>
      <p:grpSpPr>
        <a:xfrm>
          <a:off x="0" y="0"/>
          <a:ext cx="0" cy="0"/>
          <a:chOff x="0" y="0"/>
          <a:chExt cx="0" cy="0"/>
        </a:xfrm>
      </p:grpSpPr>
      <p:sp>
        <p:nvSpPr>
          <p:cNvPr id="334" name="Google Shape;334;g2e8bd8a35d0_0_27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Jesús regresará visiblemente, así como los discípulos le vieron ir al cielo (Hch. 1:11) … todos los muertos se levantarán y comparecerán ante su trono de juicio. Los incrédulos serán condenados. Los creyentes vivirán con Jesús para siempre en la bienaventurada presencia de Dios.”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https://welsprod.blob.core.windows.net/media/media/academiacristo/pdf-content/biblioteca%20te%C3%B3logica/enestocreemos.pdf</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5" name="Google Shape;335;g2e8bd8a35d0_0_27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5" name="Shape 345"/>
        <p:cNvGrpSpPr/>
        <p:nvPr/>
      </p:nvGrpSpPr>
      <p:grpSpPr>
        <a:xfrm>
          <a:off x="0" y="0"/>
          <a:ext cx="0" cy="0"/>
          <a:chOff x="0" y="0"/>
          <a:chExt cx="0" cy="0"/>
        </a:xfrm>
      </p:grpSpPr>
      <p:sp>
        <p:nvSpPr>
          <p:cNvPr id="346" name="Google Shape;346;g2e8bd8a35d0_0_30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Los estudiantes pueden quedarse con muchas preguntas acerca de los últimos tiempos después de esta breve discusión. Es posible que desee dirigirlos a algunos de los materiales adicionales al final de esta lección para estudiar el tema más a fondo y ofrecer ayuda fuera de la clase a cualquier persona que tenga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7" name="Google Shape;347;g2e8bd8a35d0_0_30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3" name="Shape 353"/>
        <p:cNvGrpSpPr/>
        <p:nvPr/>
      </p:nvGrpSpPr>
      <p:grpSpPr>
        <a:xfrm>
          <a:off x="0" y="0"/>
          <a:ext cx="0" cy="0"/>
          <a:chOff x="0" y="0"/>
          <a:chExt cx="0" cy="0"/>
        </a:xfrm>
      </p:grpSpPr>
      <p:sp>
        <p:nvSpPr>
          <p:cNvPr id="354" name="Google Shape;354;g274b379f556_0_1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Estas diapositivas están destinadas a resumir visualmente las diferencias de una manera clara.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diezmo: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Muchas (no todas) iglesias protestantes: Obligatorio para creyentes de todas las edades.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Academia Cristo: Solo para Israel antes de Cristo. Ahora, movidos por el evangelio, Dios nos llama a elegir cuánto damos como ofrenda.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5" name="Google Shape;355;g274b379f556_0_13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0" name="Shape 360"/>
        <p:cNvGrpSpPr/>
        <p:nvPr/>
      </p:nvGrpSpPr>
      <p:grpSpPr>
        <a:xfrm>
          <a:off x="0" y="0"/>
          <a:ext cx="0" cy="0"/>
          <a:chOff x="0" y="0"/>
          <a:chExt cx="0" cy="0"/>
        </a:xfrm>
      </p:grpSpPr>
      <p:sp>
        <p:nvSpPr>
          <p:cNvPr id="361" name="Google Shape;361;g2e8bd8a35d0_0_3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Prosperidad: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Muchas (pero no todas) las iglesias protestantes: Dios nos promete salud, riqueza y felicidad si lo creemos o lo declaramos.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Academia Cristo: Dios no promete tales bendiciones terrenales, sino riquezas espirituales en Cristo. Nos llama a contentarnos con lo que tenemos.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2" name="Google Shape;362;g2e8bd8a35d0_0_31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7" name="Shape 367"/>
        <p:cNvGrpSpPr/>
        <p:nvPr/>
      </p:nvGrpSpPr>
      <p:grpSpPr>
        <a:xfrm>
          <a:off x="0" y="0"/>
          <a:ext cx="0" cy="0"/>
          <a:chOff x="0" y="0"/>
          <a:chExt cx="0" cy="0"/>
        </a:xfrm>
      </p:grpSpPr>
      <p:sp>
        <p:nvSpPr>
          <p:cNvPr id="368" name="Google Shape;368;g2e8bd8a35d0_0_31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regreso de Cristo: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Muchas (pero no todas) las iglesias protestantes: Cristo regresará más de una vez, incluido un regreso invisible en el rapto y un reinado terrenal de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Academia Cristo: Cristo volverá sólo una vez más, en gloria visible, en el Día Postrero, para resucitar a los muertos y darnos la vida eterna.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g2e8bd8a35d0_0_31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4" name="Shape 374"/>
        <p:cNvGrpSpPr/>
        <p:nvPr/>
      </p:nvGrpSpPr>
      <p:grpSpPr>
        <a:xfrm>
          <a:off x="0" y="0"/>
          <a:ext cx="0" cy="0"/>
          <a:chOff x="0" y="0"/>
          <a:chExt cx="0" cy="0"/>
        </a:xfrm>
      </p:grpSpPr>
      <p:sp>
        <p:nvSpPr>
          <p:cNvPr id="375" name="Google Shape;375;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lnSpc>
                <a:spcPct val="100000"/>
              </a:lnSpc>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6" name="Google Shape;376;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6" name="Google Shape;386;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2" name="Shape 392"/>
        <p:cNvGrpSpPr/>
        <p:nvPr/>
      </p:nvGrpSpPr>
      <p:grpSpPr>
        <a:xfrm>
          <a:off x="0" y="0"/>
          <a:ext cx="0" cy="0"/>
          <a:chOff x="0" y="0"/>
          <a:chExt cx="0" cy="0"/>
        </a:xfrm>
      </p:grpSpPr>
      <p:sp>
        <p:nvSpPr>
          <p:cNvPr id="393" name="Google Shape;393;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4" name="Google Shape;394;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0" name="Shape 400"/>
        <p:cNvGrpSpPr/>
        <p:nvPr/>
      </p:nvGrpSpPr>
      <p:grpSpPr>
        <a:xfrm>
          <a:off x="0" y="0"/>
          <a:ext cx="0" cy="0"/>
          <a:chOff x="0" y="0"/>
          <a:chExt cx="0" cy="0"/>
        </a:xfrm>
      </p:grpSpPr>
      <p:sp>
        <p:nvSpPr>
          <p:cNvPr id="401" name="Google Shape;401;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el milenio, la Gran Tribulación y otros errores del fin de los tiempos comunes en las iglesias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Promesas adjuntas al diezmo u otra obediencia</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ayuno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Recursos bíblicos para compartir con los estudiantes sobre el Fin de los Tiempos: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https://www.academiacristo.com/Escrituras/Los-ultimos-tiempos</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u="sng">
                <a:solidFill>
                  <a:srgbClr val="1155CC"/>
                </a:solidFill>
                <a:latin typeface="Calibri" panose="020F0502020204030204"/>
                <a:ea typeface="Calibri" panose="020F0502020204030204"/>
                <a:cs typeface="Calibri" panose="020F0502020204030204"/>
                <a:sym typeface="Calibri" panose="020F0502020204030204"/>
                <a:hlinkClick r:id="rId4"/>
              </a:rPr>
              <a:t>https://www.academiacristo.com/Biblioteca-Teologica/Ensenanzas-de-la-Biblia-Popular-Tiempos-finales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u="sng">
                <a:solidFill>
                  <a:srgbClr val="1155CC"/>
                </a:solidFill>
                <a:latin typeface="Calibri" panose="020F0502020204030204"/>
                <a:ea typeface="Calibri" panose="020F0502020204030204"/>
                <a:cs typeface="Calibri" panose="020F0502020204030204"/>
                <a:sym typeface="Calibri" panose="020F0502020204030204"/>
                <a:hlinkClick r:id="rId5"/>
              </a:rPr>
              <a:t>https://www.academiacristo.com/Biblioteca-Teologica/Apocalipsis-Estudio-Biblico</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Puede encontrar más recursos sobre el rapto, el diezmo y el ayuno en la carpeta Respuestas a Preguntas Doctrinales Frecuentes aquí: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6"/>
              </a:rPr>
              <a:t>https://drive.google.com/drive/u/1/folders/1uP9qwYbFbfbpOIhLL5imAHG2w0Y5gDYd</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2" name="Google Shape;402;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Padre Celestial, te damos gracias por tu Palabra inspirada y te pedimos que nos mantengas fieles a ella. No nos dejes restar valor al consuelo del evangelio agregando requisitos a las Escrituras o haciendo promesas que la Biblia no hace. En el nombre de Jesús oramos.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a:t>
            </a:r>
            <a:r>
              <a:rPr lang="es-CO" altLang="en-US">
                <a:solidFill>
                  <a:schemeClr val="dk1"/>
                </a:solidFill>
                <a:latin typeface="Calibri" panose="020F0502020204030204"/>
                <a:ea typeface="Calibri" panose="020F0502020204030204"/>
                <a:cs typeface="Calibri" panose="020F0502020204030204"/>
                <a:sym typeface="Calibri" panose="020F0502020204030204"/>
              </a:rPr>
              <a:t>,</a:t>
            </a:r>
            <a:r>
              <a:rPr lang="en-US">
                <a:solidFill>
                  <a:schemeClr val="dk1"/>
                </a:solidFill>
                <a:latin typeface="Calibri" panose="020F0502020204030204"/>
                <a:ea typeface="Calibri" panose="020F0502020204030204"/>
                <a:cs typeface="Calibri" panose="020F0502020204030204"/>
                <a:sym typeface="Calibri" panose="020F0502020204030204"/>
              </a:rPr>
              <a:t>otros estudiantes en la clase y en el grupo de WhatsApp. (1 minuto)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y las Iglesias protestantes en cuanto al diezmo.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y las Iglesias protestantes en cuanto a la prosperidad.</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y las Iglesias protestantes en cuanto al rapto.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15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Repaso del video.  </a:t>
            </a:r>
            <a:r>
              <a:rPr lang="en-US" i="1">
                <a:solidFill>
                  <a:schemeClr val="dk1"/>
                </a:solidFill>
                <a:latin typeface="Calibri" panose="020F0502020204030204"/>
                <a:ea typeface="Calibri" panose="020F0502020204030204"/>
                <a:cs typeface="Calibri" panose="020F0502020204030204"/>
                <a:sym typeface="Calibri" panose="020F0502020204030204"/>
              </a:rPr>
              <a:t>Deje que los estudiantes respondan las preguntas que les dio como tarea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Según el video, algunas iglesias protestantes exigen lo que la Biblia no exige. ¿Puedes dar ejemplos de eso?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prohíben cosas que la Biblia no prohíbe: los ejemplos dados en el video fueron el uso de alcohol, maquillaje o joyas; actividades como bailar; etc.</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también ordenan lo que la Biblia no ordena: el diezmo (ofrenda obligatoria del 10% de los ingresos), el ayuno o el uso de cierto tipo de ropa.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Esté preparado para citar versículos de las Escrituras si los alumnos argumentan que cualquiera de los anteriores es bíblico. Pero no pierdas demasiado tiempo en este punto. Asegúreles que profundizarán este tema en el curso "Legalismo: Enemigo de la Gracia.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g2e879e93aee_0_1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Algunas iglesias protestantes prometen lo que la Biblia no promete. ¿Puedes dar ejemplos de eso?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Algunos ejemplos mencionados en el video fueron: Una vida feliz y próspera, bendiciones financieras a cambio de ofrendas, sanidades milagrosas, etc.</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Una vez más, no pierdas demasiado tiempo en este punto; los estudiantes profundizarán este tema en el curso "Legalismo: Enemigo de la Gracia".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g2e879e93aee_0_1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g2e8bd8a35d0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¿Cuáles son las principales diferencias entre lo que enseñan las iglesias luterana y protestante acerca de la segunda venida de Cristo?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g2e8bd8a35d0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pic>
        <p:nvPicPr>
          <p:cNvPr id="170" name="Google Shape;170;g2e879e93aee_0_2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171" name="Google Shape;171;g2e879e93aee_0_23"/>
          <p:cNvGraphicFramePr/>
          <p:nvPr/>
        </p:nvGraphicFramePr>
        <p:xfrm>
          <a:off x="1028700" y="1530350"/>
          <a:ext cx="10287000" cy="3244850"/>
        </p:xfrm>
        <a:graphic>
          <a:graphicData uri="http://schemas.openxmlformats.org/drawingml/2006/table">
            <a:tbl>
              <a:tblPr>
                <a:noFill/>
                <a:tableStyleId>{39E839C8-9302-4861-B643-0784E57B0B3D}</a:tableStyleId>
              </a:tblPr>
              <a:tblGrid>
                <a:gridCol w="5143500"/>
                <a:gridCol w="5143500"/>
              </a:tblGrid>
              <a:tr h="873325">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u="none" strike="noStrike" cap="none">
                          <a:solidFill>
                            <a:schemeClr val="lt1"/>
                          </a:solidFill>
                          <a:latin typeface="Lato" panose="020F0502020204030203"/>
                          <a:ea typeface="Lato" panose="020F0502020204030203"/>
                          <a:cs typeface="Lato" panose="020F0502020204030203"/>
                          <a:sym typeface="Lato" panose="020F0502020204030203"/>
                        </a:rPr>
                        <a:t>Iglesia </a:t>
                      </a:r>
                      <a:r>
                        <a:rPr lang="en-US" sz="3800" b="1">
                          <a:solidFill>
                            <a:schemeClr val="lt1"/>
                          </a:solidFill>
                          <a:latin typeface="Lato" panose="020F0502020204030203"/>
                          <a:ea typeface="Lato" panose="020F0502020204030203"/>
                          <a:cs typeface="Lato" panose="020F0502020204030203"/>
                          <a:sym typeface="Lato" panose="020F0502020204030203"/>
                        </a:rPr>
                        <a:t>Luterana</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u="none" strike="noStrike" cap="none">
                          <a:solidFill>
                            <a:schemeClr val="lt1"/>
                          </a:solidFill>
                          <a:latin typeface="Lato" panose="020F0502020204030203"/>
                          <a:ea typeface="Lato" panose="020F0502020204030203"/>
                          <a:cs typeface="Lato" panose="020F0502020204030203"/>
                          <a:sym typeface="Lato" panose="020F0502020204030203"/>
                        </a:rPr>
                        <a:t>Iglesia</a:t>
                      </a:r>
                      <a:r>
                        <a:rPr lang="en-US" sz="3800" b="1">
                          <a:solidFill>
                            <a:schemeClr val="lt1"/>
                          </a:solidFill>
                          <a:latin typeface="Lato" panose="020F0502020204030203"/>
                          <a:ea typeface="Lato" panose="020F0502020204030203"/>
                          <a:cs typeface="Lato" panose="020F0502020204030203"/>
                          <a:sym typeface="Lato" panose="020F0502020204030203"/>
                        </a:rPr>
                        <a:t>s Protestantes</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lvl="0" indent="0" algn="l" rtl="0">
                        <a:spcBef>
                          <a:spcPts val="0"/>
                        </a:spcBef>
                        <a:spcAft>
                          <a:spcPts val="0"/>
                        </a:spcAft>
                        <a:buClr>
                          <a:schemeClr val="dk1"/>
                        </a:buClr>
                        <a:buSzPts val="1100"/>
                        <a:buFont typeface="Arial" panose="020B0604020202020204"/>
                        <a:buNone/>
                      </a:pPr>
                      <a:r>
                        <a:rPr lang="en-US" sz="3400">
                          <a:latin typeface="Lato" panose="020F0502020204030203"/>
                          <a:ea typeface="Lato" panose="020F0502020204030203"/>
                          <a:cs typeface="Lato" panose="020F0502020204030203"/>
                          <a:sym typeface="Lato" panose="020F0502020204030203"/>
                        </a:rPr>
                        <a:t>Cristo sólo volverá una vez más, de manera visible, en el Día Postrero, cuando resucitará a los muertos, juzgará al mundo y dará vida eterna a todos los que creen en él.</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400">
                          <a:solidFill>
                            <a:schemeClr val="dk1"/>
                          </a:solidFill>
                          <a:latin typeface="Lato" panose="020F0502020204030203"/>
                          <a:ea typeface="Lato" panose="020F0502020204030203"/>
                          <a:cs typeface="Lato" panose="020F0502020204030203"/>
                          <a:sym typeface="Lato" panose="020F0502020204030203"/>
                        </a:rPr>
                        <a:t>Cristo regresará más de una vez: un retorno invisible en lo que ellos llaman el "rapto", y otro un retorno visible cuando Cristo reine en la tierra por 1000 años</a:t>
                      </a:r>
                      <a:endParaRPr sz="34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5" name="Shape 175"/>
        <p:cNvGrpSpPr/>
        <p:nvPr/>
      </p:nvGrpSpPr>
      <p:grpSpPr>
        <a:xfrm>
          <a:off x="0" y="0"/>
          <a:ext cx="0" cy="0"/>
          <a:chOff x="0" y="0"/>
          <a:chExt cx="0" cy="0"/>
        </a:xfrm>
      </p:grpSpPr>
      <p:sp>
        <p:nvSpPr>
          <p:cNvPr id="176" name="Google Shape;176;g2e879e93aee_0_1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7" name="Google Shape;177;g2e879e93aee_0_1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8" name="Google Shape;178;g2e879e93aee_0_125"/>
          <p:cNvSpPr txBox="1"/>
          <p:nvPr/>
        </p:nvSpPr>
        <p:spPr>
          <a:xfrm>
            <a:off x="3809475" y="2459250"/>
            <a:ext cx="78636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a:solidFill>
                  <a:schemeClr val="dk1"/>
                </a:solidFill>
                <a:latin typeface="Lato" panose="020F0502020204030203"/>
                <a:ea typeface="Lato" panose="020F0502020204030203"/>
                <a:cs typeface="Lato" panose="020F0502020204030203"/>
                <a:sym typeface="Lato" panose="020F0502020204030203"/>
              </a:rPr>
              <a:t>¿Cuáles son algunas otras diferencias y qué tienen en común?</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79" name="Google Shape;179;g2e879e93aee_0_1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3" name="Shape 183"/>
        <p:cNvGrpSpPr/>
        <p:nvPr/>
      </p:nvGrpSpPr>
      <p:grpSpPr>
        <a:xfrm>
          <a:off x="0" y="0"/>
          <a:ext cx="0" cy="0"/>
          <a:chOff x="0" y="0"/>
          <a:chExt cx="0" cy="0"/>
        </a:xfrm>
      </p:grpSpPr>
      <p:sp>
        <p:nvSpPr>
          <p:cNvPr id="184" name="Google Shape;184;g274b448e17c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5" name="Google Shape;185;g274b448e17c_0_5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6" name="Google Shape;186;g274b448e17c_0_52"/>
          <p:cNvSpPr txBox="1"/>
          <p:nvPr/>
        </p:nvSpPr>
        <p:spPr>
          <a:xfrm>
            <a:off x="3875725" y="2851750"/>
            <a:ext cx="8023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El diezmo: ¿Qué dice la Biblia?</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187" name="Google Shape;187;g274b448e17c_0_5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1" name="Shape 191"/>
        <p:cNvGrpSpPr/>
        <p:nvPr/>
      </p:nvGrpSpPr>
      <p:grpSpPr>
        <a:xfrm>
          <a:off x="0" y="0"/>
          <a:ext cx="0" cy="0"/>
          <a:chOff x="0" y="0"/>
          <a:chExt cx="0" cy="0"/>
        </a:xfrm>
      </p:grpSpPr>
      <p:sp>
        <p:nvSpPr>
          <p:cNvPr id="192" name="Google Shape;192;g2e314509b4d_0_220"/>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Biblia: </a:t>
            </a:r>
            <a:r>
              <a:rPr lang="en-US" sz="4860">
                <a:solidFill>
                  <a:srgbClr val="009444"/>
                </a:solidFill>
                <a:latin typeface="Lato" panose="020F0502020204030203"/>
                <a:ea typeface="Lato" panose="020F0502020204030203"/>
                <a:cs typeface="Lato" panose="020F0502020204030203"/>
                <a:sym typeface="Lato" panose="020F0502020204030203"/>
              </a:rPr>
              <a:t>El Diezmo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93" name="Google Shape;193;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96" name="Google Shape;196;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97" name="Google Shape;197;g2e314509b4d_0_220"/>
          <p:cNvSpPr txBox="1"/>
          <p:nvPr/>
        </p:nvSpPr>
        <p:spPr>
          <a:xfrm>
            <a:off x="2209525" y="2108775"/>
            <a:ext cx="9690000" cy="2313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Dios, en el Antiguo Testamento, ordenó a su pueblo </a:t>
            </a:r>
            <a:r>
              <a:rPr lang="en-US" sz="3400">
                <a:solidFill>
                  <a:schemeClr val="dk1"/>
                </a:solidFill>
                <a:latin typeface="Lato" panose="020F0502020204030203"/>
                <a:ea typeface="Lato" panose="020F0502020204030203"/>
                <a:cs typeface="Lato" panose="020F0502020204030203"/>
                <a:sym typeface="Lato" panose="020F0502020204030203"/>
              </a:rPr>
              <a:t>Israel </a:t>
            </a:r>
            <a:r>
              <a:rPr lang="en-US" sz="3400">
                <a:solidFill>
                  <a:schemeClr val="dk1"/>
                </a:solidFill>
                <a:latin typeface="Lato" panose="020F0502020204030203"/>
                <a:ea typeface="Lato" panose="020F0502020204030203"/>
                <a:cs typeface="Lato" panose="020F0502020204030203"/>
                <a:sym typeface="Lato" panose="020F0502020204030203"/>
              </a:rPr>
              <a:t>que le trajera la décima parte de sus ingresos</a:t>
            </a:r>
            <a:endParaRPr sz="3400">
              <a:solidFill>
                <a:schemeClr val="dk1"/>
              </a:solidFill>
              <a:latin typeface="Lato" panose="020F0502020204030203"/>
              <a:ea typeface="Lato" panose="020F0502020204030203"/>
              <a:cs typeface="Lato" panose="020F0502020204030203"/>
              <a:sym typeface="Lato" panose="020F0502020204030203"/>
            </a:endParaRPr>
          </a:p>
          <a:p>
            <a:pPr marL="914400" marR="0" lvl="1" indent="-444500" algn="l" rtl="0">
              <a:lnSpc>
                <a:spcPct val="100000"/>
              </a:lnSpc>
              <a:spcBef>
                <a:spcPts val="1000"/>
              </a:spcBef>
              <a:spcAft>
                <a:spcPts val="0"/>
              </a:spcAft>
              <a:buClr>
                <a:schemeClr val="dk1"/>
              </a:buClr>
              <a:buSzPts val="3400"/>
              <a:buFont typeface="Lato" panose="020F0502020204030203"/>
              <a:buChar char="○"/>
            </a:pPr>
            <a:r>
              <a:rPr lang="en-US" sz="3400" i="1">
                <a:solidFill>
                  <a:schemeClr val="dk1"/>
                </a:solidFill>
                <a:latin typeface="Lato" panose="020F0502020204030203"/>
                <a:ea typeface="Lato" panose="020F0502020204030203"/>
                <a:cs typeface="Lato" panose="020F0502020204030203"/>
                <a:sym typeface="Lato" panose="020F0502020204030203"/>
              </a:rPr>
              <a:t>¿A quién le está dando Dios este mandamiento?</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198" name="Google Shape;198;g2e314509b4d_0_220"/>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2" name="Shape 202"/>
        <p:cNvGrpSpPr/>
        <p:nvPr/>
      </p:nvGrpSpPr>
      <p:grpSpPr>
        <a:xfrm>
          <a:off x="0" y="0"/>
          <a:ext cx="0" cy="0"/>
          <a:chOff x="0" y="0"/>
          <a:chExt cx="0" cy="0"/>
        </a:xfrm>
      </p:grpSpPr>
      <p:sp>
        <p:nvSpPr>
          <p:cNvPr id="203" name="Google Shape;203;g274b448e17c_0_44"/>
          <p:cNvSpPr txBox="1"/>
          <p:nvPr/>
        </p:nvSpPr>
        <p:spPr>
          <a:xfrm>
            <a:off x="3602250" y="2150688"/>
            <a:ext cx="82974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"Cada uno debe dar según lo que haya decidido en su corazón, no de mala gana ni por obligación, porque Dios ama al que da con alegría. “</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2 Corintios 9:7</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04" name="Google Shape;204;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 name="Google Shape;205;g274b448e17c_0_4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6" name="Google Shape;206;g274b448e17c_0_4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0" name="Shape 210"/>
        <p:cNvGrpSpPr/>
        <p:nvPr/>
      </p:nvGrpSpPr>
      <p:grpSpPr>
        <a:xfrm>
          <a:off x="0" y="0"/>
          <a:ext cx="0" cy="0"/>
          <a:chOff x="0" y="0"/>
          <a:chExt cx="0" cy="0"/>
        </a:xfrm>
      </p:grpSpPr>
      <p:sp>
        <p:nvSpPr>
          <p:cNvPr id="211" name="Google Shape;211;g2e879e93aee_0_140"/>
          <p:cNvSpPr txBox="1"/>
          <p:nvPr/>
        </p:nvSpPr>
        <p:spPr>
          <a:xfrm>
            <a:off x="2666725" y="622150"/>
            <a:ext cx="8270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a:t>
            </a:r>
            <a:r>
              <a:rPr lang="en-US" sz="4860">
                <a:solidFill>
                  <a:srgbClr val="009444"/>
                </a:solidFill>
                <a:latin typeface="Lato" panose="020F0502020204030203"/>
                <a:ea typeface="Lato" panose="020F0502020204030203"/>
                <a:cs typeface="Lato" panose="020F0502020204030203"/>
                <a:sym typeface="Lato" panose="020F0502020204030203"/>
              </a:rPr>
              <a:t>s Protestantes: </a:t>
            </a:r>
            <a:endParaRPr sz="48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El Diezmo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12" name="Google Shape;212;g2e879e93aee_0_140"/>
          <p:cNvCxnSpPr/>
          <p:nvPr/>
        </p:nvCxnSpPr>
        <p:spPr>
          <a:xfrm>
            <a:off x="2312966" y="2402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e879e93ae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4" name="Google Shape;214;g2e879e93aee_0_14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15" name="Google Shape;215;g2e879e93aee_0_14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6" name="Google Shape;216;g2e879e93aee_0_140"/>
          <p:cNvPicPr preferRelativeResize="0"/>
          <p:nvPr/>
        </p:nvPicPr>
        <p:blipFill rotWithShape="1">
          <a:blip r:embed="rId2"/>
          <a:srcRect/>
          <a:stretch>
            <a:fillRect/>
          </a:stretch>
        </p:blipFill>
        <p:spPr>
          <a:xfrm>
            <a:off x="-167225" y="823325"/>
            <a:ext cx="3032651" cy="3032651"/>
          </a:xfrm>
          <a:prstGeom prst="rect">
            <a:avLst/>
          </a:prstGeom>
          <a:noFill/>
          <a:ln>
            <a:noFill/>
          </a:ln>
        </p:spPr>
      </p:pic>
      <p:sp>
        <p:nvSpPr>
          <p:cNvPr id="217" name="Google Shape;217;g2e879e93aee_0_140"/>
          <p:cNvSpPr txBox="1"/>
          <p:nvPr/>
        </p:nvSpPr>
        <p:spPr>
          <a:xfrm>
            <a:off x="2361925" y="2565975"/>
            <a:ext cx="9292800" cy="36480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"Dios, pues, como Soberano del Universo, se reservó para sí el diezmo, y lo estableció como un acuerdo: “Traed todos los diezmos al alfolí” (Malaquías 3:10). El deber es el deber, y debe cumplirse por esa misma razón. Un descuido o una postergación de este deber provocará el desagrado divino…" </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1" name="Shape 221"/>
        <p:cNvGrpSpPr/>
        <p:nvPr/>
      </p:nvGrpSpPr>
      <p:grpSpPr>
        <a:xfrm>
          <a:off x="0" y="0"/>
          <a:ext cx="0" cy="0"/>
          <a:chOff x="0" y="0"/>
          <a:chExt cx="0" cy="0"/>
        </a:xfrm>
      </p:grpSpPr>
      <p:sp>
        <p:nvSpPr>
          <p:cNvPr id="222" name="Google Shape;222;g2e8bd8a35d0_0_36"/>
          <p:cNvSpPr txBox="1"/>
          <p:nvPr/>
        </p:nvSpPr>
        <p:spPr>
          <a:xfrm>
            <a:off x="2666725" y="774550"/>
            <a:ext cx="82674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r>
              <a:rPr lang="en-US" sz="4860">
                <a:solidFill>
                  <a:srgbClr val="009444"/>
                </a:solidFill>
                <a:latin typeface="Lato" panose="020F0502020204030203"/>
                <a:ea typeface="Lato" panose="020F0502020204030203"/>
                <a:cs typeface="Lato" panose="020F0502020204030203"/>
                <a:sym typeface="Lato" panose="020F0502020204030203"/>
              </a:rPr>
              <a:t>: El Diezmo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23" name="Google Shape;223;g2e8bd8a35d0_0_36"/>
          <p:cNvCxnSpPr/>
          <p:nvPr/>
        </p:nvCxnSpPr>
        <p:spPr>
          <a:xfrm>
            <a:off x="2312966" y="20976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4" name="Google Shape;224;g2e8bd8a35d0_0_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5" name="Google Shape;225;g2e8bd8a35d0_0_3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26" name="Google Shape;226;g2e8bd8a35d0_0_3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7" name="Google Shape;227;g2e8bd8a35d0_0_36"/>
          <p:cNvSpPr txBox="1"/>
          <p:nvPr/>
        </p:nvSpPr>
        <p:spPr>
          <a:xfrm>
            <a:off x="2209525" y="2261175"/>
            <a:ext cx="9422400" cy="41559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"Dios nos ha dado un consejo general por medio de su apóstol (1 Cor. 16:2) de planear nuestras ofrendas en proporción a nuestros ingresos… Tenemos libertad para escoger el porcentaje. Reconocer que nuestro dinero pertenece a Dios (Sal. 24:1) y gratitud por nuestra salvación (Rom. 12:1) nos dan buenos motivos para ofrendar con alegría y generosidad (2 Cor. 9:7). " </a:t>
            </a:r>
            <a:endParaRPr sz="33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28" name="Google Shape;228;g2e8bd8a35d0_0_36"/>
          <p:cNvPicPr preferRelativeResize="0"/>
          <p:nvPr/>
        </p:nvPicPr>
        <p:blipFill rotWithShape="1">
          <a:blip r:embed="rId2"/>
          <a:srcRect/>
          <a:stretch>
            <a:fillRect/>
          </a:stretch>
        </p:blipFill>
        <p:spPr>
          <a:xfrm>
            <a:off x="-167225" y="518525"/>
            <a:ext cx="3032651" cy="3032651"/>
          </a:xfrm>
          <a:prstGeom prst="rect">
            <a:avLst/>
          </a:prstGeom>
          <a:noFill/>
          <a:ln>
            <a:noFill/>
          </a:ln>
        </p:spPr>
      </p:pic>
      <p:sp>
        <p:nvSpPr>
          <p:cNvPr id="229" name="Google Shape;229;g2e8bd8a35d0_0_36"/>
          <p:cNvSpPr txBox="1"/>
          <p:nvPr/>
        </p:nvSpPr>
        <p:spPr>
          <a:xfrm>
            <a:off x="2666725" y="15531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3" name="Shape 233"/>
        <p:cNvGrpSpPr/>
        <p:nvPr/>
      </p:nvGrpSpPr>
      <p:grpSpPr>
        <a:xfrm>
          <a:off x="0" y="0"/>
          <a:ext cx="0" cy="0"/>
          <a:chOff x="0" y="0"/>
          <a:chExt cx="0" cy="0"/>
        </a:xfrm>
      </p:grpSpPr>
      <p:sp>
        <p:nvSpPr>
          <p:cNvPr id="234" name="Google Shape;234;g2e8bd8a35d0_0_1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5" name="Google Shape;235;g2e8bd8a35d0_0_12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6" name="Google Shape;236;g2e8bd8a35d0_0_123"/>
          <p:cNvSpPr txBox="1"/>
          <p:nvPr/>
        </p:nvSpPr>
        <p:spPr>
          <a:xfrm>
            <a:off x="3875725" y="2851750"/>
            <a:ext cx="8023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Prosperidad</a:t>
            </a:r>
            <a:r>
              <a:rPr lang="en-US" sz="4000" b="1">
                <a:solidFill>
                  <a:schemeClr val="dk1"/>
                </a:solidFill>
                <a:latin typeface="Lato" panose="020F0502020204030203"/>
                <a:ea typeface="Lato" panose="020F0502020204030203"/>
                <a:cs typeface="Lato" panose="020F0502020204030203"/>
                <a:sym typeface="Lato" panose="020F0502020204030203"/>
              </a:rPr>
              <a:t>: ¿Qué dice la Biblia?</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37" name="Google Shape;237;g2e8bd8a35d0_0_12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1" name="Shape 241"/>
        <p:cNvGrpSpPr/>
        <p:nvPr/>
      </p:nvGrpSpPr>
      <p:grpSpPr>
        <a:xfrm>
          <a:off x="0" y="0"/>
          <a:ext cx="0" cy="0"/>
          <a:chOff x="0" y="0"/>
          <a:chExt cx="0" cy="0"/>
        </a:xfrm>
      </p:grpSpPr>
      <p:sp>
        <p:nvSpPr>
          <p:cNvPr id="242" name="Google Shape;242;g2e879e93aee_0_339"/>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Biblia: </a:t>
            </a:r>
            <a:r>
              <a:rPr lang="en-US" sz="4860">
                <a:solidFill>
                  <a:srgbClr val="009444"/>
                </a:solidFill>
                <a:latin typeface="Lato" panose="020F0502020204030203"/>
                <a:ea typeface="Lato" panose="020F0502020204030203"/>
                <a:cs typeface="Lato" panose="020F0502020204030203"/>
                <a:sym typeface="Lato" panose="020F0502020204030203"/>
              </a:rPr>
              <a:t>Prosperidad</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43" name="Google Shape;243;g2e879e93aee_0_33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4" name="Google Shape;244;g2e879e93aee_0_3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5" name="Google Shape;245;g2e879e93aee_0_339"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46" name="Google Shape;246;g2e879e93aee_0_33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7" name="Google Shape;247;g2e879e93aee_0_339"/>
          <p:cNvSpPr txBox="1"/>
          <p:nvPr/>
        </p:nvSpPr>
        <p:spPr>
          <a:xfrm>
            <a:off x="2209525" y="2108775"/>
            <a:ext cx="9828000" cy="41559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"Pero gran ganancia es la piedad acompañada de contentamiento; porque nada hemos traído a este mundo, y sin duda nada podremos sacar. Así que, teniendo sustento y abrigo, estemos contentos con esto. Porque los que quieren enriquecerse caen en tentación y lazo, y en muchas codicias necias y dañosas, que hunden a los hombres en destrucción y perdición…" (1 Timoteo 6:6-9)</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48" name="Google Shape;248;g2e879e93aee_0_339"/>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2" name="Shape 252"/>
        <p:cNvGrpSpPr/>
        <p:nvPr/>
      </p:nvGrpSpPr>
      <p:grpSpPr>
        <a:xfrm>
          <a:off x="0" y="0"/>
          <a:ext cx="0" cy="0"/>
          <a:chOff x="0" y="0"/>
          <a:chExt cx="0" cy="0"/>
        </a:xfrm>
      </p:grpSpPr>
      <p:sp>
        <p:nvSpPr>
          <p:cNvPr id="253" name="Google Shape;253;g2e8bd8a35d0_0_131"/>
          <p:cNvSpPr txBox="1"/>
          <p:nvPr/>
        </p:nvSpPr>
        <p:spPr>
          <a:xfrm>
            <a:off x="2666725" y="622150"/>
            <a:ext cx="8270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a:t>
            </a:r>
            <a:r>
              <a:rPr lang="en-US" sz="4860">
                <a:solidFill>
                  <a:srgbClr val="009444"/>
                </a:solidFill>
                <a:latin typeface="Lato" panose="020F0502020204030203"/>
                <a:ea typeface="Lato" panose="020F0502020204030203"/>
                <a:cs typeface="Lato" panose="020F0502020204030203"/>
                <a:sym typeface="Lato" panose="020F0502020204030203"/>
              </a:rPr>
              <a:t>s Protestantes: </a:t>
            </a:r>
            <a:endParaRPr sz="48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Prosperidad</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54" name="Google Shape;254;g2e8bd8a35d0_0_131"/>
          <p:cNvCxnSpPr/>
          <p:nvPr/>
        </p:nvCxnSpPr>
        <p:spPr>
          <a:xfrm>
            <a:off x="2312966" y="2402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e8bd8a35d0_0_1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g2e8bd8a35d0_0_13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57" name="Google Shape;257;g2e8bd8a35d0_0_13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8" name="Google Shape;258;g2e8bd8a35d0_0_131"/>
          <p:cNvPicPr preferRelativeResize="0"/>
          <p:nvPr/>
        </p:nvPicPr>
        <p:blipFill rotWithShape="1">
          <a:blip r:embed="rId2"/>
          <a:srcRect/>
          <a:stretch>
            <a:fillRect/>
          </a:stretch>
        </p:blipFill>
        <p:spPr>
          <a:xfrm>
            <a:off x="-167225" y="823325"/>
            <a:ext cx="3032651" cy="3032651"/>
          </a:xfrm>
          <a:prstGeom prst="rect">
            <a:avLst/>
          </a:prstGeom>
          <a:noFill/>
          <a:ln>
            <a:noFill/>
          </a:ln>
        </p:spPr>
      </p:pic>
      <p:sp>
        <p:nvSpPr>
          <p:cNvPr id="259" name="Google Shape;259;g2e8bd8a35d0_0_131"/>
          <p:cNvSpPr txBox="1"/>
          <p:nvPr/>
        </p:nvSpPr>
        <p:spPr>
          <a:xfrm>
            <a:off x="2361925" y="2565975"/>
            <a:ext cx="9292800" cy="36480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 ¿La Palabra de Dios nos dice cómo podemos tener éxito en todas las cosas y tener salud? Absolutamente… Un alma que prospera es lo que hace que todas las demás áreas de tu vida prosperen también. Desde la sanidad de un cáncer… hasta la provisión de trabajos mejor pagados…" </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3" name="Shape 263"/>
        <p:cNvGrpSpPr/>
        <p:nvPr/>
      </p:nvGrpSpPr>
      <p:grpSpPr>
        <a:xfrm>
          <a:off x="0" y="0"/>
          <a:ext cx="0" cy="0"/>
          <a:chOff x="0" y="0"/>
          <a:chExt cx="0" cy="0"/>
        </a:xfrm>
      </p:grpSpPr>
      <p:sp>
        <p:nvSpPr>
          <p:cNvPr id="264" name="Google Shape;264;g2e8bd8a35d0_0_141"/>
          <p:cNvSpPr txBox="1"/>
          <p:nvPr/>
        </p:nvSpPr>
        <p:spPr>
          <a:xfrm>
            <a:off x="2666725" y="545950"/>
            <a:ext cx="82674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r>
              <a:rPr lang="en-US" sz="4860">
                <a:solidFill>
                  <a:srgbClr val="009444"/>
                </a:solidFill>
                <a:latin typeface="Lato" panose="020F0502020204030203"/>
                <a:ea typeface="Lato" panose="020F0502020204030203"/>
                <a:cs typeface="Lato" panose="020F0502020204030203"/>
                <a:sym typeface="Lato" panose="020F0502020204030203"/>
              </a:rPr>
              <a:t>: Prosperidad</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g2e8bd8a35d0_0_141"/>
          <p:cNvCxnSpPr/>
          <p:nvPr/>
        </p:nvCxnSpPr>
        <p:spPr>
          <a:xfrm>
            <a:off x="2312966" y="24786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g2e8bd8a35d0_0_1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7" name="Google Shape;267;g2e8bd8a35d0_0_14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68" name="Google Shape;268;g2e8bd8a35d0_0_1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g2e8bd8a35d0_0_141"/>
          <p:cNvSpPr txBox="1"/>
          <p:nvPr/>
        </p:nvSpPr>
        <p:spPr>
          <a:xfrm>
            <a:off x="2209525" y="2642175"/>
            <a:ext cx="9422400" cy="36449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"Si Dios decide derramar bendiciones terrenales sobre sus hijos, esos regalos son buenos… Pero </a:t>
            </a:r>
            <a:r>
              <a:rPr lang="es-CO" altLang="en-US" sz="3300">
                <a:solidFill>
                  <a:schemeClr val="dk1"/>
                </a:solidFill>
                <a:latin typeface="Lato" panose="020F0502020204030203"/>
                <a:ea typeface="Lato" panose="020F0502020204030203"/>
                <a:cs typeface="Lato" panose="020F0502020204030203"/>
                <a:sym typeface="Lato" panose="020F0502020204030203"/>
              </a:rPr>
              <a:t> los </a:t>
            </a:r>
            <a:r>
              <a:rPr lang="en-US" sz="3300">
                <a:solidFill>
                  <a:schemeClr val="dk1"/>
                </a:solidFill>
                <a:latin typeface="Lato" panose="020F0502020204030203"/>
                <a:ea typeface="Lato" panose="020F0502020204030203"/>
                <a:cs typeface="Lato" panose="020F0502020204030203"/>
                <a:sym typeface="Lato" panose="020F0502020204030203"/>
              </a:rPr>
              <a:t>creyentes saben que </a:t>
            </a:r>
            <a:r>
              <a:rPr lang="es-CO" altLang="en-US" sz="3300">
                <a:solidFill>
                  <a:schemeClr val="dk1"/>
                </a:solidFill>
                <a:latin typeface="Lato" panose="020F0502020204030203"/>
                <a:ea typeface="Lato" panose="020F0502020204030203"/>
                <a:cs typeface="Lato" panose="020F0502020204030203"/>
                <a:sym typeface="Lato" panose="020F0502020204030203"/>
              </a:rPr>
              <a:t>las </a:t>
            </a:r>
            <a:r>
              <a:rPr lang="en-US" sz="3300">
                <a:solidFill>
                  <a:schemeClr val="dk1"/>
                </a:solidFill>
                <a:latin typeface="Lato" panose="020F0502020204030203"/>
                <a:ea typeface="Lato" panose="020F0502020204030203"/>
                <a:cs typeface="Lato" panose="020F0502020204030203"/>
                <a:sym typeface="Lato" panose="020F0502020204030203"/>
              </a:rPr>
              <a:t>bendiciones espirituales son más importantes que las terrenales (Mat. 16:16) … Contentamiento con las bendiciones terrenales de Dios es lo que necesitamos aprender (Filipenses 4:12). "</a:t>
            </a:r>
            <a:endParaRPr sz="33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g2e8bd8a35d0_0_141"/>
          <p:cNvPicPr preferRelativeResize="0"/>
          <p:nvPr/>
        </p:nvPicPr>
        <p:blipFill rotWithShape="1">
          <a:blip r:embed="rId2"/>
          <a:srcRect/>
          <a:stretch>
            <a:fillRect/>
          </a:stretch>
        </p:blipFill>
        <p:spPr>
          <a:xfrm>
            <a:off x="-167225" y="899525"/>
            <a:ext cx="3032651" cy="3032651"/>
          </a:xfrm>
          <a:prstGeom prst="rect">
            <a:avLst/>
          </a:prstGeom>
          <a:noFill/>
          <a:ln>
            <a:noFill/>
          </a:ln>
        </p:spPr>
      </p:pic>
      <p:sp>
        <p:nvSpPr>
          <p:cNvPr id="271" name="Google Shape;271;g2e8bd8a35d0_0_141"/>
          <p:cNvSpPr txBox="1"/>
          <p:nvPr/>
        </p:nvSpPr>
        <p:spPr>
          <a:xfrm>
            <a:off x="2666725" y="19341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5" name="Shape 275"/>
        <p:cNvGrpSpPr/>
        <p:nvPr/>
      </p:nvGrpSpPr>
      <p:grpSpPr>
        <a:xfrm>
          <a:off x="0" y="0"/>
          <a:ext cx="0" cy="0"/>
          <a:chOff x="0" y="0"/>
          <a:chExt cx="0" cy="0"/>
        </a:xfrm>
      </p:grpSpPr>
      <p:sp>
        <p:nvSpPr>
          <p:cNvPr id="276" name="Google Shape;276;g2e879e93aee_0_2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7" name="Google Shape;277;g2e879e93aee_0_2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8" name="Google Shape;278;g2e879e93aee_0_228"/>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79" name="Google Shape;279;g2e879e93aee_0_22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3" name="Shape 283"/>
        <p:cNvGrpSpPr/>
        <p:nvPr/>
      </p:nvGrpSpPr>
      <p:grpSpPr>
        <a:xfrm>
          <a:off x="0" y="0"/>
          <a:ext cx="0" cy="0"/>
          <a:chOff x="0" y="0"/>
          <a:chExt cx="0" cy="0"/>
        </a:xfrm>
      </p:grpSpPr>
      <p:sp>
        <p:nvSpPr>
          <p:cNvPr id="284" name="Google Shape;284;g2e8bd8a35d0_0_1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5" name="Google Shape;285;g2e8bd8a35d0_0_1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6" name="Google Shape;286;g2e8bd8a35d0_0_154"/>
          <p:cNvSpPr txBox="1"/>
          <p:nvPr/>
        </p:nvSpPr>
        <p:spPr>
          <a:xfrm>
            <a:off x="3875725" y="2306850"/>
            <a:ext cx="8023800" cy="193675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ordenar o prometer lo que la Biblia no</a:t>
            </a:r>
            <a:r>
              <a:rPr lang="es-CO" altLang="en-US" sz="4000" b="1">
                <a:solidFill>
                  <a:schemeClr val="dk1"/>
                </a:solidFill>
                <a:latin typeface="Lato" panose="020F0502020204030203"/>
                <a:ea typeface="Lato" panose="020F0502020204030203"/>
                <a:cs typeface="Lato" panose="020F0502020204030203"/>
                <a:sym typeface="Lato" panose="020F0502020204030203"/>
              </a:rPr>
              <a:t>,</a:t>
            </a:r>
            <a:r>
              <a:rPr lang="en-US" sz="4000" b="1">
                <a:solidFill>
                  <a:schemeClr val="dk1"/>
                </a:solidFill>
                <a:latin typeface="Lato" panose="020F0502020204030203"/>
                <a:ea typeface="Lato" panose="020F0502020204030203"/>
                <a:cs typeface="Lato" panose="020F0502020204030203"/>
                <a:sym typeface="Lato" panose="020F0502020204030203"/>
              </a:rPr>
              <a:t> daña la fe de los creyentes?</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87" name="Google Shape;287;g2e8bd8a35d0_0_1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1" name="Shape 291"/>
        <p:cNvGrpSpPr/>
        <p:nvPr/>
      </p:nvGrpSpPr>
      <p:grpSpPr>
        <a:xfrm>
          <a:off x="0" y="0"/>
          <a:ext cx="0" cy="0"/>
          <a:chOff x="0" y="0"/>
          <a:chExt cx="0" cy="0"/>
        </a:xfrm>
      </p:grpSpPr>
      <p:sp>
        <p:nvSpPr>
          <p:cNvPr id="292" name="Google Shape;292;g2e8bd8a35d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93" name="Google Shape;293;g2e8bd8a35d0_0_162"/>
          <p:cNvSpPr txBox="1"/>
          <p:nvPr/>
        </p:nvSpPr>
        <p:spPr>
          <a:xfrm>
            <a:off x="2517375" y="1460350"/>
            <a:ext cx="87921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Es pecaminoso; Jesús lo condenó</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Pone nuestro enfoque en nuestras propias obras, en lugar de en Cristo y su obra</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Crea falsas expectativas que pueden llevar a la desesperación</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Bendiciones terrenales pueden convertirse en nuestro ídolo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Disminuye el problema del pecado</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g2e8bd8a35d0_0_16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8" name="Shape 298"/>
        <p:cNvGrpSpPr/>
        <p:nvPr/>
      </p:nvGrpSpPr>
      <p:grpSpPr>
        <a:xfrm>
          <a:off x="0" y="0"/>
          <a:ext cx="0" cy="0"/>
          <a:chOff x="0" y="0"/>
          <a:chExt cx="0" cy="0"/>
        </a:xfrm>
      </p:grpSpPr>
      <p:sp>
        <p:nvSpPr>
          <p:cNvPr id="299" name="Google Shape;299;g2e8bd8a35d0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0" name="Google Shape;300;g2e8bd8a35d0_0_24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1" name="Google Shape;301;g2e8bd8a35d0_0_249"/>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El regreso de Cristo: ¿Qué dice la Biblia?</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02" name="Google Shape;302;g2e8bd8a35d0_0_24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6" name="Shape 306"/>
        <p:cNvGrpSpPr/>
        <p:nvPr/>
      </p:nvGrpSpPr>
      <p:grpSpPr>
        <a:xfrm>
          <a:off x="0" y="0"/>
          <a:ext cx="0" cy="0"/>
          <a:chOff x="0" y="0"/>
          <a:chExt cx="0" cy="0"/>
        </a:xfrm>
      </p:grpSpPr>
      <p:sp>
        <p:nvSpPr>
          <p:cNvPr id="307" name="Google Shape;307;g2e8bd8a35d0_0_256"/>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Biblia: </a:t>
            </a:r>
            <a:r>
              <a:rPr lang="en-US" sz="4860">
                <a:solidFill>
                  <a:srgbClr val="009444"/>
                </a:solidFill>
                <a:latin typeface="Lato" panose="020F0502020204030203"/>
                <a:ea typeface="Lato" panose="020F0502020204030203"/>
                <a:cs typeface="Lato" panose="020F0502020204030203"/>
                <a:sym typeface="Lato" panose="020F0502020204030203"/>
              </a:rPr>
              <a:t>El Regreso de Cristo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8" name="Google Shape;308;g2e8bd8a35d0_0_256"/>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9" name="Google Shape;309;g2e8bd8a35d0_0_25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0" name="Google Shape;310;g2e8bd8a35d0_0_25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11" name="Google Shape;311;g2e8bd8a35d0_0_25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2" name="Google Shape;312;g2e8bd8a35d0_0_256"/>
          <p:cNvSpPr txBox="1"/>
          <p:nvPr/>
        </p:nvSpPr>
        <p:spPr>
          <a:xfrm>
            <a:off x="2209525" y="2108775"/>
            <a:ext cx="9828000" cy="17445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Cuando la Biblia habla del regreso de Jesús, siempre habla de "su venida", no de "sus venidas"</a:t>
            </a:r>
            <a:endParaRPr sz="3300">
              <a:solidFill>
                <a:schemeClr val="dk1"/>
              </a:solidFill>
              <a:latin typeface="Lato" panose="020F0502020204030203"/>
              <a:ea typeface="Lato" panose="020F0502020204030203"/>
              <a:cs typeface="Lato" panose="020F0502020204030203"/>
              <a:sym typeface="Lato" panose="020F0502020204030203"/>
            </a:endParaRPr>
          </a:p>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Jesús nos dijo que su reino no es de este mundo</a:t>
            </a:r>
            <a:endParaRPr sz="3300">
              <a:solidFill>
                <a:schemeClr val="dk1"/>
              </a:solidFill>
              <a:latin typeface="Lato" panose="020F0502020204030203"/>
              <a:ea typeface="Lato" panose="020F0502020204030203"/>
              <a:cs typeface="Lato" panose="020F0502020204030203"/>
              <a:sym typeface="Lato" panose="020F0502020204030203"/>
            </a:endParaRPr>
          </a:p>
        </p:txBody>
      </p:sp>
      <p:pic>
        <p:nvPicPr>
          <p:cNvPr id="313" name="Google Shape;313;g2e8bd8a35d0_0_256"/>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7" name="Shape 317"/>
        <p:cNvGrpSpPr/>
        <p:nvPr/>
      </p:nvGrpSpPr>
      <p:grpSpPr>
        <a:xfrm>
          <a:off x="0" y="0"/>
          <a:ext cx="0" cy="0"/>
          <a:chOff x="0" y="0"/>
          <a:chExt cx="0" cy="0"/>
        </a:xfrm>
      </p:grpSpPr>
      <p:sp>
        <p:nvSpPr>
          <p:cNvPr id="318" name="Google Shape;318;g2e8bd8a35d0_0_291"/>
          <p:cNvSpPr txBox="1"/>
          <p:nvPr/>
        </p:nvSpPr>
        <p:spPr>
          <a:xfrm>
            <a:off x="3602250" y="1083888"/>
            <a:ext cx="8297400" cy="474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Señor mismo descenderá del cielo </a:t>
            </a:r>
            <a:endParaRPr sz="330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Tesalonicenses 4:16-17</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19" name="Google Shape;319;g2e8bd8a35d0_0_2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0" name="Google Shape;320;g2e8bd8a35d0_0_291"/>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1" name="Google Shape;321;g2e8bd8a35d0_0_29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5" name="Shape 325"/>
        <p:cNvGrpSpPr/>
        <p:nvPr/>
      </p:nvGrpSpPr>
      <p:grpSpPr>
        <a:xfrm>
          <a:off x="0" y="0"/>
          <a:ext cx="0" cy="0"/>
          <a:chOff x="0" y="0"/>
          <a:chExt cx="0" cy="0"/>
        </a:xfrm>
      </p:grpSpPr>
      <p:sp>
        <p:nvSpPr>
          <p:cNvPr id="326" name="Google Shape;326;g2e8bd8a35d0_0_266"/>
          <p:cNvSpPr txBox="1"/>
          <p:nvPr/>
        </p:nvSpPr>
        <p:spPr>
          <a:xfrm>
            <a:off x="2666725" y="622150"/>
            <a:ext cx="8270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a:t>
            </a:r>
            <a:r>
              <a:rPr lang="en-US" sz="4860">
                <a:solidFill>
                  <a:srgbClr val="009444"/>
                </a:solidFill>
                <a:latin typeface="Lato" panose="020F0502020204030203"/>
                <a:ea typeface="Lato" panose="020F0502020204030203"/>
                <a:cs typeface="Lato" panose="020F0502020204030203"/>
                <a:sym typeface="Lato" panose="020F0502020204030203"/>
              </a:rPr>
              <a:t>s Protestantes: </a:t>
            </a:r>
            <a:endParaRPr sz="48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El Regreso de Cristo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27" name="Google Shape;327;g2e8bd8a35d0_0_266"/>
          <p:cNvCxnSpPr/>
          <p:nvPr/>
        </p:nvCxnSpPr>
        <p:spPr>
          <a:xfrm>
            <a:off x="2312966" y="2402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28" name="Google Shape;328;g2e8bd8a35d0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9" name="Google Shape;329;g2e8bd8a35d0_0_26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30" name="Google Shape;330;g2e8bd8a35d0_0_26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e8bd8a35d0_0_266"/>
          <p:cNvPicPr preferRelativeResize="0"/>
          <p:nvPr/>
        </p:nvPicPr>
        <p:blipFill rotWithShape="1">
          <a:blip r:embed="rId2"/>
          <a:srcRect/>
          <a:stretch>
            <a:fillRect/>
          </a:stretch>
        </p:blipFill>
        <p:spPr>
          <a:xfrm>
            <a:off x="-167225" y="823325"/>
            <a:ext cx="3032651" cy="3032651"/>
          </a:xfrm>
          <a:prstGeom prst="rect">
            <a:avLst/>
          </a:prstGeom>
          <a:noFill/>
          <a:ln>
            <a:noFill/>
          </a:ln>
        </p:spPr>
      </p:pic>
      <p:sp>
        <p:nvSpPr>
          <p:cNvPr id="332" name="Google Shape;332;g2e8bd8a35d0_0_266"/>
          <p:cNvSpPr txBox="1"/>
          <p:nvPr/>
        </p:nvSpPr>
        <p:spPr>
          <a:xfrm>
            <a:off x="2361925" y="2565975"/>
            <a:ext cx="9292800" cy="36480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"El Rapto es el levantamiento de la iglesia, previo al período de tribulación que vendrá sobre aquellos que no aceptaron al Señor como su salvador… de repente, la chica que le estaba sirviendo desaparece delante de sus propios ojos. Dejando atrás, solamente su vestido, zapatos y un anillo. " </a:t>
            </a:r>
            <a:endParaRPr sz="330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6" name="Shape 336"/>
        <p:cNvGrpSpPr/>
        <p:nvPr/>
      </p:nvGrpSpPr>
      <p:grpSpPr>
        <a:xfrm>
          <a:off x="0" y="0"/>
          <a:ext cx="0" cy="0"/>
          <a:chOff x="0" y="0"/>
          <a:chExt cx="0" cy="0"/>
        </a:xfrm>
      </p:grpSpPr>
      <p:sp>
        <p:nvSpPr>
          <p:cNvPr id="337" name="Google Shape;337;g2e8bd8a35d0_0_276"/>
          <p:cNvSpPr txBox="1"/>
          <p:nvPr/>
        </p:nvSpPr>
        <p:spPr>
          <a:xfrm>
            <a:off x="2666725" y="545950"/>
            <a:ext cx="82674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r>
              <a:rPr lang="en-US" sz="4860">
                <a:solidFill>
                  <a:srgbClr val="009444"/>
                </a:solidFill>
                <a:latin typeface="Lato" panose="020F0502020204030203"/>
                <a:ea typeface="Lato" panose="020F0502020204030203"/>
                <a:cs typeface="Lato" panose="020F0502020204030203"/>
                <a:sym typeface="Lato" panose="020F0502020204030203"/>
              </a:rPr>
              <a:t>: </a:t>
            </a:r>
            <a:endParaRPr sz="48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El Regreso de Cristo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8" name="Google Shape;338;g2e8bd8a35d0_0_276"/>
          <p:cNvCxnSpPr/>
          <p:nvPr/>
        </p:nvCxnSpPr>
        <p:spPr>
          <a:xfrm>
            <a:off x="2312966" y="24786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9" name="Google Shape;339;g2e8bd8a35d0_0_2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0" name="Google Shape;340;g2e8bd8a35d0_0_27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41" name="Google Shape;341;g2e8bd8a35d0_0_27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2" name="Google Shape;342;g2e8bd8a35d0_0_276"/>
          <p:cNvSpPr txBox="1"/>
          <p:nvPr/>
        </p:nvSpPr>
        <p:spPr>
          <a:xfrm>
            <a:off x="2209525" y="2642175"/>
            <a:ext cx="9422400" cy="36480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panose="020F0502020204030203"/>
              <a:buChar char="●"/>
            </a:pPr>
            <a:r>
              <a:rPr lang="en-US" sz="3300">
                <a:solidFill>
                  <a:schemeClr val="dk1"/>
                </a:solidFill>
                <a:latin typeface="Lato" panose="020F0502020204030203"/>
                <a:ea typeface="Lato" panose="020F0502020204030203"/>
                <a:cs typeface="Lato" panose="020F0502020204030203"/>
                <a:sym typeface="Lato" panose="020F0502020204030203"/>
              </a:rPr>
              <a:t>"Creemos que Jesús regresará visiblemente, así como los discípulos le vieron ir al cielo (Hch. 1:11) … todos los muertos se levantarán y comparecerán ante su trono de juicio. Los incrédulos serán condenados. Los creyentes vivirán con Jesús para siempre en la bienaventurada presencia de Dios.” </a:t>
            </a:r>
            <a:endParaRPr sz="33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43" name="Google Shape;343;g2e8bd8a35d0_0_276"/>
          <p:cNvPicPr preferRelativeResize="0"/>
          <p:nvPr/>
        </p:nvPicPr>
        <p:blipFill rotWithShape="1">
          <a:blip r:embed="rId2"/>
          <a:srcRect/>
          <a:stretch>
            <a:fillRect/>
          </a:stretch>
        </p:blipFill>
        <p:spPr>
          <a:xfrm>
            <a:off x="-167225" y="899525"/>
            <a:ext cx="3032651" cy="3032651"/>
          </a:xfrm>
          <a:prstGeom prst="rect">
            <a:avLst/>
          </a:prstGeom>
          <a:noFill/>
          <a:ln>
            <a:noFill/>
          </a:ln>
        </p:spPr>
      </p:pic>
      <p:sp>
        <p:nvSpPr>
          <p:cNvPr id="344" name="Google Shape;344;g2e8bd8a35d0_0_276"/>
          <p:cNvSpPr txBox="1"/>
          <p:nvPr/>
        </p:nvSpPr>
        <p:spPr>
          <a:xfrm>
            <a:off x="2666725" y="19341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48" name="Shape 348"/>
        <p:cNvGrpSpPr/>
        <p:nvPr/>
      </p:nvGrpSpPr>
      <p:grpSpPr>
        <a:xfrm>
          <a:off x="0" y="0"/>
          <a:ext cx="0" cy="0"/>
          <a:chOff x="0" y="0"/>
          <a:chExt cx="0" cy="0"/>
        </a:xfrm>
      </p:grpSpPr>
      <p:sp>
        <p:nvSpPr>
          <p:cNvPr id="349" name="Google Shape;349;g2e8bd8a35d0_0_3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0" name="Google Shape;350;g2e8bd8a35d0_0_30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1" name="Google Shape;351;g2e8bd8a35d0_0_301"/>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352" name="Google Shape;352;g2e8bd8a35d0_0_30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8</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3" name="Google Shape;103;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05" name="Google Shape;105;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Otras Diferencias Importantes </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890" i="1">
                <a:solidFill>
                  <a:schemeClr val="dk1"/>
                </a:solidFill>
                <a:latin typeface="Lato" panose="020F0502020204030203"/>
                <a:ea typeface="Lato" panose="020F0502020204030203"/>
                <a:cs typeface="Lato" panose="020F0502020204030203"/>
                <a:sym typeface="Lato" panose="020F0502020204030203"/>
              </a:rPr>
              <a:t>Parte 2: Las Iglesias Protestantes</a:t>
            </a:r>
            <a:endParaRPr sz="389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56" name="Shape 356"/>
        <p:cNvGrpSpPr/>
        <p:nvPr/>
      </p:nvGrpSpPr>
      <p:grpSpPr>
        <a:xfrm>
          <a:off x="0" y="0"/>
          <a:ext cx="0" cy="0"/>
          <a:chOff x="0" y="0"/>
          <a:chExt cx="0" cy="0"/>
        </a:xfrm>
      </p:grpSpPr>
      <p:pic>
        <p:nvPicPr>
          <p:cNvPr id="357" name="Google Shape;357;g274b379f556_0_13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58" name="Google Shape;358;g274b379f556_0_136"/>
          <p:cNvGraphicFramePr/>
          <p:nvPr/>
        </p:nvGraphicFramePr>
        <p:xfrm>
          <a:off x="800100" y="2216150"/>
          <a:ext cx="10870825" cy="3000000"/>
        </p:xfrm>
        <a:graphic>
          <a:graphicData uri="http://schemas.openxmlformats.org/drawingml/2006/table">
            <a:tbl>
              <a:tblPr>
                <a:noFill/>
                <a:tableStyleId>{39E839C8-9302-4861-B643-0784E57B0B3D}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a:t>
                      </a:r>
                      <a:r>
                        <a:rPr lang="en-US" sz="3400" b="1">
                          <a:solidFill>
                            <a:schemeClr val="lt1"/>
                          </a:solidFill>
                          <a:latin typeface="Lato" panose="020F0502020204030203"/>
                          <a:ea typeface="Lato" panose="020F0502020204030203"/>
                          <a:cs typeface="Lato" panose="020F0502020204030203"/>
                          <a:sym typeface="Lato" panose="020F0502020204030203"/>
                        </a:rPr>
                        <a:t>s Protestantes</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 Obligatorio para creyentes de todas las edades.</a:t>
                      </a:r>
                      <a:endParaRPr sz="3200">
                        <a:solidFill>
                          <a:schemeClr val="dk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Solo para Israel antes de Cristo. Ahora, movidos por el evangelio, Dios nos llama a elegir cuánto damos como ofrenda.</a:t>
                      </a:r>
                      <a:endParaRPr sz="32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59" name="Google Shape;359;g274b379f556_0_136"/>
          <p:cNvSpPr txBox="1"/>
          <p:nvPr/>
        </p:nvSpPr>
        <p:spPr>
          <a:xfrm>
            <a:off x="1092012" y="12256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El Diezmo</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63" name="Shape 363"/>
        <p:cNvGrpSpPr/>
        <p:nvPr/>
      </p:nvGrpSpPr>
      <p:grpSpPr>
        <a:xfrm>
          <a:off x="0" y="0"/>
          <a:ext cx="0" cy="0"/>
          <a:chOff x="0" y="0"/>
          <a:chExt cx="0" cy="0"/>
        </a:xfrm>
      </p:grpSpPr>
      <p:pic>
        <p:nvPicPr>
          <p:cNvPr id="364" name="Google Shape;364;g2e8bd8a35d0_0_31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65" name="Google Shape;365;g2e8bd8a35d0_0_310"/>
          <p:cNvGraphicFramePr/>
          <p:nvPr/>
        </p:nvGraphicFramePr>
        <p:xfrm>
          <a:off x="800100" y="2216150"/>
          <a:ext cx="10870825" cy="3000000"/>
        </p:xfrm>
        <a:graphic>
          <a:graphicData uri="http://schemas.openxmlformats.org/drawingml/2006/table">
            <a:tbl>
              <a:tblPr>
                <a:noFill/>
                <a:tableStyleId>{39E839C8-9302-4861-B643-0784E57B0B3D}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a:t>
                      </a:r>
                      <a:r>
                        <a:rPr lang="en-US" sz="3400" b="1">
                          <a:solidFill>
                            <a:schemeClr val="lt1"/>
                          </a:solidFill>
                          <a:latin typeface="Lato" panose="020F0502020204030203"/>
                          <a:ea typeface="Lato" panose="020F0502020204030203"/>
                          <a:cs typeface="Lato" panose="020F0502020204030203"/>
                          <a:sym typeface="Lato" panose="020F0502020204030203"/>
                        </a:rPr>
                        <a:t>s Protestantes</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Dios nos promete salud, riqueza y felicidad si lo creemos o lo declaramos.</a:t>
                      </a:r>
                      <a:endParaRPr sz="3200">
                        <a:solidFill>
                          <a:schemeClr val="dk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Dios no promete tales bendiciones terrenales, sino riquezas espirituales en Cristo.</a:t>
                      </a:r>
                      <a:endParaRPr sz="32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66" name="Google Shape;366;g2e8bd8a35d0_0_310"/>
          <p:cNvSpPr txBox="1"/>
          <p:nvPr/>
        </p:nvSpPr>
        <p:spPr>
          <a:xfrm>
            <a:off x="1092012" y="12256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Prosperidad</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70" name="Shape 370"/>
        <p:cNvGrpSpPr/>
        <p:nvPr/>
      </p:nvGrpSpPr>
      <p:grpSpPr>
        <a:xfrm>
          <a:off x="0" y="0"/>
          <a:ext cx="0" cy="0"/>
          <a:chOff x="0" y="0"/>
          <a:chExt cx="0" cy="0"/>
        </a:xfrm>
      </p:grpSpPr>
      <p:pic>
        <p:nvPicPr>
          <p:cNvPr id="371" name="Google Shape;371;g2e8bd8a35d0_0_31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72" name="Google Shape;372;g2e8bd8a35d0_0_318"/>
          <p:cNvGraphicFramePr/>
          <p:nvPr/>
        </p:nvGraphicFramePr>
        <p:xfrm>
          <a:off x="800100" y="2216150"/>
          <a:ext cx="10870825" cy="3000000"/>
        </p:xfrm>
        <a:graphic>
          <a:graphicData uri="http://schemas.openxmlformats.org/drawingml/2006/table">
            <a:tbl>
              <a:tblPr>
                <a:noFill/>
                <a:tableStyleId>{39E839C8-9302-4861-B643-0784E57B0B3D}</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a:t>
                      </a:r>
                      <a:r>
                        <a:rPr lang="en-US" sz="3400" b="1">
                          <a:solidFill>
                            <a:schemeClr val="lt1"/>
                          </a:solidFill>
                          <a:latin typeface="Lato" panose="020F0502020204030203"/>
                          <a:ea typeface="Lato" panose="020F0502020204030203"/>
                          <a:cs typeface="Lato" panose="020F0502020204030203"/>
                          <a:sym typeface="Lato" panose="020F0502020204030203"/>
                        </a:rPr>
                        <a:t>s Protestantes</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Cristo regresará más de una vez, incluido un regreso invisible en el rapto y un reinado terrenal de Cristo.</a:t>
                      </a:r>
                      <a:endParaRPr sz="3200">
                        <a:solidFill>
                          <a:schemeClr val="dk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b="1" u="none" strike="noStrike" cap="none">
                          <a:solidFill>
                            <a:schemeClr val="lt1"/>
                          </a:solidFill>
                          <a:latin typeface="Lato" panose="020F0502020204030203"/>
                          <a:ea typeface="Lato" panose="020F0502020204030203"/>
                          <a:cs typeface="Lato" panose="020F0502020204030203"/>
                          <a:sym typeface="Lato" panose="020F0502020204030203"/>
                        </a:rPr>
                        <a:t>Iglesia Luterana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Cristo volverá sólo una vez más, en gloria visible, en el Día Postrero, para resucitar a los muertos y darnos la vida eterna.</a:t>
                      </a:r>
                      <a:endParaRPr sz="32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73" name="Google Shape;373;g2e8bd8a35d0_0_318"/>
          <p:cNvSpPr txBox="1"/>
          <p:nvPr/>
        </p:nvSpPr>
        <p:spPr>
          <a:xfrm>
            <a:off x="1092012" y="1225625"/>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El Regreso de Cristo</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77" name="Shape 377"/>
        <p:cNvGrpSpPr/>
        <p:nvPr/>
      </p:nvGrpSpPr>
      <p:grpSpPr>
        <a:xfrm>
          <a:off x="0" y="0"/>
          <a:ext cx="0" cy="0"/>
          <a:chOff x="0" y="0"/>
          <a:chExt cx="0" cy="0"/>
        </a:xfrm>
      </p:grpSpPr>
      <p:sp>
        <p:nvSpPr>
          <p:cNvPr id="378" name="Google Shape;378;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79" name="Google Shape;379;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0" name="Google Shape;38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1" name="Google Shape;381;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2" name="Google Shape;382;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83" name="Google Shape;383;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87" name="Shape 387"/>
        <p:cNvGrpSpPr/>
        <p:nvPr/>
      </p:nvGrpSpPr>
      <p:grpSpPr>
        <a:xfrm>
          <a:off x="0" y="0"/>
          <a:ext cx="0" cy="0"/>
          <a:chOff x="0" y="0"/>
          <a:chExt cx="0" cy="0"/>
        </a:xfrm>
      </p:grpSpPr>
      <p:sp>
        <p:nvSpPr>
          <p:cNvPr id="388" name="Google Shape;388;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89" name="Google Shape;38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0" name="Google Shape;390;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1" name="Google Shape;391;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95" name="Shape 395"/>
        <p:cNvGrpSpPr/>
        <p:nvPr/>
      </p:nvGrpSpPr>
      <p:grpSpPr>
        <a:xfrm>
          <a:off x="0" y="0"/>
          <a:ext cx="0" cy="0"/>
          <a:chOff x="0" y="0"/>
          <a:chExt cx="0" cy="0"/>
        </a:xfrm>
      </p:grpSpPr>
      <p:sp>
        <p:nvSpPr>
          <p:cNvPr id="396" name="Google Shape;396;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97" name="Google Shape;397;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8" name="Google Shape;398;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99" name="Google Shape;399;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403" name="Shape 403"/>
        <p:cNvGrpSpPr/>
        <p:nvPr/>
      </p:nvGrpSpPr>
      <p:grpSpPr>
        <a:xfrm>
          <a:off x="0" y="0"/>
          <a:ext cx="0" cy="0"/>
          <a:chOff x="0" y="0"/>
          <a:chExt cx="0" cy="0"/>
        </a:xfrm>
      </p:grpSpPr>
      <p:sp>
        <p:nvSpPr>
          <p:cNvPr id="404" name="Google Shape;40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5" name="Google Shape;40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6" name="Google Shape;406;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407" name="Google Shape;407;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408" name="Google Shape;40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09" name="Google Shape;40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10" name="Google Shape;41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y las Iglesias protestantes en cuanto al diezmo.</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y las Iglesias protestantes en cuanto a la prosperidad.</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y las Iglesias protestantes en cuanto al rapto.</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7" name="Google Shape;147;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842600" y="2042763"/>
            <a:ext cx="75924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Según el video, algunas iglesias protestantes exigen lo que la Biblia no exige. ¿Puedes dar ejemplos de eso?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49" name="Google Shape;149;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3" name="Shape 153"/>
        <p:cNvGrpSpPr/>
        <p:nvPr/>
      </p:nvGrpSpPr>
      <p:grpSpPr>
        <a:xfrm>
          <a:off x="0" y="0"/>
          <a:ext cx="0" cy="0"/>
          <a:chOff x="0" y="0"/>
          <a:chExt cx="0" cy="0"/>
        </a:xfrm>
      </p:grpSpPr>
      <p:sp>
        <p:nvSpPr>
          <p:cNvPr id="154" name="Google Shape;154;g2e879e93aee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g2e879e93aee_0_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879e93aee_0_15"/>
          <p:cNvSpPr txBox="1"/>
          <p:nvPr/>
        </p:nvSpPr>
        <p:spPr>
          <a:xfrm>
            <a:off x="3842600" y="2008188"/>
            <a:ext cx="759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Algunas iglesias protestantes prometen lo que la Biblia no promete. ¿Puedes dar ejemplos de eso?</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157" name="Google Shape;157;g2e879e93aee_0_1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1" name="Shape 161"/>
        <p:cNvGrpSpPr/>
        <p:nvPr/>
      </p:nvGrpSpPr>
      <p:grpSpPr>
        <a:xfrm>
          <a:off x="0" y="0"/>
          <a:ext cx="0" cy="0"/>
          <a:chOff x="0" y="0"/>
          <a:chExt cx="0" cy="0"/>
        </a:xfrm>
      </p:grpSpPr>
      <p:sp>
        <p:nvSpPr>
          <p:cNvPr id="162" name="Google Shape;162;g2e8bd8a35d0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3" name="Google Shape;163;g2e8bd8a35d0_0_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8bd8a35d0_0_9"/>
          <p:cNvSpPr txBox="1"/>
          <p:nvPr/>
        </p:nvSpPr>
        <p:spPr>
          <a:xfrm>
            <a:off x="3842600" y="1703388"/>
            <a:ext cx="75924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¿Cuáles son las principales diferencias entre lo que enseñan las iglesias luterana y protestante acerca de la segunda venida de Cristo?</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165" name="Google Shape;165;g2e8bd8a35d0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84938DC2-529E-4233-8E50-CC70BF28F30A}">
  <ds:schemaRefs/>
</ds:datastoreItem>
</file>

<file path=customXml/itemProps2.xml><?xml version="1.0" encoding="utf-8"?>
<ds:datastoreItem xmlns:ds="http://schemas.openxmlformats.org/officeDocument/2006/customXml" ds:itemID="{C455EF42-BEC8-41F0-A606-6C8D7D4FDFF3}">
  <ds:schemaRefs/>
</ds:datastoreItem>
</file>

<file path=customXml/itemProps3.xml><?xml version="1.0" encoding="utf-8"?>
<ds:datastoreItem xmlns:ds="http://schemas.openxmlformats.org/officeDocument/2006/customXml" ds:itemID="{A7B23599-B27D-4F69-A035-2B9F96087FE3}">
  <ds:schemaRefs/>
</ds:datastoreItem>
</file>

<file path=docProps/app.xml><?xml version="1.0" encoding="utf-8"?>
<Properties xmlns="http://schemas.openxmlformats.org/officeDocument/2006/extended-properties" xmlns:vt="http://schemas.openxmlformats.org/officeDocument/2006/docPropsVTypes">
  <TotalTime>0</TotalTime>
  <Words>5680</Words>
  <Application>WPS Presentation</Application>
  <PresentationFormat/>
  <Paragraphs>155</Paragraphs>
  <Slides>36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SimSun</vt:lpstr>
      <vt:lpstr>Wingdings</vt:lpstr>
      <vt:lpstr>Arial</vt:lpstr>
      <vt:lpstr>Calibri</vt:lpstr>
      <vt:lpstr>Lato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3</cp:revision>
  <dcterms:created xsi:type="dcterms:W3CDTF">2025-03-29T01:47:00Z</dcterms:created>
  <dcterms:modified xsi:type="dcterms:W3CDTF">2025-03-29T20:25:54Z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510B2A1B65F4420D88D336020A04EC07_12</vt:lpwstr>
  </property>
  <property fmtid="{D5CDD505-2E9C-101B-9397-08002B2CF9AE}" pid="4" name="KSOProductBuildVer">
    <vt:lpwstr>2058-12.2.0.20326</vt:lpwstr>
  </property>
</Properties>
</file>