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eg"/><Relationship Id="rId4" Type="http://schemas.openxmlformats.org/officeDocument/2006/relationships/image" Target="../media/image7.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2" name="TextBox 1"/>
          <p:cNvSpPr txBox="1"/>
          <p:nvPr/>
        </p:nvSpPr>
        <p:spPr>
          <a:xfrm>
            <a:off x="529782" y="369518"/>
            <a:ext cx="11132434"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¿Cuáles son los temas principales de la primera y segunda epístola?</a:t>
            </a:r>
          </a:p>
        </p:txBody>
      </p:sp>
      <p:sp>
        <p:nvSpPr>
          <p:cNvPr id="143" name="TextBox 3"/>
          <p:cNvSpPr txBox="1"/>
          <p:nvPr/>
        </p:nvSpPr>
        <p:spPr>
          <a:xfrm>
            <a:off x="884169" y="1717106"/>
            <a:ext cx="10423660" cy="529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400">
                <a:solidFill>
                  <a:srgbClr val="018443"/>
                </a:solidFill>
                <a:latin typeface="Berlin Sans FB"/>
                <a:ea typeface="Berlin Sans FB"/>
                <a:cs typeface="Berlin Sans FB"/>
                <a:sym typeface="Berlin Sans FB"/>
              </a:defRPr>
            </a:pPr>
            <a:r>
              <a:t>La primera epístola animó y consoló a los cristianos de Asia Menor (hoy Turquía) que se encontraban siendo perseguidos por su fe en Cristo.</a:t>
            </a:r>
          </a:p>
          <a:p>
            <a:pPr marL="457200" indent="-457200">
              <a:buSzPct val="100000"/>
              <a:buFont typeface="Arial"/>
              <a:buChar char="•"/>
              <a:defRPr sz="3400">
                <a:solidFill>
                  <a:srgbClr val="5F3913"/>
                </a:solidFill>
                <a:latin typeface="Berlin Sans FB"/>
                <a:ea typeface="Berlin Sans FB"/>
                <a:cs typeface="Berlin Sans FB"/>
                <a:sym typeface="Berlin Sans FB"/>
              </a:defRPr>
            </a:pPr>
            <a:r>
              <a:t>La segunda epístola se refiere a los falsos profetas que se infiltraron en esos grupos de personas. Una preocupación secundaria gira en torno al día del juicio.</a:t>
            </a:r>
          </a:p>
          <a:p>
            <a:pPr marL="457200" indent="-457200">
              <a:buSzPct val="100000"/>
              <a:buFont typeface="Arial"/>
              <a:buChar char="•"/>
              <a:defRPr sz="3400">
                <a:solidFill>
                  <a:srgbClr val="018443"/>
                </a:solidFill>
                <a:latin typeface="Berlin Sans FB"/>
                <a:ea typeface="Berlin Sans FB"/>
                <a:cs typeface="Berlin Sans FB"/>
                <a:sym typeface="Berlin Sans FB"/>
              </a:defRPr>
            </a:pPr>
            <a:r>
              <a:t>Ambas epístolas hacen hincapié en la vida piadosa como respuesta al perdón mediante la fe en Cristo.</a:t>
            </a:r>
          </a:p>
        </p:txBody>
      </p:sp>
      <p:sp>
        <p:nvSpPr>
          <p:cNvPr id="144"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5"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3">
                                            <p:txEl>
                                              <p:pRg st="1" end="1"/>
                                            </p:txEl>
                                          </p:spTgt>
                                        </p:tgtEl>
                                        <p:attrNameLst>
                                          <p:attrName>style.visibility</p:attrName>
                                        </p:attrNameLst>
                                      </p:cBhvr>
                                      <p:to>
                                        <p:strVal val="visible"/>
                                      </p:to>
                                    </p:set>
                                    <p:anim calcmode="lin" valueType="num">
                                      <p:cBhvr>
                                        <p:cTn id="7" dur="500" fill="hold"/>
                                        <p:tgtEl>
                                          <p:spTgt spid="14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43">
                                            <p:txEl>
                                              <p:pRg st="2" end="2"/>
                                            </p:txEl>
                                          </p:spTgt>
                                        </p:tgtEl>
                                        <p:attrNameLst>
                                          <p:attrName>style.visibility</p:attrName>
                                        </p:attrNameLst>
                                      </p:cBhvr>
                                      <p:to>
                                        <p:strVal val="visible"/>
                                      </p:to>
                                    </p:set>
                                    <p:anim calcmode="lin" valueType="num">
                                      <p:cBhvr>
                                        <p:cTn id="13" dur="500" fill="hold"/>
                                        <p:tgtEl>
                                          <p:spTgt spid="14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8" name="TextBox 1"/>
          <p:cNvSpPr txBox="1"/>
          <p:nvPr/>
        </p:nvSpPr>
        <p:spPr>
          <a:xfrm>
            <a:off x="959663" y="732168"/>
            <a:ext cx="10272674"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000">
                <a:solidFill>
                  <a:srgbClr val="5F3913"/>
                </a:solidFill>
                <a:latin typeface="Berlin Sans FB Demi"/>
                <a:ea typeface="Berlin Sans FB Demi"/>
                <a:cs typeface="Berlin Sans FB Demi"/>
                <a:sym typeface="Berlin Sans FB Demi"/>
              </a:defRPr>
            </a:pPr>
            <a:r>
              <a:t>Los primeros cristianos pensaban que Jesús iba a regresar muy pronto. Pero hoy en día seguimos esperando. ¿Qué les dice Pedro a quienes se burlaron y se burlan hoy en día diciendo: </a:t>
            </a:r>
            <a:r>
              <a:rPr>
                <a:solidFill>
                  <a:srgbClr val="018443"/>
                </a:solidFill>
              </a:rPr>
              <a:t>"¿Qué pasó con la promesa de suvenida?"</a:t>
            </a:r>
            <a:r>
              <a:t>(2 Pedro 3:4) </a:t>
            </a:r>
          </a:p>
        </p:txBody>
      </p:sp>
      <p:sp>
        <p:nvSpPr>
          <p:cNvPr id="149" name="TextBox 5"/>
          <p:cNvSpPr txBox="1"/>
          <p:nvPr/>
        </p:nvSpPr>
        <p:spPr>
          <a:xfrm>
            <a:off x="1277469" y="4968238"/>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0"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9"/>
                                        </p:tgtEl>
                                        <p:attrNameLst>
                                          <p:attrName>style.visibility</p:attrName>
                                        </p:attrNameLst>
                                      </p:cBhvr>
                                      <p:to>
                                        <p:strVal val="visible"/>
                                      </p:to>
                                    </p:set>
                                    <p:anim calcmode="lin" valueType="num">
                                      <p:cBhvr>
                                        <p:cTn id="7" dur="500" fill="hold"/>
                                        <p:tgtEl>
                                          <p:spTgt spid="149"/>
                                        </p:tgtEl>
                                        <p:attrNameLst>
                                          <p:attrName>ppt_x</p:attrName>
                                        </p:attrNameLst>
                                      </p:cBhvr>
                                      <p:tavLst>
                                        <p:tav tm="0">
                                          <p:val>
                                            <p:strVal val="#ppt_x"/>
                                          </p:val>
                                        </p:tav>
                                        <p:tav tm="100000">
                                          <p:val>
                                            <p:strVal val="#ppt_x"/>
                                          </p:val>
                                        </p:tav>
                                      </p:tavLst>
                                    </p:anim>
                                    <p:anim calcmode="lin" valueType="num">
                                      <p:cBhvr>
                                        <p:cTn id="8"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4" name="TextBox 1"/>
          <p:cNvSpPr txBox="1"/>
          <p:nvPr/>
        </p:nvSpPr>
        <p:spPr>
          <a:xfrm>
            <a:off x="959663" y="212119"/>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latin typeface="Berlin Sans FB Demi"/>
                <a:ea typeface="Berlin Sans FB Demi"/>
                <a:cs typeface="Berlin Sans FB Demi"/>
                <a:sym typeface="Berlin Sans FB Demi"/>
              </a:defRPr>
            </a:pPr>
            <a:r>
              <a:t>“</a:t>
            </a:r>
            <a:r>
              <a:t>El Señor no se tarda para cumplir su promesa". (2 Pedro 3:8,9)</a:t>
            </a:r>
          </a:p>
        </p:txBody>
      </p:sp>
      <p:sp>
        <p:nvSpPr>
          <p:cNvPr id="155" name="TextBox 3"/>
          <p:cNvSpPr txBox="1"/>
          <p:nvPr/>
        </p:nvSpPr>
        <p:spPr>
          <a:xfrm>
            <a:off x="903864" y="2122451"/>
            <a:ext cx="10272674" cy="3914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“Pero no olviden, amados hermanos, que para el Señor un día es como mil años, y mil años como un día. El Señor no se tarda para cumplir su promesa, como algunos piensan, sino que nos tiene paciencia y no quiere que ninguno se pierda, sino que todos se vuelvan a él". (2 Pedro 3:8,9)</a:t>
            </a:r>
          </a:p>
        </p:txBody>
      </p:sp>
      <p:sp>
        <p:nvSpPr>
          <p:cNvPr id="156"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7"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0"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62" name="TextBox 11"/>
          <p:cNvSpPr txBox="1"/>
          <p:nvPr/>
        </p:nvSpPr>
        <p:spPr>
          <a:xfrm>
            <a:off x="959663" y="762915"/>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165" name="Imagen 1"/>
          <p:cNvGrpSpPr/>
          <p:nvPr/>
        </p:nvGrpSpPr>
        <p:grpSpPr>
          <a:xfrm>
            <a:off x="3327175" y="2305504"/>
            <a:ext cx="5537650" cy="3696675"/>
            <a:chOff x="0" y="0"/>
            <a:chExt cx="5537648" cy="3696673"/>
          </a:xfrm>
        </p:grpSpPr>
        <p:sp>
          <p:nvSpPr>
            <p:cNvPr id="163"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64"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8"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6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70" name="Picture 2" descr="Picture 2"/>
          <p:cNvPicPr>
            <a:picLocks noChangeAspect="1"/>
          </p:cNvPicPr>
          <p:nvPr/>
        </p:nvPicPr>
        <p:blipFill>
          <a:blip r:embed="rId3">
            <a:extLst/>
          </a:blip>
          <a:srcRect l="0" t="20367" r="0" b="0"/>
          <a:stretch>
            <a:fillRect/>
          </a:stretch>
        </p:blipFill>
        <p:spPr>
          <a:xfrm>
            <a:off x="2096292" y="369517"/>
            <a:ext cx="7999415" cy="546121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3"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75" name="TextBox 7"/>
          <p:cNvSpPr txBox="1"/>
          <p:nvPr/>
        </p:nvSpPr>
        <p:spPr>
          <a:xfrm>
            <a:off x="959663" y="553296"/>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Tema principal de la 1 y 2 Pedro</a:t>
            </a:r>
          </a:p>
        </p:txBody>
      </p:sp>
      <p:pic>
        <p:nvPicPr>
          <p:cNvPr id="176" name="Picture 2" descr="Picture 2"/>
          <p:cNvPicPr>
            <a:picLocks noChangeAspect="1"/>
          </p:cNvPicPr>
          <p:nvPr/>
        </p:nvPicPr>
        <p:blipFill>
          <a:blip r:embed="rId3">
            <a:extLst/>
          </a:blip>
          <a:stretch>
            <a:fillRect/>
          </a:stretch>
        </p:blipFill>
        <p:spPr>
          <a:xfrm>
            <a:off x="1083550" y="1994322"/>
            <a:ext cx="5012450" cy="3336647"/>
          </a:xfrm>
          <a:prstGeom prst="rect">
            <a:avLst/>
          </a:prstGeom>
          <a:ln w="12700">
            <a:miter lim="400000"/>
          </a:ln>
        </p:spPr>
      </p:pic>
      <p:pic>
        <p:nvPicPr>
          <p:cNvPr id="177" name="Picture 4" descr="Picture 4"/>
          <p:cNvPicPr>
            <a:picLocks noChangeAspect="1"/>
          </p:cNvPicPr>
          <p:nvPr/>
        </p:nvPicPr>
        <p:blipFill>
          <a:blip r:embed="rId4">
            <a:extLst/>
          </a:blip>
          <a:stretch>
            <a:fillRect/>
          </a:stretch>
        </p:blipFill>
        <p:spPr>
          <a:xfrm>
            <a:off x="7210342" y="1994322"/>
            <a:ext cx="3753729" cy="333664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0"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82" name="Picture 2" descr="Picture 2"/>
          <p:cNvPicPr>
            <a:picLocks noChangeAspect="1"/>
          </p:cNvPicPr>
          <p:nvPr/>
        </p:nvPicPr>
        <p:blipFill>
          <a:blip r:embed="rId3">
            <a:extLst/>
          </a:blip>
          <a:stretch>
            <a:fillRect/>
          </a:stretch>
        </p:blipFill>
        <p:spPr>
          <a:xfrm>
            <a:off x="2490536" y="369517"/>
            <a:ext cx="7684773" cy="576357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5"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8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87" name="TextBox 11"/>
          <p:cNvSpPr txBox="1"/>
          <p:nvPr/>
        </p:nvSpPr>
        <p:spPr>
          <a:xfrm>
            <a:off x="959663" y="481254"/>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188" name="TextBox 8"/>
          <p:cNvSpPr txBox="1"/>
          <p:nvPr/>
        </p:nvSpPr>
        <p:spPr>
          <a:xfrm>
            <a:off x="6847338" y="4878751"/>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20 minutos</a:t>
            </a:r>
          </a:p>
        </p:txBody>
      </p:sp>
      <p:pic>
        <p:nvPicPr>
          <p:cNvPr id="189" name="Picture 4" descr="Picture 4"/>
          <p:cNvPicPr>
            <a:picLocks noChangeAspect="1"/>
          </p:cNvPicPr>
          <p:nvPr/>
        </p:nvPicPr>
        <p:blipFill>
          <a:blip r:embed="rId3">
            <a:extLst/>
          </a:blip>
          <a:stretch>
            <a:fillRect/>
          </a:stretch>
        </p:blipFill>
        <p:spPr>
          <a:xfrm>
            <a:off x="7332015" y="2152164"/>
            <a:ext cx="2525613" cy="2525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190" name="Down Arrow 1"/>
          <p:cNvSpPr/>
          <p:nvPr/>
        </p:nvSpPr>
        <p:spPr>
          <a:xfrm rot="14201659">
            <a:off x="8804936" y="2856413"/>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191" name="Imagen 3" descr="Imagen 3"/>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190"/>
                                        </p:tgtEl>
                                        <p:attrNameLst>
                                          <p:attrName>style.visibility</p:attrName>
                                        </p:attrNameLst>
                                      </p:cBhvr>
                                      <p:to>
                                        <p:strVal val="visible"/>
                                      </p:to>
                                    </p:set>
                                    <p:animEffect filter="wipe(down)" transition="in">
                                      <p:cBhvr>
                                        <p:cTn id="7"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4" name="TextBox 2"/>
          <p:cNvSpPr txBox="1"/>
          <p:nvPr/>
        </p:nvSpPr>
        <p:spPr>
          <a:xfrm>
            <a:off x="525330" y="6276547"/>
            <a:ext cx="1595953"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96" name="TextBox 11"/>
          <p:cNvSpPr txBox="1"/>
          <p:nvPr/>
        </p:nvSpPr>
        <p:spPr>
          <a:xfrm>
            <a:off x="1442135" y="1507766"/>
            <a:ext cx="9307729" cy="413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#1. A los que se mostraron indiferentes con respecto a su elección, Pedro les dice “procuren fortalecer su llamado y elección” (2 Pedro 1:10). </a:t>
            </a:r>
            <a:r>
              <a:rPr>
                <a:solidFill>
                  <a:srgbClr val="018443"/>
                </a:solidFill>
              </a:rPr>
              <a:t>¿Qué significa eso?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9"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20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1" name="TextBox 11"/>
          <p:cNvSpPr txBox="1"/>
          <p:nvPr/>
        </p:nvSpPr>
        <p:spPr>
          <a:xfrm>
            <a:off x="1019914" y="1598344"/>
            <a:ext cx="10152172" cy="552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Efesios 1:1-11 deja en claro que los "elegidos" no fueron seleccionados con base en ninguna bondad inherente ni en ninguna predisposición a la fe, sino simplemente "según el designio de su voluntad 6 para alabanza de la gloria de su gracia, con la cual nos hizo aceptos en el Amado”. </a:t>
            </a:r>
          </a:p>
          <a:p>
            <a:pPr marL="457200" indent="-4572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Esta elección ocurrió “antes de la creación del mundo” sin ninguna contribución nuestra…..</a:t>
            </a:r>
          </a:p>
        </p:txBody>
      </p:sp>
      <p:sp>
        <p:nvSpPr>
          <p:cNvPr id="202" name="TextBox 5"/>
          <p:cNvSpPr txBox="1"/>
          <p:nvPr/>
        </p:nvSpPr>
        <p:spPr>
          <a:xfrm>
            <a:off x="3094557" y="494272"/>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1"/>
                                        </p:tgtEl>
                                        <p:attrNameLst>
                                          <p:attrName>style.visibility</p:attrName>
                                        </p:attrNameLst>
                                      </p:cBhvr>
                                      <p:to>
                                        <p:strVal val="visible"/>
                                      </p:to>
                                    </p:set>
                                    <p:anim calcmode="lin" valueType="num">
                                      <p:cBhvr>
                                        <p:cTn id="7" dur="500" fill="hold"/>
                                        <p:tgtEl>
                                          <p:spTgt spid="201"/>
                                        </p:tgtEl>
                                        <p:attrNameLst>
                                          <p:attrName>ppt_x</p:attrName>
                                        </p:attrNameLst>
                                      </p:cBhvr>
                                      <p:tavLst>
                                        <p:tav tm="0">
                                          <p:val>
                                            <p:strVal val="#ppt_x"/>
                                          </p:val>
                                        </p:tav>
                                        <p:tav tm="100000">
                                          <p:val>
                                            <p:strVal val="#ppt_x"/>
                                          </p:val>
                                        </p:tav>
                                      </p:tavLst>
                                    </p:anim>
                                    <p:anim calcmode="lin" valueType="num">
                                      <p:cBhvr>
                                        <p:cTn id="8" dur="500" fill="hold"/>
                                        <p:tgtEl>
                                          <p:spTgt spid="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2" y="0"/>
            <a:ext cx="12192003" cy="6858000"/>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8</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I y II Pedro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5"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0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7" name="TextBox 11"/>
          <p:cNvSpPr txBox="1"/>
          <p:nvPr/>
        </p:nvSpPr>
        <p:spPr>
          <a:xfrm>
            <a:off x="661415" y="1142518"/>
            <a:ext cx="10869170" cy="526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En el corazón de los elegidos ocurre un proceso particular. Pablo, en su carta a los romanos, describe ese proceso:</a:t>
            </a:r>
            <a:r>
              <a:rPr>
                <a:solidFill>
                  <a:srgbClr val="018443"/>
                </a:solidFill>
              </a:rPr>
              <a:t> “Ahora bien, sabemos que Dios dispone todas las cosas para el bien de los que lo aman, es decir, de los que él ha llamado (o elegido) de acuerdo a su propósito. (29) Porque a los que antes conoció también los predestinó para que sean hechos conforme a la imagen de su Hijo, para que él sea el primogénito entre muchos hermanos. (30) Y a los que predestinó, también los llamó (a la fe); y a los que llamó, también los justificó; y a los que justificó, también los glorificó. </a:t>
            </a:r>
            <a:r>
              <a:t>(Romanos 8: 28-30)…..</a:t>
            </a:r>
          </a:p>
        </p:txBody>
      </p:sp>
      <p:sp>
        <p:nvSpPr>
          <p:cNvPr id="208" name="TextBox 5"/>
          <p:cNvSpPr txBox="1"/>
          <p:nvPr/>
        </p:nvSpPr>
        <p:spPr>
          <a:xfrm>
            <a:off x="3094557" y="25229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1"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1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3" name="TextBox 11"/>
          <p:cNvSpPr txBox="1"/>
          <p:nvPr/>
        </p:nvSpPr>
        <p:spPr>
          <a:xfrm>
            <a:off x="944557" y="1129485"/>
            <a:ext cx="10152173"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conclusión a la que podemos llegar es que la fe viene después de la elección. En otras palabras, no fuimos elegidos debido a nuestra fe, sino que tenemos fe porque fuimos elegidos.</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 posible perder la fe. Eso es evidente por las muchas advertencias en la Biblia para garantizar que no la perdamos. Quienes fueron llevados a la fe y luego la perdieron porque no la alimentaron o la consideraron inferior a su superioridad intelectual, en el proceso pierden su salvación…..</a:t>
            </a:r>
          </a:p>
        </p:txBody>
      </p:sp>
      <p:sp>
        <p:nvSpPr>
          <p:cNvPr id="214" name="TextBox 5"/>
          <p:cNvSpPr txBox="1"/>
          <p:nvPr/>
        </p:nvSpPr>
        <p:spPr>
          <a:xfrm>
            <a:off x="3094557" y="216353"/>
            <a:ext cx="6002885" cy="76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3"/>
                                        </p:tgtEl>
                                        <p:attrNameLst>
                                          <p:attrName>style.visibility</p:attrName>
                                        </p:attrNameLst>
                                      </p:cBhvr>
                                      <p:to>
                                        <p:strVal val="visible"/>
                                      </p:to>
                                    </p:set>
                                    <p:anim calcmode="lin" valueType="num">
                                      <p:cBhvr>
                                        <p:cTn id="7" dur="500" fill="hold"/>
                                        <p:tgtEl>
                                          <p:spTgt spid="213"/>
                                        </p:tgtEl>
                                        <p:attrNameLst>
                                          <p:attrName>ppt_x</p:attrName>
                                        </p:attrNameLst>
                                      </p:cBhvr>
                                      <p:tavLst>
                                        <p:tav tm="0">
                                          <p:val>
                                            <p:strVal val="#ppt_x"/>
                                          </p:val>
                                        </p:tav>
                                        <p:tav tm="100000">
                                          <p:val>
                                            <p:strVal val="#ppt_x"/>
                                          </p:val>
                                        </p:tav>
                                      </p:tavLst>
                                    </p:anim>
                                    <p:anim calcmode="lin" valueType="num">
                                      <p:cBhvr>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7"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1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9" name="TextBox 11"/>
          <p:cNvSpPr txBox="1"/>
          <p:nvPr/>
        </p:nvSpPr>
        <p:spPr>
          <a:xfrm>
            <a:off x="639837" y="984293"/>
            <a:ext cx="11026831"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Pedro lo advierte: no pierdan la fe. Él hace esa advertencia en su segunda carta: </a:t>
            </a:r>
            <a:r>
              <a:rPr>
                <a:solidFill>
                  <a:srgbClr val="018443"/>
                </a:solidFill>
              </a:rPr>
              <a:t>“Gracias al conocimiento de nuestro Señor y Salvador Jesucristo, habían logrado escapar de las contaminaciones (incredulidad) del mundo, pero volvieron a enredarse en ellas y fueron vencidos, con lo que su estado final fue peor que el primero. (21) Les hubiera sido mejor no haber conocido el camino de la justicia, que volverse atrás después de haber conocido y recibido el santo mandamiento. (22) Pero en ellos se ha cumplido la verdad proverbial: «El perro vuelve a su vómito», y «la puerca recién lavada vuelve a revolcarse en el lodo» (2 Pedro 2:20-22)…..</a:t>
            </a:r>
          </a:p>
        </p:txBody>
      </p:sp>
      <p:sp>
        <p:nvSpPr>
          <p:cNvPr id="220" name="TextBox 5"/>
          <p:cNvSpPr txBox="1"/>
          <p:nvPr/>
        </p:nvSpPr>
        <p:spPr>
          <a:xfrm>
            <a:off x="3094557" y="121166"/>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3"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2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5" name="TextBox 11"/>
          <p:cNvSpPr txBox="1"/>
          <p:nvPr/>
        </p:nvSpPr>
        <p:spPr>
          <a:xfrm>
            <a:off x="801623" y="1200490"/>
            <a:ext cx="10588753"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Vemos esta advertencia en la carta de Pablo a los Filipenses: "Por tanto, amados míos, ya que siempre han obedecido, no sólo en mi presencia, sino mucho más ahora en mi ausencia, ocúpense en su salvación con temor y temblor...".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Pablo no dice que se ganen la salvación. Eso contradiría todo lo que dice la Biblia acerca de que la salvación es un regalo (Romanos 6:23) y no algo que nos ganamos (Efesios 2:8,9), y que la justicia viene por medio de la fe (Romanos 3:22). Pablo está diciendo: no pierdan la fe….. </a:t>
            </a:r>
          </a:p>
        </p:txBody>
      </p:sp>
      <p:sp>
        <p:nvSpPr>
          <p:cNvPr id="226" name="TextBox 5"/>
          <p:cNvSpPr txBox="1"/>
          <p:nvPr/>
        </p:nvSpPr>
        <p:spPr>
          <a:xfrm>
            <a:off x="3094557" y="164036"/>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5"/>
                                        </p:tgtEl>
                                        <p:attrNameLst>
                                          <p:attrName>style.visibility</p:attrName>
                                        </p:attrNameLst>
                                      </p:cBhvr>
                                      <p:to>
                                        <p:strVal val="visible"/>
                                      </p:to>
                                    </p:set>
                                    <p:anim calcmode="lin" valueType="num">
                                      <p:cBhvr>
                                        <p:cTn id="7" dur="500" fill="hold"/>
                                        <p:tgtEl>
                                          <p:spTgt spid="225"/>
                                        </p:tgtEl>
                                        <p:attrNameLst>
                                          <p:attrName>ppt_x</p:attrName>
                                        </p:attrNameLst>
                                      </p:cBhvr>
                                      <p:tavLst>
                                        <p:tav tm="0">
                                          <p:val>
                                            <p:strVal val="#ppt_x"/>
                                          </p:val>
                                        </p:tav>
                                        <p:tav tm="100000">
                                          <p:val>
                                            <p:strVal val="#ppt_x"/>
                                          </p:val>
                                        </p:tav>
                                      </p:tavLst>
                                    </p:anim>
                                    <p:anim calcmode="lin" valueType="num">
                                      <p:cBhvr>
                                        <p:cTn id="8"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9"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24</a:t>
            </a:r>
          </a:p>
        </p:txBody>
      </p:sp>
      <p:sp>
        <p:nvSpPr>
          <p:cNvPr id="23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1" name="TextBox 11"/>
          <p:cNvSpPr txBox="1"/>
          <p:nvPr/>
        </p:nvSpPr>
        <p:spPr>
          <a:xfrm>
            <a:off x="1028815" y="1130481"/>
            <a:ext cx="10637854"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Hay un beneficio particular para quienes “tiemblan de miedo” de perder la fe; porque quienes están preocupados por perder su fe no la perderán. Ellos son los que "no tropezarán". Los que están en peligro de perder la fe son los que la dan por hecha. La fe necesita mantenimiento </a:t>
            </a:r>
          </a:p>
          <a:p>
            <a:pPr marL="457200" indent="-457200">
              <a:buSzPct val="100000"/>
              <a:buFont typeface="Arial"/>
              <a:buChar char="•"/>
              <a:defRPr sz="31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otro lado, queremos ofrecer el consuelo que nos da la doctrina de la elección. Nuestro Buen Pastor dice: “Las que son mis ovejas, oyen mi voz; y yo las conozco, y ellas me siguen. Y yo les doy vida eterna; y no perecerán jamás, ni nadie las arrebatará de mi mano (Juan 10:27,28)….</a:t>
            </a:r>
          </a:p>
        </p:txBody>
      </p:sp>
      <p:sp>
        <p:nvSpPr>
          <p:cNvPr id="232" name="TextBox 5"/>
          <p:cNvSpPr txBox="1"/>
          <p:nvPr/>
        </p:nvSpPr>
        <p:spPr>
          <a:xfrm>
            <a:off x="3094557" y="203950"/>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1"/>
                                        </p:tgtEl>
                                        <p:attrNameLst>
                                          <p:attrName>style.visibility</p:attrName>
                                        </p:attrNameLst>
                                      </p:cBhvr>
                                      <p:to>
                                        <p:strVal val="visible"/>
                                      </p:to>
                                    </p:set>
                                    <p:anim calcmode="lin" valueType="num">
                                      <p:cBhvr>
                                        <p:cTn id="7" dur="500" fill="hold"/>
                                        <p:tgtEl>
                                          <p:spTgt spid="231"/>
                                        </p:tgtEl>
                                        <p:attrNameLst>
                                          <p:attrName>ppt_x</p:attrName>
                                        </p:attrNameLst>
                                      </p:cBhvr>
                                      <p:tavLst>
                                        <p:tav tm="0">
                                          <p:val>
                                            <p:strVal val="#ppt_x"/>
                                          </p:val>
                                        </p:tav>
                                        <p:tav tm="100000">
                                          <p:val>
                                            <p:strVal val="#ppt_x"/>
                                          </p:val>
                                        </p:tav>
                                      </p:tavLst>
                                    </p:anim>
                                    <p:anim calcmode="lin" valueType="num">
                                      <p:cBhvr>
                                        <p:cTn id="8"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5"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3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7" name="TextBox 11"/>
          <p:cNvSpPr txBox="1"/>
          <p:nvPr/>
        </p:nvSpPr>
        <p:spPr>
          <a:xfrm>
            <a:off x="874193" y="1153771"/>
            <a:ext cx="10443614" cy="636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Pero, no debemos de caer en el error de "una vez salvo, siempre salvo" de los calvinistas. La fe se puede perder. La fe que no se alimenta con los medios de gracia muere.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doctrina de la elección puede llevar a muchas especulaciones. Más bien, enfoquémonos en lo que sabemos. La fe que tenemos es un regalo. No la ganamos ni la merecíamos, pero lo que hagamos con ese regalo depende de nosotros. Guiados por el Espíritu, podemos nutrirla con los medios de la gracia o podemos descuidarla y finalmente perderla y, al hacerlo, perder la salvación.</a:t>
            </a:r>
          </a:p>
        </p:txBody>
      </p:sp>
      <p:sp>
        <p:nvSpPr>
          <p:cNvPr id="238" name="TextBox 5"/>
          <p:cNvSpPr txBox="1"/>
          <p:nvPr/>
        </p:nvSpPr>
        <p:spPr>
          <a:xfrm>
            <a:off x="2850295" y="19502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500" fill="hold"/>
                                        <p:tgtEl>
                                          <p:spTgt spid="237"/>
                                        </p:tgtEl>
                                        <p:attrNameLst>
                                          <p:attrName>ppt_x</p:attrName>
                                        </p:attrNameLst>
                                      </p:cBhvr>
                                      <p:tavLst>
                                        <p:tav tm="0">
                                          <p:val>
                                            <p:strVal val="#ppt_x"/>
                                          </p:val>
                                        </p:tav>
                                        <p:tav tm="100000">
                                          <p:val>
                                            <p:strVal val="#ppt_x"/>
                                          </p:val>
                                        </p:tav>
                                      </p:tavLst>
                                    </p:anim>
                                    <p:anim calcmode="lin" valueType="num">
                                      <p:cBhvr>
                                        <p:cTn id="8" dur="500" fill="hold"/>
                                        <p:tgtEl>
                                          <p:spTgt spid="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1"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4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3" name="TextBox 1"/>
          <p:cNvSpPr txBox="1"/>
          <p:nvPr/>
        </p:nvSpPr>
        <p:spPr>
          <a:xfrm>
            <a:off x="1038591" y="687120"/>
            <a:ext cx="10114818"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018443"/>
                </a:solidFill>
                <a:latin typeface="Berlin Sans FB Demi"/>
                <a:ea typeface="Berlin Sans FB Demi"/>
                <a:cs typeface="Berlin Sans FB Demi"/>
                <a:sym typeface="Berlin Sans FB Demi"/>
              </a:defRPr>
            </a:pPr>
            <a:r>
              <a:t>#2. En el último día, la vieja tierra y el viejo cielo serán destruidos con fuego: </a:t>
            </a:r>
            <a:r>
              <a:rPr>
                <a:solidFill>
                  <a:srgbClr val="5F3913"/>
                </a:solidFill>
              </a:rPr>
              <a:t>“Pero el día del Señor llegará como un ladrón en la noche. Ese día los cielos desaparecerán en medio de un gran estruendo, y los elementos arderán y serán reducidos a cenizas, y la tierra y todo lo que en ella se ha hecho será quemado…13 Pero, según sus promesas, nosotros esperamos un cielo nuevo y una tierra nueva, donde reinará la justicia”. (2 Pedro 3:10,13) </a:t>
            </a:r>
            <a:r>
              <a:t>¿Cómo serán el nuevo cielo y la nueva tierra?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6"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4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8" name="TextBox 1"/>
          <p:cNvSpPr txBox="1"/>
          <p:nvPr/>
        </p:nvSpPr>
        <p:spPr>
          <a:xfrm>
            <a:off x="828608" y="1417552"/>
            <a:ext cx="10534782" cy="500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5F3913"/>
                </a:solidFill>
                <a:latin typeface="Berlin Sans FB"/>
                <a:ea typeface="Berlin Sans FB"/>
                <a:cs typeface="Berlin Sans FB"/>
                <a:sym typeface="Berlin Sans FB"/>
              </a:defRPr>
            </a:pPr>
            <a:r>
              <a:t>La primera y mejor pista es que será un lugar donde “morará la justicia”. No habrá ningún efecto del pecado, solo la armonía y la paz originales que existían en el jardín del Edén. </a:t>
            </a:r>
          </a:p>
          <a:p>
            <a:pPr marL="457200" indent="-457200">
              <a:buSzPct val="100000"/>
              <a:buFont typeface="Arial"/>
              <a:buChar char="•"/>
              <a:defRPr sz="3600">
                <a:solidFill>
                  <a:srgbClr val="018443"/>
                </a:solidFill>
                <a:latin typeface="Berlin Sans FB"/>
                <a:ea typeface="Berlin Sans FB"/>
                <a:cs typeface="Berlin Sans FB"/>
                <a:sym typeface="Berlin Sans FB"/>
              </a:defRPr>
            </a:pPr>
            <a:r>
              <a:t>La "esclavitud" a la que fue sometida la tierra (que se manifiesta a través de huracanes, maremotos, inundaciones, hambrunas, etc.) cuando el pecado entró al mundo desaparecerá según Romanos 8:1……</a:t>
            </a:r>
          </a:p>
        </p:txBody>
      </p:sp>
      <p:sp>
        <p:nvSpPr>
          <p:cNvPr id="249" name="TextBox 7"/>
          <p:cNvSpPr txBox="1"/>
          <p:nvPr/>
        </p:nvSpPr>
        <p:spPr>
          <a:xfrm>
            <a:off x="3094556" y="451929"/>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8"/>
                                        </p:tgtEl>
                                        <p:attrNameLst>
                                          <p:attrName>style.visibility</p:attrName>
                                        </p:attrNameLst>
                                      </p:cBhvr>
                                      <p:to>
                                        <p:strVal val="visible"/>
                                      </p:to>
                                    </p:set>
                                    <p:anim calcmode="lin" valueType="num">
                                      <p:cBhvr>
                                        <p:cTn id="7" dur="500" fill="hold"/>
                                        <p:tgtEl>
                                          <p:spTgt spid="248"/>
                                        </p:tgtEl>
                                        <p:attrNameLst>
                                          <p:attrName>ppt_x</p:attrName>
                                        </p:attrNameLst>
                                      </p:cBhvr>
                                      <p:tavLst>
                                        <p:tav tm="0">
                                          <p:val>
                                            <p:strVal val="#ppt_x"/>
                                          </p:val>
                                        </p:tav>
                                        <p:tav tm="100000">
                                          <p:val>
                                            <p:strVal val="#ppt_x"/>
                                          </p:val>
                                        </p:tav>
                                      </p:tavLst>
                                    </p:anim>
                                    <p:anim calcmode="lin" valueType="num">
                                      <p:cBhvr>
                                        <p:cTn id="8" dur="500" fill="hold"/>
                                        <p:tgtEl>
                                          <p:spTgt spid="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2"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28</a:t>
            </a:r>
          </a:p>
        </p:txBody>
      </p:sp>
      <p:sp>
        <p:nvSpPr>
          <p:cNvPr id="25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4" name="TextBox 1"/>
          <p:cNvSpPr txBox="1"/>
          <p:nvPr/>
        </p:nvSpPr>
        <p:spPr>
          <a:xfrm>
            <a:off x="828607" y="1339737"/>
            <a:ext cx="10534782" cy="466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300">
                <a:solidFill>
                  <a:srgbClr val="5F3913"/>
                </a:solidFill>
                <a:latin typeface="Berlin Sans FB"/>
                <a:ea typeface="Berlin Sans FB"/>
                <a:cs typeface="Berlin Sans FB"/>
                <a:sym typeface="Berlin Sans FB"/>
              </a:defRPr>
            </a:pPr>
            <a:r>
              <a:t>La enemistad natural que existe entre animales y humanos desaparecerá como Isaías describe poéticamente: “El lobo y el cordero descansarán juntos, el león comerá paja como el buey…” (Isaías 65:25) ya no habrá muerte, ni más llanto, ni lamento ni dolor (Apocalipsis 21:4). Allí no habrá maldición. El trono de Dios y del Cordero estará en medio de ella, y sus siervos lo adorarán (Apocalipsis 22:3). </a:t>
            </a:r>
          </a:p>
          <a:p>
            <a:pPr marL="457200" indent="-457200">
              <a:buSzPct val="100000"/>
              <a:buFont typeface="Arial"/>
              <a:buChar char="•"/>
              <a:defRPr sz="3300">
                <a:solidFill>
                  <a:srgbClr val="018443"/>
                </a:solidFill>
                <a:latin typeface="Berlin Sans FB"/>
                <a:ea typeface="Berlin Sans FB"/>
                <a:cs typeface="Berlin Sans FB"/>
                <a:sym typeface="Berlin Sans FB"/>
              </a:defRPr>
            </a:pPr>
            <a:r>
              <a:t>En resumen, todo será perfecto.</a:t>
            </a:r>
          </a:p>
        </p:txBody>
      </p:sp>
      <p:sp>
        <p:nvSpPr>
          <p:cNvPr id="255" name="TextBox 7"/>
          <p:cNvSpPr txBox="1"/>
          <p:nvPr/>
        </p:nvSpPr>
        <p:spPr>
          <a:xfrm>
            <a:off x="3094556" y="29588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4"/>
                                        </p:tgtEl>
                                        <p:attrNameLst>
                                          <p:attrName>style.visibility</p:attrName>
                                        </p:attrNameLst>
                                      </p:cBhvr>
                                      <p:to>
                                        <p:strVal val="visible"/>
                                      </p:to>
                                    </p:set>
                                    <p:anim calcmode="lin" valueType="num">
                                      <p:cBhvr>
                                        <p:cTn id="7" dur="500" fill="hold"/>
                                        <p:tgtEl>
                                          <p:spTgt spid="254"/>
                                        </p:tgtEl>
                                        <p:attrNameLst>
                                          <p:attrName>ppt_x</p:attrName>
                                        </p:attrNameLst>
                                      </p:cBhvr>
                                      <p:tavLst>
                                        <p:tav tm="0">
                                          <p:val>
                                            <p:strVal val="#ppt_x"/>
                                          </p:val>
                                        </p:tav>
                                        <p:tav tm="100000">
                                          <p:val>
                                            <p:strVal val="#ppt_x"/>
                                          </p:val>
                                        </p:tav>
                                      </p:tavLst>
                                    </p:anim>
                                    <p:anim calcmode="lin" valueType="num">
                                      <p:cBhvr>
                                        <p:cTn id="8"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8"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5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0" name="TextBox 1"/>
          <p:cNvSpPr txBox="1"/>
          <p:nvPr/>
        </p:nvSpPr>
        <p:spPr>
          <a:xfrm>
            <a:off x="760159" y="1097128"/>
            <a:ext cx="10671679"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latin typeface="Berlin Sans FB"/>
                <a:ea typeface="Berlin Sans FB"/>
                <a:cs typeface="Berlin Sans FB"/>
                <a:sym typeface="Berlin Sans FB"/>
              </a:defRPr>
            </a:pPr>
            <a:r>
              <a:t>Una “pregunta abierta” es cuando hay dos interpretaciones de un pasaje sin suficiente información en el resto de la Biblia para saber qué interpretación es correcta o mejor. </a:t>
            </a:r>
          </a:p>
          <a:p>
            <a:pPr marL="457200" indent="-457200">
              <a:buSzPct val="100000"/>
              <a:buFont typeface="Arial"/>
              <a:buChar char="•"/>
              <a:defRPr sz="3000">
                <a:solidFill>
                  <a:srgbClr val="018443"/>
                </a:solidFill>
                <a:latin typeface="Berlin Sans FB"/>
                <a:ea typeface="Berlin Sans FB"/>
                <a:cs typeface="Berlin Sans FB"/>
                <a:sym typeface="Berlin Sans FB"/>
              </a:defRPr>
            </a:pPr>
            <a:r>
              <a:t>Algunos creen que Dios destruirá el viejo cielo y la vieja tierra, con fuego y los “remodelará” a partir de las cenizas para crear el nuevo cielo y la nueva tierra. Otros creen que Dios destruirá (aniquilará, vaporizará) el viejo cielo y la vieja tierra para que ya no existan y luego creará (de la nada) la nueva tierra. </a:t>
            </a:r>
          </a:p>
          <a:p>
            <a:pPr marL="457200" indent="-457200">
              <a:buSzPct val="100000"/>
              <a:buFont typeface="Arial"/>
              <a:buChar char="•"/>
              <a:defRPr sz="3000">
                <a:solidFill>
                  <a:srgbClr val="5F3913"/>
                </a:solidFill>
                <a:latin typeface="Berlin Sans FB"/>
                <a:ea typeface="Berlin Sans FB"/>
                <a:cs typeface="Berlin Sans FB"/>
                <a:sym typeface="Berlin Sans FB"/>
              </a:defRPr>
            </a:pPr>
            <a:r>
              <a:t>Esa es una pregunta abierta. Somos libres de creer en cualquiera de las interpretaciones. El resultado final es el mismo: ¡un nuevo orden perfecto de las cosas! </a:t>
            </a:r>
          </a:p>
        </p:txBody>
      </p:sp>
      <p:sp>
        <p:nvSpPr>
          <p:cNvPr id="261" name="TextBox 7"/>
          <p:cNvSpPr txBox="1"/>
          <p:nvPr/>
        </p:nvSpPr>
        <p:spPr>
          <a:xfrm>
            <a:off x="3094556" y="149248"/>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60">
                                            <p:txEl>
                                              <p:pRg st="1" end="1"/>
                                            </p:txEl>
                                          </p:spTgt>
                                        </p:tgtEl>
                                        <p:attrNameLst>
                                          <p:attrName>style.visibility</p:attrName>
                                        </p:attrNameLst>
                                      </p:cBhvr>
                                      <p:to>
                                        <p:strVal val="visible"/>
                                      </p:to>
                                    </p:set>
                                    <p:anim calcmode="lin" valueType="num">
                                      <p:cBhvr>
                                        <p:cTn id="7" dur="500" fill="hold"/>
                                        <p:tgtEl>
                                          <p:spTgt spid="26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60">
                                            <p:txEl>
                                              <p:pRg st="2" end="2"/>
                                            </p:txEl>
                                          </p:spTgt>
                                        </p:tgtEl>
                                        <p:attrNameLst>
                                          <p:attrName>style.visibility</p:attrName>
                                        </p:attrNameLst>
                                      </p:cBhvr>
                                      <p:to>
                                        <p:strVal val="visible"/>
                                      </p:to>
                                    </p:set>
                                    <p:anim calcmode="lin" valueType="num">
                                      <p:cBhvr>
                                        <p:cTn id="13" dur="500" fill="hold"/>
                                        <p:tgtEl>
                                          <p:spTgt spid="260">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633117"/>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4" name="TextBox 2"/>
          <p:cNvSpPr txBox="1"/>
          <p:nvPr/>
        </p:nvSpPr>
        <p:spPr>
          <a:xfrm>
            <a:off x="534233" y="6276547"/>
            <a:ext cx="154018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30</a:t>
            </a:r>
          </a:p>
        </p:txBody>
      </p:sp>
      <p:sp>
        <p:nvSpPr>
          <p:cNvPr id="26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6" name="TextBox 11"/>
          <p:cNvSpPr txBox="1"/>
          <p:nvPr/>
        </p:nvSpPr>
        <p:spPr>
          <a:xfrm>
            <a:off x="903864" y="616079"/>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267"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31</a:t>
            </a:r>
          </a:p>
        </p:txBody>
      </p:sp>
      <p:sp>
        <p:nvSpPr>
          <p:cNvPr id="27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1" name="TextBox 7"/>
          <p:cNvSpPr txBox="1"/>
          <p:nvPr/>
        </p:nvSpPr>
        <p:spPr>
          <a:xfrm>
            <a:off x="2588540" y="197960"/>
            <a:ext cx="9069226" cy="682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lgn="ctr">
              <a:defRPr sz="9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1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514350" indent="-514350">
              <a:buSzPct val="100000"/>
              <a:buAutoNum type="alphaLcPeriod" startAt="1"/>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¿Cuándo y dónde se escribieron las dos epístolas de Pedro?</a:t>
            </a:r>
          </a:p>
          <a:p>
            <a:pPr marL="514350" indent="-514350">
              <a:buSzPct val="100000"/>
              <a:buAutoNum type="alphaLcPeriod" startAt="1"/>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Cuáles son los temas principales de la primera y segunda epístola?</a:t>
            </a:r>
          </a:p>
          <a:p>
            <a:pPr marL="514350" indent="-514350">
              <a:buSzPct val="100000"/>
              <a:buAutoNum type="alphaLcPeriod" startAt="1"/>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Los primeros cristianos pensaban que Jesús iba a regresar muy pronto. Pero hoy en día seguimos esperando. ¿Qué les dice Pedro a quienes se burlaron y se burlan hoy en día diciendo: "¿Qué pasó con la promesa de su venida?" (2 Pedro 3:4)</a:t>
            </a:r>
          </a:p>
        </p:txBody>
      </p:sp>
      <p:sp>
        <p:nvSpPr>
          <p:cNvPr id="272"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5"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32</a:t>
            </a:r>
          </a:p>
        </p:txBody>
      </p:sp>
      <p:sp>
        <p:nvSpPr>
          <p:cNvPr id="27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7" name="TextBox 11"/>
          <p:cNvSpPr txBox="1"/>
          <p:nvPr/>
        </p:nvSpPr>
        <p:spPr>
          <a:xfrm>
            <a:off x="959663" y="59386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278"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itle 1"/>
          <p:cNvSpPr txBox="1"/>
          <p:nvPr>
            <p:ph type="ctrTitle"/>
          </p:nvPr>
        </p:nvSpPr>
        <p:spPr>
          <a:prstGeom prst="rect">
            <a:avLst/>
          </a:prstGeom>
        </p:spPr>
        <p:txBody>
          <a:bodyPr/>
          <a:lstStyle/>
          <a:p>
            <a:pPr/>
          </a:p>
        </p:txBody>
      </p:sp>
      <p:sp>
        <p:nvSpPr>
          <p:cNvPr id="281" name="Subtitle 2"/>
          <p:cNvSpPr txBox="1"/>
          <p:nvPr>
            <p:ph type="subTitle" sz="quarter" idx="1"/>
          </p:nvPr>
        </p:nvSpPr>
        <p:spPr>
          <a:xfrm>
            <a:off x="1524000" y="3602037"/>
            <a:ext cx="9144000" cy="1655762"/>
          </a:xfrm>
          <a:prstGeom prst="rect">
            <a:avLst/>
          </a:prstGeom>
        </p:spPr>
        <p:txBody>
          <a:bodyPr/>
          <a:lstStyle/>
          <a:p>
            <a:pPr/>
          </a:p>
        </p:txBody>
      </p:sp>
      <p:pic>
        <p:nvPicPr>
          <p:cNvPr id="282"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extBox 9"/>
          <p:cNvSpPr txBox="1"/>
          <p:nvPr/>
        </p:nvSpPr>
        <p:spPr>
          <a:xfrm>
            <a:off x="935784" y="641519"/>
            <a:ext cx="10320430"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Señor Dios, Padre celestial: Te pedimos que nos libres de la persecución para que podamos adorarte en paz. Sin embargo, si permites que la persecución llegue a nuestras vidas, ya sea física, social o mental, haz que no tengamos miedo y estemos siempre dispuestos a compartir la esperanza que tenemos dentro de nosotros. Te lo pedimos en el nombre de Jesús.  Amén. </a:t>
            </a:r>
          </a:p>
        </p:txBody>
      </p:sp>
      <p:pic>
        <p:nvPicPr>
          <p:cNvPr id="107" name="Picture 4" descr="Picture 4"/>
          <p:cNvPicPr>
            <a:picLocks noChangeAspect="1"/>
          </p:cNvPicPr>
          <p:nvPr/>
        </p:nvPicPr>
        <p:blipFill>
          <a:blip r:embed="rId2">
            <a:extLst/>
          </a:blip>
          <a:srcRect l="17888" t="4477" r="16984" b="8683"/>
          <a:stretch>
            <a:fillRect/>
          </a:stretch>
        </p:blipFill>
        <p:spPr>
          <a:xfrm>
            <a:off x="10798213" y="5360526"/>
            <a:ext cx="964016" cy="1285355"/>
          </a:xfrm>
          <a:prstGeom prst="rect">
            <a:avLst/>
          </a:prstGeom>
          <a:ln w="12700">
            <a:miter lim="400000"/>
          </a:ln>
        </p:spPr>
      </p:pic>
      <p:sp>
        <p:nvSpPr>
          <p:cNvPr id="108"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09"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2" name="TextBox 8"/>
          <p:cNvSpPr txBox="1"/>
          <p:nvPr/>
        </p:nvSpPr>
        <p:spPr>
          <a:xfrm>
            <a:off x="3740318" y="1472845"/>
            <a:ext cx="743622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3"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4"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5"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8" name="Picture 2" descr="Picture 2"/>
          <p:cNvPicPr>
            <a:picLocks noChangeAspect="1"/>
          </p:cNvPicPr>
          <p:nvPr/>
        </p:nvPicPr>
        <p:blipFill>
          <a:blip r:embed="rId3">
            <a:extLst/>
          </a:blip>
          <a:stretch>
            <a:fillRect/>
          </a:stretch>
        </p:blipFill>
        <p:spPr>
          <a:xfrm>
            <a:off x="2797631" y="1936886"/>
            <a:ext cx="6596738" cy="1781879"/>
          </a:xfrm>
          <a:prstGeom prst="rect">
            <a:avLst/>
          </a:prstGeom>
          <a:ln w="12700">
            <a:miter lim="400000"/>
          </a:ln>
        </p:spPr>
      </p:pic>
      <p:sp>
        <p:nvSpPr>
          <p:cNvPr id="119" name="TextBox 3"/>
          <p:cNvSpPr txBox="1"/>
          <p:nvPr/>
        </p:nvSpPr>
        <p:spPr>
          <a:xfrm>
            <a:off x="2488676" y="4178484"/>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0"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4" name="TextBox 1"/>
          <p:cNvSpPr txBox="1"/>
          <p:nvPr/>
        </p:nvSpPr>
        <p:spPr>
          <a:xfrm>
            <a:off x="1006728" y="1823391"/>
            <a:ext cx="10015946"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¿Cuándo y dónde se escribieron las dos epístolas de Pedro?</a:t>
            </a:r>
          </a:p>
        </p:txBody>
      </p:sp>
      <p:sp>
        <p:nvSpPr>
          <p:cNvPr id="125" name="TextBox 5"/>
          <p:cNvSpPr txBox="1"/>
          <p:nvPr/>
        </p:nvSpPr>
        <p:spPr>
          <a:xfrm>
            <a:off x="1042306" y="407030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6"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7"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100000">
                                          <p:val>
                                            <p:strVal val="#ppt_x"/>
                                          </p:val>
                                        </p:tav>
                                      </p:tavLst>
                                    </p:anim>
                                    <p:anim calcmode="lin" valueType="num">
                                      <p:cBhvr>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0" name="TextBox 1"/>
          <p:cNvSpPr txBox="1"/>
          <p:nvPr/>
        </p:nvSpPr>
        <p:spPr>
          <a:xfrm>
            <a:off x="1088026" y="369517"/>
            <a:ext cx="10015947"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¿Cuándo y dónde se escribieron las dos epístolas de Pedro?</a:t>
            </a:r>
          </a:p>
        </p:txBody>
      </p:sp>
      <p:sp>
        <p:nvSpPr>
          <p:cNvPr id="131"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33" name="TextBox 2"/>
          <p:cNvSpPr txBox="1"/>
          <p:nvPr/>
        </p:nvSpPr>
        <p:spPr>
          <a:xfrm>
            <a:off x="1160592" y="1886517"/>
            <a:ext cx="10015947" cy="47278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sz="3600">
                <a:solidFill>
                  <a:srgbClr val="018443"/>
                </a:solidFill>
                <a:latin typeface="Berlin Sans FB"/>
                <a:ea typeface="Berlin Sans FB"/>
                <a:cs typeface="Berlin Sans FB"/>
                <a:sym typeface="Berlin Sans FB"/>
              </a:defRPr>
            </a:pPr>
            <a:r>
              <a:t>Fueron escritas en Roma entre el año 64 d. C. —cuando Nerón comenzó a perseguir a los cristianos, culpándolos por el fuego que quemó a Roma— y el año 68 d. C., cuando Nerón se suicidó. </a:t>
            </a:r>
          </a:p>
          <a:p>
            <a:pPr marL="342900" indent="-342900">
              <a:lnSpc>
                <a:spcPct val="107000"/>
              </a:lnSpc>
              <a:buSzPct val="100000"/>
              <a:buFont typeface="Symbol"/>
              <a:buChar char="·"/>
              <a:defRPr sz="3600">
                <a:solidFill>
                  <a:srgbClr val="5F3913"/>
                </a:solidFill>
                <a:latin typeface="Berlin Sans FB"/>
                <a:ea typeface="Berlin Sans FB"/>
                <a:cs typeface="Berlin Sans FB"/>
                <a:sym typeface="Berlin Sans FB"/>
              </a:defRPr>
            </a:pPr>
            <a:r>
              <a:t>2 Pedro 1:12-15 indica que la segunda carta fue escrita poco antes de su martirio a manos del emperador Nerón.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3"/>
                                        </p:tgtEl>
                                        <p:attrNameLst>
                                          <p:attrName>style.visibility</p:attrName>
                                        </p:attrNameLst>
                                      </p:cBhvr>
                                      <p:to>
                                        <p:strVal val="visible"/>
                                      </p:to>
                                    </p:set>
                                    <p:anim calcmode="lin" valueType="num">
                                      <p:cBhvr>
                                        <p:cTn id="7" dur="500" fill="hold"/>
                                        <p:tgtEl>
                                          <p:spTgt spid="133"/>
                                        </p:tgtEl>
                                        <p:attrNameLst>
                                          <p:attrName>ppt_x</p:attrName>
                                        </p:attrNameLst>
                                      </p:cBhvr>
                                      <p:tavLst>
                                        <p:tav tm="0">
                                          <p:val>
                                            <p:strVal val="#ppt_x"/>
                                          </p:val>
                                        </p:tav>
                                        <p:tav tm="100000">
                                          <p:val>
                                            <p:strVal val="#ppt_x"/>
                                          </p:val>
                                        </p:tav>
                                      </p:tavLst>
                                    </p:anim>
                                    <p:anim calcmode="lin" valueType="num">
                                      <p:cBhvr>
                                        <p:cTn id="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6" name="TextBox 1"/>
          <p:cNvSpPr txBox="1"/>
          <p:nvPr/>
        </p:nvSpPr>
        <p:spPr>
          <a:xfrm>
            <a:off x="996174" y="1860787"/>
            <a:ext cx="10344782" cy="1437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¿Cuáles son los temas principales de la primera y segunda epístola?</a:t>
            </a:r>
          </a:p>
        </p:txBody>
      </p:sp>
      <p:sp>
        <p:nvSpPr>
          <p:cNvPr id="137" name="TextBox 5"/>
          <p:cNvSpPr txBox="1"/>
          <p:nvPr/>
        </p:nvSpPr>
        <p:spPr>
          <a:xfrm>
            <a:off x="1196170" y="400861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38"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39"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500" fill="hold"/>
                                        <p:tgtEl>
                                          <p:spTgt spid="137"/>
                                        </p:tgtEl>
                                        <p:attrNameLst>
                                          <p:attrName>ppt_x</p:attrName>
                                        </p:attrNameLst>
                                      </p:cBhvr>
                                      <p:tavLst>
                                        <p:tav tm="0">
                                          <p:val>
                                            <p:strVal val="#ppt_x"/>
                                          </p:val>
                                        </p:tav>
                                        <p:tav tm="100000">
                                          <p:val>
                                            <p:strVal val="#ppt_x"/>
                                          </p:val>
                                        </p:tav>
                                      </p:tavLst>
                                    </p:anim>
                                    <p:anim calcmode="lin" valueType="num">
                                      <p:cBhvr>
                                        <p:cTn id="8"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