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vKxmzYmmZS/6Hnn24o5I0XKbX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fckWs6itLc"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5JaMcVzEa4"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Musica/El-Verbo-encarnado-nacio" TargetMode="External"/><Relationship Id="rId3" Type="http://schemas.openxmlformats.org/officeDocument/2006/relationships/hyperlink" Target="https://www.academiacristo.com/Musica/Gloria-en-las-altura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Ag-if6bjO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1155CC"/>
                </a:solidFill>
                <a:latin typeface="Calibri"/>
                <a:ea typeface="Calibri"/>
                <a:cs typeface="Calibri"/>
                <a:sym typeface="Calibri"/>
                <a:hlinkClick r:id="rId2">
                  <a:extLst>
                    <a:ext uri="{A12FA001-AC4F-418D-AE19-62706E023703}">
                      <ahyp:hlinkClr val="tx"/>
                    </a:ext>
                  </a:extLst>
                </a:hlinkClick>
              </a:rPr>
              <a:t>https://www.youtube.com/watch?v=RfckWs6itLc</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Mateo 1:18-24 y contestar las siguientes preguntas de considerar:</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¿Cuáles son los objetos de esta historia? </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¿Dónde ocurrió la historia? </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¿Cuándo ocurrió la historia? </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 es el problema? </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 soluciona el problema?</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6d21735871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Repasamos las preguntas de Considerar: </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¿Cuáles son los objetos de esta historia? </a:t>
            </a:r>
            <a:endParaRPr>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¿Dónde ocurrió la historia? </a:t>
            </a:r>
            <a:endParaRPr>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¿Cuándo ocurrió la historia? </a:t>
            </a:r>
            <a:endParaRPr>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 es el problema? </a:t>
            </a:r>
            <a:endParaRPr>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 soluciona el problema?</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75" name="Google Shape;175;g26d21735871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6d21735871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Recordamos la importancia de las preguntas de “Considerar”</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detalles nos ayudan con la comprensión de la historia. </a:t>
            </a:r>
            <a:endParaRPr>
              <a:solidFill>
                <a:schemeClr val="dk1"/>
              </a:solidFill>
              <a:latin typeface="Calibri"/>
              <a:ea typeface="Calibri"/>
              <a:cs typeface="Calibri"/>
              <a:sym typeface="Calibri"/>
            </a:endParaRPr>
          </a:p>
          <a:p>
            <a:pPr indent="-298450" lvl="4" marL="17716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Identificar los detalles nos permite pintar una imagen precisa en nuestra mente de lo que la biblia realmente dice y muestra. </a:t>
            </a:r>
            <a:endParaRPr>
              <a:solidFill>
                <a:schemeClr val="dk1"/>
              </a:solidFill>
              <a:latin typeface="Calibri"/>
              <a:ea typeface="Calibri"/>
              <a:cs typeface="Calibri"/>
              <a:sym typeface="Calibri"/>
            </a:endParaRPr>
          </a:p>
          <a:p>
            <a:pPr indent="-298450" lvl="4" marL="17716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Considere la importancia de leer la biblia versus escuchar a otros (o videos) hablar sobre la Biblia. 2 Timoteo 3:16-17 Toda la Escritura es inspirada por Dios y útil para enseñar, para reprender, para corregir y para instruir en la justicia, a fin de que el siervo de dios esté enteramente capacitado para toda buena obra.</a:t>
            </a:r>
            <a:endParaRPr>
              <a:solidFill>
                <a:schemeClr val="dk1"/>
              </a:solidFill>
              <a:latin typeface="Calibri"/>
              <a:ea typeface="Calibri"/>
              <a:cs typeface="Calibri"/>
              <a:sym typeface="Calibri"/>
            </a:endParaRPr>
          </a:p>
          <a:p>
            <a:pPr indent="-298450" lvl="1"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Deja que la Biblia se interprete a sí misma</a:t>
            </a:r>
            <a:endParaRPr>
              <a:solidFill>
                <a:schemeClr val="dk1"/>
              </a:solidFill>
              <a:latin typeface="Calibri"/>
              <a:ea typeface="Calibri"/>
              <a:cs typeface="Calibri"/>
              <a:sym typeface="Calibri"/>
            </a:endParaRPr>
          </a:p>
          <a:p>
            <a:pPr indent="-184150" lvl="3" marL="17716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leemos secciones completas de la Biblia, estamos considerando todo el contexto en nuestra interpretación y no solo un versículo o expresión. Deseamos que la Biblia, la Palabra inspirada de Dios nos diga lo que significa. </a:t>
            </a:r>
            <a:endParaRPr>
              <a:solidFill>
                <a:schemeClr val="dk1"/>
              </a:solidFill>
              <a:latin typeface="Calibri"/>
              <a:ea typeface="Calibri"/>
              <a:cs typeface="Calibri"/>
              <a:sym typeface="Calibri"/>
            </a:endParaRPr>
          </a:p>
          <a:p>
            <a:pPr indent="-184150" lvl="3" marL="17716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También consideramos otros textos de la Biblia. </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 objetivo importante de hoy día es que vamos a “Practicar las preguntas de “Considerar” con una compañera.” Es decir que ustedes ahorita van a tener la oportunidad de preguntar unas a otras las preguntas de Considerar en un grupito de Zoom. Por estas preguntas, van a considerar los detalles de Mateo 1:18-24 juntos.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85" name="Google Shape;185;g26d21735871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6d21735871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Los Grupos Pequeños de Zoom </a:t>
            </a:r>
            <a:r>
              <a:rPr lang="en-US">
                <a:solidFill>
                  <a:schemeClr val="dk1"/>
                </a:solidFill>
                <a:latin typeface="Calibri"/>
                <a:ea typeface="Calibri"/>
                <a:cs typeface="Calibri"/>
                <a:sym typeface="Calibri"/>
              </a:rPr>
              <a:t>(el uso de grupos pequeños es una opción pero no obligatorio)</a:t>
            </a:r>
            <a:endParaRPr>
              <a:solidFill>
                <a:schemeClr val="dk1"/>
              </a:solidFill>
              <a:latin typeface="Calibri"/>
              <a:ea typeface="Calibri"/>
              <a:cs typeface="Calibri"/>
              <a:sym typeface="Calibri"/>
            </a:endParaRPr>
          </a:p>
          <a:p>
            <a:pPr indent="-298450" lvl="2"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Salas pequeñas de Zoom donde los participantes puedan dialogar. </a:t>
            </a:r>
            <a:endParaRPr>
              <a:solidFill>
                <a:schemeClr val="dk1"/>
              </a:solidFill>
              <a:latin typeface="Calibri"/>
              <a:ea typeface="Calibri"/>
              <a:cs typeface="Calibri"/>
              <a:sym typeface="Calibri"/>
            </a:endParaRPr>
          </a:p>
          <a:p>
            <a:pPr indent="-298450" lvl="2"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Propósito? </a:t>
            </a:r>
            <a:endParaRPr>
              <a:solidFill>
                <a:schemeClr val="dk1"/>
              </a:solidFill>
              <a:latin typeface="Calibri"/>
              <a:ea typeface="Calibri"/>
              <a:cs typeface="Calibri"/>
              <a:sym typeface="Calibri"/>
            </a:endParaRPr>
          </a:p>
          <a:p>
            <a:pPr indent="-298450" lvl="3"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habilidad de hablar sobre temas espirituales</a:t>
            </a:r>
            <a:endParaRPr>
              <a:solidFill>
                <a:schemeClr val="dk1"/>
              </a:solidFill>
              <a:latin typeface="Calibri"/>
              <a:ea typeface="Calibri"/>
              <a:cs typeface="Calibri"/>
              <a:sym typeface="Calibri"/>
            </a:endParaRPr>
          </a:p>
          <a:p>
            <a:pPr indent="-298450" lvl="3"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habilidad de escuchar a otros</a:t>
            </a:r>
            <a:endParaRPr>
              <a:solidFill>
                <a:schemeClr val="dk1"/>
              </a:solidFill>
              <a:latin typeface="Calibri"/>
              <a:ea typeface="Calibri"/>
              <a:cs typeface="Calibri"/>
              <a:sym typeface="Calibri"/>
            </a:endParaRPr>
          </a:p>
          <a:p>
            <a:pPr indent="-298450" lvl="3"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habilidad de aprender el uno del otro</a:t>
            </a:r>
            <a:endParaRPr>
              <a:solidFill>
                <a:schemeClr val="dk1"/>
              </a:solidFill>
              <a:latin typeface="Calibri"/>
              <a:ea typeface="Calibri"/>
              <a:cs typeface="Calibri"/>
              <a:sym typeface="Calibri"/>
            </a:endParaRPr>
          </a:p>
          <a:p>
            <a:pPr indent="-298450" lvl="3"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habilidad de resumir un punto importante. </a:t>
            </a:r>
            <a:endParaRPr>
              <a:solidFill>
                <a:schemeClr val="dk1"/>
              </a:solidFill>
              <a:latin typeface="Calibri"/>
              <a:ea typeface="Calibri"/>
              <a:cs typeface="Calibri"/>
              <a:sym typeface="Calibri"/>
            </a:endParaRPr>
          </a:p>
          <a:p>
            <a:pPr indent="-298450" lvl="2"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El Profesor@ va a manejar todo! Va a aparecer en tu pantalla un botón para entrar una salita. Entra y plática con un compañero del curso usando las preguntas de Considerar (están en tu WhatsApp). El Profesor@ va a regresar con ustedes al grupo grande de Zoom cuando es tiempo. Por si acaso, si estás botado del Zoom, entra de nuevo usando el enlace del curso y el Profesor@ le puede ayudar. </a:t>
            </a:r>
            <a:endParaRPr>
              <a:solidFill>
                <a:schemeClr val="dk1"/>
              </a:solidFill>
              <a:latin typeface="Calibri"/>
              <a:ea typeface="Calibri"/>
              <a:cs typeface="Calibri"/>
              <a:sym typeface="Calibri"/>
            </a:endParaRPr>
          </a:p>
          <a:p>
            <a:pPr indent="-298450" lvl="3" marL="1371600" rtl="0" algn="l">
              <a:spcBef>
                <a:spcPts val="1000"/>
              </a:spcBef>
              <a:spcAft>
                <a:spcPts val="0"/>
              </a:spcAft>
              <a:buClr>
                <a:schemeClr val="dk1"/>
              </a:buClr>
              <a:buSzPts val="1100"/>
              <a:buFont typeface="Calibri"/>
              <a:buAutoNum type="romanLcPeriod"/>
            </a:pPr>
            <a:r>
              <a:rPr i="1" lang="en-US">
                <a:solidFill>
                  <a:schemeClr val="dk1"/>
                </a:solidFill>
                <a:latin typeface="Calibri"/>
                <a:ea typeface="Calibri"/>
                <a:cs typeface="Calibri"/>
                <a:sym typeface="Calibri"/>
              </a:rPr>
              <a:t>Deja que los estudiantes hablan Grupos Pequeños de Zoom usando las preguntas de Considerar. Comparte las Preguntas de Considerar en el chat para que tengan una referencia. Sería mejor tener grupitos de 3 estudiantes en cada grupo y permitir 8 minutos de conversación. Si necesites ayuda en cómo hacer o manejar un Grupito de Zoom, pregunta al Director Académico para recibir ayuda.</a:t>
            </a:r>
            <a:endParaRPr i="1">
              <a:solidFill>
                <a:schemeClr val="dk1"/>
              </a:solidFill>
              <a:latin typeface="Calibri"/>
              <a:ea typeface="Calibri"/>
              <a:cs typeface="Calibri"/>
              <a:sym typeface="Calibri"/>
            </a:endParaRPr>
          </a:p>
          <a:p>
            <a:pPr indent="0" lvl="0" marL="0" rtl="0" algn="l">
              <a:spcBef>
                <a:spcPts val="1000"/>
              </a:spcBef>
              <a:spcAft>
                <a:spcPts val="1000"/>
              </a:spcAft>
              <a:buNone/>
            </a:pPr>
            <a:r>
              <a:t/>
            </a:r>
            <a:endParaRPr b="1">
              <a:solidFill>
                <a:schemeClr val="dk1"/>
              </a:solidFill>
              <a:latin typeface="Calibri"/>
              <a:ea typeface="Calibri"/>
              <a:cs typeface="Calibri"/>
              <a:sym typeface="Calibri"/>
            </a:endParaRPr>
          </a:p>
        </p:txBody>
      </p:sp>
      <p:sp>
        <p:nvSpPr>
          <p:cNvPr id="195" name="Google Shape;195;g26d21735871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6d21735871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Retroalimentación</a:t>
            </a:r>
            <a:endParaRPr i="1">
              <a:solidFill>
                <a:schemeClr val="dk1"/>
              </a:solidFill>
              <a:latin typeface="Calibri"/>
              <a:ea typeface="Calibri"/>
              <a:cs typeface="Calibri"/>
              <a:sym typeface="Calibri"/>
            </a:endParaRPr>
          </a:p>
          <a:p>
            <a:pPr indent="-298450" lvl="3"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 gustó la experiencia de los Grupos pequeños? </a:t>
            </a:r>
            <a:endParaRPr>
              <a:solidFill>
                <a:schemeClr val="dk1"/>
              </a:solidFill>
              <a:latin typeface="Calibri"/>
              <a:ea typeface="Calibri"/>
              <a:cs typeface="Calibri"/>
              <a:sym typeface="Calibri"/>
            </a:endParaRPr>
          </a:p>
          <a:p>
            <a:pPr indent="-298450" lvl="3"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pregunta fue la más difícil? </a:t>
            </a:r>
            <a:endParaRPr>
              <a:solidFill>
                <a:schemeClr val="dk1"/>
              </a:solidFill>
              <a:latin typeface="Calibri"/>
              <a:ea typeface="Calibri"/>
              <a:cs typeface="Calibri"/>
              <a:sym typeface="Calibri"/>
            </a:endParaRPr>
          </a:p>
          <a:p>
            <a:pPr indent="0" lvl="0" marL="0" rtl="0" algn="l">
              <a:spcBef>
                <a:spcPts val="1000"/>
              </a:spcBef>
              <a:spcAft>
                <a:spcPts val="1000"/>
              </a:spcAft>
              <a:buNone/>
            </a:pPr>
            <a:r>
              <a:t/>
            </a:r>
            <a:endParaRPr b="1">
              <a:solidFill>
                <a:schemeClr val="dk1"/>
              </a:solidFill>
              <a:latin typeface="Calibri"/>
              <a:ea typeface="Calibri"/>
              <a:cs typeface="Calibri"/>
              <a:sym typeface="Calibri"/>
            </a:endParaRPr>
          </a:p>
        </p:txBody>
      </p:sp>
      <p:sp>
        <p:nvSpPr>
          <p:cNvPr id="204" name="Google Shape;204;g26d21735871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13" name="Google Shape;213;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2984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Como Dios había prometido por miles de años, Cristo el Señor nació de una virgen, como descendiente de David cumpliendo con las palabras anunciadas por el ángel para salvarnos de nuestros pecados. </a:t>
            </a:r>
            <a:endParaRPr>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224" name="Google Shape;22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298450" lvl="1" marL="1371600" marR="171450" rtl="0" algn="l">
              <a:spcBef>
                <a:spcPts val="600"/>
              </a:spcBef>
              <a:spcAft>
                <a:spcPts val="600"/>
              </a:spcAft>
              <a:buClr>
                <a:schemeClr val="dk1"/>
              </a:buClr>
              <a:buSzPts val="1100"/>
              <a:buFont typeface="Calibri"/>
              <a:buAutoNum type="romanLcPeriod"/>
            </a:pPr>
            <a:r>
              <a:rPr lang="en-US">
                <a:solidFill>
                  <a:schemeClr val="dk1"/>
                </a:solidFill>
                <a:latin typeface="Calibri"/>
                <a:ea typeface="Calibri"/>
                <a:cs typeface="Calibri"/>
                <a:sym typeface="Calibri"/>
              </a:rPr>
              <a:t>Por medio de mi naturaleza pecaminosa muchas de las veces no atiendo a Dios y su Palabra, sino que sigo las ideas y prejuicios que mi corazón pecaminoso pone en mi mente.</a:t>
            </a:r>
            <a:endParaRPr>
              <a:solidFill>
                <a:schemeClr val="dk1"/>
              </a:solidFill>
              <a:latin typeface="Calibri"/>
              <a:ea typeface="Calibri"/>
              <a:cs typeface="Calibri"/>
              <a:sym typeface="Calibri"/>
            </a:endParaRPr>
          </a:p>
        </p:txBody>
      </p:sp>
      <p:sp>
        <p:nvSpPr>
          <p:cNvPr id="236" name="Google Shape;23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gracia, Dios hizo que María fuera la madre de su Hijo eterno, José su padre legal fue uno de los primeros testigos, aunque fueron seres humanos pecadores; y así por gracia Dios también ha revelado este maravilloso evento a mí para que yo también confíe en mi Salvador en vez de confiar en mí mismo. </a:t>
            </a:r>
            <a:endParaRPr>
              <a:solidFill>
                <a:schemeClr val="dk1"/>
              </a:solidFill>
              <a:latin typeface="Calibri"/>
              <a:ea typeface="Calibri"/>
              <a:cs typeface="Calibri"/>
              <a:sym typeface="Calibri"/>
            </a:endParaRPr>
          </a:p>
          <a:p>
            <a:pPr indent="-298450" lvl="1"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Al igual que José, Dios viene a mí con su Palabra y me revela la verdad del Salvador de mis pecados y el cumplimiento de sus promesas. </a:t>
            </a:r>
            <a:endParaRPr>
              <a:solidFill>
                <a:schemeClr val="dk1"/>
              </a:solidFill>
              <a:latin typeface="Calibri"/>
              <a:ea typeface="Calibri"/>
              <a:cs typeface="Calibri"/>
              <a:sym typeface="Calibri"/>
            </a:endParaRPr>
          </a:p>
        </p:txBody>
      </p:sp>
      <p:sp>
        <p:nvSpPr>
          <p:cNvPr id="248" name="Google Shape;24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2984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estar atento a la voz de su Palabra y el ir y hacer conforme a su voluntad por más imposible y maravilloso que eso sea.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60" name="Google Shape;26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c7cd4f111b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¿Quién es Jesús? </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Según Mateo 1:18-24</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Engendrado, del Espíritu Santo es</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 pondrás por nombre Jesús, porque él salvará a su pueblo de sus pecados.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Emanuel (que significa: Dios con nosotros)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es verdadero Dios</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Juan 1 “En el principio era el Verbo, y el Verbo era con Dios, y el Verbo era Dios… Y aquel Verbo fue hecho carne, y habitó entre nosotros (y vimos su gloria, gloria como del unigénito del Padre), llena de gracia y de verdad.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Hizo milagros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es verdadero hombre</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Jesús habla de sí mismo se llama, “El Hijo del Hombre”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Nació, murió, tuvo hambre, sed, sueño</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Fue tentado, igual que nosotros, pero sin pecar.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72" name="Google Shape;272;g2c7cd4f111b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6d21735871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tuvo que ser Dios y hombre en una persona?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Tuvo que ser verdadero hombre</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Gálatas 4:4-5 Dios envió a su Hijo, que nació de una mujer y sujeto a la ley, para que redimiera a los que estaban sujetos a la ley, a fin de que recibiéramos la adopción de hijos.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O sea, un hombre tiene que cumplir la ley – lo que nosotros no hemos podido. Y un hombre tiene que recibir la maldición que nos correspondía a nosotros. Es la justicia de Dios. El pecado no puede quedar sin castigo.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 mismo tiempo, tuvo que ser verdadero Dios</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Aún un hombre guardara perfectamente la ley de Dios, sólo podría hacerlo por él mismo, no podría hacerlo por todo el mundo. Por lo tanto, para sustituir a todo el mundo, guardar la ley por todos, sufrir el castigo de los pecados de todos, Jesús tenía que ser verdadero Dios (Mateo 20:28).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 su tiempo, Jesús asumió en su naturaleza divina una verdadera naturaleza humana, para poder llegar a ser nuestro Salvador del castigo que merecemos por el pecado.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83" name="Google Shape;283;g26d21735871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6d21735871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1371600" rtl="0" algn="l">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Jesús, verdadero Dios, se hizo hombre para salvarnos. </a:t>
            </a:r>
            <a:endParaRPr>
              <a:solidFill>
                <a:schemeClr val="dk1"/>
              </a:solidFill>
              <a:latin typeface="Calibri"/>
              <a:ea typeface="Calibri"/>
              <a:cs typeface="Calibri"/>
              <a:sym typeface="Calibri"/>
            </a:endParaRPr>
          </a:p>
        </p:txBody>
      </p:sp>
      <p:sp>
        <p:nvSpPr>
          <p:cNvPr id="291" name="Google Shape;291;g26d21735871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video de lección 3: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https://www.youtube.com/watch?v=T5JaMcVzEa4</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Mateo 2 en sus Biblias</a:t>
            </a:r>
            <a:endParaRPr>
              <a:solidFill>
                <a:schemeClr val="dk1"/>
              </a:solidFill>
              <a:latin typeface="Calibri"/>
              <a:ea typeface="Calibri"/>
              <a:cs typeface="Calibri"/>
              <a:sym typeface="Calibri"/>
            </a:endParaRPr>
          </a:p>
          <a:p>
            <a:pPr indent="-298450" lvl="0" marL="914400" marR="171450" rtl="0" algn="l">
              <a:spcBef>
                <a:spcPts val="600"/>
              </a:spcBef>
              <a:spcAft>
                <a:spcPts val="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300" name="Google Shape;300;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10" name="Google Shape;310;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18" name="Google Shape;318;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Escuchen esta canción acerca del “Verbo Encarnado".  La pueden descargar gratis aquí:  </a:t>
            </a:r>
            <a:r>
              <a:rPr lang="en-US" u="sng">
                <a:solidFill>
                  <a:schemeClr val="dk1"/>
                </a:solidFill>
                <a:latin typeface="Calibri"/>
                <a:ea typeface="Calibri"/>
                <a:cs typeface="Calibri"/>
                <a:sym typeface="Calibri"/>
                <a:hlinkClick r:id="rId2">
                  <a:extLst>
                    <a:ext uri="{A12FA001-AC4F-418D-AE19-62706E023703}">
                      <ahyp:hlinkClr val="tx"/>
                    </a:ext>
                  </a:extLst>
                </a:hlinkClick>
              </a:rPr>
              <a:t>https://www.academiacristo.com/Musica/El-Verbo-encarnado-nacio </a:t>
            </a:r>
            <a:r>
              <a:rPr lang="en-US">
                <a:solidFill>
                  <a:schemeClr val="dk1"/>
                </a:solidFill>
                <a:latin typeface="Calibri"/>
                <a:ea typeface="Calibri"/>
                <a:cs typeface="Calibri"/>
                <a:sym typeface="Calibri"/>
              </a:rPr>
              <a:t> También incluye la letra y los acordes para la guitarra. Y otra que concuerda con el mensaje de los ángeles:  </a:t>
            </a:r>
            <a:r>
              <a:rPr lang="en-US" u="sng">
                <a:solidFill>
                  <a:schemeClr val="dk1"/>
                </a:solidFill>
                <a:latin typeface="Calibri"/>
                <a:ea typeface="Calibri"/>
                <a:cs typeface="Calibri"/>
                <a:sym typeface="Calibri"/>
                <a:hlinkClick r:id="rId3">
                  <a:extLst>
                    <a:ext uri="{A12FA001-AC4F-418D-AE19-62706E023703}">
                      <ahyp:hlinkClr val="tx"/>
                    </a:ext>
                  </a:extLst>
                </a:hlinkClick>
              </a:rPr>
              <a:t>https://www.academiacristo.com/Musica/Gloria-en-las-alturas</a:t>
            </a:r>
            <a:endParaRPr>
              <a:solidFill>
                <a:schemeClr val="dk1"/>
              </a:solidFill>
              <a:latin typeface="Calibri"/>
              <a:ea typeface="Calibri"/>
              <a:cs typeface="Calibri"/>
              <a:sym typeface="Calibri"/>
            </a:endParaRPr>
          </a:p>
          <a:p>
            <a:pPr indent="-298450" lvl="0" marL="4572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Pueden compartir esta genealogía (debajo) para ver que José (padre legal) y María (su madre) eran descendientes de Abraham, y David.  En Mateo 1 y Lucas 3 pueden encontrar el linaje de Jesús.</a:t>
            </a:r>
            <a:endParaRPr>
              <a:solidFill>
                <a:schemeClr val="dk1"/>
              </a:solidFill>
              <a:latin typeface="Calibri"/>
              <a:ea typeface="Calibri"/>
              <a:cs typeface="Calibri"/>
              <a:sym typeface="Calibri"/>
            </a:endParaRPr>
          </a:p>
          <a:p>
            <a:pPr indent="0" lvl="0" marL="0" rtl="0" algn="l">
              <a:lnSpc>
                <a:spcPct val="107916"/>
              </a:lnSpc>
              <a:spcBef>
                <a:spcPts val="1000"/>
              </a:spcBef>
              <a:spcAft>
                <a:spcPts val="0"/>
              </a:spcAft>
              <a:buSzPts val="1100"/>
              <a:buNone/>
            </a:pPr>
            <a:r>
              <a:t/>
            </a:r>
            <a:endParaRPr b="1" u="sng">
              <a:solidFill>
                <a:schemeClr val="dk1"/>
              </a:solidFill>
              <a:latin typeface="Calibri"/>
              <a:ea typeface="Calibri"/>
              <a:cs typeface="Calibri"/>
              <a:sym typeface="Calibri"/>
            </a:endParaRPr>
          </a:p>
        </p:txBody>
      </p:sp>
      <p:sp>
        <p:nvSpPr>
          <p:cNvPr id="326" name="Google Shape;326;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Dios, gracias porque tú siendo rico, te hiciste pobre para venir a librarme de mis pecados. Yo sé que no siempre te alabo por tu amor, ni les hablo a los demás sobre el amor que tú tienes para ellos también. Perdóname.  Lléname de gozo para hablarles de ti a los demás, para contarles de tu gran amor por el que enviaste a Jesús para salvarnos del castigo eterno que merecemos por nuestros pecados.  Te doy gracias, porque nos ha nacido Cristo el Señor. En su nombre oramos, Amén.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Cuatro “C” para leer y entender Mateo 1:18-24</a:t>
            </a:r>
            <a:endParaRPr b="1">
              <a:solidFill>
                <a:schemeClr val="dk1"/>
              </a:solidFill>
              <a:latin typeface="Calibri"/>
              <a:ea typeface="Calibri"/>
              <a:cs typeface="Calibri"/>
              <a:sym typeface="Calibri"/>
            </a:endParaRPr>
          </a:p>
          <a:p>
            <a:pPr indent="-298450" lvl="1" marL="914400" marR="17145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Practicar las preguntas de “Considerar” con un compañero</a:t>
            </a:r>
            <a:endParaRPr b="1">
              <a:solidFill>
                <a:schemeClr val="dk1"/>
              </a:solidFill>
              <a:latin typeface="Calibri"/>
              <a:ea typeface="Calibri"/>
              <a:cs typeface="Calibri"/>
              <a:sym typeface="Calibri"/>
            </a:endParaRPr>
          </a:p>
          <a:p>
            <a:pPr indent="-298450" lvl="1" marL="914400" marR="17145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evidencia de la Biblia para explicar porque Jesus tenía que ser verdadero Dios y  verdadero hombre</a:t>
            </a:r>
            <a:endParaRPr b="1">
              <a:solidFill>
                <a:schemeClr val="dk1"/>
              </a:solidFill>
              <a:latin typeface="Calibri"/>
              <a:ea typeface="Calibri"/>
              <a:cs typeface="Calibri"/>
              <a:sym typeface="Calibri"/>
            </a:endParaRPr>
          </a:p>
          <a:p>
            <a:pPr indent="0" lvl="0" marL="0" marR="171450" rtl="0" algn="l">
              <a:spcBef>
                <a:spcPts val="10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¿Está bien celebrar la Navidad o no?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ninguna parte de la Biblia tenemos un mandato de celebrar la Navidad o específicamente conmemorar su nacimiento. Tampoco queda prohibido en las Escrituras.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recordar que Jesucristo vino al mundo para salvarnos: pues, eso es bueno. Sin duda tenemos permiso de alabarlo igual que los ángeles y los pastores. Conmemorar algo es para que no nos olvidemos de ello.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Tengamos cuidado de perdernos en la comercialización que se ve en muchos países hoy en día. Mantengan sus ojos puestos en Cristo, el autor de nuestra salvación. O sea, no tiene nada de malo dar regalos. Pero, que el enfoque siempre sea en el mejor regalo, dado por Dios, su Hijo, nuestro Salvador Jesucristo.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También hay que tener cuidado de no confundir a los niños con los mitos. Enséñenles a distinguir lo que es veraz de lo que es mito (Santa Claus etc.…)</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fecha: El 25 de diciembre – pues probablemente no nació en esa fecha.</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Algunos se obsesionan con el hecho de que por las mismas fechas había festejos paganos en el mundo romano. Y en algunas culturas ponen un pino de decoración – y dicen que es de origen pagano. Los orígenes de una cosa no dictan el significado para nosotros. La cruz – es un instrumento de muerte. Para nosotros: un símbolo que nos recuerda de la salvación que Jesús nos ganó. No dejemos que el mal uso de algo hace siglos nos impida glorificar a Dios en el día de hoy, en cualquier día del año</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Colosenses 2:16-17 No permitan, pues, que nadie los juzgue por lo que comen o beben, o en relación con los días de fiesta, la luna nueva o los días de reposo. Todo esto no es más que una sombra de lo que está por venir; pero lo real y verdadero es Cristo.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 sea, celebrar el amor de Dios en Jesús es bueno. Somos libres para festejar o no festejar la navidad, en cualquier fecha. Pero si se hace o no, que sea para la gloria de Dios.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i="1" lang="en-US">
                <a:solidFill>
                  <a:schemeClr val="dk1"/>
                </a:solidFill>
                <a:latin typeface="Calibri"/>
                <a:ea typeface="Calibri"/>
                <a:cs typeface="Calibri"/>
                <a:sym typeface="Calibri"/>
              </a:rPr>
              <a:t>Comparte con los estudiantes que hay un video de instrucción sobre este tema en el YouTube de Academia Cristo que se llama “¿Se Puede Celebrar la Navidad?” </a:t>
            </a:r>
            <a:r>
              <a:rPr i="1" lang="en-US" u="sng">
                <a:solidFill>
                  <a:schemeClr val="dk1"/>
                </a:solidFill>
                <a:latin typeface="Calibri"/>
                <a:ea typeface="Calibri"/>
                <a:cs typeface="Calibri"/>
                <a:sym typeface="Calibri"/>
                <a:hlinkClick r:id="rId2">
                  <a:extLst>
                    <a:ext uri="{A12FA001-AC4F-418D-AE19-62706E023703}">
                      <ahyp:hlinkClr val="tx"/>
                    </a:ext>
                  </a:extLst>
                </a:hlinkClick>
              </a:rPr>
              <a:t>https://www.youtube.com/watch?v=kAg-if6bjOs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44" name="Google Shape;144;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Mateo 1:18-24.&gt;</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54" name="Google Shape;154;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a:t>
            </a:r>
            <a:r>
              <a:rPr b="1" lang="en-US">
                <a:solidFill>
                  <a:schemeClr val="dk1"/>
                </a:solidFill>
                <a:latin typeface="Calibri"/>
                <a:ea typeface="Calibri"/>
                <a:cs typeface="Calibri"/>
                <a:sym typeface="Calibri"/>
              </a:rPr>
              <a:t>Considerar</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0" lvl="0" marL="228600" marR="171450" rtl="0" algn="ctr">
              <a:spcBef>
                <a:spcPts val="1000"/>
              </a:spcBef>
              <a:spcAft>
                <a:spcPts val="0"/>
              </a:spcAft>
              <a:buClr>
                <a:schemeClr val="dk1"/>
              </a:buClr>
              <a:buSzPts val="1100"/>
              <a:buFont typeface="Arial"/>
              <a:buNone/>
            </a:pPr>
            <a:r>
              <a:rPr i="1" lang="en-US">
                <a:solidFill>
                  <a:schemeClr val="dk1"/>
                </a:solidFill>
                <a:latin typeface="Calibri"/>
                <a:ea typeface="Calibri"/>
                <a:cs typeface="Calibri"/>
                <a:sym typeface="Calibri"/>
              </a:rPr>
              <a:t>***CONSIDERAR es el enfoque de esta lección. Entonces deben dedicar mucho tiempo a esta parte.***</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64" name="Google Shape;164;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2" l="17154" r="29537" t="8250"/>
          <a:stretch/>
        </p:blipFill>
        <p:spPr>
          <a:xfrm>
            <a:off x="6580094" y="810985"/>
            <a:ext cx="5007431"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cxnSp>
        <p:nvCxnSpPr>
          <p:cNvPr id="177" name="Google Shape;177;g26d21735871_0_10"/>
          <p:cNvCxnSpPr/>
          <p:nvPr/>
        </p:nvCxnSpPr>
        <p:spPr>
          <a:xfrm>
            <a:off x="-1408048" y="1837251"/>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8" name="Google Shape;178;g26d21735871_0_10"/>
          <p:cNvSpPr txBox="1"/>
          <p:nvPr/>
        </p:nvSpPr>
        <p:spPr>
          <a:xfrm>
            <a:off x="1342863" y="897199"/>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sp>
        <p:nvSpPr>
          <p:cNvPr id="179" name="Google Shape;179;g26d21735871_0_10"/>
          <p:cNvSpPr txBox="1"/>
          <p:nvPr/>
        </p:nvSpPr>
        <p:spPr>
          <a:xfrm>
            <a:off x="1342875" y="2134975"/>
            <a:ext cx="10556700" cy="3683100"/>
          </a:xfrm>
          <a:prstGeom prst="rect">
            <a:avLst/>
          </a:prstGeom>
          <a:noFill/>
          <a:ln>
            <a:noFill/>
          </a:ln>
        </p:spPr>
        <p:txBody>
          <a:bodyPr anchorCtr="0" anchor="t" bIns="45700" lIns="91425" spcFirstLastPara="1" rIns="91425" wrap="square" tIns="45700">
            <a:spAutoFit/>
          </a:bodyPr>
          <a:lstStyle/>
          <a:p>
            <a:pPr indent="-475488" lvl="0" marL="457200" rtl="0" algn="l">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¿Quiénes son los personajes de esta historia?</a:t>
            </a:r>
            <a:endParaRPr sz="3888">
              <a:solidFill>
                <a:schemeClr val="dk1"/>
              </a:solidFill>
              <a:latin typeface="Lato"/>
              <a:ea typeface="Lato"/>
              <a:cs typeface="Lato"/>
              <a:sym typeface="Lato"/>
            </a:endParaRPr>
          </a:p>
          <a:p>
            <a:pPr indent="-475488" lvl="0" marL="457200" rtl="0" algn="l">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¿Cuáles son los objetos de esta historia? </a:t>
            </a:r>
            <a:endParaRPr sz="3888">
              <a:solidFill>
                <a:schemeClr val="dk1"/>
              </a:solidFill>
              <a:latin typeface="Lato"/>
              <a:ea typeface="Lato"/>
              <a:cs typeface="Lato"/>
              <a:sym typeface="Lato"/>
            </a:endParaRPr>
          </a:p>
          <a:p>
            <a:pPr indent="-475488" lvl="0" marL="457200" rtl="0" algn="l">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¿Dónde ocurrió la historia? </a:t>
            </a:r>
            <a:endParaRPr sz="3888">
              <a:solidFill>
                <a:schemeClr val="dk1"/>
              </a:solidFill>
              <a:latin typeface="Lato"/>
              <a:ea typeface="Lato"/>
              <a:cs typeface="Lato"/>
              <a:sym typeface="Lato"/>
            </a:endParaRPr>
          </a:p>
          <a:p>
            <a:pPr indent="-475488" lvl="0" marL="457200" rtl="0" algn="l">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¿Cuándo ocurrió la historia? </a:t>
            </a:r>
            <a:endParaRPr sz="3888">
              <a:solidFill>
                <a:schemeClr val="dk1"/>
              </a:solidFill>
              <a:latin typeface="Lato"/>
              <a:ea typeface="Lato"/>
              <a:cs typeface="Lato"/>
              <a:sym typeface="Lato"/>
            </a:endParaRPr>
          </a:p>
          <a:p>
            <a:pPr indent="-475488" lvl="0" marL="457200" rtl="0" algn="l">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¿Cuál es el problema? </a:t>
            </a:r>
            <a:endParaRPr sz="3888">
              <a:solidFill>
                <a:schemeClr val="dk1"/>
              </a:solidFill>
              <a:latin typeface="Lato"/>
              <a:ea typeface="Lato"/>
              <a:cs typeface="Lato"/>
              <a:sym typeface="Lato"/>
            </a:endParaRPr>
          </a:p>
          <a:p>
            <a:pPr indent="-475488" lvl="0" marL="457200" rtl="0" algn="l">
              <a:spcBef>
                <a:spcPts val="0"/>
              </a:spcBef>
              <a:spcAft>
                <a:spcPts val="0"/>
              </a:spcAft>
              <a:buClr>
                <a:schemeClr val="dk1"/>
              </a:buClr>
              <a:buSzPts val="3888"/>
              <a:buFont typeface="Lato"/>
              <a:buAutoNum type="arabicPeriod"/>
            </a:pPr>
            <a:r>
              <a:rPr lang="en-US" sz="3888">
                <a:solidFill>
                  <a:schemeClr val="dk1"/>
                </a:solidFill>
                <a:latin typeface="Lato"/>
                <a:ea typeface="Lato"/>
                <a:cs typeface="Lato"/>
                <a:sym typeface="Lato"/>
              </a:rPr>
              <a:t>¿Se soluciona el problema?</a:t>
            </a:r>
            <a:endParaRPr sz="3888">
              <a:solidFill>
                <a:schemeClr val="dk1"/>
              </a:solidFill>
              <a:latin typeface="Lato"/>
              <a:ea typeface="Lato"/>
              <a:cs typeface="Lato"/>
              <a:sym typeface="Lato"/>
            </a:endParaRPr>
          </a:p>
        </p:txBody>
      </p:sp>
      <p:sp>
        <p:nvSpPr>
          <p:cNvPr id="180" name="Google Shape;180;g26d21735871_0_10"/>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81" name="Google Shape;181;g26d21735871_0_1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82" name="Google Shape;182;g26d21735871_0_10"/>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cxnSp>
        <p:nvCxnSpPr>
          <p:cNvPr id="187" name="Google Shape;187;g26d21735871_0_21"/>
          <p:cNvCxnSpPr/>
          <p:nvPr/>
        </p:nvCxnSpPr>
        <p:spPr>
          <a:xfrm>
            <a:off x="0" y="1833300"/>
            <a:ext cx="9814800" cy="3900"/>
          </a:xfrm>
          <a:prstGeom prst="straightConnector1">
            <a:avLst/>
          </a:prstGeom>
          <a:noFill/>
          <a:ln cap="flat" cmpd="sng" w="38100">
            <a:solidFill>
              <a:srgbClr val="7F7F7F"/>
            </a:solidFill>
            <a:prstDash val="solid"/>
            <a:miter lim="800000"/>
            <a:headEnd len="sm" w="sm" type="none"/>
            <a:tailEnd len="sm" w="sm" type="none"/>
          </a:ln>
        </p:spPr>
      </p:cxnSp>
      <p:sp>
        <p:nvSpPr>
          <p:cNvPr id="188" name="Google Shape;188;g26d21735871_0_21"/>
          <p:cNvSpPr txBox="1"/>
          <p:nvPr/>
        </p:nvSpPr>
        <p:spPr>
          <a:xfrm>
            <a:off x="1342874" y="897200"/>
            <a:ext cx="86184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Importancia de </a:t>
            </a: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sp>
        <p:nvSpPr>
          <p:cNvPr id="189" name="Google Shape;189;g26d21735871_0_21"/>
          <p:cNvSpPr txBox="1"/>
          <p:nvPr/>
        </p:nvSpPr>
        <p:spPr>
          <a:xfrm>
            <a:off x="1342875" y="2134975"/>
            <a:ext cx="10556700" cy="2486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888">
                <a:solidFill>
                  <a:schemeClr val="dk1"/>
                </a:solidFill>
                <a:latin typeface="Lato"/>
                <a:ea typeface="Lato"/>
                <a:cs typeface="Lato"/>
                <a:sym typeface="Lato"/>
              </a:rPr>
              <a:t>Los detalles nos ayudan con la comprensión de la historia. </a:t>
            </a:r>
            <a:endParaRPr sz="3888">
              <a:solidFill>
                <a:schemeClr val="dk1"/>
              </a:solidFill>
              <a:latin typeface="Lato"/>
              <a:ea typeface="Lato"/>
              <a:cs typeface="Lato"/>
              <a:sym typeface="Lato"/>
            </a:endParaRPr>
          </a:p>
          <a:p>
            <a:pPr indent="0" lvl="0" marL="0" rtl="0" algn="l">
              <a:spcBef>
                <a:spcPts val="0"/>
              </a:spcBef>
              <a:spcAft>
                <a:spcPts val="0"/>
              </a:spcAft>
              <a:buNone/>
            </a:pPr>
            <a:r>
              <a:t/>
            </a:r>
            <a:endParaRPr sz="3888">
              <a:solidFill>
                <a:schemeClr val="dk1"/>
              </a:solidFill>
              <a:latin typeface="Lato"/>
              <a:ea typeface="Lato"/>
              <a:cs typeface="Lato"/>
              <a:sym typeface="Lato"/>
            </a:endParaRPr>
          </a:p>
          <a:p>
            <a:pPr indent="0" lvl="0" marL="0" rtl="0" algn="l">
              <a:spcBef>
                <a:spcPts val="0"/>
              </a:spcBef>
              <a:spcAft>
                <a:spcPts val="0"/>
              </a:spcAft>
              <a:buNone/>
            </a:pPr>
            <a:r>
              <a:rPr lang="en-US" sz="3888">
                <a:solidFill>
                  <a:schemeClr val="dk1"/>
                </a:solidFill>
                <a:latin typeface="Lato"/>
                <a:ea typeface="Lato"/>
                <a:cs typeface="Lato"/>
                <a:sym typeface="Lato"/>
              </a:rPr>
              <a:t>Deja que la Biblia se interprete a sí misma</a:t>
            </a:r>
            <a:endParaRPr sz="3888">
              <a:solidFill>
                <a:schemeClr val="dk1"/>
              </a:solidFill>
              <a:latin typeface="Lato"/>
              <a:ea typeface="Lato"/>
              <a:cs typeface="Lato"/>
              <a:sym typeface="Lato"/>
            </a:endParaRPr>
          </a:p>
        </p:txBody>
      </p:sp>
      <p:sp>
        <p:nvSpPr>
          <p:cNvPr id="190" name="Google Shape;190;g26d21735871_0_21"/>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91" name="Google Shape;191;g26d21735871_0_2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92" name="Google Shape;192;g26d21735871_0_21"/>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g26d21735871_0_32"/>
          <p:cNvSpPr txBox="1"/>
          <p:nvPr/>
        </p:nvSpPr>
        <p:spPr>
          <a:xfrm>
            <a:off x="3452975" y="1438800"/>
            <a:ext cx="8113200" cy="8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Grupos Pequeños de Zoom</a:t>
            </a:r>
            <a:endParaRPr sz="4860">
              <a:solidFill>
                <a:srgbClr val="009444"/>
              </a:solidFill>
              <a:latin typeface="Lato"/>
              <a:ea typeface="Lato"/>
              <a:cs typeface="Lato"/>
              <a:sym typeface="Lato"/>
            </a:endParaRPr>
          </a:p>
        </p:txBody>
      </p:sp>
      <p:sp>
        <p:nvSpPr>
          <p:cNvPr id="198" name="Google Shape;198;g26d21735871_0_3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99" name="Google Shape;199;g26d21735871_0_3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00" name="Google Shape;200;g26d21735871_0_32"/>
          <p:cNvPicPr preferRelativeResize="0"/>
          <p:nvPr/>
        </p:nvPicPr>
        <p:blipFill>
          <a:blip r:embed="rId4">
            <a:alphaModFix/>
          </a:blip>
          <a:stretch>
            <a:fillRect/>
          </a:stretch>
        </p:blipFill>
        <p:spPr>
          <a:xfrm>
            <a:off x="-337950" y="1193687"/>
            <a:ext cx="4165800" cy="4165800"/>
          </a:xfrm>
          <a:prstGeom prst="rect">
            <a:avLst/>
          </a:prstGeom>
          <a:noFill/>
          <a:ln>
            <a:noFill/>
          </a:ln>
        </p:spPr>
      </p:pic>
      <p:sp>
        <p:nvSpPr>
          <p:cNvPr id="201" name="Google Shape;201;g26d21735871_0_32"/>
          <p:cNvSpPr txBox="1"/>
          <p:nvPr/>
        </p:nvSpPr>
        <p:spPr>
          <a:xfrm>
            <a:off x="3452975" y="2279100"/>
            <a:ext cx="7568700" cy="3140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i="1" lang="en-US" sz="3300">
                <a:solidFill>
                  <a:schemeClr val="dk1"/>
                </a:solidFill>
                <a:latin typeface="Lato"/>
                <a:ea typeface="Lato"/>
                <a:cs typeface="Lato"/>
                <a:sym typeface="Lato"/>
              </a:rPr>
              <a:t>Va a aparecer en tu pantalla un botón para entrar una salita. Entra y plática con un compañero del curso usando las preguntas de Considerar (están en tu WhatsApp). El Profesor@ va a regresar con ustedes al grupo grande de Zoom cuando es tiempo. </a:t>
            </a:r>
            <a:endParaRPr i="1" sz="330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g26d21735871_0_116"/>
          <p:cNvSpPr txBox="1"/>
          <p:nvPr/>
        </p:nvSpPr>
        <p:spPr>
          <a:xfrm>
            <a:off x="3452975" y="1438800"/>
            <a:ext cx="8113200" cy="8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Grupos Pequeños de Zoom</a:t>
            </a:r>
            <a:endParaRPr sz="4860">
              <a:solidFill>
                <a:srgbClr val="009444"/>
              </a:solidFill>
              <a:latin typeface="Lato"/>
              <a:ea typeface="Lato"/>
              <a:cs typeface="Lato"/>
              <a:sym typeface="Lato"/>
            </a:endParaRPr>
          </a:p>
        </p:txBody>
      </p:sp>
      <p:sp>
        <p:nvSpPr>
          <p:cNvPr id="207" name="Google Shape;207;g26d21735871_0_11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08" name="Google Shape;208;g26d21735871_0_11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09" name="Google Shape;209;g26d21735871_0_116"/>
          <p:cNvPicPr preferRelativeResize="0"/>
          <p:nvPr/>
        </p:nvPicPr>
        <p:blipFill>
          <a:blip r:embed="rId4">
            <a:alphaModFix/>
          </a:blip>
          <a:stretch>
            <a:fillRect/>
          </a:stretch>
        </p:blipFill>
        <p:spPr>
          <a:xfrm>
            <a:off x="-337950" y="1193687"/>
            <a:ext cx="4165800" cy="4165800"/>
          </a:xfrm>
          <a:prstGeom prst="rect">
            <a:avLst/>
          </a:prstGeom>
          <a:noFill/>
          <a:ln>
            <a:noFill/>
          </a:ln>
        </p:spPr>
      </p:pic>
      <p:sp>
        <p:nvSpPr>
          <p:cNvPr id="210" name="Google Shape;210;g26d21735871_0_116"/>
          <p:cNvSpPr txBox="1"/>
          <p:nvPr/>
        </p:nvSpPr>
        <p:spPr>
          <a:xfrm>
            <a:off x="3452975" y="2279100"/>
            <a:ext cx="7568700" cy="3140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300">
                <a:solidFill>
                  <a:schemeClr val="dk1"/>
                </a:solidFill>
                <a:latin typeface="Lato"/>
                <a:ea typeface="Lato"/>
                <a:cs typeface="Lato"/>
                <a:sym typeface="Lato"/>
              </a:rPr>
              <a:t>¿Te gustó la experiencia de los Grupos pequeños? </a:t>
            </a:r>
            <a:endParaRPr sz="33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3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¿Qué pregunta fue la más difícil? </a:t>
            </a:r>
            <a:endParaRPr sz="33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300">
              <a:solidFill>
                <a:schemeClr val="dk1"/>
              </a:solidFill>
              <a:latin typeface="Lato"/>
              <a:ea typeface="Lato"/>
              <a:cs typeface="Lato"/>
              <a:sym typeface="Lato"/>
            </a:endParaRPr>
          </a:p>
          <a:p>
            <a:pPr indent="0" lvl="0" marL="0" rtl="0" algn="l">
              <a:spcBef>
                <a:spcPts val="0"/>
              </a:spcBef>
              <a:spcAft>
                <a:spcPts val="0"/>
              </a:spcAft>
              <a:buNone/>
            </a:pPr>
            <a:r>
              <a:t/>
            </a:r>
            <a:endParaRPr sz="33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16" name="Google Shape;216;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17" name="Google Shape;217;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18" name="Google Shape;218;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19" name="Google Shape;219;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20" name="Google Shape;220;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1:18-24</a:t>
            </a:r>
            <a:endParaRPr sz="3888">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27" name="Google Shape;227;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8" name="Google Shape;228;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1:18-24</a:t>
            </a:r>
            <a:endParaRPr b="0" i="0" sz="3888" u="none" cap="none" strike="noStrike">
              <a:solidFill>
                <a:schemeClr val="dk1"/>
              </a:solidFill>
              <a:latin typeface="Lato"/>
              <a:ea typeface="Lato"/>
              <a:cs typeface="Lato"/>
              <a:sym typeface="Lato"/>
            </a:endParaRPr>
          </a:p>
        </p:txBody>
      </p:sp>
      <p:sp>
        <p:nvSpPr>
          <p:cNvPr id="229" name="Google Shape;229;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0" name="Google Shape;230;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1" name="Google Shape;231;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32" name="Google Shape;232;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33" name="Google Shape;233;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39" name="Google Shape;239;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40" name="Google Shape;240;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1:18-24</a:t>
            </a:r>
            <a:endParaRPr b="0" i="0" sz="3888" u="none" cap="none" strike="noStrike">
              <a:solidFill>
                <a:schemeClr val="dk1"/>
              </a:solidFill>
              <a:latin typeface="Lato"/>
              <a:ea typeface="Lato"/>
              <a:cs typeface="Lato"/>
              <a:sym typeface="Lato"/>
            </a:endParaRPr>
          </a:p>
        </p:txBody>
      </p:sp>
      <p:sp>
        <p:nvSpPr>
          <p:cNvPr id="241" name="Google Shape;241;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2" name="Google Shape;242;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3" name="Google Shape;243;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44" name="Google Shape;244;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45" name="Google Shape;245;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51" name="Google Shape;251;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52" name="Google Shape;252;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1:18-24</a:t>
            </a:r>
            <a:endParaRPr b="0" i="0" sz="3888" u="none" cap="none" strike="noStrike">
              <a:solidFill>
                <a:schemeClr val="dk1"/>
              </a:solidFill>
              <a:latin typeface="Lato"/>
              <a:ea typeface="Lato"/>
              <a:cs typeface="Lato"/>
              <a:sym typeface="Lato"/>
            </a:endParaRPr>
          </a:p>
        </p:txBody>
      </p:sp>
      <p:sp>
        <p:nvSpPr>
          <p:cNvPr id="253" name="Google Shape;253;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4" name="Google Shape;254;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5" name="Google Shape;255;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56" name="Google Shape;256;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257" name="Google Shape;257;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3" name="Google Shape;263;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64" name="Google Shape;264;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1:18-24</a:t>
            </a:r>
            <a:endParaRPr b="0" i="0" sz="3888" u="none" cap="none" strike="noStrike">
              <a:solidFill>
                <a:schemeClr val="dk1"/>
              </a:solidFill>
              <a:latin typeface="Lato"/>
              <a:ea typeface="Lato"/>
              <a:cs typeface="Lato"/>
              <a:sym typeface="Lato"/>
            </a:endParaRPr>
          </a:p>
        </p:txBody>
      </p:sp>
      <p:sp>
        <p:nvSpPr>
          <p:cNvPr id="265" name="Google Shape;265;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6" name="Google Shape;266;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7" name="Google Shape;267;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68" name="Google Shape;268;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269" name="Google Shape;269;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g2c7cd4f111b_0_185"/>
          <p:cNvSpPr txBox="1"/>
          <p:nvPr/>
        </p:nvSpPr>
        <p:spPr>
          <a:xfrm>
            <a:off x="6140150" y="3120825"/>
            <a:ext cx="5552700" cy="210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600">
                <a:solidFill>
                  <a:schemeClr val="dk1"/>
                </a:solidFill>
                <a:latin typeface="Lato"/>
                <a:ea typeface="Lato"/>
                <a:cs typeface="Lato"/>
                <a:sym typeface="Lato"/>
              </a:rPr>
              <a:t>Jesús es verdadero Dios.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sz="2300">
              <a:solidFill>
                <a:schemeClr val="dk1"/>
              </a:solidFill>
              <a:latin typeface="Lato"/>
              <a:ea typeface="Lato"/>
              <a:cs typeface="Lato"/>
              <a:sym typeface="Lato"/>
            </a:endParaRPr>
          </a:p>
          <a:p>
            <a:pPr indent="0" lvl="0" marL="0" rtl="0" algn="l">
              <a:spcBef>
                <a:spcPts val="0"/>
              </a:spcBef>
              <a:spcAft>
                <a:spcPts val="0"/>
              </a:spcAft>
              <a:buNone/>
            </a:pPr>
            <a:r>
              <a:rPr lang="en-US" sz="3600">
                <a:solidFill>
                  <a:schemeClr val="dk1"/>
                </a:solidFill>
                <a:latin typeface="Lato"/>
                <a:ea typeface="Lato"/>
                <a:cs typeface="Lato"/>
                <a:sym typeface="Lato"/>
              </a:rPr>
              <a:t>Jesús es verdadero hombre.</a:t>
            </a:r>
            <a:endParaRPr sz="3600">
              <a:solidFill>
                <a:schemeClr val="dk1"/>
              </a:solidFill>
              <a:latin typeface="Lato"/>
              <a:ea typeface="Lato"/>
              <a:cs typeface="Lato"/>
              <a:sym typeface="Lato"/>
            </a:endParaRPr>
          </a:p>
        </p:txBody>
      </p:sp>
      <p:sp>
        <p:nvSpPr>
          <p:cNvPr id="275" name="Google Shape;275;g2c7cd4f111b_0_185"/>
          <p:cNvSpPr txBox="1"/>
          <p:nvPr/>
        </p:nvSpPr>
        <p:spPr>
          <a:xfrm>
            <a:off x="6140150" y="1840475"/>
            <a:ext cx="4091400" cy="6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50" u="none" cap="none" strike="noStrike">
                <a:solidFill>
                  <a:srgbClr val="009444"/>
                </a:solidFill>
                <a:latin typeface="Lato"/>
                <a:ea typeface="Lato"/>
                <a:cs typeface="Lato"/>
                <a:sym typeface="Lato"/>
              </a:rPr>
              <a:t>¿</a:t>
            </a:r>
            <a:r>
              <a:rPr lang="en-US" sz="3850">
                <a:solidFill>
                  <a:srgbClr val="009444"/>
                </a:solidFill>
                <a:latin typeface="Lato"/>
                <a:ea typeface="Lato"/>
                <a:cs typeface="Lato"/>
                <a:sym typeface="Lato"/>
              </a:rPr>
              <a:t>Qui</a:t>
            </a:r>
            <a:r>
              <a:rPr b="0" i="0" lang="en-US" sz="3850" u="none" cap="none" strike="noStrike">
                <a:solidFill>
                  <a:srgbClr val="009444"/>
                </a:solidFill>
                <a:latin typeface="Lato"/>
                <a:ea typeface="Lato"/>
                <a:cs typeface="Lato"/>
                <a:sym typeface="Lato"/>
              </a:rPr>
              <a:t>én es Jesús</a:t>
            </a:r>
            <a:r>
              <a:rPr lang="en-US" sz="3850">
                <a:solidFill>
                  <a:srgbClr val="009444"/>
                </a:solidFill>
                <a:latin typeface="Lato"/>
                <a:ea typeface="Lato"/>
                <a:cs typeface="Lato"/>
                <a:sym typeface="Lato"/>
              </a:rPr>
              <a:t>?</a:t>
            </a:r>
            <a:endParaRPr b="0" i="0" sz="3850" u="none" cap="none" strike="noStrike">
              <a:solidFill>
                <a:srgbClr val="009444"/>
              </a:solidFill>
              <a:latin typeface="Lato"/>
              <a:ea typeface="Lato"/>
              <a:cs typeface="Lato"/>
              <a:sym typeface="Lato"/>
            </a:endParaRPr>
          </a:p>
        </p:txBody>
      </p:sp>
      <p:cxnSp>
        <p:nvCxnSpPr>
          <p:cNvPr id="276" name="Google Shape;276;g2c7cd4f111b_0_185"/>
          <p:cNvCxnSpPr/>
          <p:nvPr/>
        </p:nvCxnSpPr>
        <p:spPr>
          <a:xfrm>
            <a:off x="4230827" y="2823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77" name="Google Shape;277;g2c7cd4f111b_0_18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78" name="Google Shape;278;g2c7cd4f111b_0_18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79" name="Google Shape;279;g2c7cd4f111b_0_185"/>
          <p:cNvSpPr/>
          <p:nvPr/>
        </p:nvSpPr>
        <p:spPr>
          <a:xfrm>
            <a:off x="752225" y="1371513"/>
            <a:ext cx="126000" cy="41151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80" name="Google Shape;280;g2c7cd4f111b_0_185"/>
          <p:cNvPicPr preferRelativeResize="0"/>
          <p:nvPr/>
        </p:nvPicPr>
        <p:blipFill rotWithShape="1">
          <a:blip r:embed="rId4">
            <a:alphaModFix/>
          </a:blip>
          <a:srcRect b="0" l="0" r="19198" t="0"/>
          <a:stretch/>
        </p:blipFill>
        <p:spPr>
          <a:xfrm>
            <a:off x="866000" y="1371525"/>
            <a:ext cx="4997625" cy="4115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g26d21735871_0_14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6" name="Google Shape;286;g26d21735871_0_14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7" name="Google Shape;287;g26d21735871_0_140"/>
          <p:cNvSpPr txBox="1"/>
          <p:nvPr/>
        </p:nvSpPr>
        <p:spPr>
          <a:xfrm>
            <a:off x="4035206" y="2890346"/>
            <a:ext cx="7432500" cy="1077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¿Por qué tuvo que ser Dios y hombre en una persona? </a:t>
            </a:r>
            <a:endParaRPr b="1" sz="3200">
              <a:solidFill>
                <a:schemeClr val="dk1"/>
              </a:solidFill>
              <a:latin typeface="Lato"/>
              <a:ea typeface="Lato"/>
              <a:cs typeface="Lato"/>
              <a:sym typeface="Lato"/>
            </a:endParaRPr>
          </a:p>
        </p:txBody>
      </p:sp>
      <p:pic>
        <p:nvPicPr>
          <p:cNvPr descr="A green bird with leaves&#10;&#10;Description automatically generated" id="288" name="Google Shape;288;g26d21735871_0_14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g26d21735871_0_152"/>
          <p:cNvSpPr txBox="1"/>
          <p:nvPr/>
        </p:nvSpPr>
        <p:spPr>
          <a:xfrm>
            <a:off x="5400000" y="3411875"/>
            <a:ext cx="6376500" cy="1277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50">
                <a:solidFill>
                  <a:srgbClr val="009444"/>
                </a:solidFill>
                <a:latin typeface="Lato"/>
                <a:ea typeface="Lato"/>
                <a:cs typeface="Lato"/>
                <a:sym typeface="Lato"/>
              </a:rPr>
              <a:t>Jesús, verdadero Dios, se hizo hombre para salvarnos. </a:t>
            </a:r>
            <a:endParaRPr sz="3850">
              <a:solidFill>
                <a:srgbClr val="009444"/>
              </a:solidFill>
              <a:latin typeface="Lato"/>
              <a:ea typeface="Lato"/>
              <a:cs typeface="Lato"/>
              <a:sym typeface="Lato"/>
            </a:endParaRPr>
          </a:p>
        </p:txBody>
      </p:sp>
      <p:sp>
        <p:nvSpPr>
          <p:cNvPr id="294" name="Google Shape;294;g26d21735871_0_15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95" name="Google Shape;295;g26d21735871_0_15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96" name="Google Shape;296;g26d21735871_0_152"/>
          <p:cNvSpPr/>
          <p:nvPr/>
        </p:nvSpPr>
        <p:spPr>
          <a:xfrm>
            <a:off x="752225" y="1371513"/>
            <a:ext cx="126000" cy="41151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97" name="Google Shape;297;g26d21735871_0_152"/>
          <p:cNvPicPr preferRelativeResize="0"/>
          <p:nvPr/>
        </p:nvPicPr>
        <p:blipFill rotWithShape="1">
          <a:blip r:embed="rId4">
            <a:alphaModFix/>
          </a:blip>
          <a:srcRect b="0" l="35199" r="0" t="0"/>
          <a:stretch/>
        </p:blipFill>
        <p:spPr>
          <a:xfrm>
            <a:off x="878225" y="1425200"/>
            <a:ext cx="3945725" cy="4061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g26ba99a7413_0_63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03" name="Google Shape;303;g26ba99a7413_0_63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04" name="Google Shape;304;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5" name="Google Shape;305;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06" name="Google Shape;306;g26ba99a7413_0_633"/>
          <p:cNvSpPr txBox="1"/>
          <p:nvPr/>
        </p:nvSpPr>
        <p:spPr>
          <a:xfrm>
            <a:off x="4127375" y="3633850"/>
            <a:ext cx="7772100" cy="11544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Ver el video de lección </a:t>
            </a:r>
            <a:r>
              <a:rPr b="1" lang="en-US" sz="3200">
                <a:solidFill>
                  <a:schemeClr val="dk1"/>
                </a:solidFill>
                <a:latin typeface="Lato"/>
                <a:ea typeface="Lato"/>
                <a:cs typeface="Lato"/>
                <a:sym typeface="Lato"/>
              </a:rPr>
              <a:t>3</a:t>
            </a:r>
            <a:endParaRPr b="1" i="0" sz="3200" u="none" cap="none" strike="noStrike">
              <a:solidFill>
                <a:schemeClr val="dk1"/>
              </a:solidFill>
              <a:latin typeface="Lato"/>
              <a:ea typeface="Lato"/>
              <a:cs typeface="Lato"/>
              <a:sym typeface="Lato"/>
            </a:endParaRPr>
          </a:p>
          <a:p>
            <a:pPr indent="-431800" lvl="0" marL="457200" rtl="0" algn="l">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Leer Mateo 2 en sus Biblias</a:t>
            </a:r>
            <a:endParaRPr b="1" sz="3200">
              <a:solidFill>
                <a:schemeClr val="dk1"/>
              </a:solidFill>
              <a:latin typeface="Lato"/>
              <a:ea typeface="Lato"/>
              <a:cs typeface="Lato"/>
              <a:sym typeface="Lato"/>
            </a:endParaRPr>
          </a:p>
        </p:txBody>
      </p:sp>
      <p:pic>
        <p:nvPicPr>
          <p:cNvPr descr="A green bird with leaves&#10;&#10;Description automatically generated" id="307" name="Google Shape;307;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13" name="Google Shape;313;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4" name="Google Shape;314;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15" name="Google Shape;315;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sp>
        <p:nvSpPr>
          <p:cNvPr id="320" name="Google Shape;320;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21" name="Google Shape;321;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2" name="Google Shape;322;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23" name="Google Shape;323;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0" name="Google Shape;330;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31" name="Google Shape;331;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32" name="Google Shape;332;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33" name="Google Shape;333;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4" name="Google Shape;334;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2</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 Nacimiento de Jesús </a:t>
            </a:r>
            <a:endParaRPr b="0" i="0" sz="3888" u="none" cap="none" strike="noStrike">
              <a:solidFill>
                <a:schemeClr val="dk1"/>
              </a:solidFill>
              <a:latin typeface="Lato"/>
              <a:ea typeface="Lato"/>
              <a:cs typeface="Lato"/>
              <a:sym typeface="Lato"/>
            </a:endParaRPr>
          </a:p>
        </p:txBody>
      </p:sp>
      <p:sp>
        <p:nvSpPr>
          <p:cNvPr id="103" name="Google Shape;103;p2"/>
          <p:cNvSpPr txBox="1"/>
          <p:nvPr/>
        </p:nvSpPr>
        <p:spPr>
          <a:xfrm>
            <a:off x="4127382" y="4122135"/>
            <a:ext cx="50178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1:18-24</a:t>
            </a:r>
            <a:endParaRPr sz="3888">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8591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128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8586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858641"/>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Cuatro “C” para leer y entender Mateo 1:18-24</a:t>
            </a:r>
            <a:endParaRPr sz="2500">
              <a:solidFill>
                <a:schemeClr val="lt1"/>
              </a:solidFill>
              <a:latin typeface="Lato"/>
              <a:ea typeface="Lato"/>
              <a:cs typeface="Lato"/>
              <a:sym typeface="Lato"/>
            </a:endParaRPr>
          </a:p>
        </p:txBody>
      </p:sp>
      <p:sp>
        <p:nvSpPr>
          <p:cNvPr id="133" name="Google Shape;133;p5"/>
          <p:cNvSpPr/>
          <p:nvPr/>
        </p:nvSpPr>
        <p:spPr>
          <a:xfrm>
            <a:off x="745673" y="31164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3701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164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16448"/>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Practicar las preguntas de “Considerar” con un compañero</a:t>
            </a:r>
            <a:endParaRPr sz="2500">
              <a:solidFill>
                <a:schemeClr val="lt1"/>
              </a:solidFill>
              <a:latin typeface="Lato"/>
              <a:ea typeface="Lato"/>
              <a:cs typeface="Lato"/>
              <a:sym typeface="Lato"/>
            </a:endParaRPr>
          </a:p>
        </p:txBody>
      </p:sp>
      <p:sp>
        <p:nvSpPr>
          <p:cNvPr id="137" name="Google Shape;137;p5"/>
          <p:cNvSpPr/>
          <p:nvPr/>
        </p:nvSpPr>
        <p:spPr>
          <a:xfrm>
            <a:off x="745673" y="4373774"/>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1086826" y="4627525"/>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2048259" y="4373774"/>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2048259" y="4373774"/>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evidencia de la Biblia para explicar porque Jesus tenía que ser verdadero Dios y  verdadero hombre</a:t>
            </a:r>
            <a:endParaRPr sz="2500">
              <a:solidFill>
                <a:schemeClr val="lt1"/>
              </a:solidFill>
              <a:latin typeface="Lato"/>
              <a:ea typeface="Lato"/>
              <a:cs typeface="Lato"/>
              <a:sym typeface="Lato"/>
            </a:endParaRPr>
          </a:p>
        </p:txBody>
      </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6c0eec2cfd_0_221"/>
          <p:cNvSpPr txBox="1"/>
          <p:nvPr/>
        </p:nvSpPr>
        <p:spPr>
          <a:xfrm>
            <a:off x="4127382" y="2111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47" name="Google Shape;147;g26c0eec2cfd_0_221"/>
          <p:cNvCxnSpPr/>
          <p:nvPr/>
        </p:nvCxnSpPr>
        <p:spPr>
          <a:xfrm>
            <a:off x="4230827" y="3432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8" name="Google Shape;148;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9" name="Google Shape;149;g26c0eec2cfd_0_221"/>
          <p:cNvPicPr preferRelativeResize="0"/>
          <p:nvPr/>
        </p:nvPicPr>
        <p:blipFill rotWithShape="1">
          <a:blip r:embed="rId3">
            <a:alphaModFix/>
          </a:blip>
          <a:srcRect b="0" l="1447" r="1435"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50" name="Google Shape;150;g26c0eec2cfd_0_221"/>
          <p:cNvSpPr txBox="1"/>
          <p:nvPr/>
        </p:nvSpPr>
        <p:spPr>
          <a:xfrm>
            <a:off x="4127381" y="38583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¿Está bien celebrar la Navidad o no? </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51" name="Google Shape;151;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g26c0eec2cfd_0_235"/>
          <p:cNvSpPr txBox="1"/>
          <p:nvPr/>
        </p:nvSpPr>
        <p:spPr>
          <a:xfrm>
            <a:off x="4127382" y="2340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57" name="Google Shape;157;g26c0eec2cfd_0_235"/>
          <p:cNvCxnSpPr/>
          <p:nvPr/>
        </p:nvCxnSpPr>
        <p:spPr>
          <a:xfrm>
            <a:off x="4230827" y="3585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8" name="Google Shape;158;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9" name="Google Shape;159;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60" name="Google Shape;160;g26c0eec2cfd_0_235"/>
          <p:cNvSpPr txBox="1"/>
          <p:nvPr/>
        </p:nvSpPr>
        <p:spPr>
          <a:xfrm>
            <a:off x="4127381" y="40107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r>
              <a:rPr b="1" lang="en-US" sz="3200">
                <a:solidFill>
                  <a:schemeClr val="dk1"/>
                </a:solidFill>
                <a:latin typeface="Lato"/>
                <a:ea typeface="Lato"/>
                <a:cs typeface="Lato"/>
                <a:sym typeface="Lato"/>
              </a:rPr>
              <a:t>Mateo 1:18-24</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61" name="Google Shape;161;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67" name="Google Shape;167;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8" name="Google Shape;168;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1:18-24</a:t>
            </a:r>
            <a:endParaRPr sz="3888">
              <a:solidFill>
                <a:schemeClr val="dk1"/>
              </a:solidFill>
              <a:latin typeface="Lato"/>
              <a:ea typeface="Lato"/>
              <a:cs typeface="Lato"/>
              <a:sym typeface="Lato"/>
            </a:endParaRPr>
          </a:p>
        </p:txBody>
      </p:sp>
      <p:sp>
        <p:nvSpPr>
          <p:cNvPr id="169" name="Google Shape;169;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0" name="Google Shape;170;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1" name="Google Shape;171;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72" name="Google Shape;172;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