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
  </p:notesMasterIdLst>
  <p:sldIdLst>
    <p:sldId id="290" r:id="rId3"/>
    <p:sldId id="259" r:id="rId5"/>
    <p:sldId id="257" r:id="rId6"/>
    <p:sldId id="260" r:id="rId7"/>
    <p:sldId id="263" r:id="rId8"/>
    <p:sldId id="342" r:id="rId9"/>
    <p:sldId id="374" r:id="rId10"/>
    <p:sldId id="375" r:id="rId11"/>
    <p:sldId id="296" r:id="rId12"/>
    <p:sldId id="297" r:id="rId13"/>
    <p:sldId id="310" r:id="rId14"/>
    <p:sldId id="298" r:id="rId15"/>
    <p:sldId id="299" r:id="rId16"/>
    <p:sldId id="300" r:id="rId17"/>
    <p:sldId id="275" r:id="rId18"/>
    <p:sldId id="311" r:id="rId19"/>
    <p:sldId id="301" r:id="rId20"/>
    <p:sldId id="302" r:id="rId21"/>
    <p:sldId id="303" r:id="rId22"/>
    <p:sldId id="291" r:id="rId23"/>
    <p:sldId id="376" r:id="rId24"/>
    <p:sldId id="292" r:id="rId25"/>
    <p:sldId id="377" r:id="rId26"/>
    <p:sldId id="378" r:id="rId27"/>
    <p:sldId id="322" r:id="rId28"/>
    <p:sldId id="355" r:id="rId29"/>
    <p:sldId id="289" r:id="rId30"/>
  </p:sldIdLst>
  <p:sldSz cx="12192000" cy="6858000"/>
  <p:notesSz cx="6858000" cy="9144000"/>
  <p:embeddedFontLst>
    <p:embeddedFont>
      <p:font typeface="Calibri" panose="020F0502020204030204"/>
      <p:regular r:id="rId35"/>
      <p:bold r:id="rId36"/>
      <p:italic r:id="rId37"/>
      <p:boldItalic r:id="rId38"/>
    </p:embeddedFont>
    <p:embeddedFont>
      <p:font typeface="Calibri" panose="020F0502020204030204" pitchFamily="34" charset="0"/>
      <p:regular r:id="rId39"/>
      <p:bold r:id="rId40"/>
      <p:italic r:id="rId41"/>
      <p:boldItalic r:id="rId42"/>
    </p:embeddedFont>
    <p:embeddedFont>
      <p:font typeface="Lato" panose="020F0502020204030203"/>
      <p:regular r:id="rId43"/>
      <p:bold r:id="rId44"/>
      <p:italic r:id="rId45"/>
      <p:boldItalic r:id="rId46"/>
    </p:embeddedFont>
    <p:embeddedFont>
      <p:font typeface="Lato" panose="020F0502020204030203" pitchFamily="3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ena Jensen"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61"/>
    <p:restoredTop sz="45139"/>
  </p:normalViewPr>
  <p:slideViewPr>
    <p:cSldViewPr snapToGrid="0">
      <p:cViewPr varScale="1">
        <p:scale>
          <a:sx n="34" d="100"/>
          <a:sy n="34" d="100"/>
        </p:scale>
        <p:origin x="1418" y="18"/>
      </p:cViewPr>
      <p:guideLst/>
    </p:cSldViewPr>
  </p:slideViewPr>
  <p:notesTextViewPr>
    <p:cViewPr>
      <p:scale>
        <a:sx n="1" d="1"/>
        <a:sy n="1" d="1"/>
      </p:scale>
      <p:origin x="0" y="-1764"/>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0" Type="http://schemas.openxmlformats.org/officeDocument/2006/relationships/font" Target="fonts/font16.fntdata"/><Relationship Id="rId5" Type="http://schemas.openxmlformats.org/officeDocument/2006/relationships/slide" Target="slides/slide2.xml"/><Relationship Id="rId49" Type="http://schemas.openxmlformats.org/officeDocument/2006/relationships/font" Target="fonts/font15.fntdata"/><Relationship Id="rId48" Type="http://schemas.openxmlformats.org/officeDocument/2006/relationships/font" Target="fonts/font14.fntdata"/><Relationship Id="rId47" Type="http://schemas.openxmlformats.org/officeDocument/2006/relationships/font" Target="fonts/font13.fntdata"/><Relationship Id="rId46" Type="http://schemas.openxmlformats.org/officeDocument/2006/relationships/font" Target="fonts/font12.fntdata"/><Relationship Id="rId45" Type="http://schemas.openxmlformats.org/officeDocument/2006/relationships/font" Target="fonts/font11.fntdata"/><Relationship Id="rId44" Type="http://schemas.openxmlformats.org/officeDocument/2006/relationships/font" Target="fonts/font10.fntdata"/><Relationship Id="rId43" Type="http://schemas.openxmlformats.org/officeDocument/2006/relationships/font" Target="fonts/font9.fntdata"/><Relationship Id="rId42" Type="http://schemas.openxmlformats.org/officeDocument/2006/relationships/font" Target="fonts/font8.fntdata"/><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notesMaster" Target="notesMasters/notesMaster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commentAuthors" Target="commentAuthors.xml"/><Relationship Id="rId33" Type="http://schemas.openxmlformats.org/officeDocument/2006/relationships/tableStyles" Target="tableStyles.xml"/><Relationship Id="rId32" Type="http://schemas.openxmlformats.org/officeDocument/2006/relationships/viewProps" Target="viewProps.xml"/><Relationship Id="rId31" Type="http://schemas.openxmlformats.org/officeDocument/2006/relationships/presProps" Target="presProps.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L="914400" marR="0" lvl="1"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L="1371600" marR="0" lvl="2"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L="1828800" marR="0" lvl="3"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L="2286000" marR="0" lvl="4"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L="2743200" marR="0" lvl="5"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L="3200400" marR="0" lvl="6"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L="3657600" marR="0" lvl="7"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L="4114800" marR="0" lvl="8" indent="-298450" algn="l" rtl="0">
              <a:lnSpc>
                <a:spcPct val="100000"/>
              </a:lnSpc>
              <a:spcBef>
                <a:spcPts val="0"/>
              </a:spcBef>
              <a:spcAft>
                <a:spcPts val="0"/>
              </a:spcAft>
              <a:buClr>
                <a:srgbClr val="000000"/>
              </a:buClr>
              <a:buSzPts val="1100"/>
              <a:buFont typeface="Arial" panose="020B0604020202020204"/>
              <a:buChar char="■"/>
              <a:defRPr sz="11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FontTx/>
              <a:buNone/>
            </a:pPr>
            <a:r>
              <a:rPr lang="es-ES" sz="1800" b="1" dirty="0">
                <a:effectLst/>
                <a:latin typeface="Calibri" panose="020F0502020204030204" pitchFamily="34" charset="0"/>
                <a:ea typeface="Times New Roman" panose="02020603050405020304" pitchFamily="18" charset="0"/>
              </a:rPr>
              <a:t>Saludos </a:t>
            </a:r>
            <a:r>
              <a:rPr lang="es-ES" sz="1800" i="1" dirty="0">
                <a:solidFill>
                  <a:srgbClr val="00B050"/>
                </a:solidFill>
                <a:effectLst/>
                <a:latin typeface="Calibri" panose="020F0502020204030204" pitchFamily="34" charset="0"/>
                <a:ea typeface="Times New Roman" panose="02020603050405020304" pitchFamily="18" charset="0"/>
              </a:rPr>
              <a:t>Abre el curso 10 minutos antes para empezar con los saludos temprano.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b="1"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b="1" dirty="0">
                <a:effectLst/>
                <a:latin typeface="Calibri" panose="020F0502020204030204" pitchFamily="34" charset="0"/>
                <a:ea typeface="Times New Roman" panose="02020603050405020304" pitchFamily="18" charset="0"/>
              </a:rPr>
              <a:t>Bienvenida </a:t>
            </a:r>
            <a:r>
              <a:rPr lang="es-ES" sz="1800" i="1" dirty="0">
                <a:solidFill>
                  <a:srgbClr val="00B050"/>
                </a:solidFill>
                <a:effectLst/>
                <a:latin typeface="Calibri" panose="020F0502020204030204" pitchFamily="34" charset="0"/>
                <a:ea typeface="Times New Roman" panose="02020603050405020304" pitchFamily="18" charset="0"/>
              </a:rPr>
              <a:t>Después de </a:t>
            </a:r>
            <a:r>
              <a:rPr lang="es-CO" altLang="es-ES" sz="1800" i="1" dirty="0">
                <a:solidFill>
                  <a:srgbClr val="00B050"/>
                </a:solidFill>
                <a:effectLst/>
                <a:latin typeface="Calibri" panose="020F0502020204030204" pitchFamily="34" charset="0"/>
                <a:ea typeface="Times New Roman" panose="02020603050405020304" pitchFamily="18" charset="0"/>
              </a:rPr>
              <a:t>los </a:t>
            </a:r>
            <a:r>
              <a:rPr lang="es-ES" sz="1800" i="1" dirty="0">
                <a:solidFill>
                  <a:srgbClr val="00B050"/>
                </a:solidFill>
                <a:effectLst/>
                <a:latin typeface="Calibri" panose="020F0502020204030204" pitchFamily="34" charset="0"/>
                <a:ea typeface="Times New Roman" panose="02020603050405020304" pitchFamily="18" charset="0"/>
              </a:rPr>
              <a:t>saludos personales, se puede compartir una bienvenida al curso:</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Times New Roman" panose="02020603050405020304" pitchFamily="18" charset="0"/>
              </a:rPr>
              <a:t>En la lección de hoy, aprenderemos cómo Dios continúa cumpliendo su promesa, dando descendencia a Isaac con dos gemelos muy distintos, de los cuales nacerían dos naciones y de una de ella vendría el Salvador del mundo.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Times New Roman" panose="02020603050405020304" pitchFamily="18" charset="0"/>
              </a:rPr>
              <a:t>A pesar de que las actitudes pecadoras están presentes, la promesa perfecta del Señor se lleva a cabo aun usando esos eventos mostrando su infinita gracia.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Times New Roman" panose="02020603050405020304" pitchFamily="18" charset="0"/>
              </a:rPr>
              <a:t>Cómo tu </a:t>
            </a:r>
            <a:r>
              <a:rPr lang="es-ES" sz="1800" dirty="0" err="1">
                <a:solidFill>
                  <a:srgbClr val="000000"/>
                </a:solidFill>
                <a:effectLst/>
                <a:latin typeface="Calibri" panose="020F0502020204030204" pitchFamily="34" charset="0"/>
                <a:ea typeface="Times New Roman" panose="02020603050405020304" pitchFamily="18" charset="0"/>
              </a:rPr>
              <a:t>maestr</a:t>
            </a:r>
            <a:r>
              <a:rPr lang="es-ES" sz="1800" dirty="0">
                <a:solidFill>
                  <a:srgbClr val="000000"/>
                </a:solidFill>
                <a:effectLst/>
                <a:latin typeface="Calibri" panose="020F0502020204030204" pitchFamily="34" charset="0"/>
                <a:ea typeface="Times New Roman" panose="02020603050405020304" pitchFamily="18" charset="0"/>
              </a:rPr>
              <a:t>@, oro la Palabras de Salmo 19:14: </a:t>
            </a:r>
            <a:r>
              <a:rPr lang="es-ES" sz="1800" b="1" dirty="0">
                <a:solidFill>
                  <a:srgbClr val="000000"/>
                </a:solidFill>
                <a:effectLst/>
                <a:latin typeface="Calibri" panose="020F0502020204030204" pitchFamily="34" charset="0"/>
                <a:ea typeface="Times New Roman" panose="02020603050405020304" pitchFamily="18" charset="0"/>
              </a:rPr>
              <a:t>Sean, pues, aceptables anti ti mis palabras y mis pensamientos, oh Señor, roca mía y redentor mío. </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2. ¿Cuáles son los objetos de esta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Las armas, aljaba y arco de Esaú (v.3)</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Guisado (v.4)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Dos buenos cabritos (v.9)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Guiso y pan de Rebeca (v.9 y v.17)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La ropa de Esaú (v.15)</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La piel de los cabritos (v.16)</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Vino (v.25)</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tabLst>
                <a:tab pos="772795" algn="l"/>
              </a:tabLst>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3. ¿Dónde ocurrió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Entre las tiendas de Isaac</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tabLst>
                <a:tab pos="772795" algn="l"/>
              </a:tabLst>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200" b="1" dirty="0">
                <a:solidFill>
                  <a:srgbClr val="000000"/>
                </a:solidFill>
                <a:effectLst/>
                <a:latin typeface="Calibri" panose="020F0502020204030204" pitchFamily="34" charset="0"/>
                <a:ea typeface="Times New Roman" panose="02020603050405020304" pitchFamily="18" charset="0"/>
              </a:rPr>
              <a:t>4. ¿Cuándo ocurrió la historia? </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200" dirty="0">
                <a:solidFill>
                  <a:srgbClr val="000000"/>
                </a:solidFill>
                <a:effectLst/>
                <a:latin typeface="Calibri" panose="020F0502020204030204" pitchFamily="34" charset="0"/>
                <a:ea typeface="Times New Roman" panose="02020603050405020304" pitchFamily="18" charset="0"/>
              </a:rPr>
              <a:t>Isaac ya está muy grande y casi ciego (v.1)</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200" dirty="0">
                <a:solidFill>
                  <a:srgbClr val="000000"/>
                </a:solidFill>
                <a:effectLst/>
                <a:latin typeface="Calibri" panose="020F0502020204030204" pitchFamily="34" charset="0"/>
                <a:ea typeface="Times New Roman" panose="02020603050405020304" pitchFamily="18" charset="0"/>
              </a:rPr>
              <a:t>Esaú y Jacob ya tienen entre 73 y 77 años</a:t>
            </a:r>
            <a:endParaRPr lang="en-US" sz="12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200" dirty="0">
                <a:solidFill>
                  <a:srgbClr val="000000"/>
                </a:solidFill>
                <a:effectLst/>
                <a:latin typeface="Calibri" panose="020F0502020204030204" pitchFamily="34" charset="0"/>
                <a:ea typeface="Times New Roman" panose="02020603050405020304" pitchFamily="18" charset="0"/>
              </a:rPr>
              <a:t>Contexto de otros capítulos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772795" algn="l"/>
              </a:tabLst>
            </a:pPr>
            <a:r>
              <a:rPr lang="es-ES" sz="1200" dirty="0">
                <a:solidFill>
                  <a:srgbClr val="000000"/>
                </a:solidFill>
                <a:effectLst/>
                <a:latin typeface="Calibri" panose="020F0502020204030204" pitchFamily="34" charset="0"/>
                <a:ea typeface="Times New Roman" panose="02020603050405020304" pitchFamily="18" charset="0"/>
              </a:rPr>
              <a:t>Cuando Rebeca estaba embarazada con los gemelos, el Señor le dijo, “En tu seno hay dos naciones. Dos pueblos serán divididos desde tus entrañas; un pueblo será más fuerte que el otro, y el mayor servirá al menor.” (Génesis 25:23)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772795" algn="l"/>
              </a:tabLst>
            </a:pPr>
            <a:r>
              <a:rPr lang="es-ES" sz="1200" dirty="0">
                <a:solidFill>
                  <a:srgbClr val="000000"/>
                </a:solidFill>
                <a:effectLst/>
                <a:latin typeface="Calibri" panose="020F0502020204030204" pitchFamily="34" charset="0"/>
                <a:ea typeface="Times New Roman" panose="02020603050405020304" pitchFamily="18" charset="0"/>
              </a:rPr>
              <a:t>Esaú le había vendido a Jacob su primogenitura por un guiso de lentejas (Génesis 25:32-34) </a:t>
            </a:r>
            <a:endParaRPr lang="en-US" sz="1200" dirty="0">
              <a:effectLst/>
              <a:latin typeface="Times New Roman" panose="02020603050405020304" pitchFamily="18" charset="0"/>
              <a:ea typeface="Times New Roman" panose="02020603050405020304" pitchFamily="18" charset="0"/>
            </a:endParaRPr>
          </a:p>
          <a:p>
            <a:pPr marL="742950" marR="0" lvl="1" indent="-285750">
              <a:spcBef>
                <a:spcPts val="0"/>
              </a:spcBef>
              <a:spcAft>
                <a:spcPts val="0"/>
              </a:spcAft>
              <a:buFont typeface="Courier New" panose="02070309020205020404" pitchFamily="49" charset="0"/>
              <a:buChar char="o"/>
              <a:tabLst>
                <a:tab pos="772795" algn="l"/>
              </a:tabLst>
            </a:pPr>
            <a:r>
              <a:rPr lang="es-ES" sz="1200" dirty="0">
                <a:solidFill>
                  <a:srgbClr val="000000"/>
                </a:solidFill>
                <a:effectLst/>
                <a:latin typeface="Calibri" panose="020F0502020204030204" pitchFamily="34" charset="0"/>
                <a:ea typeface="Times New Roman" panose="02020603050405020304" pitchFamily="18" charset="0"/>
              </a:rPr>
              <a:t>Esaú ya se había casado con dos mujeres hititas. Eso no les agradó a sus padres (Génesis 26:34)</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tabLst>
                <a:tab pos="772795" algn="l"/>
              </a:tabLst>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5. ¿Cuál es el problema?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favoritismo en la casa de Isaac y Rebecca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El patrón de engañar y manipular en la familia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Dios había prometido que el “mayor servirá al menor.”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tabLst>
                <a:tab pos="772795" algn="l"/>
              </a:tabLst>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b="1" dirty="0">
                <a:solidFill>
                  <a:srgbClr val="000000"/>
                </a:solidFill>
                <a:effectLst/>
                <a:latin typeface="Calibri" panose="020F0502020204030204" pitchFamily="34" charset="0"/>
                <a:ea typeface="Times New Roman" panose="02020603050405020304" pitchFamily="18" charset="0"/>
              </a:rPr>
              <a:t>6. ¿Se soluciona el problema?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Lo de favoritismo, no</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Dios obra para el bien de los suyos y su salvación aun en medio de una situación triste</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tabLst>
                <a:tab pos="772795" algn="l"/>
              </a:tabLst>
            </a:pPr>
            <a:endParaRPr lang="en-U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71"/>
        <p:cNvGrpSpPr/>
        <p:nvPr/>
      </p:nvGrpSpPr>
      <p:grpSpPr>
        <a:xfrm>
          <a:off x="0" y="0"/>
          <a:ext cx="0" cy="0"/>
          <a:chOff x="0" y="0"/>
          <a:chExt cx="0" cy="0"/>
        </a:xfrm>
      </p:grpSpPr>
      <p:sp>
        <p:nvSpPr>
          <p:cNvPr id="372" name="Google Shape;372;g2ac1ba269cb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228600" marR="0" lvl="0" indent="0" algn="l" defTabSz="914400" rtl="0" eaLnBrk="1" fontAlgn="auto" latinLnBrk="0" hangingPunct="1">
              <a:lnSpc>
                <a:spcPct val="100000"/>
              </a:lnSpc>
              <a:spcBef>
                <a:spcPts val="0"/>
              </a:spcBef>
              <a:spcAft>
                <a:spcPts val="600"/>
              </a:spcAft>
              <a:buClr>
                <a:schemeClr val="dk1"/>
              </a:buClr>
              <a:buSzPts val="1100"/>
              <a:buFont typeface="Arial" panose="020B0604020202020204"/>
              <a:buNone/>
              <a:defRPr/>
            </a:pPr>
            <a:r>
              <a:rPr lang="es-ES" sz="1800" b="1" dirty="0">
                <a:solidFill>
                  <a:srgbClr val="000000"/>
                </a:solidFill>
                <a:effectLst/>
                <a:latin typeface="Calibri" panose="020F0502020204030204" pitchFamily="34" charset="0"/>
                <a:ea typeface="Times New Roman" panose="02020603050405020304" pitchFamily="18" charset="0"/>
              </a:rPr>
              <a:t>Consolidar </a:t>
            </a:r>
            <a:r>
              <a:rPr lang="es-ES" sz="1800" i="1" dirty="0">
                <a:solidFill>
                  <a:srgbClr val="00B050"/>
                </a:solidFill>
                <a:effectLst/>
                <a:latin typeface="Calibri" panose="020F0502020204030204" pitchFamily="34" charset="0"/>
                <a:ea typeface="Times New Roman" panose="02020603050405020304" pitchFamily="18" charset="0"/>
              </a:rPr>
              <a:t>Estas preguntas son muy útiles para aplicar cualquier historia bíblica a la vida personal. Es la oración de Academia Cristo que ustedes las usen para aplicar ley y evangelio a </a:t>
            </a:r>
            <a:r>
              <a:rPr lang="es-CO" altLang="es-ES" sz="1800" i="1" dirty="0">
                <a:solidFill>
                  <a:srgbClr val="00B050"/>
                </a:solidFill>
                <a:effectLst/>
                <a:latin typeface="Calibri" panose="020F0502020204030204" pitchFamily="34" charset="0"/>
                <a:ea typeface="Times New Roman" panose="02020603050405020304" pitchFamily="18" charset="0"/>
              </a:rPr>
              <a:t>s</a:t>
            </a:r>
            <a:r>
              <a:rPr lang="es-ES" sz="1800" i="1" dirty="0">
                <a:solidFill>
                  <a:srgbClr val="00B050"/>
                </a:solidFill>
                <a:effectLst/>
                <a:latin typeface="Calibri" panose="020F0502020204030204" pitchFamily="34" charset="0"/>
                <a:ea typeface="Times New Roman" panose="02020603050405020304" pitchFamily="18" charset="0"/>
              </a:rPr>
              <a:t>us </a:t>
            </a:r>
            <a:r>
              <a:rPr lang="es-CO" altLang="es-ES" sz="1800" i="1" dirty="0">
                <a:solidFill>
                  <a:srgbClr val="00B050"/>
                </a:solidFill>
                <a:effectLst/>
                <a:latin typeface="Calibri" panose="020F0502020204030204" pitchFamily="34" charset="0"/>
                <a:ea typeface="Times New Roman" panose="02020603050405020304" pitchFamily="18" charset="0"/>
              </a:rPr>
              <a:t>propias vidas</a:t>
            </a:r>
            <a:endParaRPr lang="en-US" sz="1800" dirty="0">
              <a:effectLst/>
              <a:latin typeface="Times New Roman" panose="02020603050405020304" pitchFamily="18" charset="0"/>
              <a:ea typeface="Times New Roman" panose="02020603050405020304" pitchFamily="18" charset="0"/>
            </a:endParaRPr>
          </a:p>
          <a:p>
            <a:pPr marL="228600" lvl="0" indent="0" algn="l" rtl="0">
              <a:spcBef>
                <a:spcPts val="0"/>
              </a:spcBef>
              <a:spcAft>
                <a:spcPts val="600"/>
              </a:spcAft>
              <a:buClr>
                <a:schemeClr val="dk1"/>
              </a:buClr>
              <a:buSzPts val="1100"/>
              <a:buFont typeface="Arial" panose="020B0604020202020204"/>
              <a:buNone/>
            </a:pPr>
            <a:endParaRPr dirty="0"/>
          </a:p>
        </p:txBody>
      </p:sp>
      <p:sp>
        <p:nvSpPr>
          <p:cNvPr id="373" name="Google Shape;373;g2ac1ba269cb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1. ¿Cuál es el punto principal de la historia?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Jacob y Rebeca engañan a Isaac y a Esaú.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2. ¿Qué pecado veo en esta historia y confieso en mi vida?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Manipular, controlar, engañar</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No confiar en Dios</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3. ¿En qué versos y palabras de esta historia veo el amor de Dios para conmigo?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Dios da sus promesas divinas a gente pecaminosa, defectuosa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Romanos 8:28 – En todo, Dios está obrando para el bien de los que lo aman y han sido llamados.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De una familia así, viene mi Salvador. El Salvador perfecto viene de gente así para salvarme a mí y a ustedes también. </a:t>
            </a:r>
            <a:endParaRPr lang="en-US" sz="1800" dirty="0">
              <a:effectLst/>
              <a:latin typeface="Times New Roman" panose="02020603050405020304" pitchFamily="18" charset="0"/>
              <a:ea typeface="Times New Roman" panose="02020603050405020304" pitchFamily="18" charset="0"/>
            </a:endParaRPr>
          </a:p>
          <a:p>
            <a:pPr marL="914400" lvl="0" indent="-298450" algn="l" rtl="0">
              <a:spcBef>
                <a:spcPts val="0"/>
              </a:spcBef>
              <a:spcAft>
                <a:spcPts val="0"/>
              </a:spcAft>
              <a:buClr>
                <a:schemeClr val="dk1"/>
              </a:buClr>
              <a:buSzPts val="1100"/>
              <a:buFont typeface="Calibri" panose="020F0502020204030204"/>
              <a:buAutoNum type="arabicPeriod"/>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83"/>
        <p:cNvGrpSpPr/>
        <p:nvPr/>
      </p:nvGrpSpPr>
      <p:grpSpPr>
        <a:xfrm>
          <a:off x="0" y="0"/>
          <a:ext cx="0" cy="0"/>
          <a:chOff x="0" y="0"/>
          <a:chExt cx="0" cy="0"/>
        </a:xfrm>
      </p:grpSpPr>
      <p:sp>
        <p:nvSpPr>
          <p:cNvPr id="384" name="Google Shape;38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4. ¿Qué pediré que Dios obre en mi para poner en práctica esta palabra de Dios?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A confiar en sus tiempos y sus caminos. </a:t>
            </a: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Saber que Él es Dios, y yo no. </a:t>
            </a: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Ser honesto y sincero con la gente. </a:t>
            </a: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Estar contento con las bendiciones que tengo, no sentir que tengo que defraudar, mentir para recibir una bendición</a:t>
            </a:r>
            <a:endParaRPr lang="en-US" sz="1800" dirty="0">
              <a:solidFill>
                <a:srgbClr val="000000"/>
              </a:solidFill>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endParaRPr dirty="0"/>
          </a:p>
        </p:txBody>
      </p:sp>
      <p:sp>
        <p:nvSpPr>
          <p:cNvPr id="385" name="Google Shape;38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16"/>
        <p:cNvGrpSpPr/>
        <p:nvPr/>
      </p:nvGrpSpPr>
      <p:grpSpPr>
        <a:xfrm>
          <a:off x="0" y="0"/>
          <a:ext cx="0" cy="0"/>
          <a:chOff x="0" y="0"/>
          <a:chExt cx="0" cy="0"/>
        </a:xfrm>
      </p:grpSpPr>
      <p:sp>
        <p:nvSpPr>
          <p:cNvPr id="117" name="Google Shape;11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Times New Roman" panose="02020603050405020304" pitchFamily="18" charset="0"/>
              </a:rPr>
              <a:t>Oración </a:t>
            </a:r>
            <a:r>
              <a:rPr lang="es-ES" sz="1800" i="1" dirty="0" err="1">
                <a:solidFill>
                  <a:srgbClr val="00B050"/>
                </a:solidFill>
                <a:effectLst/>
                <a:latin typeface="Calibri" panose="020F0502020204030204" pitchFamily="34" charset="0"/>
                <a:ea typeface="Times New Roman" panose="02020603050405020304" pitchFamily="18" charset="0"/>
              </a:rPr>
              <a:t>Herman@s</a:t>
            </a:r>
            <a:r>
              <a:rPr lang="es-ES" sz="1800" i="1" dirty="0">
                <a:solidFill>
                  <a:srgbClr val="00B050"/>
                </a:solidFill>
                <a:effectLst/>
                <a:latin typeface="Calibri" panose="020F0502020204030204" pitchFamily="34" charset="0"/>
                <a:ea typeface="Times New Roman" panose="02020603050405020304" pitchFamily="18" charset="0"/>
              </a:rPr>
              <a:t>, empezaremos con una oración</a:t>
            </a:r>
            <a:r>
              <a:rPr lang="es-ES" sz="1800"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Times New Roman" panose="02020603050405020304" pitchFamily="18" charset="0"/>
              </a:rPr>
              <a:t>Dios de amor – leemos las historias de los patriarcas, nuestros ancestros espirituales, y vemos sus pecados y sus debilidades muy claramente. Nosotros también somos seres pecaminosos y débiles. Pero en tu gracia no los rechazaste, y tampoco nos rechazas a nosotros. De verdad eres un Dios de amor. Que el mundo vea tu amor en nosotros. Amén. </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0"/>
              </a:spcBef>
              <a:spcAft>
                <a:spcPts val="0"/>
              </a:spcAft>
              <a:buSzPts val="1100"/>
              <a:buNone/>
            </a:pPr>
            <a:endParaRPr dirty="0"/>
          </a:p>
        </p:txBody>
      </p:sp>
      <p:sp>
        <p:nvSpPr>
          <p:cNvPr id="118" name="Google Shape;11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Lección 8: Isaac Bendice a Jacob</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Usar el método de las Cuatro “C” para leer y entender Génesis 27:1-29.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u="sng" dirty="0">
                <a:solidFill>
                  <a:srgbClr val="000000"/>
                </a:solidFill>
                <a:effectLst/>
                <a:latin typeface="Calibri" panose="020F0502020204030204" pitchFamily="34" charset="0"/>
                <a:ea typeface="Times New Roman" panose="02020603050405020304" pitchFamily="18" charset="0"/>
              </a:rPr>
              <a:t>Analizar el punto principal de las historias de Génesis.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Identificar los dos propósitos de Academia Cristo. </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1000"/>
              </a:spcBef>
              <a:spcAft>
                <a:spcPts val="0"/>
              </a:spcAft>
              <a:buSzPts val="1100"/>
              <a:buNone/>
            </a:pPr>
            <a:endParaRPr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spcBef>
                <a:spcPts val="0"/>
              </a:spcBef>
              <a:spcAft>
                <a:spcPts val="0"/>
              </a:spcAft>
              <a:buFontTx/>
              <a:buNone/>
            </a:pPr>
            <a:r>
              <a:rPr lang="es-ES" sz="1800" dirty="0">
                <a:solidFill>
                  <a:srgbClr val="000000"/>
                </a:solidFill>
                <a:effectLst/>
                <a:latin typeface="Calibri" panose="020F0502020204030204" pitchFamily="34" charset="0"/>
                <a:ea typeface="Times New Roman" panose="02020603050405020304" pitchFamily="18" charset="0"/>
              </a:rPr>
              <a:t>Amigas, creemos en Dios Padre Todopoderoso. En el principio, lo hizo todo en seis días. Cuando pecaron los seres humanos, Dios intervino. Implementó su plan para la salvación del mundo. El mundo se llenó de violencia, y Dios envió un diluvio. Pero Dios no descuidó de su plan. Salvó a Noé, a su familia, y la promesa. Llamó a Abram, prometió hacer de él una gran nación. En las vidas de Adán, Eva, Noé y su familia, Abraham, Sara, Isaac y Jacob, vemos la gracia de Dios. El Señor no los escogió porque eran perfectos. Es por gracia.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Times New Roman" panose="02020603050405020304" pitchFamily="18" charset="0"/>
              </a:rPr>
              <a:t>Nuestro Dios es el Dios de ellos. Es el Dios de gracia. Es el Dios que salva. Es el Dios que promete y cumple.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Times New Roman" panose="02020603050405020304" pitchFamily="18" charset="0"/>
              </a:rPr>
              <a:t>El propósito especifico de Génesis es describir la actividad salvadora de Dios. Génesis es el primer capítulo en la magnífica historia de la operación de rescate de Dios al que nosotros llamaos su plan de salvación. Es interesante e instructivo notar cómo describe Génesis la obra redentora de Dios, sin formular declaraciones doctrinales, pero narrando las biografías de las personas. En la vida de estas gentes podemos ver a Dios en acción con el mensaje de su ley y</a:t>
            </a:r>
            <a:r>
              <a:rPr lang="es-CO" altLang="es-ES" sz="1800" dirty="0">
                <a:solidFill>
                  <a:srgbClr val="000000"/>
                </a:solidFill>
                <a:effectLst/>
                <a:latin typeface="Calibri" panose="020F0502020204030204" pitchFamily="34" charset="0"/>
                <a:ea typeface="Times New Roman" panose="02020603050405020304" pitchFamily="18" charset="0"/>
              </a:rPr>
              <a:t> su</a:t>
            </a:r>
            <a:r>
              <a:rPr lang="es-ES" sz="1800" dirty="0">
                <a:solidFill>
                  <a:srgbClr val="000000"/>
                </a:solidFill>
                <a:effectLst/>
                <a:latin typeface="Calibri" panose="020F0502020204030204" pitchFamily="34" charset="0"/>
                <a:ea typeface="Times New Roman" panose="02020603050405020304" pitchFamily="18" charset="0"/>
              </a:rPr>
              <a:t> amor. </a:t>
            </a:r>
            <a:endParaRPr lang="en-US" sz="1800" dirty="0">
              <a:effectLst/>
              <a:latin typeface="Times New Roman" panose="02020603050405020304" pitchFamily="18" charset="0"/>
              <a:ea typeface="Times New Roman" panose="02020603050405020304" pitchFamily="18" charset="0"/>
            </a:endParaRPr>
          </a:p>
          <a:p>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Lección 8: Isaac Bendice a Jacob</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Usar el método de las Cuatro “C” para leer y entender Génesis 27:1-29.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Analizar el punto principal de las historias de Génesis.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u="sng" dirty="0">
                <a:solidFill>
                  <a:srgbClr val="000000"/>
                </a:solidFill>
                <a:effectLst/>
                <a:latin typeface="Calibri" panose="020F0502020204030204" pitchFamily="34" charset="0"/>
                <a:ea typeface="Times New Roman" panose="02020603050405020304" pitchFamily="18" charset="0"/>
              </a:rPr>
              <a:t>Identificar los dos propósitos de Academia Cristo. </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1000"/>
              </a:spcBef>
              <a:spcAft>
                <a:spcPts val="0"/>
              </a:spcAft>
              <a:buSzPts val="1100"/>
              <a:buNone/>
            </a:pPr>
            <a:endParaRPr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34"/>
        <p:cNvGrpSpPr/>
        <p:nvPr/>
      </p:nvGrpSpPr>
      <p:grpSpPr>
        <a:xfrm>
          <a:off x="0" y="0"/>
          <a:ext cx="0" cy="0"/>
          <a:chOff x="0" y="0"/>
          <a:chExt cx="0" cy="0"/>
        </a:xfrm>
      </p:grpSpPr>
      <p:sp>
        <p:nvSpPr>
          <p:cNvPr id="335" name="Google Shape;335;g2661923d557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lnSpc>
                <a:spcPct val="100000"/>
              </a:lnSpc>
              <a:spcAft>
                <a:spcPts val="0"/>
              </a:spcAft>
              <a:buNone/>
            </a:pPr>
            <a:r>
              <a:rPr lang="es-ES_tradnl" dirty="0"/>
              <a:t>Tema para los últimos 20 minutos de clase: El propósito de Academia Cristo.</a:t>
            </a:r>
            <a:endParaRPr lang="en-US" dirty="0"/>
          </a:p>
          <a:p>
            <a:pPr marL="0" marR="0" indent="0">
              <a:lnSpc>
                <a:spcPct val="100000"/>
              </a:lnSpc>
              <a:spcAft>
                <a:spcPts val="0"/>
              </a:spcAft>
              <a:buNone/>
            </a:pPr>
            <a:endParaRPr lang="en-US" dirty="0"/>
          </a:p>
          <a:p>
            <a:pPr marL="0" marR="0" lvl="0" indent="0">
              <a:lnSpc>
                <a:spcPct val="100000"/>
              </a:lnSpc>
              <a:spcAft>
                <a:spcPts val="0"/>
              </a:spcAft>
              <a:buNone/>
              <a:tabLst>
                <a:tab pos="457200" algn="l"/>
              </a:tabLst>
            </a:pPr>
            <a:r>
              <a:rPr lang="es-ES_tradnl" dirty="0"/>
              <a:t>1. Academia Cristo brinda capacitación para cumplir con la Gran Comisión de Jesucristo (vayan y hagan discípulos en todas las naciones), ayudando a las personas a que crezcan en su conocimiento de la Biblia, y guiándolas con respecto a la forma de compartir la Palabra con los demás.</a:t>
            </a:r>
            <a:endParaRPr lang="es-ES_tradnl" dirty="0"/>
          </a:p>
          <a:p>
            <a:pPr marL="0" marR="0" lvl="0" indent="0">
              <a:lnSpc>
                <a:spcPct val="100000"/>
              </a:lnSpc>
              <a:spcAft>
                <a:spcPts val="0"/>
              </a:spcAft>
              <a:tabLst>
                <a:tab pos="457200" algn="l"/>
              </a:tabLst>
            </a:pPr>
            <a:endParaRPr lang="en-US" dirty="0"/>
          </a:p>
          <a:p>
            <a:pPr marL="0" marR="0" lvl="0" indent="0">
              <a:lnSpc>
                <a:spcPct val="100000"/>
              </a:lnSpc>
              <a:spcAft>
                <a:spcPts val="0"/>
              </a:spcAft>
              <a:buNone/>
              <a:tabLst>
                <a:tab pos="457200" algn="l"/>
              </a:tabLst>
            </a:pPr>
            <a:r>
              <a:rPr lang="es-ES_tradnl" dirty="0"/>
              <a:t>2. Estamos dedicados a ayudarles a las personas a que conozcan y entiendan las Escrituras, porque, a través de ellas, el Espíritu Santo nos muestra nuestro pecado y nos revela la gracia de Jesucristo.</a:t>
            </a:r>
            <a:endParaRPr lang="es-ES_tradnl" dirty="0"/>
          </a:p>
          <a:p>
            <a:pPr marL="0" marR="0" lvl="0" indent="0">
              <a:lnSpc>
                <a:spcPct val="100000"/>
              </a:lnSpc>
              <a:spcAft>
                <a:spcPts val="0"/>
              </a:spcAft>
              <a:tabLst>
                <a:tab pos="457200" algn="l"/>
              </a:tabLst>
            </a:pPr>
            <a:endParaRPr lang="en-US" dirty="0"/>
          </a:p>
          <a:p>
            <a:pPr marL="0" marR="0" lvl="0" indent="0">
              <a:lnSpc>
                <a:spcPct val="100000"/>
              </a:lnSpc>
              <a:spcAft>
                <a:spcPts val="0"/>
              </a:spcAft>
              <a:buNone/>
              <a:tabLst>
                <a:tab pos="457200" algn="l"/>
              </a:tabLst>
            </a:pPr>
            <a:r>
              <a:rPr lang="es-ES_tradnl" dirty="0"/>
              <a:t>3. Al afianzar ese conocimiento del amor de Cristo, comprendemos que este no puede quedarse solo en nosotros y, así como Jesús nos llama, anhelamos compartir la Palabra con los demás.</a:t>
            </a:r>
            <a:endParaRPr lang="en-US" dirty="0"/>
          </a:p>
          <a:p>
            <a:pPr algn="l" fontAlgn="base"/>
            <a:endParaRPr lang="en-US" sz="1800" b="0" i="0" u="none" strike="noStrike" dirty="0">
              <a:solidFill>
                <a:srgbClr val="000000"/>
              </a:solidFill>
              <a:effectLst/>
              <a:latin typeface="inherit"/>
            </a:endParaRPr>
          </a:p>
        </p:txBody>
      </p:sp>
      <p:sp>
        <p:nvSpPr>
          <p:cNvPr id="336" name="Google Shape;336;g2661923d557_0_3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91"/>
        <p:cNvGrpSpPr/>
        <p:nvPr/>
      </p:nvGrpSpPr>
      <p:grpSpPr>
        <a:xfrm>
          <a:off x="0" y="0"/>
          <a:ext cx="0" cy="0"/>
          <a:chOff x="0" y="0"/>
          <a:chExt cx="0" cy="0"/>
        </a:xfrm>
      </p:grpSpPr>
      <p:sp>
        <p:nvSpPr>
          <p:cNvPr id="392" name="Google Shape;392;g2661923d557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lnSpc>
                <a:spcPct val="107000"/>
              </a:lnSpc>
              <a:spcAft>
                <a:spcPts val="800"/>
              </a:spcAft>
              <a:buNone/>
            </a:pPr>
            <a:r>
              <a:rPr lang="es-ES_tradnl"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¿Te interesa descubrir si compartimos las mismas creencias?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CO" sz="1800" b="1"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Jesús hizo la siguiente oración en el huerto de Getsemaní:</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b="0" kern="100" baseline="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"Pero no ruego solamente por estos, sino también por los que han de creer en mí por la palabra de ellos, </a:t>
            </a:r>
            <a:r>
              <a:rPr lang="es-ES_tradnl" sz="1800" b="1" kern="100" baseline="30000" dirty="0">
                <a:effectLst/>
                <a:latin typeface="Times New Roman" panose="02020603050405020304" pitchFamily="18" charset="0"/>
                <a:ea typeface="Times New Roman" panose="02020603050405020304" pitchFamily="18" charset="0"/>
                <a:cs typeface="Times New Roman" panose="02020603050405020304" pitchFamily="18" charset="0"/>
              </a:rPr>
              <a:t>21 </a:t>
            </a: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para que todos sean uno; como tú, oh Padre, en mí, y yo en ti, que también ellos sean uno en nosotros; para que el mundo crea que tú me enviaste" (Juan 17:20-21).</a:t>
            </a:r>
            <a:endParaRPr lang="en-US" sz="1800" kern="100" dirty="0">
              <a:effectLst/>
              <a:latin typeface="Aptos" panose="020B0004020202020204" pitchFamily="34" charset="0"/>
              <a:ea typeface="Times New Roman" panose="02020603050405020304" pitchFamily="18" charset="0"/>
              <a:cs typeface="Times New Roman" panose="02020603050405020304" pitchFamily="18" charset="0"/>
            </a:endParaRPr>
          </a:p>
          <a:p>
            <a:pPr marL="0" marR="0" indent="0">
              <a:lnSpc>
                <a:spcPct val="107000"/>
              </a:lnSpc>
              <a:spcAft>
                <a:spcPts val="800"/>
              </a:spcAft>
              <a:buNone/>
            </a:pPr>
            <a:r>
              <a:rPr lang="es-E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Dios quiere que nos unamos a quienes comparten nuestras mismas creencias. El Espíritu Santo obra esa unidad de fe en la verdad cuando estudiamos juntos la palabra de Dios. ¿Al estudiar con nosotros te has dado cuenta de que crees en lo que nosotros creemos? Si es así, y te interesa unirte a nosotros, avísanos. Hacia el final de Discipulado, todos los participantes tienen la oportunidad de revisar lo que han aprendido con un profesor de forma personalizada para descubrir si compartimos la misma doctrina. Pero, si tienes alguna pregunta en cualquier momento de tu interacción con Academia Cristo, avísanos. A cualquiera de los profesores le encantará charlar contigo o remitirte a la persona adecuada para que lo haga.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1073150" lvl="1" indent="0" algn="just" rtl="0">
              <a:spcBef>
                <a:spcPct val="0"/>
              </a:spcBef>
              <a:spcAft>
                <a:spcPct val="0"/>
              </a:spcAft>
              <a:buClr>
                <a:schemeClr val="dk1"/>
              </a:buClr>
              <a:buSzPts val="1100"/>
              <a:buFont typeface="Calibri" panose="020F0502020204030204"/>
              <a:buNone/>
            </a:pPr>
            <a:endParaRPr lang="es-ES" b="0" i="0" dirty="0">
              <a:solidFill>
                <a:srgbClr val="000000"/>
              </a:solidFill>
              <a:effectLst/>
              <a:latin typeface="system-ui"/>
            </a:endParaRPr>
          </a:p>
        </p:txBody>
      </p:sp>
      <p:sp>
        <p:nvSpPr>
          <p:cNvPr id="393" name="Google Shape;393;g2661923d557_0_19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46"/>
        <p:cNvGrpSpPr/>
        <p:nvPr/>
      </p:nvGrpSpPr>
      <p:grpSpPr>
        <a:xfrm>
          <a:off x="0" y="0"/>
          <a:ext cx="0" cy="0"/>
          <a:chOff x="0" y="0"/>
          <a:chExt cx="0" cy="0"/>
        </a:xfrm>
      </p:grpSpPr>
      <p:sp>
        <p:nvSpPr>
          <p:cNvPr id="147" name="Google Shape;147;g26ba99a7413_0_2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buFontTx/>
              <a:buNone/>
            </a:pPr>
            <a:endParaRPr lang="en-US" sz="1800" dirty="0">
              <a:effectLst/>
              <a:latin typeface="Calibri" panose="020F0502020204030204" pitchFamily="34" charset="0"/>
              <a:ea typeface="Calibri" panose="020F0502020204030204" pitchFamily="34" charset="0"/>
            </a:endParaRPr>
          </a:p>
          <a:p>
            <a:pPr marL="0" marR="0" indent="0">
              <a:lnSpc>
                <a:spcPct val="107000"/>
              </a:lnSpc>
              <a:spcAft>
                <a:spcPts val="800"/>
              </a:spcAft>
              <a:buNone/>
            </a:pPr>
            <a:r>
              <a:rPr lang="es-ES_tradnl"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¿Te interesa compartir la Palabra a través de un Grupo Sembrador?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La Gran Comisión es para todos los creyentes. En la iglesia primitiva, los apóstoles no eran los únicos que enseñaban la Palabra de Dios; eran todos los creyentes los que compartían el Evangelio con otros dondequiera que iban. Mientras tanto, los que se habían dispersado iban por todas las partes anunciando el evangelio (Hechos 8:1). Academia Cristo también existe para capacitarte para que hagas justamente eso. ¿Te interesa implementar la Gran Comisión en tu comunidad? ¿Te gustaría invitar a otras personas a que estudien la palabra de Dios contigo regularmente? Si es así, avísanos. Te explicaremos cómo te ofrecemos toda la formación y el apoyo que necesitas para formar y brindarle capacitación a lo que llamamos un Grupo Sembrador.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¿Qué es un Grupo Sembrador? Es un grupo de personas que estudian la Palabra, oran y comparten con otros mientras alaban al Señor. Su objetivo es crecer juntos en las buenas noticias de Jesucristo y es el primer paso de la plantación de una iglesia. A través de las clases en Academia Cristo, y especialmente en Nivel Sembrador (que se toma después de Discipulado), recibirás capacitación con respecto a las habilidades y los conocimientos para formar un Grupo Sembrador.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¡Pero no te dé miedo compartir de inmediato lo que estás aprendiendo! Algunos estudiantes ya tienen grupos con los que están estudiando. Otros estudiantes los forman de inmediato. Si estás usando lo que estás aprendiendo en este momento, cuéntanos y podemos brindarte orientación específica sobre algunos pasos que puedes seguir. Si no estás seguro de formar un grupo, ¡no hay ningún problema! Sigue tomando clases y aprendiendo sobre la palabra de Dios, lo cual te bendecirá, crees o no un grupo formal.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b="1" kern="100" dirty="0">
                <a:effectLst/>
                <a:latin typeface="Times New Roman" panose="02020603050405020304" pitchFamily="18" charset="0"/>
                <a:ea typeface="Times New Roman" panose="02020603050405020304" pitchFamily="18" charset="0"/>
                <a:cs typeface="Times New Roman" panose="02020603050405020304" pitchFamily="18" charset="0"/>
              </a:rPr>
              <a:t>Nota para los maestros:</a:t>
            </a:r>
            <a:endParaRPr lang="es-ES_tradnl" sz="1800" b="1"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Escucha atentamente la forma como hablan las personas. Es posible que no digan directamente: "quiero ser luterano" o "quiero formar una iglesia" (¡aunque algunos sí lo hacen!). Muchas veces dicen algo menos directo como: "me encanta lo que estoy aprendiendo aquí, es diferente a lo que he aprendido en otras iglesias" u "ojalá pudiera compartir esto con alguien". En esos casos, haz preguntas de seguimiento. Sé curioso y motivador.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b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b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Si alguien menciona específicamente el deseo de suscribir un acuerdo doctrinal o de formar un Grupo Sembrador (o ya tiene un grupo), haz lo siguiente: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indent="0">
              <a:lnSpc>
                <a:spcPct val="107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Aft>
                <a:spcPts val="800"/>
              </a:spcAft>
              <a:buAutoNum type="arabicPeriod"/>
              <a:tabLst>
                <a:tab pos="457200" algn="l"/>
              </a:tabLst>
            </a:pPr>
            <a:r>
              <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rPr>
              <a:t>Notifica inmediatamente al director estudiantil, al director académico o a cualquiera de nuestros misioneros o representantes de Academia Cristo.</a:t>
            </a:r>
            <a:endParaRPr lang="es-ES_tradnl" sz="1800" kern="1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7000"/>
              </a:lnSpc>
              <a:spcAft>
                <a:spcPts val="800"/>
              </a:spcAft>
              <a:buAutoNum type="arabicPeriod"/>
              <a:tabLst>
                <a:tab pos="457200" algn="l"/>
              </a:tabLst>
            </a:pPr>
            <a:r>
              <a:rPr lang="es-ES_tradnl" sz="1800" dirty="0">
                <a:effectLst/>
                <a:latin typeface="Times New Roman" panose="02020603050405020304" pitchFamily="18" charset="0"/>
                <a:ea typeface="Times New Roman" panose="02020603050405020304" pitchFamily="18" charset="0"/>
              </a:rPr>
              <a:t>Incluye tus comentarios sobre el estudiante en el informe que envías al final de cada clase.</a:t>
            </a:r>
            <a:endParaRPr b="1"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148" name="Google Shape;148;g26ba99a7413_0_22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494"/>
        <p:cNvGrpSpPr/>
        <p:nvPr/>
      </p:nvGrpSpPr>
      <p:grpSpPr>
        <a:xfrm>
          <a:off x="0" y="0"/>
          <a:ext cx="0" cy="0"/>
          <a:chOff x="0" y="0"/>
          <a:chExt cx="0" cy="0"/>
        </a:xfrm>
      </p:grpSpPr>
      <p:sp>
        <p:nvSpPr>
          <p:cNvPr id="495" name="Google Shape;495;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914400" lvl="0" indent="-298450" algn="l" rtl="0">
              <a:spcBef>
                <a:spcPts val="0"/>
              </a:spcBef>
              <a:spcAft>
                <a:spcPts val="0"/>
              </a:spcAft>
              <a:buClr>
                <a:schemeClr val="dk1"/>
              </a:buClr>
              <a:buSzPts val="1100"/>
              <a:buFont typeface="Calibri" panose="020F0502020204030204"/>
              <a:buAutoNum type="arabicPeriod"/>
            </a:pPr>
            <a:endParaRPr dirty="0">
              <a:solidFill>
                <a:schemeClr val="dk1"/>
              </a:solidFill>
              <a:latin typeface="Calibri" panose="020F0502020204030204"/>
              <a:ea typeface="Calibri" panose="020F0502020204030204"/>
              <a:cs typeface="Calibri" panose="020F0502020204030204"/>
              <a:sym typeface="Calibri" panose="020F0502020204030204"/>
            </a:endParaRPr>
          </a:p>
        </p:txBody>
      </p:sp>
      <p:sp>
        <p:nvSpPr>
          <p:cNvPr id="496" name="Google Shape;496;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546"/>
        <p:cNvGrpSpPr/>
        <p:nvPr/>
      </p:nvGrpSpPr>
      <p:grpSpPr>
        <a:xfrm>
          <a:off x="0" y="0"/>
          <a:ext cx="0" cy="0"/>
          <a:chOff x="0" y="0"/>
          <a:chExt cx="0" cy="0"/>
        </a:xfrm>
      </p:grpSpPr>
      <p:sp>
        <p:nvSpPr>
          <p:cNvPr id="547" name="Google Shape;547;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Bendición </a:t>
            </a:r>
            <a:r>
              <a:rPr lang="es-CO" altLang="es-ES" sz="1800" b="1" dirty="0">
                <a:solidFill>
                  <a:srgbClr val="000000"/>
                </a:solidFill>
                <a:effectLst/>
                <a:latin typeface="Calibri" panose="020F0502020204030204" pitchFamily="34" charset="0"/>
                <a:ea typeface="Times New Roman" panose="02020603050405020304" pitchFamily="18" charset="0"/>
              </a:rPr>
              <a:t>u</a:t>
            </a:r>
            <a:r>
              <a:rPr lang="es-ES" sz="1800" b="1" dirty="0">
                <a:solidFill>
                  <a:srgbClr val="000000"/>
                </a:solidFill>
                <a:effectLst/>
                <a:latin typeface="Calibri" panose="020F0502020204030204" pitchFamily="34" charset="0"/>
                <a:ea typeface="Times New Roman" panose="02020603050405020304" pitchFamily="18" charset="0"/>
              </a:rPr>
              <a:t> Oración y Despedida</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dirty="0">
                <a:solidFill>
                  <a:srgbClr val="000000"/>
                </a:solidFill>
                <a:effectLst/>
                <a:latin typeface="Calibri" panose="020F0502020204030204" pitchFamily="34" charset="0"/>
                <a:ea typeface="Times New Roman" panose="02020603050405020304" pitchFamily="18" charset="0"/>
              </a:rPr>
              <a:t>Padre celestial. Te damos gracias por tu gracia. Nos escogiste para ser tuyos antes de la creación, no por ningún mérito nuestro. Y ahora, por la fe somos hijos de Abraham, hijos tuyos, y herederos de la promesa. Que tu amor nos impulse a llevar este bello mensaje de misericordia a los demás. Te doy gracias por los que participaron en esta lección. Que sigan creciendo en la gracia de tu hijo Jesucristo, Amén. </a:t>
            </a:r>
            <a:endParaRPr lang="en-US" sz="1800" dirty="0">
              <a:effectLst/>
              <a:latin typeface="Times New Roman" panose="02020603050405020304" pitchFamily="18" charset="0"/>
              <a:ea typeface="Times New Roman" panose="02020603050405020304" pitchFamily="18" charset="0"/>
            </a:endParaRPr>
          </a:p>
          <a:p>
            <a:pPr marL="0" lvl="0" indent="0" algn="l" rtl="0">
              <a:spcBef>
                <a:spcPts val="0"/>
              </a:spcBef>
              <a:spcAft>
                <a:spcPts val="0"/>
              </a:spcAft>
              <a:buNone/>
            </a:pPr>
            <a:endParaRPr dirty="0"/>
          </a:p>
        </p:txBody>
      </p:sp>
      <p:sp>
        <p:nvSpPr>
          <p:cNvPr id="548" name="Google Shape;548;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28"/>
        <p:cNvGrpSpPr/>
        <p:nvPr/>
      </p:nvGrpSpPr>
      <p:grpSpPr>
        <a:xfrm>
          <a:off x="0" y="0"/>
          <a:ext cx="0" cy="0"/>
          <a:chOff x="0" y="0"/>
          <a:chExt cx="0" cy="0"/>
        </a:xfrm>
      </p:grpSpPr>
      <p:sp>
        <p:nvSpPr>
          <p:cNvPr id="129" name="Google Shape;129;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Lección 8: Isaac Bendice a Jacob</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u="sng" dirty="0">
                <a:solidFill>
                  <a:srgbClr val="000000"/>
                </a:solidFill>
                <a:effectLst/>
                <a:latin typeface="Calibri" panose="020F0502020204030204" pitchFamily="34" charset="0"/>
                <a:ea typeface="Times New Roman" panose="02020603050405020304" pitchFamily="18" charset="0"/>
              </a:rPr>
              <a:t>Usar el método de las Cuatro “C” para leer y entender Génesis 27:1-29.</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Analizar el punto principal de las historias de Génesis.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Identificar los dos propósitos de Academia Cristo. </a:t>
            </a:r>
            <a:endParaRPr lang="en-US" sz="1800" dirty="0">
              <a:effectLst/>
              <a:latin typeface="Times New Roman" panose="02020603050405020304" pitchFamily="18" charset="0"/>
              <a:ea typeface="Times New Roman" panose="02020603050405020304" pitchFamily="18" charset="0"/>
            </a:endParaRPr>
          </a:p>
          <a:p>
            <a:pPr marL="0" lvl="0" indent="0" algn="l" rtl="0">
              <a:lnSpc>
                <a:spcPct val="100000"/>
              </a:lnSpc>
              <a:spcBef>
                <a:spcPts val="1000"/>
              </a:spcBef>
              <a:spcAft>
                <a:spcPts val="0"/>
              </a:spcAft>
              <a:buSzPts val="1100"/>
              <a:buNone/>
            </a:pPr>
            <a:endParaRPr dirty="0"/>
          </a:p>
        </p:txBody>
      </p:sp>
      <p:sp>
        <p:nvSpPr>
          <p:cNvPr id="130" name="Google Shape;130;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Captar </a:t>
            </a:r>
            <a:r>
              <a:rPr lang="es-ES" sz="1800" i="1" dirty="0">
                <a:solidFill>
                  <a:srgbClr val="00B050"/>
                </a:solidFill>
                <a:effectLst/>
                <a:latin typeface="Calibri" panose="020F0502020204030204" pitchFamily="34" charset="0"/>
                <a:ea typeface="Times New Roman" panose="02020603050405020304" pitchFamily="18" charset="0"/>
              </a:rPr>
              <a:t>Un “Captar” es la introducción. Es algo interesante que capte la atención y los pone a pensar en el tema del día</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b="1" dirty="0">
                <a:solidFill>
                  <a:srgbClr val="000000"/>
                </a:solidFill>
                <a:effectLst/>
                <a:latin typeface="Calibri" panose="020F0502020204030204" pitchFamily="34" charset="0"/>
                <a:ea typeface="Times New Roman" panose="02020603050405020304" pitchFamily="18" charset="0"/>
              </a:rPr>
              <a:t>Nuestro Captar de hoy día es la pregunta de nuestra tarea: </a:t>
            </a:r>
            <a:r>
              <a:rPr lang="es-ES" sz="1800" b="1" dirty="0">
                <a:effectLst/>
                <a:latin typeface="Calibri" panose="020F0502020204030204" pitchFamily="34" charset="0"/>
                <a:ea typeface="Times New Roman" panose="02020603050405020304" pitchFamily="18" charset="0"/>
              </a:rPr>
              <a:t>¿Qué patrón vemos en los personajes principales de Génesis?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Times New Roman" panose="02020603050405020304" pitchFamily="18" charset="0"/>
              </a:rPr>
              <a:t>Pide que los estudiantes </a:t>
            </a:r>
            <a:r>
              <a:rPr lang="es-CO" altLang="es-ES" sz="1800" i="1" dirty="0">
                <a:solidFill>
                  <a:srgbClr val="00B050"/>
                </a:solidFill>
                <a:effectLst/>
                <a:latin typeface="Calibri" panose="020F0502020204030204" pitchFamily="34" charset="0"/>
                <a:ea typeface="Times New Roman" panose="02020603050405020304" pitchFamily="18" charset="0"/>
              </a:rPr>
              <a:t>que </a:t>
            </a:r>
            <a:r>
              <a:rPr lang="es-ES" sz="1800" i="1" dirty="0">
                <a:solidFill>
                  <a:srgbClr val="00B050"/>
                </a:solidFill>
                <a:effectLst/>
                <a:latin typeface="Calibri" panose="020F0502020204030204" pitchFamily="34" charset="0"/>
                <a:ea typeface="Times New Roman" panose="02020603050405020304" pitchFamily="18" charset="0"/>
              </a:rPr>
              <a:t>compart</a:t>
            </a:r>
            <a:r>
              <a:rPr lang="es-CO" altLang="es-ES" sz="1800" i="1" dirty="0">
                <a:solidFill>
                  <a:srgbClr val="00B050"/>
                </a:solidFill>
                <a:effectLst/>
                <a:latin typeface="Calibri" panose="020F0502020204030204" pitchFamily="34" charset="0"/>
                <a:ea typeface="Times New Roman" panose="02020603050405020304" pitchFamily="18" charset="0"/>
              </a:rPr>
              <a:t>a</a:t>
            </a:r>
            <a:r>
              <a:rPr lang="es-ES" sz="1800" i="1" dirty="0">
                <a:solidFill>
                  <a:srgbClr val="00B050"/>
                </a:solidFill>
                <a:effectLst/>
                <a:latin typeface="Calibri" panose="020F0502020204030204" pitchFamily="34" charset="0"/>
                <a:ea typeface="Times New Roman" panose="02020603050405020304" pitchFamily="18" charset="0"/>
              </a:rPr>
              <a:t>n sus respuestas en voz alt</a:t>
            </a:r>
            <a:r>
              <a:rPr lang="es-CO" altLang="es-ES" sz="1800" i="1" dirty="0">
                <a:solidFill>
                  <a:srgbClr val="00B050"/>
                </a:solidFill>
                <a:effectLst/>
                <a:latin typeface="Calibri" panose="020F0502020204030204" pitchFamily="34" charset="0"/>
                <a:ea typeface="Times New Roman" panose="02020603050405020304" pitchFamily="18" charset="0"/>
              </a:rPr>
              <a:t>a </a:t>
            </a:r>
            <a:r>
              <a:rPr lang="es-ES" sz="1800" i="1" dirty="0">
                <a:solidFill>
                  <a:srgbClr val="00B050"/>
                </a:solidFill>
                <a:effectLst/>
                <a:latin typeface="Calibri" panose="020F0502020204030204" pitchFamily="34" charset="0"/>
                <a:ea typeface="Times New Roman" panose="02020603050405020304" pitchFamily="18" charset="0"/>
              </a:rPr>
              <a:t>o por chat.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r>
              <a:rPr lang="es-ES" sz="1800" i="1" dirty="0">
                <a:solidFill>
                  <a:srgbClr val="00B05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Imperfectos</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Adán, Eva, Noé, Abraham y Sara</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Isaac y Jacob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Son “héroes de la fe” pero a la vez humanos falibles necesitados de la gracias de Dios y el perdón de sus pecados. </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pPr>
            <a:endParaRPr lang="es-ES"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b="1" dirty="0">
                <a:effectLst/>
                <a:latin typeface="Calibri" panose="020F0502020204030204" pitchFamily="34" charset="0"/>
                <a:ea typeface="Calibri" panose="020F0502020204030204" pitchFamily="34" charset="0"/>
                <a:cs typeface="Calibri" panose="020F0502020204030204" pitchFamily="34" charset="0"/>
              </a:rPr>
              <a:t>Génesis 27:1-29 (Reina Valera Contemporánea)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27 Un día, cuando Isaac ya era anciano y ciego, llamó a Esaú, su hijo mayor, y le dijo: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«¡Hijo mío!»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Y Esaú respondió: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«¡Aquí estoy!»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2 Isaac le dijo: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«Mira, ya soy viejo, y puedo morir en cualquier momento. 3 Así que toma tus armas, es decir, tu aljaba y tu arco, y ve al campo y caza algo para mí; 4 hazme luego un guisado, como a mí me gusta, y tráemelo para que lo coma. </a:t>
            </a:r>
            <a:endParaRPr lang="es-E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endParaRPr lang="es-E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b="1" dirty="0">
                <a:effectLst/>
                <a:latin typeface="Calibri" panose="020F0502020204030204" pitchFamily="34" charset="0"/>
                <a:ea typeface="Calibri" panose="020F0502020204030204" pitchFamily="34" charset="0"/>
                <a:cs typeface="Times New Roman" panose="02020603050405020304" pitchFamily="18" charset="0"/>
              </a:rPr>
              <a:t>Así, yo te bendeciré antes de que muera.»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5 Mientras Isaac hablaba con su hijo Esaú, Rebeca escuchaba. Y Esaú se fue al campo para cazar algo y traerlo.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6 Entonces Rebeca fue a hablar con su hijo Jacob, y le dijo: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«Acabo de oír a tu padre hablar con tu hermano Esaú. Le dijo: 7 “Caza algo, y tráemelo; hazme un guisado, para que yo lo coma y ante el Señor te bendiga antes de que muera.” </a:t>
            </a:r>
            <a:endParaRPr lang="es-E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endParaRPr lang="es-E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b="1" dirty="0">
                <a:effectLst/>
                <a:latin typeface="Calibri" panose="020F0502020204030204" pitchFamily="34" charset="0"/>
                <a:ea typeface="Calibri" panose="020F0502020204030204" pitchFamily="34" charset="0"/>
                <a:cs typeface="Times New Roman" panose="02020603050405020304" pitchFamily="18" charset="0"/>
              </a:rPr>
              <a:t>8 Así que, hijo mío, escúchame y haz lo que voy a ordenarte: 9 Ve al ganado ahora mismo, y de entre las cabras tráeme de allí dos buenos cabritos. Con ellos haré para tu padre un guiso, como a él le gusta. 10 Luego tú se lo llevarás a tu padre, para que él coma y te bendiga antes de que muera.»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11 Pero Jacob le dijo a su madre: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«Si te fijas, mi hermano Esaú es muy velludo, pero yo soy lampiño. 12 Puede ser que mi padre me palpe; entonces creerá que me estoy burlando de él, y en vez de bendición recibiré maldición.»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13 Y su madre le respondió: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«Hijo mío, ¡que caiga sobre mí tu maldición! Tú, hazme caso y ve a traerme los cabritos.»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14 Jacob fue por los cabritos, y se los llevó a su madre; y ella hizo un guisado, como le gustaba a Isaac. </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15 Luego, tomó Rebeca la ropa de Esaú, su hijo mayor, la mejor ropa que ella tenía en casa, y con ella vistió a Jacob, su hijo menor; 16 además, con la piel de los cabritos le cubrió las manos y la parte del cuello donde no tenía vello, 17 y puso en las manos de Jacob, su hijo, el guisado y el pan que ella había preparado.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18 Entonces Jacob fue a ver a su padre, y le dijo: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«¡Padre mío!»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Isaac respondió: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«Aquí estoy. ¿Quién eres tú, hijo mío?»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19 Jacob le dijo a su padre: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«Soy Esaú, tu hijo primogénito. Ya hice lo que me pediste. Así que ven y siéntate a comer de lo que he cazado, para que me bendigas.»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20 Isaac le dijo a su hijo: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«¿Cómo fue que tan pronto hallaste algo que cazar, hijo mío?»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Y él respondió: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«Es porque el Señor, tu Dios, me permitió encontrarlo.»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21 Isaac le dijo a Jacob: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«Acércate, hijo mío, que voy a palparte para saber si eres mi hijo Esaú, o no.»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22 Jacob se acercó a Isaac, su padre, y éste lo palpó y dijo: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«La voz es la de Jacob, pero las manos son las de Esaú.»</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23 Y no lo reconoció, pues tenía las manos velludas como las de Esaú, así que lo bendijo, 24 aunque le preguntó: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«¿Eres tú mi hijo Esaú?»</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Y Jacob respondió: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«Sí, yo soy.»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25 Dijo también Isaac: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«Acércame lo que cazaste, hijo mío, para que yo coma y luego te bendiga.»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Y Jacob le acercó el guiso, y además le llevó vino, e Isaac comió y bebió. 26 Entonces Isaac le dijo: </a:t>
            </a:r>
            <a:r>
              <a:rPr lang="es-ES" sz="1800" b="1" dirty="0">
                <a:effectLst/>
                <a:latin typeface="Calibri" panose="020F0502020204030204" pitchFamily="34" charset="0"/>
                <a:ea typeface="Calibri" panose="020F0502020204030204" pitchFamily="34" charset="0"/>
                <a:cs typeface="Times New Roman" panose="02020603050405020304" pitchFamily="18" charset="0"/>
              </a:rPr>
              <a:t>«Ahora, hijo mío, acércate y dame un beso.»</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dirty="0">
                <a:effectLst/>
                <a:latin typeface="Calibri" panose="020F0502020204030204" pitchFamily="34" charset="0"/>
                <a:ea typeface="Calibri" panose="020F0502020204030204" pitchFamily="34" charset="0"/>
                <a:cs typeface="Times New Roman" panose="02020603050405020304" pitchFamily="18" charset="0"/>
              </a:rPr>
              <a:t>27 Jacob se acercó y lo besó. Cuando Isaac percibió el olor de su ropa, lo bendijo así:</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r>
              <a:rPr lang="es-ES" sz="1800" b="1" dirty="0">
                <a:effectLst/>
                <a:latin typeface="Calibri" panose="020F0502020204030204" pitchFamily="34" charset="0"/>
                <a:ea typeface="Calibri" panose="020F0502020204030204" pitchFamily="34" charset="0"/>
                <a:cs typeface="Times New Roman" panose="02020603050405020304" pitchFamily="18" charset="0"/>
              </a:rPr>
              <a:t>«¡Fíjense en el aroma de mi hijo!</a:t>
            </a:r>
            <a:br>
              <a:rPr lang="es-ES" sz="1800" b="1" dirty="0">
                <a:effectLst/>
                <a:latin typeface="Calibri" panose="020F0502020204030204" pitchFamily="34" charset="0"/>
                <a:ea typeface="Calibri" panose="020F0502020204030204" pitchFamily="34" charset="0"/>
                <a:cs typeface="Times New Roman" panose="02020603050405020304" pitchFamily="18" charset="0"/>
              </a:rPr>
            </a:br>
            <a:r>
              <a:rPr lang="es-ES" sz="1800" b="1" dirty="0">
                <a:effectLst/>
                <a:latin typeface="Calibri" panose="020F0502020204030204" pitchFamily="34" charset="0"/>
                <a:ea typeface="Calibri" panose="020F0502020204030204" pitchFamily="34" charset="0"/>
                <a:cs typeface="Times New Roman" panose="02020603050405020304" pitchFamily="18" charset="0"/>
              </a:rPr>
              <a:t>¡Es como el aroma del campo que el Señor ha bendecido!</a:t>
            </a:r>
            <a:br>
              <a:rPr lang="es-ES" sz="1800" b="1" dirty="0">
                <a:effectLst/>
                <a:latin typeface="Calibri" panose="020F0502020204030204" pitchFamily="34" charset="0"/>
                <a:ea typeface="Calibri" panose="020F0502020204030204" pitchFamily="34" charset="0"/>
                <a:cs typeface="Times New Roman" panose="02020603050405020304" pitchFamily="18" charset="0"/>
              </a:rPr>
            </a:br>
            <a:r>
              <a:rPr lang="es-ES" sz="1800" b="1" dirty="0">
                <a:effectLst/>
                <a:latin typeface="Calibri" panose="020F0502020204030204" pitchFamily="34" charset="0"/>
                <a:ea typeface="Calibri" panose="020F0502020204030204" pitchFamily="34" charset="0"/>
                <a:cs typeface="Times New Roman" panose="02020603050405020304" pitchFamily="18" charset="0"/>
              </a:rPr>
              <a:t>28 ¡Que Dios te dé del rocío del cielo</a:t>
            </a:r>
            <a:br>
              <a:rPr lang="es-ES" sz="1800" b="1" dirty="0">
                <a:effectLst/>
                <a:latin typeface="Calibri" panose="020F0502020204030204" pitchFamily="34" charset="0"/>
                <a:ea typeface="Calibri" panose="020F0502020204030204" pitchFamily="34" charset="0"/>
                <a:cs typeface="Times New Roman" panose="02020603050405020304" pitchFamily="18" charset="0"/>
              </a:rPr>
            </a:br>
            <a:r>
              <a:rPr lang="es-ES" sz="1800" b="1" dirty="0">
                <a:effectLst/>
                <a:latin typeface="Calibri" panose="020F0502020204030204" pitchFamily="34" charset="0"/>
                <a:ea typeface="Calibri" panose="020F0502020204030204" pitchFamily="34" charset="0"/>
                <a:cs typeface="Times New Roman" panose="02020603050405020304" pitchFamily="18" charset="0"/>
              </a:rPr>
              <a:t>y de las grosuras de la tierra!</a:t>
            </a:r>
            <a:br>
              <a:rPr lang="es-ES" sz="1800" b="1" dirty="0">
                <a:effectLst/>
                <a:latin typeface="Calibri" panose="020F0502020204030204" pitchFamily="34" charset="0"/>
                <a:ea typeface="Calibri" panose="020F0502020204030204" pitchFamily="34" charset="0"/>
                <a:cs typeface="Times New Roman" panose="02020603050405020304" pitchFamily="18" charset="0"/>
              </a:rPr>
            </a:br>
            <a:r>
              <a:rPr lang="es-ES" sz="1800" b="1" dirty="0">
                <a:effectLst/>
                <a:latin typeface="Calibri" panose="020F0502020204030204" pitchFamily="34" charset="0"/>
                <a:ea typeface="Calibri" panose="020F0502020204030204" pitchFamily="34" charset="0"/>
                <a:cs typeface="Times New Roman" panose="02020603050405020304" pitchFamily="18" charset="0"/>
              </a:rPr>
              <a:t>¡Que te dé abundante trigo y vino!</a:t>
            </a:r>
            <a:br>
              <a:rPr lang="es-ES" sz="1800" b="1" dirty="0">
                <a:effectLst/>
                <a:latin typeface="Calibri" panose="020F0502020204030204" pitchFamily="34" charset="0"/>
                <a:ea typeface="Calibri" panose="020F0502020204030204" pitchFamily="34" charset="0"/>
                <a:cs typeface="Times New Roman" panose="02020603050405020304" pitchFamily="18" charset="0"/>
              </a:rPr>
            </a:br>
            <a:r>
              <a:rPr lang="es-ES" sz="1800" b="1" dirty="0">
                <a:effectLst/>
                <a:latin typeface="Calibri" panose="020F0502020204030204" pitchFamily="34" charset="0"/>
                <a:ea typeface="Calibri" panose="020F0502020204030204" pitchFamily="34" charset="0"/>
                <a:cs typeface="Times New Roman" panose="02020603050405020304" pitchFamily="18" charset="0"/>
              </a:rPr>
              <a:t>29 ¡Que te sirvan los pueblos!</a:t>
            </a:r>
            <a:br>
              <a:rPr lang="es-ES" sz="1800" b="1" dirty="0">
                <a:effectLst/>
                <a:latin typeface="Calibri" panose="020F0502020204030204" pitchFamily="34" charset="0"/>
                <a:ea typeface="Calibri" panose="020F0502020204030204" pitchFamily="34" charset="0"/>
                <a:cs typeface="Times New Roman" panose="02020603050405020304" pitchFamily="18" charset="0"/>
              </a:rPr>
            </a:br>
            <a:r>
              <a:rPr lang="es-ES" sz="1800" b="1" dirty="0">
                <a:effectLst/>
                <a:latin typeface="Calibri" panose="020F0502020204030204" pitchFamily="34" charset="0"/>
                <a:ea typeface="Calibri" panose="020F0502020204030204" pitchFamily="34" charset="0"/>
                <a:cs typeface="Times New Roman" panose="02020603050405020304" pitchFamily="18" charset="0"/>
              </a:rPr>
              <a:t>¡Que las naciones se inclinen ante ti!</a:t>
            </a:r>
            <a:br>
              <a:rPr lang="es-ES" sz="1800" b="1" dirty="0">
                <a:effectLst/>
                <a:latin typeface="Calibri" panose="020F0502020204030204" pitchFamily="34" charset="0"/>
                <a:ea typeface="Calibri" panose="020F0502020204030204" pitchFamily="34" charset="0"/>
                <a:cs typeface="Times New Roman" panose="02020603050405020304" pitchFamily="18" charset="0"/>
              </a:rPr>
            </a:br>
            <a:r>
              <a:rPr lang="es-ES" sz="1800" b="1" dirty="0">
                <a:effectLst/>
                <a:latin typeface="Calibri" panose="020F0502020204030204" pitchFamily="34" charset="0"/>
                <a:ea typeface="Calibri" panose="020F0502020204030204" pitchFamily="34" charset="0"/>
                <a:cs typeface="Times New Roman" panose="02020603050405020304" pitchFamily="18" charset="0"/>
              </a:rPr>
              <a:t>¡Conviértete en señor de tus hermanos,</a:t>
            </a:r>
            <a:br>
              <a:rPr lang="es-ES" sz="1800" b="1" dirty="0">
                <a:effectLst/>
                <a:latin typeface="Calibri" panose="020F0502020204030204" pitchFamily="34" charset="0"/>
                <a:ea typeface="Calibri" panose="020F0502020204030204" pitchFamily="34" charset="0"/>
                <a:cs typeface="Times New Roman" panose="02020603050405020304" pitchFamily="18" charset="0"/>
              </a:rPr>
            </a:br>
            <a:r>
              <a:rPr lang="es-ES" sz="1800" b="1" dirty="0">
                <a:effectLst/>
                <a:latin typeface="Calibri" panose="020F0502020204030204" pitchFamily="34" charset="0"/>
                <a:ea typeface="Calibri" panose="020F0502020204030204" pitchFamily="34" charset="0"/>
                <a:cs typeface="Times New Roman" panose="02020603050405020304" pitchFamily="18" charset="0"/>
              </a:rPr>
              <a:t>y que ante ti se inclinen los hijos de tu madre!</a:t>
            </a:r>
            <a:br>
              <a:rPr lang="es-ES" sz="1800" b="1" dirty="0">
                <a:effectLst/>
                <a:latin typeface="Calibri" panose="020F0502020204030204" pitchFamily="34" charset="0"/>
                <a:ea typeface="Calibri" panose="020F0502020204030204" pitchFamily="34" charset="0"/>
                <a:cs typeface="Times New Roman" panose="02020603050405020304" pitchFamily="18" charset="0"/>
              </a:rPr>
            </a:br>
            <a:r>
              <a:rPr lang="es-ES" sz="1800" b="1" dirty="0">
                <a:effectLst/>
                <a:latin typeface="Calibri" panose="020F0502020204030204" pitchFamily="34" charset="0"/>
                <a:ea typeface="Calibri" panose="020F0502020204030204" pitchFamily="34" charset="0"/>
                <a:cs typeface="Times New Roman" panose="02020603050405020304" pitchFamily="18" charset="0"/>
              </a:rPr>
              <a:t>¡Malditos sean los que te maldigan,</a:t>
            </a:r>
            <a:br>
              <a:rPr lang="es-ES" sz="1800" b="1" dirty="0">
                <a:effectLst/>
                <a:latin typeface="Calibri" panose="020F0502020204030204" pitchFamily="34" charset="0"/>
                <a:ea typeface="Calibri" panose="020F0502020204030204" pitchFamily="34" charset="0"/>
                <a:cs typeface="Times New Roman" panose="02020603050405020304" pitchFamily="18" charset="0"/>
              </a:rPr>
            </a:br>
            <a:r>
              <a:rPr lang="es-ES" sz="1800" b="1" dirty="0">
                <a:effectLst/>
                <a:latin typeface="Calibri" panose="020F0502020204030204" pitchFamily="34" charset="0"/>
                <a:ea typeface="Calibri" panose="020F0502020204030204" pitchFamily="34" charset="0"/>
                <a:cs typeface="Times New Roman" panose="02020603050405020304" pitchFamily="18" charset="0"/>
              </a:rPr>
              <a:t>y benditos sean los que te bendigan!»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FontTx/>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90"/>
        <p:cNvGrpSpPr/>
        <p:nvPr/>
      </p:nvGrpSpPr>
      <p:grpSpPr>
        <a:xfrm>
          <a:off x="0" y="0"/>
          <a:ext cx="0" cy="0"/>
          <a:chOff x="0" y="0"/>
          <a:chExt cx="0" cy="0"/>
        </a:xfrm>
      </p:grpSpPr>
      <p:sp>
        <p:nvSpPr>
          <p:cNvPr id="191" name="Google Shape;19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spcBef>
                <a:spcPts val="0"/>
              </a:spcBef>
              <a:spcAft>
                <a:spcPts val="0"/>
              </a:spcAft>
              <a:buFontTx/>
              <a:buNone/>
              <a:tabLst>
                <a:tab pos="772795" algn="l"/>
              </a:tabLst>
            </a:pPr>
            <a:r>
              <a:rPr lang="es-ES" sz="1800" dirty="0">
                <a:solidFill>
                  <a:srgbClr val="000000"/>
                </a:solidFill>
                <a:effectLst/>
                <a:latin typeface="Calibri" panose="020F0502020204030204" pitchFamily="34" charset="0"/>
                <a:ea typeface="Times New Roman" panose="02020603050405020304" pitchFamily="18" charset="0"/>
              </a:rPr>
              <a:t>1. </a:t>
            </a:r>
            <a:r>
              <a:rPr lang="es-ES" sz="1800" b="1" dirty="0">
                <a:solidFill>
                  <a:srgbClr val="000000"/>
                </a:solidFill>
                <a:effectLst/>
                <a:latin typeface="Calibri" panose="020F0502020204030204" pitchFamily="34" charset="0"/>
                <a:ea typeface="Times New Roman" panose="02020603050405020304" pitchFamily="18" charset="0"/>
              </a:rPr>
              <a:t>¿Quiénes son los personajes de esta historia?</a:t>
            </a:r>
            <a:r>
              <a:rPr lang="es-E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Isaac: ya es anciano y ciego (v.1)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Esaú: hijo mayor de Isaac (v.1)</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Rebeca: Una de las esposas de Isaac (v.5)</a:t>
            </a:r>
            <a:endParaRPr lang="en-US" sz="1800" dirty="0">
              <a:effectLst/>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Symbol" panose="05050102010706020507" pitchFamily="2" charset="2"/>
              <a:buChar char=""/>
            </a:pPr>
            <a:r>
              <a:rPr lang="es-ES" sz="1800" dirty="0">
                <a:solidFill>
                  <a:srgbClr val="000000"/>
                </a:solidFill>
                <a:effectLst/>
                <a:latin typeface="Calibri" panose="020F0502020204030204" pitchFamily="34" charset="0"/>
                <a:ea typeface="Times New Roman" panose="02020603050405020304" pitchFamily="18" charset="0"/>
              </a:rPr>
              <a:t>Jacob: hijo de Isaac, gemelo de Esaú, menor</a:t>
            </a: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FontTx/>
              <a:buNone/>
              <a:tabLst>
                <a:tab pos="772795" algn="l"/>
              </a:tabLst>
            </a:pPr>
            <a:endParaRPr dirty="0"/>
          </a:p>
        </p:txBody>
      </p:sp>
      <p:sp>
        <p:nvSpPr>
          <p:cNvPr id="192" name="Google Shape;1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matchingName="Blank">
  <p:cSld name="BLANK">
    <p:spTree>
      <p:nvGrpSpPr>
        <p:cNvPr id="1" name="Shape 11"/>
        <p:cNvGrpSpPr/>
        <p:nvPr/>
      </p:nvGrpSpPr>
      <p:grpSpPr>
        <a:xfrm>
          <a:off x="0" y="0"/>
          <a:ext cx="0" cy="0"/>
          <a:chOff x="0" y="0"/>
          <a:chExt cx="0" cy="0"/>
        </a:xfrm>
      </p:grpSpPr>
      <p:sp>
        <p:nvSpPr>
          <p:cNvPr id="12" name="Google Shape;1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 name="Google Shape;1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 name="Google Shape;1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matchingName="Title and Vertical Text">
  <p:cSld name="VERTICAL_TEXT">
    <p:spTree>
      <p:nvGrpSpPr>
        <p:cNvPr id="1" name="Shape 68"/>
        <p:cNvGrpSpPr/>
        <p:nvPr/>
      </p:nvGrpSpPr>
      <p:grpSpPr>
        <a:xfrm>
          <a:off x="0" y="0"/>
          <a:ext cx="0" cy="0"/>
          <a:chOff x="0" y="0"/>
          <a:chExt cx="0" cy="0"/>
        </a:xfrm>
      </p:grpSpPr>
      <p:sp>
        <p:nvSpPr>
          <p:cNvPr id="69" name="Google Shape;69;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1" name="Google Shape;71;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matchingName="Vertical Title and Text">
  <p:cSld name="VERTICAL_TITLE_AND_VERTICAL_TEXT">
    <p:spTree>
      <p:nvGrpSpPr>
        <p:cNvPr id="1" name="Shape 74"/>
        <p:cNvGrpSpPr/>
        <p:nvPr/>
      </p:nvGrpSpPr>
      <p:grpSpPr>
        <a:xfrm>
          <a:off x="0" y="0"/>
          <a:ext cx="0" cy="0"/>
          <a:chOff x="0" y="0"/>
          <a:chExt cx="0" cy="0"/>
        </a:xfrm>
      </p:grpSpPr>
      <p:sp>
        <p:nvSpPr>
          <p:cNvPr id="75" name="Google Shape;75;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77" name="Google Shape;7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matchingName="Title Slide">
  <p:cSld name="TITLE">
    <p:spTree>
      <p:nvGrpSpPr>
        <p:cNvPr id="1" name="Shape 15"/>
        <p:cNvGrpSpPr/>
        <p:nvPr/>
      </p:nvGrpSpPr>
      <p:grpSpPr>
        <a:xfrm>
          <a:off x="0" y="0"/>
          <a:ext cx="0" cy="0"/>
          <a:chOff x="0" y="0"/>
          <a:chExt cx="0" cy="0"/>
        </a:xfrm>
      </p:grpSpPr>
      <p:sp>
        <p:nvSpPr>
          <p:cNvPr id="16" name="Google Shape;16;p3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panose="020F0502020204030204"/>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matchingName="Title and Content">
  <p:cSld name="OBJECT">
    <p:spTree>
      <p:nvGrpSpPr>
        <p:cNvPr id="1" name="Shape 21"/>
        <p:cNvGrpSpPr/>
        <p:nvPr/>
      </p:nvGrpSpPr>
      <p:grpSpPr>
        <a:xfrm>
          <a:off x="0" y="0"/>
          <a:ext cx="0" cy="0"/>
          <a:chOff x="0" y="0"/>
          <a:chExt cx="0" cy="0"/>
        </a:xfrm>
      </p:grpSpPr>
      <p:sp>
        <p:nvSpPr>
          <p:cNvPr id="22" name="Google Shape;22;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24" name="Google Shape;24;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matchingName="Section Header">
  <p:cSld name="SECTION_HEADER">
    <p:spTree>
      <p:nvGrpSpPr>
        <p:cNvPr id="1" name="Shape 27"/>
        <p:cNvGrpSpPr/>
        <p:nvPr/>
      </p:nvGrpSpPr>
      <p:grpSpPr>
        <a:xfrm>
          <a:off x="0" y="0"/>
          <a:ext cx="0" cy="0"/>
          <a:chOff x="0" y="0"/>
          <a:chExt cx="0" cy="0"/>
        </a:xfrm>
      </p:grpSpPr>
      <p:sp>
        <p:nvSpPr>
          <p:cNvPr id="28" name="Google Shape;28;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panose="020F0502020204030204"/>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matchingName="Two Content">
  <p:cSld name="TWO_OBJECTS">
    <p:spTree>
      <p:nvGrpSpPr>
        <p:cNvPr id="1" name="Shape 33"/>
        <p:cNvGrpSpPr/>
        <p:nvPr/>
      </p:nvGrpSpPr>
      <p:grpSpPr>
        <a:xfrm>
          <a:off x="0" y="0"/>
          <a:ext cx="0" cy="0"/>
          <a:chOff x="0" y="0"/>
          <a:chExt cx="0" cy="0"/>
        </a:xfrm>
      </p:grpSpPr>
      <p:sp>
        <p:nvSpPr>
          <p:cNvPr id="34" name="Google Shape;34;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6" name="Google Shape;36;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37" name="Google Shape;3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matchingName="Comparison">
  <p:cSld name="TWO_OBJECTS_WITH_TEXT">
    <p:spTree>
      <p:nvGrpSpPr>
        <p:cNvPr id="1" name="Shape 40"/>
        <p:cNvGrpSpPr/>
        <p:nvPr/>
      </p:nvGrpSpPr>
      <p:grpSpPr>
        <a:xfrm>
          <a:off x="0" y="0"/>
          <a:ext cx="0" cy="0"/>
          <a:chOff x="0" y="0"/>
          <a:chExt cx="0" cy="0"/>
        </a:xfrm>
      </p:grpSpPr>
      <p:sp>
        <p:nvSpPr>
          <p:cNvPr id="41" name="Google Shape;41;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3" name="Google Shape;43;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4" name="Google Shape;44;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p:txBody>
      </p:sp>
      <p:sp>
        <p:nvSpPr>
          <p:cNvPr id="45" name="Google Shape;45;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p:txBody>
      </p:sp>
      <p:sp>
        <p:nvSpPr>
          <p:cNvPr id="46" name="Google Shape;4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9"/>
        <p:cNvGrpSpPr/>
        <p:nvPr/>
      </p:nvGrpSpPr>
      <p:grpSpPr>
        <a:xfrm>
          <a:off x="0" y="0"/>
          <a:ext cx="0" cy="0"/>
          <a:chOff x="0" y="0"/>
          <a:chExt cx="0" cy="0"/>
        </a:xfrm>
      </p:grpSpPr>
      <p:sp>
        <p:nvSpPr>
          <p:cNvPr id="50" name="Google Shape;50;p4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matchingName="Content with Caption">
  <p:cSld name="OBJECT_WITH_CAPTION_TEXT">
    <p:spTree>
      <p:nvGrpSpPr>
        <p:cNvPr id="1" name="Shape 54"/>
        <p:cNvGrpSpPr/>
        <p:nvPr/>
      </p:nvGrpSpPr>
      <p:grpSpPr>
        <a:xfrm>
          <a:off x="0" y="0"/>
          <a:ext cx="0" cy="0"/>
          <a:chOff x="0" y="0"/>
          <a:chExt cx="0" cy="0"/>
        </a:xfrm>
      </p:grpSpPr>
      <p:sp>
        <p:nvSpPr>
          <p:cNvPr id="55" name="Google Shape;55;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p:txBody>
      </p:sp>
      <p:sp>
        <p:nvSpPr>
          <p:cNvPr id="57" name="Google Shape;57;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58" name="Google Shape;58;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matchingName="Picture with Caption">
  <p:cSld name="PICTURE_WITH_CAPTION_TEXT">
    <p:spTree>
      <p:nvGrpSpPr>
        <p:cNvPr id="1" name="Shape 61"/>
        <p:cNvGrpSpPr/>
        <p:nvPr/>
      </p:nvGrpSpPr>
      <p:grpSpPr>
        <a:xfrm>
          <a:off x="0" y="0"/>
          <a:ext cx="0" cy="0"/>
          <a:chOff x="0" y="0"/>
          <a:chExt cx="0" cy="0"/>
        </a:xfrm>
      </p:grpSpPr>
      <p:sp>
        <p:nvSpPr>
          <p:cNvPr id="62" name="Google Shape;62;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panose="020F0502020204030204"/>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3"/>
          <p:cNvSpPr>
            <a:spLocks noGrp="1"/>
          </p:cNvSpPr>
          <p:nvPr>
            <p:ph type="pic" idx="2"/>
          </p:nvPr>
        </p:nvSpPr>
        <p:spPr>
          <a:xfrm>
            <a:off x="5183188" y="987425"/>
            <a:ext cx="6172200" cy="4873625"/>
          </a:xfrm>
          <a:prstGeom prst="rect">
            <a:avLst/>
          </a:prstGeom>
          <a:noFill/>
          <a:ln>
            <a:noFill/>
          </a:ln>
        </p:spPr>
      </p:sp>
      <p:sp>
        <p:nvSpPr>
          <p:cNvPr id="64" name="Google Shape;64;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p:txBody>
      </p:sp>
      <p:sp>
        <p:nvSpPr>
          <p:cNvPr id="65" name="Google Shape;65;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panose="020F0502020204030204"/>
              <a:buNone/>
              <a:defRPr sz="4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a:lstStyle>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panose="020B0604020202020204"/>
              <a:buChar char="•"/>
              <a:defRPr sz="2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1pPr>
            <a:lvl2pPr marL="914400" marR="0" lvl="1" indent="-381000" algn="l" rtl="0">
              <a:lnSpc>
                <a:spcPct val="90000"/>
              </a:lnSpc>
              <a:spcBef>
                <a:spcPts val="500"/>
              </a:spcBef>
              <a:spcAft>
                <a:spcPts val="0"/>
              </a:spcAft>
              <a:buClr>
                <a:schemeClr val="dk1"/>
              </a:buClr>
              <a:buSzPts val="2400"/>
              <a:buFont typeface="Arial" panose="020B0604020202020204"/>
              <a:buChar char="•"/>
              <a:defRPr sz="24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L="1371600" marR="0" lvl="2" indent="-355600" algn="l" rtl="0">
              <a:lnSpc>
                <a:spcPct val="90000"/>
              </a:lnSpc>
              <a:spcBef>
                <a:spcPts val="500"/>
              </a:spcBef>
              <a:spcAft>
                <a:spcPts val="0"/>
              </a:spcAft>
              <a:buClr>
                <a:schemeClr val="dk1"/>
              </a:buClr>
              <a:buSzPts val="2000"/>
              <a:buFont typeface="Arial" panose="020B0604020202020204"/>
              <a:buChar char="•"/>
              <a:defRPr sz="20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L="1828800" marR="0" lvl="3"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L="2286000" marR="0" lvl="4"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L="2743200" marR="0" lvl="5"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L="3200400" marR="0" lvl="6"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L="3657600" marR="0" lvl="7"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L="4114800" marR="0" lvl="8" indent="-342900" algn="l" rtl="0">
              <a:lnSpc>
                <a:spcPct val="90000"/>
              </a:lnSpc>
              <a:spcBef>
                <a:spcPts val="500"/>
              </a:spcBef>
              <a:spcAft>
                <a:spcPts val="0"/>
              </a:spcAft>
              <a:buClr>
                <a:schemeClr val="dk1"/>
              </a:buClr>
              <a:buSzPts val="1800"/>
              <a:buFont typeface="Arial" panose="020B0604020202020204"/>
              <a:buChar char="•"/>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R="0" lvl="1"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2pPr>
            <a:lvl3pPr marR="0" lvl="2"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3pPr>
            <a:lvl4pPr marR="0" lvl="3"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4pPr>
            <a:lvl5pPr marR="0" lvl="4"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5pPr>
            <a:lvl6pPr marR="0" lvl="5"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6pPr>
            <a:lvl7pPr marR="0" lvl="6"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7pPr>
            <a:lvl8pPr marR="0" lvl="7"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8pPr>
            <a:lvl9pPr marR="0" lvl="8" algn="l" rtl="0">
              <a:lnSpc>
                <a:spcPct val="100000"/>
              </a:lnSpc>
              <a:spcBef>
                <a:spcPts val="0"/>
              </a:spcBef>
              <a:spcAft>
                <a:spcPts val="0"/>
              </a:spcAft>
              <a:buClr>
                <a:srgbClr val="000000"/>
              </a:buClr>
              <a:buSzPts val="1400"/>
              <a:buFont typeface="Arial" panose="020B0604020202020204"/>
              <a:buNone/>
              <a:defRPr sz="1800" b="0" i="0" u="none" strike="noStrike" cap="none">
                <a:solidFill>
                  <a:schemeClr val="dk1"/>
                </a:solidFill>
                <a:latin typeface="Calibri" panose="020F0502020204030204"/>
                <a:ea typeface="Calibri" panose="020F0502020204030204"/>
                <a:cs typeface="Calibri" panose="020F0502020204030204"/>
                <a:sym typeface="Calibri" panose="020F0502020204030204"/>
              </a:defRPr>
            </a:lvl9pPr>
          </a:lstStyle>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1pPr>
            <a:lvl2pPr marL="0" marR="0" lvl="1"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2pPr>
            <a:lvl3pPr marL="0" marR="0" lvl="2"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3pPr>
            <a:lvl4pPr marL="0" marR="0" lvl="3"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4pPr>
            <a:lvl5pPr marL="0" marR="0" lvl="4"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5pPr>
            <a:lvl6pPr marL="0" marR="0" lvl="5"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6pPr>
            <a:lvl7pPr marL="0" marR="0" lvl="6"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7pPr>
            <a:lvl8pPr marL="0" marR="0" lvl="7"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8pPr>
            <a:lvl9pPr marL="0" marR="0" lvl="8" indent="0" algn="r" rtl="0">
              <a:lnSpc>
                <a:spcPct val="100000"/>
              </a:lnSpc>
              <a:spcBef>
                <a:spcPts val="0"/>
              </a:spcBef>
              <a:spcAft>
                <a:spcPts val="0"/>
              </a:spcAft>
              <a:buClr>
                <a:srgbClr val="000000"/>
              </a:buClr>
              <a:buSzPts val="1200"/>
              <a:buFont typeface="Arial" panose="020B0604020202020204"/>
              <a:buNone/>
              <a:defRPr sz="1200" b="0" i="0" u="none" strike="noStrike" cap="none">
                <a:solidFill>
                  <a:srgbClr val="888888"/>
                </a:solidFill>
                <a:latin typeface="Calibri" panose="020F0502020204030204"/>
                <a:ea typeface="Calibri" panose="020F0502020204030204"/>
                <a:cs typeface="Calibri" panose="020F0502020204030204"/>
                <a:sym typeface="Calibri" panose="020F0502020204030204"/>
              </a:defRPr>
            </a:lvl9pPr>
          </a:lstStyle>
          <a:p>
            <a:pPr marL="0" lvl="0" indent="0" algn="r" rtl="0">
              <a:spcBef>
                <a:spcPts val="0"/>
              </a:spcBef>
              <a:spcAft>
                <a:spcPts val="0"/>
              </a:spcAft>
              <a:buNone/>
            </a:pPr>
            <a:fld id="{00000000-1234-1234-1234-123412341234}" type="slidenum">
              <a:rPr lang="en-US"/>
            </a:fld>
            <a:endParaRPr lang="en-US"/>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9.jpe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12.png"/><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5" Type="http://schemas.openxmlformats.org/officeDocument/2006/relationships/notesSlide" Target="../notesSlides/notesSlide23.xml"/><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jpe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16.jpe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image" Target="../media/image18.png"/><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3.png"/><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1.xml"/><Relationship Id="rId2" Type="http://schemas.openxmlformats.org/officeDocument/2006/relationships/image" Target="../media/image6.jpe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image" Target="../media/image7.jpe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1.xml"/><Relationship Id="rId2" Type="http://schemas.openxmlformats.org/officeDocument/2006/relationships/image" Target="../media/image8.jpe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A book open with a tree in the background&#10;&#10;Description automatically generated with low confidence"/>
          <p:cNvPicPr>
            <a:picLocks noChangeAspect="1"/>
          </p:cNvPicPr>
          <p:nvPr/>
        </p:nvPicPr>
        <p:blipFill>
          <a:blip r:embed="rId1"/>
          <a:stretch>
            <a:fillRect/>
          </a:stretch>
        </p:blipFill>
        <p:spPr>
          <a:xfrm>
            <a:off x="0" y="0"/>
            <a:ext cx="12192000"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p:nvPr/>
        </p:nvSpPr>
        <p:spPr>
          <a:xfrm>
            <a:off x="1905445" y="365957"/>
            <a:ext cx="89470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 </a:t>
            </a:r>
            <a:r>
              <a:rPr lang="en-US" sz="3600" dirty="0">
                <a:solidFill>
                  <a:schemeClr val="tx1"/>
                </a:solidFill>
                <a:latin typeface="Lato" panose="020F0502020204030203"/>
                <a:ea typeface="Lato" panose="020F0502020204030203"/>
                <a:cs typeface="Lato" panose="020F0502020204030203"/>
                <a:sym typeface="Lato" panose="020F0502020204030203"/>
              </a:rPr>
              <a:t> (</a:t>
            </a:r>
            <a:r>
              <a:rPr lang="en-US" sz="3600" dirty="0" err="1">
                <a:solidFill>
                  <a:schemeClr val="tx1"/>
                </a:solidFill>
                <a:latin typeface="Lato" panose="020F0502020204030203"/>
                <a:ea typeface="Lato" panose="020F0502020204030203"/>
                <a:cs typeface="Lato" panose="020F0502020204030203"/>
                <a:sym typeface="Lato" panose="020F0502020204030203"/>
              </a:rPr>
              <a:t>Génesis</a:t>
            </a:r>
            <a:r>
              <a:rPr lang="en-US" sz="3600" dirty="0">
                <a:solidFill>
                  <a:schemeClr val="tx1"/>
                </a:solidFill>
                <a:latin typeface="Lato" panose="020F0502020204030203"/>
                <a:ea typeface="Lato" panose="020F0502020204030203"/>
                <a:cs typeface="Lato" panose="020F0502020204030203"/>
                <a:sym typeface="Lato" panose="020F0502020204030203"/>
              </a:rPr>
              <a:t> 27:1-29)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2677616"/>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a:ea typeface="Lato" panose="020F0502020204030203"/>
                <a:cs typeface="Lato" panose="020F0502020204030203"/>
                <a:sym typeface="Lato" panose="020F0502020204030203"/>
              </a:rPr>
              <a:t>¿</a:t>
            </a:r>
            <a:r>
              <a:rPr lang="en-US" sz="3600" dirty="0" err="1">
                <a:solidFill>
                  <a:schemeClr val="dk1"/>
                </a:solidFill>
                <a:latin typeface="Lato" panose="020F0502020204030203"/>
                <a:ea typeface="Lato" panose="020F0502020204030203"/>
                <a:cs typeface="Lato" panose="020F0502020204030203"/>
                <a:sym typeface="Lato" panose="020F0502020204030203"/>
              </a:rPr>
              <a:t>Quiénes</a:t>
            </a:r>
            <a:r>
              <a:rPr lang="en-US" sz="3600" dirty="0">
                <a:solidFill>
                  <a:schemeClr val="dk1"/>
                </a:solidFill>
                <a:latin typeface="Lato" panose="020F0502020204030203"/>
                <a:ea typeface="Lato" panose="020F0502020204030203"/>
                <a:cs typeface="Lato" panose="020F0502020204030203"/>
                <a:sym typeface="Lato" panose="020F0502020204030203"/>
              </a:rPr>
              <a:t> son </a:t>
            </a:r>
            <a:r>
              <a:rPr lang="en-US" sz="3600" dirty="0" err="1">
                <a:solidFill>
                  <a:schemeClr val="dk1"/>
                </a:solidFill>
                <a:latin typeface="Lato" panose="020F0502020204030203"/>
                <a:ea typeface="Lato" panose="020F0502020204030203"/>
                <a:cs typeface="Lato" panose="020F0502020204030203"/>
                <a:sym typeface="Lato" panose="020F0502020204030203"/>
              </a:rPr>
              <a:t>los</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personajes</a:t>
            </a:r>
            <a:r>
              <a:rPr lang="en-US" sz="3600" dirty="0">
                <a:solidFill>
                  <a:schemeClr val="dk1"/>
                </a:solidFill>
                <a:latin typeface="Lato" panose="020F0502020204030203"/>
                <a:ea typeface="Lato" panose="020F0502020204030203"/>
                <a:cs typeface="Lato" panose="020F0502020204030203"/>
                <a:sym typeface="Lato" panose="020F0502020204030203"/>
              </a:rPr>
              <a:t> de </a:t>
            </a:r>
            <a:r>
              <a:rPr lang="en-US" sz="3600" dirty="0" err="1">
                <a:solidFill>
                  <a:schemeClr val="dk1"/>
                </a:solidFill>
                <a:latin typeface="Lato" panose="020F0502020204030203"/>
                <a:ea typeface="Lato" panose="020F0502020204030203"/>
                <a:cs typeface="Lato" panose="020F0502020204030203"/>
                <a:sym typeface="Lato" panose="020F0502020204030203"/>
              </a:rPr>
              <a:t>esta</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historia</a:t>
            </a:r>
            <a:r>
              <a:rPr lang="en-US" sz="3600" dirty="0">
                <a:solidFill>
                  <a:schemeClr val="dk1"/>
                </a:solidFill>
                <a:latin typeface="Lato" panose="020F0502020204030203"/>
                <a:ea typeface="Lato" panose="020F0502020204030203"/>
                <a:cs typeface="Lato" panose="020F0502020204030203"/>
                <a:sym typeface="Lato" panose="020F0502020204030203"/>
              </a:rPr>
              <a:t>?</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L="742950" indent="-742950">
              <a:spcBef>
                <a:spcPts val="600"/>
              </a:spcBef>
              <a:buFont typeface="Arial" panose="020B0604020202020204"/>
              <a:buAutoNum type="arabicPeriod"/>
            </a:pPr>
            <a:r>
              <a:rPr lang="es-ES" sz="3600" b="1" dirty="0">
                <a:solidFill>
                  <a:srgbClr val="000000"/>
                </a:solidFill>
                <a:effectLst/>
                <a:latin typeface="Calibri" panose="020F0502020204030204" pitchFamily="34" charset="0"/>
                <a:ea typeface="Times New Roman" panose="02020603050405020304" pitchFamily="18" charset="0"/>
              </a:rPr>
              <a:t>¿Cuáles son los objetos de esta historia? </a:t>
            </a:r>
            <a:endParaRPr lang="es-ES" sz="3600" b="1" dirty="0">
              <a:solidFill>
                <a:srgbClr val="000000"/>
              </a:solidFill>
              <a:effectLst/>
              <a:latin typeface="Calibri" panose="020F0502020204030204" pitchFamily="34" charset="0"/>
              <a:ea typeface="Times New Roman" panose="02020603050405020304" pitchFamily="18" charset="0"/>
            </a:endParaRPr>
          </a:p>
          <a:p>
            <a:pPr>
              <a:spcBef>
                <a:spcPts val="600"/>
              </a:spcBef>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792965" y="181201"/>
            <a:ext cx="1399035" cy="117043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p:nvPr/>
        </p:nvSpPr>
        <p:spPr>
          <a:xfrm>
            <a:off x="1905445" y="494744"/>
            <a:ext cx="8918454"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a:t>
            </a:r>
            <a:r>
              <a:rPr lang="en-US" sz="3600" dirty="0">
                <a:solidFill>
                  <a:schemeClr val="tx1"/>
                </a:solidFill>
                <a:latin typeface="Lato" panose="020F0502020204030203"/>
                <a:ea typeface="Lato" panose="020F0502020204030203"/>
                <a:cs typeface="Lato" panose="020F0502020204030203"/>
                <a:sym typeface="Lato" panose="020F0502020204030203"/>
              </a:rPr>
              <a:t> (</a:t>
            </a:r>
            <a:r>
              <a:rPr lang="en-US" sz="3600" dirty="0" err="1">
                <a:solidFill>
                  <a:schemeClr val="tx1"/>
                </a:solidFill>
                <a:latin typeface="Lato" panose="020F0502020204030203"/>
                <a:ea typeface="Lato" panose="020F0502020204030203"/>
                <a:cs typeface="Lato" panose="020F0502020204030203"/>
                <a:sym typeface="Lato" panose="020F0502020204030203"/>
              </a:rPr>
              <a:t>Génesis</a:t>
            </a:r>
            <a:r>
              <a:rPr lang="en-US" sz="3600" dirty="0">
                <a:solidFill>
                  <a:schemeClr val="tx1"/>
                </a:solidFill>
                <a:latin typeface="Lato" panose="020F0502020204030203"/>
                <a:ea typeface="Lato" panose="020F0502020204030203"/>
                <a:cs typeface="Lato" panose="020F0502020204030203"/>
                <a:sym typeface="Lato" panose="020F0502020204030203"/>
              </a:rPr>
              <a:t> 27:1-29)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3862555"/>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a:ea typeface="Lato" panose="020F0502020204030203"/>
                <a:cs typeface="Lato" panose="020F0502020204030203"/>
                <a:sym typeface="Lato" panose="020F0502020204030203"/>
              </a:rPr>
              <a:t>¿</a:t>
            </a:r>
            <a:r>
              <a:rPr lang="en-US" sz="3600" dirty="0" err="1">
                <a:solidFill>
                  <a:schemeClr val="dk1"/>
                </a:solidFill>
                <a:latin typeface="Lato" panose="020F0502020204030203"/>
                <a:ea typeface="Lato" panose="020F0502020204030203"/>
                <a:cs typeface="Lato" panose="020F0502020204030203"/>
                <a:sym typeface="Lato" panose="020F0502020204030203"/>
              </a:rPr>
              <a:t>Quiénes</a:t>
            </a:r>
            <a:r>
              <a:rPr lang="en-US" sz="3600" dirty="0">
                <a:solidFill>
                  <a:schemeClr val="dk1"/>
                </a:solidFill>
                <a:latin typeface="Lato" panose="020F0502020204030203"/>
                <a:ea typeface="Lato" panose="020F0502020204030203"/>
                <a:cs typeface="Lato" panose="020F0502020204030203"/>
                <a:sym typeface="Lato" panose="020F0502020204030203"/>
              </a:rPr>
              <a:t> son </a:t>
            </a:r>
            <a:r>
              <a:rPr lang="en-US" sz="3600" dirty="0" err="1">
                <a:solidFill>
                  <a:schemeClr val="dk1"/>
                </a:solidFill>
                <a:latin typeface="Lato" panose="020F0502020204030203"/>
                <a:ea typeface="Lato" panose="020F0502020204030203"/>
                <a:cs typeface="Lato" panose="020F0502020204030203"/>
                <a:sym typeface="Lato" panose="020F0502020204030203"/>
              </a:rPr>
              <a:t>los</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personajes</a:t>
            </a:r>
            <a:r>
              <a:rPr lang="en-US" sz="3600" dirty="0">
                <a:solidFill>
                  <a:schemeClr val="dk1"/>
                </a:solidFill>
                <a:latin typeface="Lato" panose="020F0502020204030203"/>
                <a:ea typeface="Lato" panose="020F0502020204030203"/>
                <a:cs typeface="Lato" panose="020F0502020204030203"/>
                <a:sym typeface="Lato" panose="020F0502020204030203"/>
              </a:rPr>
              <a:t> de </a:t>
            </a:r>
            <a:r>
              <a:rPr lang="en-US" sz="3600" dirty="0" err="1">
                <a:solidFill>
                  <a:schemeClr val="dk1"/>
                </a:solidFill>
                <a:latin typeface="Lato" panose="020F0502020204030203"/>
                <a:ea typeface="Lato" panose="020F0502020204030203"/>
                <a:cs typeface="Lato" panose="020F0502020204030203"/>
                <a:sym typeface="Lato" panose="020F0502020204030203"/>
              </a:rPr>
              <a:t>esta</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historia</a:t>
            </a:r>
            <a:r>
              <a:rPr lang="en-US" sz="3600" dirty="0">
                <a:solidFill>
                  <a:schemeClr val="dk1"/>
                </a:solidFill>
                <a:latin typeface="Lato" panose="020F0502020204030203"/>
                <a:ea typeface="Lato" panose="020F0502020204030203"/>
                <a:cs typeface="Lato" panose="020F0502020204030203"/>
                <a:sym typeface="Lato" panose="020F0502020204030203"/>
              </a:rPr>
              <a:t>?</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L="742950" indent="-742950">
              <a:spcBef>
                <a:spcPts val="600"/>
              </a:spcBef>
              <a:buFont typeface="Arial" panose="020B0604020202020204"/>
              <a:buAutoNum type="arabicPeriod"/>
            </a:pPr>
            <a:r>
              <a:rPr lang="es-ES" sz="3600" dirty="0">
                <a:solidFill>
                  <a:srgbClr val="000000"/>
                </a:solidFill>
                <a:effectLst/>
                <a:latin typeface="Calibri" panose="020F0502020204030204" pitchFamily="34" charset="0"/>
                <a:ea typeface="Times New Roman" panose="02020603050405020304" pitchFamily="18" charset="0"/>
              </a:rPr>
              <a:t>¿Cuáles son los objetos (o animales) de esta historia? </a:t>
            </a:r>
            <a:endParaRPr lang="es-ES" sz="3600" dirty="0">
              <a:solidFill>
                <a:srgbClr val="000000"/>
              </a:solidFill>
              <a:effectLst/>
              <a:latin typeface="Calibri" panose="020F0502020204030204" pitchFamily="34" charset="0"/>
              <a:ea typeface="Times New Roman" panose="02020603050405020304" pitchFamily="18" charset="0"/>
            </a:endParaRPr>
          </a:p>
          <a:p>
            <a:pPr marL="742950" indent="-742950">
              <a:spcBef>
                <a:spcPts val="600"/>
              </a:spcBef>
              <a:buFont typeface="Arial" panose="020B0604020202020204"/>
              <a:buAutoNum type="arabicPeriod"/>
            </a:pPr>
            <a:r>
              <a:rPr lang="es-ES" sz="3600" b="1" dirty="0">
                <a:solidFill>
                  <a:srgbClr val="000000"/>
                </a:solidFill>
                <a:effectLst/>
                <a:latin typeface="Calibri" panose="020F0502020204030204" pitchFamily="34" charset="0"/>
                <a:ea typeface="Times New Roman" panose="02020603050405020304" pitchFamily="18" charset="0"/>
              </a:rPr>
              <a:t>¿Dónde ocurrió la historia? </a:t>
            </a: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panose="020B0604020202020204"/>
              <a:buAutoNum type="arabicPeriod"/>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p:nvPr/>
        </p:nvSpPr>
        <p:spPr>
          <a:xfrm>
            <a:off x="1905445" y="494744"/>
            <a:ext cx="89470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a:t>
            </a:r>
            <a:r>
              <a:rPr lang="en-US" sz="3600" dirty="0">
                <a:solidFill>
                  <a:schemeClr val="tx1"/>
                </a:solidFill>
                <a:latin typeface="Lato" panose="020F0502020204030203"/>
                <a:ea typeface="Lato" panose="020F0502020204030203"/>
                <a:cs typeface="Lato" panose="020F0502020204030203"/>
                <a:sym typeface="Lato" panose="020F0502020204030203"/>
              </a:rPr>
              <a:t> (</a:t>
            </a:r>
            <a:r>
              <a:rPr lang="en-US" sz="3600" dirty="0" err="1">
                <a:solidFill>
                  <a:schemeClr val="tx1"/>
                </a:solidFill>
                <a:latin typeface="Lato" panose="020F0502020204030203"/>
                <a:ea typeface="Lato" panose="020F0502020204030203"/>
                <a:cs typeface="Lato" panose="020F0502020204030203"/>
                <a:sym typeface="Lato" panose="020F0502020204030203"/>
              </a:rPr>
              <a:t>Génesis</a:t>
            </a:r>
            <a:r>
              <a:rPr lang="en-US" sz="3600" dirty="0">
                <a:solidFill>
                  <a:schemeClr val="tx1"/>
                </a:solidFill>
                <a:latin typeface="Lato" panose="020F0502020204030203"/>
                <a:ea typeface="Lato" panose="020F0502020204030203"/>
                <a:cs typeface="Lato" panose="020F0502020204030203"/>
                <a:sym typeface="Lato" panose="020F0502020204030203"/>
              </a:rPr>
              <a:t> 27:1-29)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5124439"/>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Cuándo</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ocurrió</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la </a:t>
            </a:r>
            <a:r>
              <a:rPr lang="en-US" sz="3600" b="1"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panose="020B0604020202020204"/>
              <a:buAutoNum type="arabicPeriod"/>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792965" y="301126"/>
            <a:ext cx="1399035" cy="117043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p:nvPr/>
        </p:nvSpPr>
        <p:spPr>
          <a:xfrm>
            <a:off x="1909825" y="474680"/>
            <a:ext cx="877557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a:t>
            </a:r>
            <a:r>
              <a:rPr lang="en-US" sz="3600" dirty="0">
                <a:solidFill>
                  <a:schemeClr val="tx1"/>
                </a:solidFill>
                <a:latin typeface="Lato" panose="020F0502020204030203"/>
                <a:ea typeface="Lato" panose="020F0502020204030203"/>
                <a:cs typeface="Lato" panose="020F0502020204030203"/>
                <a:sym typeface="Lato" panose="020F0502020204030203"/>
              </a:rPr>
              <a:t> (</a:t>
            </a:r>
            <a:r>
              <a:rPr lang="en-US" sz="3600" dirty="0" err="1">
                <a:solidFill>
                  <a:schemeClr val="tx1"/>
                </a:solidFill>
                <a:latin typeface="Lato" panose="020F0502020204030203"/>
                <a:ea typeface="Lato" panose="020F0502020204030203"/>
                <a:cs typeface="Lato" panose="020F0502020204030203"/>
                <a:sym typeface="Lato" panose="020F0502020204030203"/>
              </a:rPr>
              <a:t>Génesis</a:t>
            </a:r>
            <a:r>
              <a:rPr lang="en-US" sz="3600" dirty="0">
                <a:solidFill>
                  <a:schemeClr val="tx1"/>
                </a:solidFill>
                <a:latin typeface="Lato" panose="020F0502020204030203"/>
                <a:ea typeface="Lato" panose="020F0502020204030203"/>
                <a:cs typeface="Lato" panose="020F0502020204030203"/>
                <a:sym typeface="Lato" panose="020F0502020204030203"/>
              </a:rPr>
              <a:t> 27:1-29)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6386323"/>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Cuándo</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ocurrió</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la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n-US" sz="3600" b="1" dirty="0">
                <a:solidFill>
                  <a:schemeClr val="dk1"/>
                </a:solidFill>
                <a:latin typeface="Lato" panose="020F0502020204030203"/>
                <a:ea typeface="Lato" panose="020F0502020204030203"/>
                <a:cs typeface="Lato" panose="020F0502020204030203"/>
                <a:sym typeface="Lato" panose="020F0502020204030203"/>
              </a:rPr>
              <a:t>¿</a:t>
            </a:r>
            <a:r>
              <a:rPr lang="en-US" sz="3600" b="1" dirty="0" err="1">
                <a:solidFill>
                  <a:schemeClr val="dk1"/>
                </a:solidFill>
                <a:latin typeface="Lato" panose="020F0502020204030203"/>
                <a:ea typeface="Lato" panose="020F0502020204030203"/>
                <a:cs typeface="Lato" panose="020F0502020204030203"/>
                <a:sym typeface="Lato" panose="020F0502020204030203"/>
              </a:rPr>
              <a:t>Cuál</a:t>
            </a:r>
            <a:r>
              <a:rPr lang="en-US" sz="3600" b="1" dirty="0">
                <a:solidFill>
                  <a:schemeClr val="dk1"/>
                </a:solidFill>
                <a:latin typeface="Lato" panose="020F0502020204030203"/>
                <a:ea typeface="Lato" panose="020F0502020204030203"/>
                <a:cs typeface="Lato" panose="020F0502020204030203"/>
                <a:sym typeface="Lato" panose="020F0502020204030203"/>
              </a:rPr>
              <a:t> es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problema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a:spcBef>
                <a:spcPts val="600"/>
              </a:spcBef>
            </a:pPr>
            <a:endPar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panose="020B0604020202020204"/>
              <a:buAutoNum type="arabicPeriod"/>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p:nvPr/>
        </p:nvSpPr>
        <p:spPr>
          <a:xfrm>
            <a:off x="1905445" y="402826"/>
            <a:ext cx="888987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a:t>
            </a:r>
            <a:r>
              <a:rPr lang="en-US" sz="3600" dirty="0">
                <a:solidFill>
                  <a:schemeClr val="tx1"/>
                </a:solidFill>
                <a:latin typeface="Lato" panose="020F0502020204030203"/>
                <a:ea typeface="Lato" panose="020F0502020204030203"/>
                <a:cs typeface="Lato" panose="020F0502020204030203"/>
                <a:sym typeface="Lato" panose="020F0502020204030203"/>
              </a:rPr>
              <a:t> (</a:t>
            </a:r>
            <a:r>
              <a:rPr lang="en-US" sz="3600" dirty="0" err="1">
                <a:solidFill>
                  <a:schemeClr val="tx1"/>
                </a:solidFill>
                <a:latin typeface="Lato" panose="020F0502020204030203"/>
                <a:ea typeface="Lato" panose="020F0502020204030203"/>
                <a:cs typeface="Lato" panose="020F0502020204030203"/>
                <a:sym typeface="Lato" panose="020F0502020204030203"/>
              </a:rPr>
              <a:t>Génesis</a:t>
            </a:r>
            <a:r>
              <a:rPr lang="en-US" sz="3600" dirty="0">
                <a:solidFill>
                  <a:schemeClr val="tx1"/>
                </a:solidFill>
                <a:latin typeface="Lato" panose="020F0502020204030203"/>
                <a:ea typeface="Lato" panose="020F0502020204030203"/>
                <a:cs typeface="Lato" panose="020F0502020204030203"/>
                <a:sym typeface="Lato" panose="020F0502020204030203"/>
              </a:rPr>
              <a:t> 27:1-29)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1902432"/>
            <a:ext cx="9994079" cy="7017265"/>
          </a:xfrm>
          <a:prstGeom prst="rect">
            <a:avLst/>
          </a:prstGeom>
          <a:noFill/>
          <a:ln>
            <a:noFill/>
          </a:ln>
        </p:spPr>
        <p:txBody>
          <a:bodyPr spcFirstLastPara="1" wrap="square" lIns="91425" tIns="45700" rIns="91425" bIns="45700" anchor="t" anchorCtr="0">
            <a:spAutoFit/>
          </a:bodyPr>
          <a:lstStyle/>
          <a:p>
            <a:pPr marL="742950" indent="-742950">
              <a:spcBef>
                <a:spcPts val="600"/>
              </a:spcBef>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Quiénes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son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los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personajes</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de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esta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¿Cuáles son los objetos (o animales) de esta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rPr>
              <a:t>¿Dónde ocurrió la historia? </a:t>
            </a:r>
            <a:endParaRPr lang="es-ES" sz="3600" dirty="0">
              <a:solidFill>
                <a:srgbClr val="000000"/>
              </a:solidFill>
              <a:effectLst/>
              <a:latin typeface="Lato" panose="020F0502020204030203" pitchFamily="34" charset="0"/>
              <a:ea typeface="Lato" panose="020F0502020204030203" pitchFamily="34" charset="0"/>
              <a:cs typeface="Lato" panose="020F0502020204030203" pitchFamily="34" charset="0"/>
            </a:endParaRPr>
          </a:p>
          <a:p>
            <a:pPr marL="742950" indent="-742950">
              <a:spcBef>
                <a:spcPts val="600"/>
              </a:spcBef>
              <a:buFont typeface="Arial" panose="020B0604020202020204"/>
              <a:buAutoNum type="arabicPeriod"/>
            </a:pP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Cuándo</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ocurrió</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 la </a:t>
            </a:r>
            <a:r>
              <a:rPr lang="en-US" sz="3600" dirty="0" err="1">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historia</a:t>
            </a:r>
            <a:r>
              <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rPr>
              <a:t>?</a:t>
            </a:r>
            <a:endParaRPr lang="en-US" sz="3600"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r>
              <a:rPr lang="en-US" sz="3600" dirty="0">
                <a:solidFill>
                  <a:schemeClr val="dk1"/>
                </a:solidFill>
                <a:latin typeface="Lato" panose="020F0502020204030203"/>
                <a:ea typeface="Lato" panose="020F0502020204030203"/>
                <a:cs typeface="Lato" panose="020F0502020204030203"/>
                <a:sym typeface="Lato" panose="020F0502020204030203"/>
              </a:rPr>
              <a:t>¿</a:t>
            </a:r>
            <a:r>
              <a:rPr lang="en-US" sz="3600" dirty="0" err="1">
                <a:solidFill>
                  <a:schemeClr val="dk1"/>
                </a:solidFill>
                <a:latin typeface="Lato" panose="020F0502020204030203"/>
                <a:ea typeface="Lato" panose="020F0502020204030203"/>
                <a:cs typeface="Lato" panose="020F0502020204030203"/>
                <a:sym typeface="Lato" panose="020F0502020204030203"/>
              </a:rPr>
              <a:t>Cuál</a:t>
            </a:r>
            <a:r>
              <a:rPr lang="en-US" sz="3600" dirty="0">
                <a:solidFill>
                  <a:schemeClr val="dk1"/>
                </a:solidFill>
                <a:latin typeface="Lato" panose="020F0502020204030203"/>
                <a:ea typeface="Lato" panose="020F0502020204030203"/>
                <a:cs typeface="Lato" panose="020F0502020204030203"/>
                <a:sym typeface="Lato" panose="020F0502020204030203"/>
              </a:rPr>
              <a:t> es </a:t>
            </a:r>
            <a:r>
              <a:rPr lang="en-US" sz="3600" dirty="0" err="1">
                <a:solidFill>
                  <a:schemeClr val="dk1"/>
                </a:solidFill>
                <a:latin typeface="Lato" panose="020F0502020204030203"/>
                <a:ea typeface="Lato" panose="020F0502020204030203"/>
                <a:cs typeface="Lato" panose="020F0502020204030203"/>
                <a:sym typeface="Lato" panose="020F0502020204030203"/>
              </a:rPr>
              <a:t>el</a:t>
            </a:r>
            <a:r>
              <a:rPr lang="en-US" sz="3600" dirty="0">
                <a:solidFill>
                  <a:schemeClr val="dk1"/>
                </a:solidFill>
                <a:latin typeface="Lato" panose="020F0502020204030203"/>
                <a:ea typeface="Lato" panose="020F0502020204030203"/>
                <a:cs typeface="Lato" panose="020F0502020204030203"/>
                <a:sym typeface="Lato" panose="020F0502020204030203"/>
              </a:rPr>
              <a:t> </a:t>
            </a:r>
            <a:r>
              <a:rPr lang="en-US" sz="3600" dirty="0" err="1">
                <a:solidFill>
                  <a:schemeClr val="dk1"/>
                </a:solidFill>
                <a:latin typeface="Lato" panose="020F0502020204030203"/>
                <a:ea typeface="Lato" panose="020F0502020204030203"/>
                <a:cs typeface="Lato" panose="020F0502020204030203"/>
                <a:sym typeface="Lato" panose="020F0502020204030203"/>
              </a:rPr>
              <a:t>problema</a:t>
            </a:r>
            <a:r>
              <a:rPr lang="en-US" sz="3600" dirty="0">
                <a:solidFill>
                  <a:schemeClr val="dk1"/>
                </a:solidFill>
                <a:latin typeface="Lato" panose="020F0502020204030203"/>
                <a:ea typeface="Lato" panose="020F0502020204030203"/>
                <a:cs typeface="Lato" panose="020F0502020204030203"/>
                <a:sym typeface="Lato" panose="020F0502020204030203"/>
              </a:rPr>
              <a:t>?</a:t>
            </a:r>
            <a:endParaRPr lang="en-US" sz="3600" dirty="0">
              <a:solidFill>
                <a:schemeClr val="dk1"/>
              </a:solidFill>
              <a:latin typeface="Lato" panose="020F0502020204030203"/>
              <a:ea typeface="Lato" panose="020F0502020204030203"/>
              <a:cs typeface="Lato" panose="020F0502020204030203"/>
              <a:sym typeface="Lato" panose="020F0502020204030203"/>
            </a:endParaRPr>
          </a:p>
          <a:p>
            <a:pPr marL="742950" indent="-742950">
              <a:spcBef>
                <a:spcPts val="600"/>
              </a:spcBef>
              <a:buFont typeface="Arial" panose="020B0604020202020204"/>
              <a:buAutoNum type="arabicPeriod"/>
            </a:pPr>
            <a:r>
              <a:rPr lang="en-US" sz="3600" b="1" dirty="0">
                <a:solidFill>
                  <a:schemeClr val="dk1"/>
                </a:solidFill>
                <a:latin typeface="Lato" panose="020F0502020204030203"/>
                <a:ea typeface="Lato" panose="020F0502020204030203"/>
                <a:cs typeface="Lato" panose="020F0502020204030203"/>
                <a:sym typeface="Lato" panose="020F0502020204030203"/>
              </a:rPr>
              <a:t>¿Se </a:t>
            </a:r>
            <a:r>
              <a:rPr lang="en-US" sz="3600" b="1" dirty="0" err="1">
                <a:solidFill>
                  <a:schemeClr val="dk1"/>
                </a:solidFill>
                <a:latin typeface="Lato" panose="020F0502020204030203"/>
                <a:ea typeface="Lato" panose="020F0502020204030203"/>
                <a:cs typeface="Lato" panose="020F0502020204030203"/>
                <a:sym typeface="Lato" panose="020F0502020204030203"/>
              </a:rPr>
              <a:t>resuelve</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problema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a:spcBef>
                <a:spcPts val="600"/>
              </a:spcBef>
            </a:pPr>
            <a:endParaRPr lang="en-US" sz="3600" b="1" dirty="0">
              <a:solidFill>
                <a:schemeClr val="dk1"/>
              </a:solidFill>
              <a:latin typeface="Lato" panose="020F0502020204030203" pitchFamily="34" charset="0"/>
              <a:ea typeface="Lato" panose="020F0502020204030203" pitchFamily="34" charset="0"/>
              <a:cs typeface="Lato" panose="020F0502020204030203" pitchFamily="34" charset="0"/>
              <a:sym typeface="Lato" panose="020F0502020204030203"/>
            </a:endParaRPr>
          </a:p>
          <a:p>
            <a:pPr marL="742950" indent="-742950">
              <a:spcBef>
                <a:spcPts val="600"/>
              </a:spcBef>
              <a:buFont typeface="Arial" panose="020B0604020202020204"/>
              <a:buAutoNum type="arabicPeriod"/>
            </a:pPr>
            <a:endParaRPr lang="en-US" sz="3600" dirty="0">
              <a:effectLst/>
              <a:latin typeface="Times New Roman" panose="02020603050405020304" pitchFamily="18" charset="0"/>
              <a:ea typeface="Times New Roman" panose="02020603050405020304" pitchFamily="18" charset="0"/>
            </a:endParaRPr>
          </a:p>
          <a:p>
            <a:pPr marL="742950" indent="-742950">
              <a:spcBef>
                <a:spcPts val="600"/>
              </a:spcBef>
              <a:buFont typeface="Arial" panose="020B0604020202020204"/>
              <a:buAutoNum type="arabicPeriod"/>
            </a:pP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g2ac1ba269cb_0_35"/>
          <p:cNvSpPr txBox="1"/>
          <p:nvPr/>
        </p:nvSpPr>
        <p:spPr>
          <a:xfrm>
            <a:off x="5838738" y="2050124"/>
            <a:ext cx="5478000" cy="840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a:solidFill>
                  <a:srgbClr val="009444"/>
                </a:solidFill>
                <a:latin typeface="Lato" panose="020F0502020204030203"/>
                <a:ea typeface="Lato" panose="020F0502020204030203"/>
                <a:cs typeface="Lato" panose="020F0502020204030203"/>
                <a:sym typeface="Lato" panose="020F0502020204030203"/>
              </a:rPr>
              <a:t>Consolidar</a:t>
            </a:r>
            <a:endParaRPr sz="6000">
              <a:solidFill>
                <a:srgbClr val="009444"/>
              </a:solidFill>
              <a:latin typeface="Lato" panose="020F0502020204030203"/>
              <a:ea typeface="Lato" panose="020F0502020204030203"/>
              <a:cs typeface="Lato" panose="020F0502020204030203"/>
              <a:sym typeface="Lato" panose="020F0502020204030203"/>
            </a:endParaRPr>
          </a:p>
        </p:txBody>
      </p:sp>
      <p:cxnSp>
        <p:nvCxnSpPr>
          <p:cNvPr id="376" name="Google Shape;376;g2ac1ba269cb_0_35"/>
          <p:cNvCxnSpPr/>
          <p:nvPr/>
        </p:nvCxnSpPr>
        <p:spPr>
          <a:xfrm>
            <a:off x="4230827" y="3294976"/>
            <a:ext cx="6269700" cy="0"/>
          </a:xfrm>
          <a:prstGeom prst="straightConnector1">
            <a:avLst/>
          </a:prstGeom>
          <a:noFill/>
          <a:ln w="38100" cap="flat" cmpd="sng">
            <a:solidFill>
              <a:srgbClr val="7F7F7F"/>
            </a:solidFill>
            <a:prstDash val="solid"/>
            <a:miter lim="800000"/>
            <a:headEnd type="none" w="sm" len="sm"/>
            <a:tailEnd type="none" w="sm" len="sm"/>
          </a:ln>
        </p:spPr>
      </p:cxnSp>
      <p:sp>
        <p:nvSpPr>
          <p:cNvPr id="377" name="Google Shape;377;g2ac1ba269cb_0_35"/>
          <p:cNvSpPr txBox="1"/>
          <p:nvPr/>
        </p:nvSpPr>
        <p:spPr>
          <a:xfrm>
            <a:off x="5838738" y="3592694"/>
            <a:ext cx="4857300" cy="690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890" dirty="0" err="1">
                <a:solidFill>
                  <a:schemeClr val="dk1"/>
                </a:solidFill>
                <a:latin typeface="Lato" panose="020F0502020204030203"/>
                <a:ea typeface="Lato" panose="020F0502020204030203"/>
                <a:cs typeface="Lato" panose="020F0502020204030203"/>
                <a:sym typeface="Lato" panose="020F0502020204030203"/>
              </a:rPr>
              <a:t>Génesis</a:t>
            </a:r>
            <a:r>
              <a:rPr lang="en-US" sz="3890" dirty="0">
                <a:solidFill>
                  <a:schemeClr val="dk1"/>
                </a:solidFill>
                <a:latin typeface="Lato" panose="020F0502020204030203"/>
                <a:ea typeface="Lato" panose="020F0502020204030203"/>
                <a:cs typeface="Lato" panose="020F0502020204030203"/>
                <a:sym typeface="Lato" panose="020F0502020204030203"/>
              </a:rPr>
              <a:t> 27:1-29</a:t>
            </a:r>
            <a:endParaRPr sz="4800" dirty="0">
              <a:solidFill>
                <a:schemeClr val="dk1"/>
              </a:solidFill>
              <a:latin typeface="Lato" panose="020F0502020204030203"/>
              <a:ea typeface="Lato" panose="020F0502020204030203"/>
              <a:cs typeface="Lato" panose="020F0502020204030203"/>
              <a:sym typeface="Lato" panose="020F0502020204030203"/>
            </a:endParaRPr>
          </a:p>
        </p:txBody>
      </p:sp>
      <p:sp>
        <p:nvSpPr>
          <p:cNvPr id="379" name="Google Shape;379;g2ac1ba269cb_0_35"/>
          <p:cNvSpPr/>
          <p:nvPr/>
        </p:nvSpPr>
        <p:spPr>
          <a:xfrm>
            <a:off x="0" y="0"/>
            <a:ext cx="704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80" name="Google Shape;380;g2ac1ba269cb_0_35" descr="A green bird with leaves&#10;&#10;Description automatically generated"/>
          <p:cNvPicPr preferRelativeResize="0"/>
          <p:nvPr/>
        </p:nvPicPr>
        <p:blipFill rotWithShape="1">
          <a:blip r:embed="rId1"/>
          <a:srcRect/>
          <a:stretch>
            <a:fillRect/>
          </a:stretch>
        </p:blipFill>
        <p:spPr>
          <a:xfrm>
            <a:off x="10500489" y="289924"/>
            <a:ext cx="1399034" cy="1170434"/>
          </a:xfrm>
          <a:prstGeom prst="rect">
            <a:avLst/>
          </a:prstGeom>
          <a:noFill/>
          <a:ln>
            <a:noFill/>
          </a:ln>
        </p:spPr>
      </p:pic>
      <p:pic>
        <p:nvPicPr>
          <p:cNvPr id="381" name="Google Shape;381;g2ac1ba269cb_0_35"/>
          <p:cNvPicPr preferRelativeResize="0"/>
          <p:nvPr/>
        </p:nvPicPr>
        <p:blipFill rotWithShape="1">
          <a:blip r:embed="rId2"/>
          <a:srcRect l="4044" r="4044"/>
          <a:stretch>
            <a:fillRect/>
          </a:stretch>
        </p:blipFill>
        <p:spPr>
          <a:xfrm>
            <a:off x="1037477" y="1136927"/>
            <a:ext cx="4316100" cy="4316100"/>
          </a:xfrm>
          <a:prstGeom prst="roundRect">
            <a:avLst>
              <a:gd name="adj" fmla="val 4167"/>
            </a:avLst>
          </a:prstGeom>
          <a:solidFill>
            <a:srgbClr val="FFFFFF"/>
          </a:solidFill>
          <a:ln w="76200" cap="sq" cmpd="sng">
            <a:solidFill>
              <a:srgbClr val="EAEAEA"/>
            </a:solidFill>
            <a:prstDash val="solid"/>
            <a:miter lim="800000"/>
            <a:headEnd type="none" w="sm" len="sm"/>
            <a:tailEnd type="none" w="sm" len="sm"/>
          </a:ln>
        </p:spPr>
      </p:pic>
      <p:sp>
        <p:nvSpPr>
          <p:cNvPr id="382" name="Google Shape;382;g2ac1ba269cb_0_35"/>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8"/>
          <p:cNvSpPr txBox="1"/>
          <p:nvPr/>
        </p:nvSpPr>
        <p:spPr>
          <a:xfrm>
            <a:off x="2935891" y="712308"/>
            <a:ext cx="8098851"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Consolidar</a:t>
            </a:r>
            <a:r>
              <a:rPr lang="en-US" sz="4860" dirty="0">
                <a:solidFill>
                  <a:srgbClr val="009444"/>
                </a:solidFill>
                <a:latin typeface="Lato" panose="020F0502020204030203"/>
                <a:ea typeface="Lato" panose="020F0502020204030203"/>
                <a:cs typeface="Lato" panose="020F0502020204030203"/>
                <a:sym typeface="Lato" panose="020F0502020204030203"/>
              </a:rPr>
              <a:t> </a:t>
            </a:r>
            <a:r>
              <a:rPr lang="en-US" sz="3600" dirty="0">
                <a:solidFill>
                  <a:schemeClr val="tx1"/>
                </a:solidFill>
                <a:latin typeface="Lato" panose="020F0502020204030203"/>
                <a:ea typeface="Lato" panose="020F0502020204030203"/>
                <a:cs typeface="Lato" panose="020F0502020204030203"/>
                <a:sym typeface="Lato" panose="020F0502020204030203"/>
              </a:rPr>
              <a:t>(</a:t>
            </a:r>
            <a:r>
              <a:rPr lang="en-US" sz="3600" dirty="0" err="1">
                <a:solidFill>
                  <a:schemeClr val="tx1"/>
                </a:solidFill>
                <a:latin typeface="Lato" panose="020F0502020204030203"/>
                <a:ea typeface="Lato" panose="020F0502020204030203"/>
                <a:cs typeface="Lato" panose="020F0502020204030203"/>
                <a:sym typeface="Lato" panose="020F0502020204030203"/>
              </a:rPr>
              <a:t>Génesis</a:t>
            </a:r>
            <a:r>
              <a:rPr lang="en-US" sz="3600" dirty="0">
                <a:solidFill>
                  <a:schemeClr val="tx1"/>
                </a:solidFill>
                <a:latin typeface="Lato" panose="020F0502020204030203"/>
                <a:ea typeface="Lato" panose="020F0502020204030203"/>
                <a:cs typeface="Lato" panose="020F0502020204030203"/>
                <a:sym typeface="Lato" panose="020F0502020204030203"/>
              </a:rPr>
              <a:t> 27:1-29)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93" name="Google Shape;393;p18"/>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Lato" panose="020F0502020204030203"/>
                <a:ea typeface="Lato" panose="020F0502020204030203"/>
                <a:cs typeface="Lato" panose="020F0502020204030203"/>
                <a:sym typeface="Lato" panose="020F0502020204030203"/>
              </a:rPr>
              <a:t>1. ¿</a:t>
            </a:r>
            <a:r>
              <a:rPr lang="en-US" sz="3600" b="1" dirty="0" err="1">
                <a:solidFill>
                  <a:schemeClr val="dk1"/>
                </a:solidFill>
                <a:latin typeface="Lato" panose="020F0502020204030203"/>
                <a:ea typeface="Lato" panose="020F0502020204030203"/>
                <a:cs typeface="Lato" panose="020F0502020204030203"/>
                <a:sym typeface="Lato" panose="020F0502020204030203"/>
              </a:rPr>
              <a:t>Cuál</a:t>
            </a:r>
            <a:r>
              <a:rPr lang="en-US" sz="3600" b="1" dirty="0">
                <a:solidFill>
                  <a:schemeClr val="dk1"/>
                </a:solidFill>
                <a:latin typeface="Lato" panose="020F0502020204030203"/>
                <a:ea typeface="Lato" panose="020F0502020204030203"/>
                <a:cs typeface="Lato" panose="020F0502020204030203"/>
                <a:sym typeface="Lato" panose="020F0502020204030203"/>
              </a:rPr>
              <a:t> es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punto principal de </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algn="l" rtl="0">
              <a:spcBef>
                <a:spcPts val="0"/>
              </a:spcBef>
              <a:spcAft>
                <a:spcPts val="0"/>
              </a:spcAft>
              <a:buNone/>
            </a:pPr>
            <a:r>
              <a:rPr lang="en-US" sz="3600" b="1" dirty="0">
                <a:solidFill>
                  <a:schemeClr val="dk1"/>
                </a:solidFill>
                <a:latin typeface="Lato" panose="020F0502020204030203"/>
                <a:ea typeface="Lato" panose="020F0502020204030203"/>
                <a:cs typeface="Lato" panose="020F0502020204030203"/>
                <a:sym typeface="Lato" panose="020F0502020204030203"/>
              </a:rPr>
              <a:t>     la </a:t>
            </a:r>
            <a:r>
              <a:rPr lang="en-US" sz="3600" b="1"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sz="36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8"/>
          <p:cNvSpPr txBox="1"/>
          <p:nvPr/>
        </p:nvSpPr>
        <p:spPr>
          <a:xfrm>
            <a:off x="2935891" y="712308"/>
            <a:ext cx="8098851"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Consolidar</a:t>
            </a:r>
            <a:r>
              <a:rPr lang="en-US" sz="4860" dirty="0">
                <a:solidFill>
                  <a:srgbClr val="009444"/>
                </a:solidFill>
                <a:latin typeface="Lato" panose="020F0502020204030203"/>
                <a:ea typeface="Lato" panose="020F0502020204030203"/>
                <a:cs typeface="Lato" panose="020F0502020204030203"/>
                <a:sym typeface="Lato" panose="020F0502020204030203"/>
              </a:rPr>
              <a:t> </a:t>
            </a:r>
            <a:r>
              <a:rPr lang="en-US" sz="3600" dirty="0">
                <a:solidFill>
                  <a:schemeClr val="tx1"/>
                </a:solidFill>
                <a:latin typeface="Lato" panose="020F0502020204030203"/>
                <a:ea typeface="Lato" panose="020F0502020204030203"/>
                <a:cs typeface="Lato" panose="020F0502020204030203"/>
                <a:sym typeface="Lato" panose="020F0502020204030203"/>
              </a:rPr>
              <a:t> (</a:t>
            </a:r>
            <a:r>
              <a:rPr lang="en-US" sz="3600" dirty="0" err="1">
                <a:solidFill>
                  <a:schemeClr val="tx1"/>
                </a:solidFill>
                <a:latin typeface="Lato" panose="020F0502020204030203"/>
                <a:ea typeface="Lato" panose="020F0502020204030203"/>
                <a:cs typeface="Lato" panose="020F0502020204030203"/>
                <a:sym typeface="Lato" panose="020F0502020204030203"/>
              </a:rPr>
              <a:t>Génesis</a:t>
            </a:r>
            <a:r>
              <a:rPr lang="en-US" sz="3600" dirty="0">
                <a:solidFill>
                  <a:schemeClr val="tx1"/>
                </a:solidFill>
                <a:latin typeface="Lato" panose="020F0502020204030203"/>
                <a:ea typeface="Lato" panose="020F0502020204030203"/>
                <a:cs typeface="Lato" panose="020F0502020204030203"/>
                <a:sym typeface="Lato" panose="020F0502020204030203"/>
              </a:rPr>
              <a:t> 27:1-29)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93" name="Google Shape;393;p18"/>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754286"/>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panose="020F0502020204030203"/>
                <a:ea typeface="Lato" panose="020F0502020204030203"/>
                <a:cs typeface="Lato" panose="020F0502020204030203"/>
                <a:sym typeface="Lato" panose="020F0502020204030203"/>
              </a:rPr>
              <a:t>2. ¿</a:t>
            </a:r>
            <a:r>
              <a:rPr lang="en-US" sz="3600" b="1" dirty="0" err="1">
                <a:solidFill>
                  <a:schemeClr val="dk1"/>
                </a:solidFill>
                <a:latin typeface="Lato" panose="020F0502020204030203"/>
                <a:ea typeface="Lato" panose="020F0502020204030203"/>
                <a:cs typeface="Lato" panose="020F0502020204030203"/>
                <a:sym typeface="Lato" panose="020F0502020204030203"/>
              </a:rPr>
              <a:t>Qué</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pecado</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veo</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esta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historia</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r>
              <a:rPr lang="en-US" sz="3600" b="1" dirty="0">
                <a:solidFill>
                  <a:schemeClr val="dk1"/>
                </a:solidFill>
                <a:latin typeface="Lato" panose="020F0502020204030203"/>
                <a:ea typeface="Lato" panose="020F0502020204030203"/>
                <a:cs typeface="Lato" panose="020F0502020204030203"/>
                <a:sym typeface="Lato" panose="020F0502020204030203"/>
              </a:rPr>
              <a:t>     y </a:t>
            </a:r>
            <a:r>
              <a:rPr lang="en-US" sz="3600" b="1" dirty="0" err="1">
                <a:solidFill>
                  <a:schemeClr val="dk1"/>
                </a:solidFill>
                <a:latin typeface="Lato" panose="020F0502020204030203"/>
                <a:ea typeface="Lato" panose="020F0502020204030203"/>
                <a:cs typeface="Lato" panose="020F0502020204030203"/>
                <a:sym typeface="Lato" panose="020F0502020204030203"/>
              </a:rPr>
              <a:t>confieso</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mi </a:t>
            </a:r>
            <a:r>
              <a:rPr lang="en-US" sz="3600" b="1" dirty="0" err="1">
                <a:solidFill>
                  <a:schemeClr val="dk1"/>
                </a:solidFill>
                <a:latin typeface="Lato" panose="020F0502020204030203"/>
                <a:ea typeface="Lato" panose="020F0502020204030203"/>
                <a:cs typeface="Lato" panose="020F0502020204030203"/>
                <a:sym typeface="Lato" panose="020F0502020204030203"/>
              </a:rPr>
              <a:t>vida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algn="l" rtl="0">
              <a:spcBef>
                <a:spcPts val="0"/>
              </a:spcBef>
              <a:spcAft>
                <a:spcPts val="0"/>
              </a:spcAft>
              <a:buNone/>
            </a:pPr>
            <a:endParaRPr sz="36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pic>
        <p:nvPicPr>
          <p:cNvPr id="3" name="Google Shape;409;p19" descr="A black background with a black square&#10;&#10;Description automatically generated with medium confidence"/>
          <p:cNvPicPr preferRelativeResize="0"/>
          <p:nvPr/>
        </p:nvPicPr>
        <p:blipFill rotWithShape="1">
          <a:blip r:embed="rId2"/>
          <a:srcRect/>
          <a:stretch>
            <a:fillRect/>
          </a:stretch>
        </p:blipFill>
        <p:spPr>
          <a:xfrm>
            <a:off x="9544029" y="4720171"/>
            <a:ext cx="1490713" cy="126231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8"/>
          <p:cNvSpPr txBox="1"/>
          <p:nvPr/>
        </p:nvSpPr>
        <p:spPr>
          <a:xfrm>
            <a:off x="2935891" y="712308"/>
            <a:ext cx="8322659"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Consolidar</a:t>
            </a:r>
            <a:r>
              <a:rPr lang="en-US" sz="3600" dirty="0">
                <a:solidFill>
                  <a:schemeClr val="tx1"/>
                </a:solidFill>
                <a:latin typeface="Lato" panose="020F0502020204030203"/>
                <a:ea typeface="Lato" panose="020F0502020204030203"/>
                <a:cs typeface="Lato" panose="020F0502020204030203"/>
                <a:sym typeface="Lato" panose="020F0502020204030203"/>
              </a:rPr>
              <a:t> (</a:t>
            </a:r>
            <a:r>
              <a:rPr lang="en-US" sz="3600" dirty="0" err="1">
                <a:solidFill>
                  <a:schemeClr val="tx1"/>
                </a:solidFill>
                <a:latin typeface="Lato" panose="020F0502020204030203"/>
                <a:ea typeface="Lato" panose="020F0502020204030203"/>
                <a:cs typeface="Lato" panose="020F0502020204030203"/>
                <a:sym typeface="Lato" panose="020F0502020204030203"/>
              </a:rPr>
              <a:t>Génesis</a:t>
            </a:r>
            <a:r>
              <a:rPr lang="en-US" sz="3600" dirty="0">
                <a:solidFill>
                  <a:schemeClr val="tx1"/>
                </a:solidFill>
                <a:latin typeface="Lato" panose="020F0502020204030203"/>
                <a:ea typeface="Lato" panose="020F0502020204030203"/>
                <a:cs typeface="Lato" panose="020F0502020204030203"/>
                <a:sym typeface="Lato" panose="020F0502020204030203"/>
              </a:rPr>
              <a:t> 27:1-29)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93" name="Google Shape;393;p18"/>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2308284"/>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panose="020F0502020204030203"/>
                <a:ea typeface="Lato" panose="020F0502020204030203"/>
                <a:cs typeface="Lato" panose="020F0502020204030203"/>
                <a:sym typeface="Lato" panose="020F0502020204030203"/>
              </a:rPr>
              <a:t>3.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qué</a:t>
            </a:r>
            <a:r>
              <a:rPr lang="en-US" sz="3600" b="1" dirty="0">
                <a:solidFill>
                  <a:schemeClr val="dk1"/>
                </a:solidFill>
                <a:latin typeface="Lato" panose="020F0502020204030203"/>
                <a:ea typeface="Lato" panose="020F0502020204030203"/>
                <a:cs typeface="Lato" panose="020F0502020204030203"/>
                <a:sym typeface="Lato" panose="020F0502020204030203"/>
              </a:rPr>
              <a:t> versos y palabras de</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esta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veo</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el</a:t>
            </a:r>
            <a:r>
              <a:rPr lang="en-US" sz="3600" b="1" dirty="0">
                <a:solidFill>
                  <a:schemeClr val="dk1"/>
                </a:solidFill>
                <a:latin typeface="Lato" panose="020F0502020204030203"/>
                <a:ea typeface="Lato" panose="020F0502020204030203"/>
                <a:cs typeface="Lato" panose="020F0502020204030203"/>
                <a:sym typeface="Lato" panose="020F0502020204030203"/>
              </a:rPr>
              <a:t> amor de Dios</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hacia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mí</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endParaRPr sz="36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pic>
        <p:nvPicPr>
          <p:cNvPr id="4" name="Google Shape;437;p21" descr="A black background with a black square&#10;&#10;Description automatically generated with medium confidence"/>
          <p:cNvPicPr preferRelativeResize="0"/>
          <p:nvPr/>
        </p:nvPicPr>
        <p:blipFill rotWithShape="1">
          <a:blip r:embed="rId2"/>
          <a:srcRect/>
          <a:stretch>
            <a:fillRect/>
          </a:stretch>
        </p:blipFill>
        <p:spPr>
          <a:xfrm>
            <a:off x="9617030" y="4683093"/>
            <a:ext cx="1016456" cy="1031081"/>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18"/>
          <p:cNvSpPr txBox="1"/>
          <p:nvPr/>
        </p:nvSpPr>
        <p:spPr>
          <a:xfrm>
            <a:off x="2935891" y="712308"/>
            <a:ext cx="7865459"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Consolidar</a:t>
            </a:r>
            <a:r>
              <a:rPr lang="en-US" sz="3600" dirty="0">
                <a:solidFill>
                  <a:schemeClr val="tx1"/>
                </a:solidFill>
                <a:latin typeface="Lato" panose="020F0502020204030203"/>
                <a:ea typeface="Lato" panose="020F0502020204030203"/>
                <a:cs typeface="Lato" panose="020F0502020204030203"/>
                <a:sym typeface="Lato" panose="020F0502020204030203"/>
              </a:rPr>
              <a:t> (</a:t>
            </a:r>
            <a:r>
              <a:rPr lang="en-US" sz="3600" dirty="0" err="1">
                <a:solidFill>
                  <a:schemeClr val="tx1"/>
                </a:solidFill>
                <a:latin typeface="Lato" panose="020F0502020204030203"/>
                <a:ea typeface="Lato" panose="020F0502020204030203"/>
                <a:cs typeface="Lato" panose="020F0502020204030203"/>
                <a:sym typeface="Lato" panose="020F0502020204030203"/>
              </a:rPr>
              <a:t>Génesis</a:t>
            </a:r>
            <a:r>
              <a:rPr lang="en-US" sz="3600" dirty="0">
                <a:solidFill>
                  <a:schemeClr val="tx1"/>
                </a:solidFill>
                <a:latin typeface="Lato" panose="020F0502020204030203"/>
                <a:ea typeface="Lato" panose="020F0502020204030203"/>
                <a:cs typeface="Lato" panose="020F0502020204030203"/>
                <a:sym typeface="Lato" panose="020F0502020204030203"/>
              </a:rPr>
              <a:t> 27:1-29)  </a:t>
            </a:r>
            <a:endParaRPr lang="en-US" sz="3600" dirty="0">
              <a:solidFill>
                <a:schemeClr val="tx1"/>
              </a:solidFill>
              <a:latin typeface="Lato" panose="020F0502020204030203"/>
              <a:ea typeface="Lato" panose="020F0502020204030203"/>
              <a:cs typeface="Lato" panose="020F0502020204030203"/>
              <a:sym typeface="Lato" panose="020F0502020204030203"/>
            </a:endParaRPr>
          </a:p>
        </p:txBody>
      </p:sp>
      <p:sp>
        <p:nvSpPr>
          <p:cNvPr id="391" name="Google Shape;391;p1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93" name="Google Shape;393;p18"/>
          <p:cNvPicPr preferRelativeResize="0"/>
          <p:nvPr/>
        </p:nvPicPr>
        <p:blipFill rotWithShape="1">
          <a:blip r:embed="rId1"/>
          <a:srcRect/>
          <a:stretch>
            <a:fillRect/>
          </a:stretch>
        </p:blipFill>
        <p:spPr>
          <a:xfrm>
            <a:off x="476645" y="1552538"/>
            <a:ext cx="3125597" cy="3218436"/>
          </a:xfrm>
          <a:prstGeom prst="rect">
            <a:avLst/>
          </a:prstGeom>
          <a:noFill/>
          <a:ln>
            <a:noFill/>
          </a:ln>
          <a:effectLst>
            <a:outerShdw blurRad="50800" dist="38100" dir="2700000" algn="tl" rotWithShape="0">
              <a:srgbClr val="000000">
                <a:alpha val="40000"/>
              </a:srgbClr>
            </a:outerShdw>
          </a:effectLst>
        </p:spPr>
      </p:pic>
      <p:sp>
        <p:nvSpPr>
          <p:cNvPr id="394" name="Google Shape;394;p18"/>
          <p:cNvSpPr txBox="1"/>
          <p:nvPr/>
        </p:nvSpPr>
        <p:spPr>
          <a:xfrm>
            <a:off x="3602242" y="2890350"/>
            <a:ext cx="7432500" cy="1754286"/>
          </a:xfrm>
          <a:prstGeom prst="rect">
            <a:avLst/>
          </a:prstGeom>
          <a:noFill/>
          <a:ln>
            <a:noFill/>
          </a:ln>
        </p:spPr>
        <p:txBody>
          <a:bodyPr spcFirstLastPara="1" wrap="square" lIns="91425" tIns="45700" rIns="91425" bIns="45700" anchor="t" anchorCtr="0">
            <a:spAutoFit/>
          </a:bodyPr>
          <a:lstStyle/>
          <a:p>
            <a:r>
              <a:rPr lang="en-US" sz="3600" b="1" dirty="0">
                <a:solidFill>
                  <a:schemeClr val="dk1"/>
                </a:solidFill>
                <a:latin typeface="Lato" panose="020F0502020204030203"/>
                <a:ea typeface="Lato" panose="020F0502020204030203"/>
                <a:cs typeface="Lato" panose="020F0502020204030203"/>
                <a:sym typeface="Lato" panose="020F0502020204030203"/>
              </a:rPr>
              <a:t>4. ¿</a:t>
            </a:r>
            <a:r>
              <a:rPr lang="en-US" sz="3600" b="1" dirty="0" err="1">
                <a:solidFill>
                  <a:schemeClr val="dk1"/>
                </a:solidFill>
                <a:latin typeface="Lato" panose="020F0502020204030203"/>
                <a:ea typeface="Lato" panose="020F0502020204030203"/>
                <a:cs typeface="Lato" panose="020F0502020204030203"/>
                <a:sym typeface="Lato" panose="020F0502020204030203"/>
              </a:rPr>
              <a:t>Qué</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pediré</a:t>
            </a:r>
            <a:r>
              <a:rPr lang="en-US" sz="3600" b="1" dirty="0">
                <a:solidFill>
                  <a:schemeClr val="dk1"/>
                </a:solidFill>
                <a:latin typeface="Lato" panose="020F0502020204030203"/>
                <a:ea typeface="Lato" panose="020F0502020204030203"/>
                <a:cs typeface="Lato" panose="020F0502020204030203"/>
                <a:sym typeface="Lato" panose="020F0502020204030203"/>
              </a:rPr>
              <a:t> que Dios </a:t>
            </a:r>
            <a:r>
              <a:rPr lang="en-US" sz="3600" b="1" dirty="0" err="1">
                <a:solidFill>
                  <a:schemeClr val="dk1"/>
                </a:solidFill>
                <a:latin typeface="Lato" panose="020F0502020204030203"/>
                <a:ea typeface="Lato" panose="020F0502020204030203"/>
                <a:cs typeface="Lato" panose="020F0502020204030203"/>
                <a:sym typeface="Lato" panose="020F0502020204030203"/>
              </a:rPr>
              <a:t>obre</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mí</a:t>
            </a:r>
            <a:r>
              <a:rPr lang="en-US" sz="3600" b="1" dirty="0">
                <a:solidFill>
                  <a:schemeClr val="dk1"/>
                </a:solidFill>
                <a:latin typeface="Lato" panose="020F0502020204030203"/>
                <a:ea typeface="Lato" panose="020F0502020204030203"/>
                <a:cs typeface="Lato" panose="020F0502020204030203"/>
                <a:sym typeface="Lato" panose="020F0502020204030203"/>
              </a:rPr>
              <a:t> para </a:t>
            </a:r>
            <a:r>
              <a:rPr lang="en-US" sz="3600" b="1" dirty="0" err="1">
                <a:solidFill>
                  <a:schemeClr val="dk1"/>
                </a:solidFill>
                <a:latin typeface="Lato" panose="020F0502020204030203"/>
                <a:ea typeface="Lato" panose="020F0502020204030203"/>
                <a:cs typeface="Lato" panose="020F0502020204030203"/>
                <a:sym typeface="Lato" panose="020F0502020204030203"/>
              </a:rPr>
              <a:t>poner</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en</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práctica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su</a:t>
            </a:r>
            <a:r>
              <a:rPr lang="en-US" sz="3600" b="1" dirty="0">
                <a:solidFill>
                  <a:schemeClr val="dk1"/>
                </a:solidFill>
                <a:latin typeface="Lato" panose="020F0502020204030203"/>
                <a:ea typeface="Lato" panose="020F0502020204030203"/>
                <a:cs typeface="Lato" panose="020F0502020204030203"/>
                <a:sym typeface="Lato" panose="020F0502020204030203"/>
              </a:rPr>
              <a:t> Palabra?</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endParaRPr sz="3600" b="1" dirty="0">
              <a:solidFill>
                <a:schemeClr val="dk1"/>
              </a:solidFill>
              <a:latin typeface="Lato" panose="020F0502020204030203"/>
              <a:ea typeface="Lato" panose="020F0502020204030203"/>
              <a:cs typeface="Lato" panose="020F0502020204030203"/>
              <a:sym typeface="Lato" panose="020F0502020204030203"/>
            </a:endParaRPr>
          </a:p>
        </p:txBody>
      </p:sp>
      <p:cxnSp>
        <p:nvCxnSpPr>
          <p:cNvPr id="2" name="Google Shape;402;p19"/>
          <p:cNvCxnSpPr/>
          <p:nvPr/>
        </p:nvCxnSpPr>
        <p:spPr>
          <a:xfrm>
            <a:off x="2961169" y="1804786"/>
            <a:ext cx="6269662" cy="0"/>
          </a:xfrm>
          <a:prstGeom prst="straightConnector1">
            <a:avLst/>
          </a:prstGeom>
          <a:noFill/>
          <a:ln w="38100" cap="flat" cmpd="sng">
            <a:solidFill>
              <a:srgbClr val="7F7F7F"/>
            </a:solidFill>
            <a:prstDash val="solid"/>
            <a:miter lim="800000"/>
            <a:headEnd type="none" w="sm" len="sm"/>
            <a:tailEnd type="none" w="sm" len="sm"/>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9"/>
        <p:cNvGrpSpPr/>
        <p:nvPr/>
      </p:nvGrpSpPr>
      <p:grpSpPr>
        <a:xfrm>
          <a:off x="0" y="0"/>
          <a:ext cx="0" cy="0"/>
          <a:chOff x="0" y="0"/>
          <a:chExt cx="0" cy="0"/>
        </a:xfrm>
      </p:grpSpPr>
      <p:sp>
        <p:nvSpPr>
          <p:cNvPr id="120" name="Google Shape;120;p4"/>
          <p:cNvSpPr txBox="1"/>
          <p:nvPr/>
        </p:nvSpPr>
        <p:spPr>
          <a:xfrm>
            <a:off x="3602241" y="819595"/>
            <a:ext cx="7152445"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a:solidFill>
                  <a:srgbClr val="009444"/>
                </a:solidFill>
                <a:latin typeface="Lato" panose="020F0502020204030203"/>
                <a:ea typeface="Lato" panose="020F0502020204030203"/>
                <a:cs typeface="Lato" panose="020F0502020204030203"/>
                <a:sym typeface="Lato" panose="020F0502020204030203"/>
              </a:rPr>
              <a:t>Oración</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121" name="Google Shape;121;p4"/>
          <p:cNvCxnSpPr/>
          <p:nvPr/>
        </p:nvCxnSpPr>
        <p:spPr>
          <a:xfrm>
            <a:off x="3602241" y="2074387"/>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22" name="Google Shape;122;p4"/>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24" name="Google Shape;124;p4"/>
          <p:cNvPicPr preferRelativeResize="0"/>
          <p:nvPr/>
        </p:nvPicPr>
        <p:blipFill rotWithShape="1">
          <a:blip r:embed="rId1"/>
          <a:srcRect/>
          <a:stretch>
            <a:fillRect/>
          </a:stretch>
        </p:blipFill>
        <p:spPr>
          <a:xfrm>
            <a:off x="476645" y="1552538"/>
            <a:ext cx="3125596" cy="3218436"/>
          </a:xfrm>
          <a:prstGeom prst="rect">
            <a:avLst/>
          </a:prstGeom>
          <a:noFill/>
          <a:ln>
            <a:noFill/>
          </a:ln>
          <a:effectLst>
            <a:outerShdw blurRad="50800" dist="38100" dir="2700000" algn="tl" rotWithShape="0">
              <a:srgbClr val="000000">
                <a:alpha val="40000"/>
              </a:srgbClr>
            </a:outerShdw>
          </a:effectLst>
        </p:spPr>
      </p:pic>
      <p:pic>
        <p:nvPicPr>
          <p:cNvPr id="126" name="Google Shape;126;p4" descr="A green bird with leaves&#10;&#10;Description automatically generated"/>
          <p:cNvPicPr preferRelativeResize="0"/>
          <p:nvPr/>
        </p:nvPicPr>
        <p:blipFill rotWithShape="1">
          <a:blip r:embed="rId2"/>
          <a:srcRect/>
          <a:stretch>
            <a:fillRect/>
          </a:stretch>
        </p:blipFill>
        <p:spPr>
          <a:xfrm>
            <a:off x="10500489" y="289924"/>
            <a:ext cx="1399035" cy="117043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panose="020B0604020202020204"/>
              <a:buNone/>
            </a:pPr>
            <a:r>
              <a:rPr lang="en-US" sz="6000" b="0" i="0" u="none" strike="noStrike" cap="none">
                <a:solidFill>
                  <a:srgbClr val="009444"/>
                </a:solidFill>
                <a:latin typeface="Lato" panose="020F0502020204030203"/>
                <a:ea typeface="Lato" panose="020F0502020204030203"/>
                <a:cs typeface="Lato" panose="020F0502020204030203"/>
                <a:sym typeface="Lato" panose="020F0502020204030203"/>
              </a:rPr>
              <a:t>Objetivos de la Lección</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6" name="Google Shape;136;p5"/>
            <p:cNvSpPr/>
            <p:nvPr/>
          </p:nvSpPr>
          <p:spPr>
            <a:xfrm>
              <a:off x="341153" y="254232"/>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8" name="Google Shape;138;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a:solidFill>
                    <a:schemeClr val="lt1"/>
                  </a:solidFill>
                  <a:latin typeface="Lato" panose="020F0502020204030203"/>
                  <a:ea typeface="Lato" panose="020F0502020204030203"/>
                  <a:cs typeface="Lato" panose="020F0502020204030203"/>
                  <a:sym typeface="Lato" panose="020F0502020204030203"/>
                </a:rPr>
                <a:t>Usar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método</a:t>
              </a:r>
              <a:r>
                <a:rPr lang="en-US" sz="2800" dirty="0">
                  <a:solidFill>
                    <a:schemeClr val="lt1"/>
                  </a:solidFill>
                  <a:latin typeface="Lato" panose="020F0502020204030203"/>
                  <a:ea typeface="Lato" panose="020F0502020204030203"/>
                  <a:cs typeface="Lato" panose="020F0502020204030203"/>
                  <a:sym typeface="Lato" panose="020F0502020204030203"/>
                </a:rPr>
                <a:t> de las Cuatro “C” con </a:t>
              </a:r>
              <a:r>
                <a:rPr lang="en-US" sz="2800" dirty="0" err="1">
                  <a:solidFill>
                    <a:schemeClr val="lt1"/>
                  </a:solidFill>
                  <a:latin typeface="Lato" panose="020F0502020204030203"/>
                  <a:ea typeface="Lato" panose="020F0502020204030203"/>
                  <a:cs typeface="Lato" panose="020F0502020204030203"/>
                  <a:sym typeface="Lato" panose="020F0502020204030203"/>
                </a:rPr>
                <a:t>Génesis</a:t>
              </a:r>
              <a:r>
                <a:rPr lang="en-US" sz="2800" dirty="0">
                  <a:solidFill>
                    <a:schemeClr val="lt1"/>
                  </a:solidFill>
                  <a:latin typeface="Lato" panose="020F0502020204030203"/>
                  <a:ea typeface="Lato" panose="020F0502020204030203"/>
                  <a:cs typeface="Lato" panose="020F0502020204030203"/>
                  <a:sym typeface="Lato" panose="020F0502020204030203"/>
                </a:rPr>
                <a:t> 27:1-29</a:t>
              </a:r>
              <a:endParaRPr sz="2800" b="0" i="0" u="none" strike="noStrike" cap="none" dirty="0">
                <a:solidFill>
                  <a:schemeClr val="lt1"/>
                </a:solidFill>
                <a:latin typeface="Lato" panose="020F0502020204030203"/>
                <a:ea typeface="Lato" panose="020F0502020204030203"/>
                <a:cs typeface="Lato" panose="020F0502020204030203"/>
                <a:sym typeface="Lato" panose="020F0502020204030203"/>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0" name="Google Shape;140;p5"/>
            <p:cNvSpPr/>
            <p:nvPr/>
          </p:nvSpPr>
          <p:spPr>
            <a:xfrm>
              <a:off x="341153" y="1663958"/>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2" name="Google Shape;142;p5"/>
            <p:cNvSpPr txBox="1"/>
            <p:nvPr/>
          </p:nvSpPr>
          <p:spPr>
            <a:xfrm>
              <a:off x="1302586" y="1410207"/>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b="0" i="0" u="none" strike="noStrike" cap="none" dirty="0" err="1">
                  <a:solidFill>
                    <a:schemeClr val="tx1"/>
                  </a:solidFill>
                  <a:latin typeface="Lato" panose="020F0502020204030203"/>
                  <a:ea typeface="Lato" panose="020F0502020204030203"/>
                  <a:cs typeface="Lato" panose="020F0502020204030203"/>
                  <a:sym typeface="Lato" panose="020F0502020204030203"/>
                </a:rPr>
                <a:t>Anali</a:t>
              </a:r>
              <a:r>
                <a:rPr lang="en-US" sz="2800" dirty="0" err="1">
                  <a:solidFill>
                    <a:schemeClr val="tx1"/>
                  </a:solidFill>
                  <a:latin typeface="Lato" panose="020F0502020204030203"/>
                  <a:ea typeface="Lato" panose="020F0502020204030203"/>
                  <a:cs typeface="Lato" panose="020F0502020204030203"/>
                  <a:sym typeface="Lato" panose="020F0502020204030203"/>
                </a:rPr>
                <a:t>zar</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el</a:t>
              </a:r>
              <a:r>
                <a:rPr lang="en-US" sz="2800" dirty="0">
                  <a:solidFill>
                    <a:schemeClr val="tx1"/>
                  </a:solidFill>
                  <a:latin typeface="Lato" panose="020F0502020204030203"/>
                  <a:ea typeface="Lato" panose="020F0502020204030203"/>
                  <a:cs typeface="Lato" panose="020F0502020204030203"/>
                  <a:sym typeface="Lato" panose="020F0502020204030203"/>
                </a:rPr>
                <a:t> punto principal de las </a:t>
              </a:r>
              <a:r>
                <a:rPr lang="en-US" sz="2800" dirty="0" err="1">
                  <a:solidFill>
                    <a:schemeClr val="tx1"/>
                  </a:solidFill>
                  <a:latin typeface="Lato" panose="020F0502020204030203"/>
                  <a:ea typeface="Lato" panose="020F0502020204030203"/>
                  <a:cs typeface="Lato" panose="020F0502020204030203"/>
                  <a:sym typeface="Lato" panose="020F0502020204030203"/>
                </a:rPr>
                <a:t>historias</a:t>
              </a:r>
              <a:r>
                <a:rPr lang="en-US" sz="2800" dirty="0">
                  <a:solidFill>
                    <a:schemeClr val="tx1"/>
                  </a:solidFill>
                  <a:latin typeface="Lato" panose="020F0502020204030203"/>
                  <a:ea typeface="Lato" panose="020F0502020204030203"/>
                  <a:cs typeface="Lato" panose="020F0502020204030203"/>
                  <a:sym typeface="Lato" panose="020F0502020204030203"/>
                </a:rPr>
                <a:t> de </a:t>
              </a:r>
              <a:r>
                <a:rPr lang="en-US" sz="2800" dirty="0" err="1">
                  <a:solidFill>
                    <a:schemeClr val="tx1"/>
                  </a:solidFill>
                  <a:latin typeface="Lato" panose="020F0502020204030203"/>
                  <a:ea typeface="Lato" panose="020F0502020204030203"/>
                  <a:cs typeface="Lato" panose="020F0502020204030203"/>
                  <a:sym typeface="Lato" panose="020F0502020204030203"/>
                </a:rPr>
                <a:t>Génesis</a:t>
              </a:r>
              <a:endParaRPr sz="2800" b="0" i="0" u="none" strike="noStrike" cap="none" dirty="0">
                <a:solidFill>
                  <a:schemeClr val="tx1"/>
                </a:solidFill>
                <a:latin typeface="Lato" panose="020F0502020204030203"/>
                <a:ea typeface="Lato" panose="020F0502020204030203"/>
                <a:cs typeface="Lato" panose="020F0502020204030203"/>
                <a:sym typeface="Lato" panose="020F0502020204030203"/>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4" name="Google Shape;144;p5"/>
            <p:cNvSpPr/>
            <p:nvPr/>
          </p:nvSpPr>
          <p:spPr>
            <a:xfrm>
              <a:off x="341153" y="3073684"/>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6" name="Google Shape;146;p5"/>
            <p:cNvSpPr txBox="1"/>
            <p:nvPr/>
          </p:nvSpPr>
          <p:spPr>
            <a:xfrm>
              <a:off x="1302586" y="2819933"/>
              <a:ext cx="9147694" cy="1127780"/>
            </a:xfrm>
            <a:prstGeom prst="rect">
              <a:avLst/>
            </a:prstGeom>
            <a:noFill/>
            <a:ln>
              <a:noFill/>
            </a:ln>
          </p:spPr>
          <p:txBody>
            <a:bodyPr spcFirstLastPara="1" wrap="square" lIns="119350" tIns="119350" rIns="119350" bIns="119350" anchor="ctr" anchorCtr="0">
              <a:noAutofit/>
            </a:bodyPr>
            <a:lstStyle/>
            <a:p>
              <a:pPr marL="0" lvl="0" indent="0" algn="l" rtl="0">
                <a:spcBef>
                  <a:spcPts val="0"/>
                </a:spcBef>
                <a:spcAft>
                  <a:spcPts val="0"/>
                </a:spcAft>
                <a:buClr>
                  <a:schemeClr val="dk1"/>
                </a:buClr>
                <a:buSzPts val="1100"/>
                <a:buFont typeface="Arial" panose="020B0604020202020204"/>
                <a:buNone/>
              </a:pPr>
              <a:r>
                <a:rPr lang="en-US" sz="2800" dirty="0" err="1">
                  <a:solidFill>
                    <a:schemeClr val="lt1"/>
                  </a:solidFill>
                  <a:latin typeface="Lato" panose="020F0502020204030203"/>
                  <a:ea typeface="Lato" panose="020F0502020204030203"/>
                  <a:cs typeface="Lato" panose="020F0502020204030203"/>
                  <a:sym typeface="Lato" panose="020F0502020204030203"/>
                </a:rPr>
                <a:t>Identificar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los</a:t>
              </a:r>
              <a:r>
                <a:rPr lang="en-US" sz="2800" dirty="0">
                  <a:solidFill>
                    <a:schemeClr val="lt1"/>
                  </a:solidFill>
                  <a:latin typeface="Lato" panose="020F0502020204030203"/>
                  <a:ea typeface="Lato" panose="020F0502020204030203"/>
                  <a:cs typeface="Lato" panose="020F0502020204030203"/>
                  <a:sym typeface="Lato" panose="020F0502020204030203"/>
                </a:rPr>
                <a:t> dos  </a:t>
              </a:r>
              <a:r>
                <a:rPr lang="en-US" sz="2800" dirty="0" err="1">
                  <a:solidFill>
                    <a:schemeClr val="lt1"/>
                  </a:solidFill>
                  <a:latin typeface="Lato" panose="020F0502020204030203"/>
                  <a:ea typeface="Lato" panose="020F0502020204030203"/>
                  <a:cs typeface="Lato" panose="020F0502020204030203"/>
                  <a:sym typeface="Lato" panose="020F0502020204030203"/>
                </a:rPr>
                <a:t>propósitos</a:t>
              </a:r>
              <a:r>
                <a:rPr lang="en-US" sz="2800" dirty="0">
                  <a:solidFill>
                    <a:schemeClr val="lt1"/>
                  </a:solidFill>
                  <a:latin typeface="Lato" panose="020F0502020204030203"/>
                  <a:ea typeface="Lato" panose="020F0502020204030203"/>
                  <a:cs typeface="Lato" panose="020F0502020204030203"/>
                  <a:sym typeface="Lato" panose="020F0502020204030203"/>
                </a:rPr>
                <a:t> de Academia Cristo  </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A book open with a tree in the background&#10;&#10;Description automatically generated with low confidence"/>
          <p:cNvPicPr>
            <a:picLocks noChangeAspect="1"/>
          </p:cNvPicPr>
          <p:nvPr/>
        </p:nvPicPr>
        <p:blipFill rotWithShape="1">
          <a:blip r:embed="rId1"/>
          <a:srcRect l="-1" r="-229" b="19635"/>
          <a:stretch>
            <a:fillRect/>
          </a:stretch>
        </p:blipFill>
        <p:spPr>
          <a:xfrm>
            <a:off x="0" y="685800"/>
            <a:ext cx="12164291" cy="54864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panose="020B0604020202020204"/>
              <a:buNone/>
            </a:pPr>
            <a:r>
              <a:rPr lang="en-US" sz="6000" b="0" i="0" u="none" strike="noStrike" cap="none">
                <a:solidFill>
                  <a:srgbClr val="009444"/>
                </a:solidFill>
                <a:latin typeface="Lato" panose="020F0502020204030203"/>
                <a:ea typeface="Lato" panose="020F0502020204030203"/>
                <a:cs typeface="Lato" panose="020F0502020204030203"/>
                <a:sym typeface="Lato" panose="020F0502020204030203"/>
              </a:rPr>
              <a:t>Objetivos de la Lección</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6" name="Google Shape;136;p5"/>
            <p:cNvSpPr/>
            <p:nvPr/>
          </p:nvSpPr>
          <p:spPr>
            <a:xfrm>
              <a:off x="341153" y="254232"/>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8" name="Google Shape;138;p5"/>
            <p:cNvSpPr txBox="1"/>
            <p:nvPr/>
          </p:nvSpPr>
          <p:spPr>
            <a:xfrm>
              <a:off x="1302586" y="0"/>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a:solidFill>
                    <a:schemeClr val="lt1"/>
                  </a:solidFill>
                  <a:latin typeface="Lato" panose="020F0502020204030203"/>
                  <a:ea typeface="Lato" panose="020F0502020204030203"/>
                  <a:cs typeface="Lato" panose="020F0502020204030203"/>
                  <a:sym typeface="Lato" panose="020F0502020204030203"/>
                </a:rPr>
                <a:t>Usar </a:t>
              </a:r>
              <a:r>
                <a:rPr lang="en-US" sz="2800" dirty="0" err="1">
                  <a:solidFill>
                    <a:schemeClr val="lt1"/>
                  </a:solidFill>
                  <a:latin typeface="Lato" panose="020F0502020204030203"/>
                  <a:ea typeface="Lato" panose="020F0502020204030203"/>
                  <a:cs typeface="Lato" panose="020F0502020204030203"/>
                  <a:sym typeface="Lato" panose="020F0502020204030203"/>
                </a:rPr>
                <a:t>el</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método</a:t>
              </a:r>
              <a:r>
                <a:rPr lang="en-US" sz="2800" dirty="0">
                  <a:solidFill>
                    <a:schemeClr val="lt1"/>
                  </a:solidFill>
                  <a:latin typeface="Lato" panose="020F0502020204030203"/>
                  <a:ea typeface="Lato" panose="020F0502020204030203"/>
                  <a:cs typeface="Lato" panose="020F0502020204030203"/>
                  <a:sym typeface="Lato" panose="020F0502020204030203"/>
                </a:rPr>
                <a:t> de las Cuatro “C” con </a:t>
              </a:r>
              <a:r>
                <a:rPr lang="en-US" sz="2800" dirty="0" err="1">
                  <a:solidFill>
                    <a:schemeClr val="lt1"/>
                  </a:solidFill>
                  <a:latin typeface="Lato" panose="020F0502020204030203"/>
                  <a:ea typeface="Lato" panose="020F0502020204030203"/>
                  <a:cs typeface="Lato" panose="020F0502020204030203"/>
                  <a:sym typeface="Lato" panose="020F0502020204030203"/>
                </a:rPr>
                <a:t>Génesis</a:t>
              </a:r>
              <a:r>
                <a:rPr lang="en-US" sz="2800" dirty="0">
                  <a:solidFill>
                    <a:schemeClr val="lt1"/>
                  </a:solidFill>
                  <a:latin typeface="Lato" panose="020F0502020204030203"/>
                  <a:ea typeface="Lato" panose="020F0502020204030203"/>
                  <a:cs typeface="Lato" panose="020F0502020204030203"/>
                  <a:sym typeface="Lato" panose="020F0502020204030203"/>
                </a:rPr>
                <a:t> 27:1-29</a:t>
              </a:r>
              <a:endParaRPr sz="2800" b="0" i="0" u="none" strike="noStrike" cap="none" dirty="0">
                <a:solidFill>
                  <a:schemeClr val="lt1"/>
                </a:solidFill>
                <a:latin typeface="Lato" panose="020F0502020204030203"/>
                <a:ea typeface="Lato" panose="020F0502020204030203"/>
                <a:cs typeface="Lato" panose="020F0502020204030203"/>
                <a:sym typeface="Lato" panose="020F0502020204030203"/>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0" name="Google Shape;140;p5"/>
            <p:cNvSpPr/>
            <p:nvPr/>
          </p:nvSpPr>
          <p:spPr>
            <a:xfrm>
              <a:off x="341153" y="1663958"/>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2" name="Google Shape;142;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b="0" i="0" u="none" strike="noStrike" cap="none" dirty="0" err="1">
                  <a:solidFill>
                    <a:schemeClr val="lt1"/>
                  </a:solidFill>
                  <a:latin typeface="Lato" panose="020F0502020204030203"/>
                  <a:ea typeface="Lato" panose="020F0502020204030203"/>
                  <a:cs typeface="Lato" panose="020F0502020204030203"/>
                  <a:sym typeface="Lato" panose="020F0502020204030203"/>
                </a:rPr>
                <a:t>Analizar</a:t>
              </a:r>
              <a:r>
                <a:rPr lang="en-US" sz="2800" b="0" i="0" u="none" strike="noStrike" cap="none" dirty="0">
                  <a:solidFill>
                    <a:schemeClr val="lt1"/>
                  </a:solidFill>
                  <a:latin typeface="Lato" panose="020F0502020204030203"/>
                  <a:ea typeface="Lato" panose="020F0502020204030203"/>
                  <a:cs typeface="Lato" panose="020F0502020204030203"/>
                  <a:sym typeface="Lato" panose="020F0502020204030203"/>
                </a:rPr>
                <a:t> </a:t>
              </a:r>
              <a:r>
                <a:rPr lang="en-US" sz="2800" b="0" i="0" u="none" strike="noStrike" cap="none" dirty="0" err="1">
                  <a:solidFill>
                    <a:schemeClr val="lt1"/>
                  </a:solidFill>
                  <a:latin typeface="Lato" panose="020F0502020204030203"/>
                  <a:ea typeface="Lato" panose="020F0502020204030203"/>
                  <a:cs typeface="Lato" panose="020F0502020204030203"/>
                  <a:sym typeface="Lato" panose="020F0502020204030203"/>
                </a:rPr>
                <a:t>el</a:t>
              </a:r>
              <a:r>
                <a:rPr lang="en-US" sz="2800" b="0" i="0" u="none" strike="noStrike" cap="none" dirty="0">
                  <a:solidFill>
                    <a:schemeClr val="lt1"/>
                  </a:solidFill>
                  <a:latin typeface="Lato" panose="020F0502020204030203"/>
                  <a:ea typeface="Lato" panose="020F0502020204030203"/>
                  <a:cs typeface="Lato" panose="020F0502020204030203"/>
                  <a:sym typeface="Lato" panose="020F0502020204030203"/>
                </a:rPr>
                <a:t> punto principal de las </a:t>
              </a:r>
              <a:r>
                <a:rPr lang="en-US" sz="2800" b="0" i="0" u="none" strike="noStrike" cap="none" dirty="0" err="1">
                  <a:solidFill>
                    <a:schemeClr val="lt1"/>
                  </a:solidFill>
                  <a:latin typeface="Lato" panose="020F0502020204030203"/>
                  <a:ea typeface="Lato" panose="020F0502020204030203"/>
                  <a:cs typeface="Lato" panose="020F0502020204030203"/>
                  <a:sym typeface="Lato" panose="020F0502020204030203"/>
                </a:rPr>
                <a:t>his</a:t>
              </a:r>
              <a:r>
                <a:rPr lang="en-US" sz="2800" dirty="0" err="1">
                  <a:solidFill>
                    <a:schemeClr val="lt1"/>
                  </a:solidFill>
                  <a:latin typeface="Lato" panose="020F0502020204030203"/>
                  <a:ea typeface="Lato" panose="020F0502020204030203"/>
                  <a:cs typeface="Lato" panose="020F0502020204030203"/>
                  <a:sym typeface="Lato" panose="020F0502020204030203"/>
                </a:rPr>
                <a:t>torias</a:t>
              </a:r>
              <a:r>
                <a:rPr lang="en-US" sz="2800" dirty="0">
                  <a:solidFill>
                    <a:schemeClr val="lt1"/>
                  </a:solidFill>
                  <a:latin typeface="Lato" panose="020F0502020204030203"/>
                  <a:ea typeface="Lato" panose="020F0502020204030203"/>
                  <a:cs typeface="Lato" panose="020F0502020204030203"/>
                  <a:sym typeface="Lato" panose="020F0502020204030203"/>
                </a:rPr>
                <a:t> de </a:t>
              </a:r>
              <a:r>
                <a:rPr lang="en-US" sz="2800" dirty="0" err="1">
                  <a:solidFill>
                    <a:schemeClr val="lt1"/>
                  </a:solidFill>
                  <a:latin typeface="Lato" panose="020F0502020204030203"/>
                  <a:ea typeface="Lato" panose="020F0502020204030203"/>
                  <a:cs typeface="Lato" panose="020F0502020204030203"/>
                  <a:sym typeface="Lato" panose="020F0502020204030203"/>
                </a:rPr>
                <a:t>Génesis</a:t>
              </a:r>
              <a:endParaRPr sz="2800" b="0" i="0" u="none" strike="noStrike" cap="none" dirty="0">
                <a:solidFill>
                  <a:schemeClr val="lt1"/>
                </a:solidFill>
                <a:latin typeface="Lato" panose="020F0502020204030203"/>
                <a:ea typeface="Lato" panose="020F0502020204030203"/>
                <a:cs typeface="Lato" panose="020F0502020204030203"/>
                <a:sym typeface="Lato" panose="020F0502020204030203"/>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4" name="Google Shape;144;p5"/>
            <p:cNvSpPr/>
            <p:nvPr/>
          </p:nvSpPr>
          <p:spPr>
            <a:xfrm>
              <a:off x="341153" y="3073684"/>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6" name="Google Shape;146;p5"/>
            <p:cNvSpPr txBox="1"/>
            <p:nvPr/>
          </p:nvSpPr>
          <p:spPr>
            <a:xfrm>
              <a:off x="1302586" y="2819933"/>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lvl="0" indent="0" algn="l" rtl="0">
                <a:spcBef>
                  <a:spcPts val="0"/>
                </a:spcBef>
                <a:spcAft>
                  <a:spcPts val="0"/>
                </a:spcAft>
                <a:buClr>
                  <a:schemeClr val="dk1"/>
                </a:buClr>
                <a:buSzPts val="1100"/>
                <a:buFont typeface="Arial" panose="020B0604020202020204"/>
                <a:buNone/>
              </a:pPr>
              <a:r>
                <a:rPr lang="en-US" sz="2800" dirty="0" err="1">
                  <a:solidFill>
                    <a:schemeClr val="tx1"/>
                  </a:solidFill>
                  <a:latin typeface="Lato" panose="020F0502020204030203"/>
                  <a:ea typeface="Lato" panose="020F0502020204030203"/>
                  <a:cs typeface="Lato" panose="020F0502020204030203"/>
                  <a:sym typeface="Lato" panose="020F0502020204030203"/>
                </a:rPr>
                <a:t>Identificar</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los</a:t>
              </a:r>
              <a:r>
                <a:rPr lang="en-US" sz="2800" dirty="0">
                  <a:solidFill>
                    <a:schemeClr val="tx1"/>
                  </a:solidFill>
                  <a:latin typeface="Lato" panose="020F0502020204030203"/>
                  <a:ea typeface="Lato" panose="020F0502020204030203"/>
                  <a:cs typeface="Lato" panose="020F0502020204030203"/>
                  <a:sym typeface="Lato" panose="020F0502020204030203"/>
                </a:rPr>
                <a:t> dos </a:t>
              </a:r>
              <a:r>
                <a:rPr lang="en-US" sz="2800" dirty="0" err="1">
                  <a:solidFill>
                    <a:schemeClr val="tx1"/>
                  </a:solidFill>
                  <a:latin typeface="Lato" panose="020F0502020204030203"/>
                  <a:ea typeface="Lato" panose="020F0502020204030203"/>
                  <a:cs typeface="Lato" panose="020F0502020204030203"/>
                  <a:sym typeface="Lato" panose="020F0502020204030203"/>
                </a:rPr>
                <a:t>propósitos</a:t>
              </a:r>
              <a:r>
                <a:rPr lang="en-US" sz="2800" dirty="0">
                  <a:solidFill>
                    <a:schemeClr val="tx1"/>
                  </a:solidFill>
                  <a:latin typeface="Lato" panose="020F0502020204030203"/>
                  <a:ea typeface="Lato" panose="020F0502020204030203"/>
                  <a:cs typeface="Lato" panose="020F0502020204030203"/>
                  <a:sym typeface="Lato" panose="020F0502020204030203"/>
                </a:rPr>
                <a:t> de Academia Cristo</a:t>
              </a:r>
              <a:endParaRPr sz="2800" dirty="0">
                <a:solidFill>
                  <a:schemeClr val="tx1"/>
                </a:solidFill>
                <a:latin typeface="Lato" panose="020F0502020204030203"/>
                <a:ea typeface="Lato" panose="020F0502020204030203"/>
                <a:cs typeface="Lato" panose="020F0502020204030203"/>
                <a:sym typeface="Lato" panose="020F0502020204030203"/>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rcRect t="-397" b="54274"/>
          <a:stretch>
            <a:fillRect/>
          </a:stretch>
        </p:blipFill>
        <p:spPr>
          <a:xfrm>
            <a:off x="1593556" y="2908738"/>
            <a:ext cx="10582723" cy="3949262"/>
          </a:xfrm>
          <a:prstGeom prst="rect">
            <a:avLst/>
          </a:prstGeom>
        </p:spPr>
      </p:pic>
      <p:sp>
        <p:nvSpPr>
          <p:cNvPr id="339" name="Google Shape;339;g2661923d557_0_33"/>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341" name="Google Shape;341;g2661923d557_0_33"/>
          <p:cNvSpPr txBox="1"/>
          <p:nvPr/>
        </p:nvSpPr>
        <p:spPr>
          <a:xfrm>
            <a:off x="2074190" y="1413301"/>
            <a:ext cx="9838349" cy="100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6500"/>
              <a:buFont typeface="Arial" panose="020B0604020202020204"/>
              <a:buNone/>
            </a:pPr>
            <a:r>
              <a:rPr lang="en-US" sz="6000" b="1" i="0" strike="noStrike" cap="none" spc="0" baseline="0" dirty="0">
                <a:solidFill>
                  <a:srgbClr val="603813"/>
                </a:solidFill>
                <a:effectLst/>
                <a:latin typeface="Lato" panose="020F0502020204030203"/>
                <a:ea typeface="Lato" panose="020F0502020204030203"/>
                <a:cs typeface="Lato" panose="020F0502020204030203"/>
              </a:rPr>
              <a:t>ACADEMIA CRISTO</a:t>
            </a:r>
            <a:endParaRPr sz="6000" b="1" i="0" u="none" strike="noStrike" cap="none" dirty="0">
              <a:solidFill>
                <a:srgbClr val="603813"/>
              </a:solidFill>
              <a:latin typeface="Lato" panose="020F0502020204030203"/>
              <a:ea typeface="Lato" panose="020F0502020204030203"/>
              <a:cs typeface="Lato" panose="020F0502020204030203"/>
              <a:sym typeface="Lato" panose="020F0502020204030203"/>
            </a:endParaRPr>
          </a:p>
        </p:txBody>
      </p:sp>
      <p:sp>
        <p:nvSpPr>
          <p:cNvPr id="344" name="Google Shape;344;g2661923d557_0_33"/>
          <p:cNvSpPr txBox="1"/>
          <p:nvPr/>
        </p:nvSpPr>
        <p:spPr>
          <a:xfrm>
            <a:off x="1914363" y="582301"/>
            <a:ext cx="6741900" cy="8229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4800"/>
              <a:buFont typeface="Arial" panose="020B0604020202020204"/>
              <a:buNone/>
            </a:pPr>
            <a:r>
              <a:rPr lang="en-US" sz="4800" b="0" i="0" strike="noStrike" cap="none" spc="0" baseline="0" dirty="0">
                <a:solidFill>
                  <a:srgbClr val="009444"/>
                </a:solidFill>
                <a:effectLst/>
                <a:latin typeface="Lato" panose="020F0502020204030203"/>
                <a:ea typeface="Lato" panose="020F0502020204030203"/>
                <a:cs typeface="Lato" panose="020F0502020204030203"/>
              </a:rPr>
              <a:t> El </a:t>
            </a:r>
            <a:r>
              <a:rPr lang="en-US" sz="4800" b="0" i="0" strike="noStrike" cap="none" spc="0" baseline="0" dirty="0">
                <a:solidFill>
                  <a:srgbClr val="00B050"/>
                </a:solidFill>
                <a:effectLst/>
                <a:latin typeface="Lato" panose="020F0502020204030203"/>
                <a:ea typeface="Lato" panose="020F0502020204030203"/>
                <a:cs typeface="Lato" panose="020F0502020204030203"/>
              </a:rPr>
              <a:t>propósito de</a:t>
            </a:r>
            <a:endParaRPr sz="4800" b="0" i="0" u="none" strike="noStrike" cap="none" dirty="0">
              <a:solidFill>
                <a:srgbClr val="00B050"/>
              </a:solidFill>
              <a:latin typeface="Lato" panose="020F0502020204030203"/>
              <a:ea typeface="Lato" panose="020F0502020204030203"/>
              <a:cs typeface="Lato" panose="020F0502020204030203"/>
              <a:sym typeface="Lato" panose="020F0502020204030203"/>
            </a:endParaRPr>
          </a:p>
        </p:txBody>
      </p:sp>
      <p:pic>
        <p:nvPicPr>
          <p:cNvPr id="345" name="Google Shape;345;g2661923d557_0_33" descr="A logo with a cross and a bird&#10;&#10;Description automatically generated"/>
          <p:cNvPicPr preferRelativeResize="0"/>
          <p:nvPr/>
        </p:nvPicPr>
        <p:blipFill>
          <a:blip r:embed="rId2"/>
          <a:stretch>
            <a:fillRect/>
          </a:stretch>
        </p:blipFill>
        <p:spPr>
          <a:xfrm>
            <a:off x="9821913" y="637747"/>
            <a:ext cx="1964499" cy="1348711"/>
          </a:xfrm>
          <a:prstGeom prst="rect">
            <a:avLst/>
          </a:prstGeom>
          <a:noFill/>
          <a:ln>
            <a:noFill/>
          </a:ln>
        </p:spPr>
      </p:pic>
      <p:pic>
        <p:nvPicPr>
          <p:cNvPr id="7" name="Picture 6" descr="A black background with a black square&#10;&#10;Description automatically generated with medium confidence"/>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4543737" y="2576485"/>
            <a:ext cx="4753179" cy="2452715"/>
          </a:xfrm>
          <a:prstGeom prst="rect">
            <a:avLst/>
          </a:prstGeom>
        </p:spPr>
      </p:pic>
      <p:sp>
        <p:nvSpPr>
          <p:cNvPr id="2" name="Google Shape;156;g26ba99a7413_0_221"/>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 name="Picture 2"/>
          <p:cNvPicPr>
            <a:picLocks noChangeAspect="1"/>
          </p:cNvPicPr>
          <p:nvPr/>
        </p:nvPicPr>
        <p:blipFill>
          <a:blip r:embed="rId1">
            <a:extLst>
              <a:ext uri="{28A0092B-C50C-407E-A947-70E740481C1C}">
                <a14:useLocalDpi xmlns:a14="http://schemas.microsoft.com/office/drawing/2010/main" val="0"/>
              </a:ext>
            </a:extLst>
          </a:blip>
          <a:srcRect t="29448" b="36661"/>
          <a:stretch>
            <a:fillRect/>
          </a:stretch>
        </p:blipFill>
        <p:spPr>
          <a:xfrm>
            <a:off x="1608861" y="3407377"/>
            <a:ext cx="10592502" cy="3450623"/>
          </a:xfrm>
          <a:prstGeom prst="rect">
            <a:avLst/>
          </a:prstGeom>
        </p:spPr>
      </p:pic>
      <p:sp>
        <p:nvSpPr>
          <p:cNvPr id="396" name="Google Shape;396;g2661923d557_0_192"/>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400" name="Google Shape;400;g2661923d557_0_192" descr="A green bird with leaves&#10;&#10;Description automatically generated"/>
          <p:cNvPicPr preferRelativeResize="0"/>
          <p:nvPr/>
        </p:nvPicPr>
        <p:blipFill>
          <a:blip r:embed="rId2"/>
          <a:stretch>
            <a:fillRect/>
          </a:stretch>
        </p:blipFill>
        <p:spPr>
          <a:xfrm>
            <a:off x="10468957" y="676182"/>
            <a:ext cx="1399034" cy="1170434"/>
          </a:xfrm>
          <a:prstGeom prst="rect">
            <a:avLst/>
          </a:prstGeom>
          <a:noFill/>
          <a:ln>
            <a:noFill/>
          </a:ln>
        </p:spPr>
      </p:pic>
      <p:sp>
        <p:nvSpPr>
          <p:cNvPr id="2" name="Google Shape;344;g2661923d557_0_33"/>
          <p:cNvSpPr txBox="1"/>
          <p:nvPr/>
        </p:nvSpPr>
        <p:spPr>
          <a:xfrm>
            <a:off x="1968553" y="772061"/>
            <a:ext cx="9365180" cy="433960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ct val="0"/>
              </a:spcBef>
              <a:spcAft>
                <a:spcPct val="0"/>
              </a:spcAft>
              <a:buClr>
                <a:srgbClr val="000000"/>
              </a:buClr>
              <a:buSzPts val="4800"/>
              <a:buFont typeface="Arial" panose="020B0604020202020204"/>
              <a:buNone/>
            </a:pPr>
            <a:r>
              <a:rPr lang="en-US" sz="3600" b="0" i="0" strike="noStrike" cap="none" spc="0" baseline="0" dirty="0">
                <a:solidFill>
                  <a:srgbClr val="009444"/>
                </a:solidFill>
                <a:effectLst/>
                <a:latin typeface="Lato" panose="020F0502020204030203"/>
                <a:ea typeface="Lato" panose="020F0502020204030203"/>
                <a:cs typeface="Lato" panose="020F0502020204030203"/>
              </a:rPr>
              <a:t>¿Te interesa descubrir si compartimos </a:t>
            </a:r>
            <a:br>
              <a:rPr lang="en-US" sz="3600" b="0" i="0" strike="noStrike" cap="none" spc="0" baseline="0" dirty="0">
                <a:solidFill>
                  <a:srgbClr val="009444"/>
                </a:solidFill>
                <a:effectLst/>
                <a:latin typeface="Lato" panose="020F0502020204030203"/>
                <a:ea typeface="Lato" panose="020F0502020204030203"/>
                <a:cs typeface="Lato" panose="020F0502020204030203"/>
              </a:rPr>
            </a:br>
            <a:r>
              <a:rPr lang="en-US" sz="3600" b="0" i="0" strike="noStrike" cap="none" spc="0" baseline="0" dirty="0">
                <a:solidFill>
                  <a:srgbClr val="009444"/>
                </a:solidFill>
                <a:effectLst/>
                <a:latin typeface="Lato" panose="020F0502020204030203"/>
                <a:ea typeface="Lato" panose="020F0502020204030203"/>
                <a:cs typeface="Lato" panose="020F0502020204030203"/>
              </a:rPr>
              <a:t>las mismas creencias? </a:t>
            </a:r>
            <a:endParaRPr lang="en-US" sz="3600" dirty="0">
              <a:solidFill>
                <a:srgbClr val="009444"/>
              </a:solidFill>
              <a:latin typeface="Lato" panose="020F0502020204030203"/>
              <a:ea typeface="Lato" panose="020F0502020204030203"/>
              <a:cs typeface="Lato" panose="020F0502020204030203"/>
              <a:sym typeface="Lato" panose="020F0502020204030203"/>
            </a:endParaRPr>
          </a:p>
          <a:p>
            <a:pPr marL="0" marR="0" lvl="0" indent="0" algn="l" rtl="0">
              <a:lnSpc>
                <a:spcPct val="100000"/>
              </a:lnSpc>
              <a:spcBef>
                <a:spcPct val="0"/>
              </a:spcBef>
              <a:spcAft>
                <a:spcPct val="0"/>
              </a:spcAft>
              <a:buClr>
                <a:srgbClr val="000000"/>
              </a:buClr>
              <a:buSzPts val="4800"/>
              <a:buFont typeface="Arial" panose="020B0604020202020204"/>
              <a:buNone/>
            </a:pPr>
            <a:endParaRPr lang="en-US" sz="2400" kern="100" dirty="0">
              <a:solidFill>
                <a:srgbClr val="009444"/>
              </a:solidFill>
              <a:effectLst/>
              <a:latin typeface="Lato" panose="020F0502020204030203"/>
              <a:ea typeface="Lato" panose="020F0502020204030203"/>
              <a:cs typeface="Lato" panose="020F0502020204030203"/>
              <a:sym typeface="Lato" panose="020F0502020204030203"/>
            </a:endParaRPr>
          </a:p>
          <a:p>
            <a:pPr marL="574675" marR="0" lvl="0" algn="l" rtl="0">
              <a:lnSpc>
                <a:spcPct val="100000"/>
              </a:lnSpc>
              <a:spcBef>
                <a:spcPct val="0"/>
              </a:spcBef>
              <a:spcAft>
                <a:spcPct val="0"/>
              </a:spcAft>
              <a:buClr>
                <a:srgbClr val="000000"/>
              </a:buClr>
              <a:buSzPts val="4800"/>
              <a:buFont typeface="Arial" panose="020B0604020202020204"/>
              <a:buNone/>
            </a:pPr>
            <a:r>
              <a:rPr lang="en-US" sz="3000" dirty="0">
                <a:solidFill>
                  <a:schemeClr val="bg2">
                    <a:lumMod val="50000"/>
                  </a:schemeClr>
                </a:solidFill>
                <a:latin typeface="Lato" panose="020F0502020204030203"/>
                <a:ea typeface="Lato" panose="020F0502020204030203"/>
                <a:cs typeface="Lato" panose="020F0502020204030203"/>
              </a:rPr>
              <a:t>“</a:t>
            </a:r>
            <a:r>
              <a:rPr lang="en-US" sz="3000" b="0" i="0" strike="noStrike" cap="none" spc="0" baseline="0" dirty="0">
                <a:solidFill>
                  <a:schemeClr val="bg2">
                    <a:lumMod val="50000"/>
                  </a:schemeClr>
                </a:solidFill>
                <a:effectLst/>
                <a:latin typeface="Lato" panose="020F0502020204030203"/>
                <a:ea typeface="Lato" panose="020F0502020204030203"/>
                <a:cs typeface="Lato" panose="020F0502020204030203"/>
              </a:rPr>
              <a:t>Pero no ruego solamente por éstos, sino también por los que han de creer en mí por la palabra de ellos, 21 para que todos sean uno; como tú, oh Padre, en mí, y yo en ti, que también ellos sean uno en nosotros; para que el mundo crea que tú me enviaste (</a:t>
            </a:r>
            <a:r>
              <a:rPr lang="en-US" sz="3000" b="1" i="0" strike="noStrike" cap="none" spc="0" baseline="0" dirty="0">
                <a:solidFill>
                  <a:schemeClr val="bg2">
                    <a:lumMod val="50000"/>
                  </a:schemeClr>
                </a:solidFill>
                <a:effectLst/>
                <a:latin typeface="Lato" panose="020F0502020204030203"/>
                <a:ea typeface="Lato" panose="020F0502020204030203"/>
                <a:cs typeface="Lato" panose="020F0502020204030203"/>
              </a:rPr>
              <a:t>Juan 17:20-21</a:t>
            </a:r>
            <a:r>
              <a:rPr lang="en-US" sz="3000" b="0" i="0" strike="noStrike" cap="none" spc="0" baseline="0" dirty="0">
                <a:solidFill>
                  <a:schemeClr val="bg2">
                    <a:lumMod val="50000"/>
                  </a:schemeClr>
                </a:solidFill>
                <a:effectLst/>
                <a:latin typeface="Lato" panose="020F0502020204030203"/>
                <a:ea typeface="Lato" panose="020F0502020204030203"/>
                <a:cs typeface="Lato" panose="020F0502020204030203"/>
              </a:rPr>
              <a:t>).</a:t>
            </a:r>
            <a:endParaRPr lang="en-US" sz="3000" dirty="0">
              <a:solidFill>
                <a:schemeClr val="bg2">
                  <a:lumMod val="50000"/>
                </a:schemeClr>
              </a:solidFill>
              <a:latin typeface="Lato" panose="020F0502020204030203"/>
              <a:ea typeface="Lato" panose="020F0502020204030203"/>
              <a:cs typeface="Lato" panose="020F0502020204030203"/>
            </a:endParaRPr>
          </a:p>
        </p:txBody>
      </p:sp>
      <p:sp>
        <p:nvSpPr>
          <p:cNvPr id="4" name="Google Shape;156;g26ba99a7413_0_221"/>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4" name="Google Shape;154;g26ba99a7413_0_221"/>
          <p:cNvSpPr/>
          <p:nvPr/>
        </p:nvSpPr>
        <p:spPr>
          <a:xfrm>
            <a:off x="-1" y="0"/>
            <a:ext cx="1643700"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sp>
        <p:nvSpPr>
          <p:cNvPr id="156" name="Google Shape;156;g26ba99a7413_0_221"/>
          <p:cNvSpPr/>
          <p:nvPr/>
        </p:nvSpPr>
        <p:spPr>
          <a:xfrm>
            <a:off x="279444" y="4823252"/>
            <a:ext cx="114900" cy="2034600"/>
          </a:xfrm>
          <a:prstGeom prst="rect">
            <a:avLst/>
          </a:prstGeom>
          <a:solidFill>
            <a:srgbClr val="E3BB3D"/>
          </a:solidFill>
          <a:ln>
            <a:noFill/>
          </a:ln>
        </p:spPr>
        <p:txBody>
          <a:bodyPr spcFirstLastPara="1" wrap="square" lIns="91425" tIns="45700" rIns="91425" bIns="45700" anchor="ctr" anchorCtr="0">
            <a:noAutofit/>
          </a:bodyPr>
          <a:lstStyle/>
          <a:p>
            <a:pPr marL="0" marR="0" lvl="0" indent="0" algn="ctr" rtl="0">
              <a:lnSpc>
                <a:spcPct val="100000"/>
              </a:lnSpc>
              <a:spcBef>
                <a:spcPct val="0"/>
              </a:spcBef>
              <a:spcAft>
                <a:spcPct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3" name="Picture 2"/>
          <p:cNvPicPr>
            <a:picLocks noChangeAspect="1"/>
          </p:cNvPicPr>
          <p:nvPr/>
        </p:nvPicPr>
        <p:blipFill>
          <a:blip r:embed="rId1">
            <a:extLst>
              <a:ext uri="{28A0092B-C50C-407E-A947-70E740481C1C}">
                <a14:useLocalDpi xmlns:a14="http://schemas.microsoft.com/office/drawing/2010/main" val="0"/>
              </a:ext>
            </a:extLst>
          </a:blip>
          <a:srcRect t="-5483" b="-12400"/>
          <a:stretch>
            <a:fillRect/>
          </a:stretch>
        </p:blipFill>
        <p:spPr>
          <a:xfrm>
            <a:off x="2300134" y="585628"/>
            <a:ext cx="9115118" cy="6041204"/>
          </a:xfrm>
          <a:prstGeom prst="rect">
            <a:avLst/>
          </a:prstGeom>
        </p:spPr>
      </p:pic>
      <p:sp>
        <p:nvSpPr>
          <p:cNvPr id="5" name="TextBox 4"/>
          <p:cNvSpPr txBox="1"/>
          <p:nvPr/>
        </p:nvSpPr>
        <p:spPr>
          <a:xfrm>
            <a:off x="2587842" y="4620589"/>
            <a:ext cx="8539701" cy="1477328"/>
          </a:xfrm>
          <a:prstGeom prst="rect">
            <a:avLst/>
          </a:prstGeom>
          <a:noFill/>
        </p:spPr>
        <p:txBody>
          <a:bodyPr wrap="square" rtlCol="0">
            <a:spAutoFit/>
          </a:bodyPr>
          <a:lstStyle/>
          <a:p>
            <a:pPr algn="ctr"/>
            <a:r>
              <a:rPr lang="en-US" sz="3600" b="0" i="0" strike="noStrike" cap="none" spc="0" baseline="0" dirty="0">
                <a:solidFill>
                  <a:srgbClr val="FFFFFF"/>
                </a:solidFill>
                <a:effectLst/>
                <a:latin typeface="Lato" panose="020F0502020204030203"/>
                <a:ea typeface="Lato" panose="020F0502020204030203"/>
                <a:cs typeface="Lato" panose="020F0502020204030203"/>
              </a:rPr>
              <a:t>¿Te interesa compartir la Palabra </a:t>
            </a:r>
            <a:br>
              <a:rPr lang="en-US" sz="3600" b="0" i="0" strike="noStrike" cap="none" spc="0" baseline="0" dirty="0">
                <a:solidFill>
                  <a:srgbClr val="FFFFFF"/>
                </a:solidFill>
                <a:effectLst/>
                <a:latin typeface="Lato" panose="020F0502020204030203"/>
                <a:ea typeface="Lato" panose="020F0502020204030203"/>
                <a:cs typeface="Lato" panose="020F0502020204030203"/>
              </a:rPr>
            </a:br>
            <a:r>
              <a:rPr lang="en-US" sz="3600" b="0" i="0" strike="noStrike" cap="none" spc="0" baseline="0" dirty="0">
                <a:solidFill>
                  <a:srgbClr val="FFFFFF"/>
                </a:solidFill>
                <a:effectLst/>
                <a:latin typeface="Lato" panose="020F0502020204030203"/>
                <a:ea typeface="Lato" panose="020F0502020204030203"/>
                <a:cs typeface="Lato" panose="020F0502020204030203"/>
              </a:rPr>
              <a:t>a través de un Grupo Sembrador?</a:t>
            </a:r>
            <a:endParaRPr lang="en-US" sz="3600" b="0" i="0" strike="noStrike" cap="none" spc="0" baseline="0" dirty="0">
              <a:solidFill>
                <a:srgbClr val="FFFFFF"/>
              </a:solidFill>
              <a:effectLst/>
              <a:latin typeface="Lato" panose="020F0502020204030203"/>
              <a:ea typeface="Lato" panose="020F0502020204030203"/>
              <a:cs typeface="Lato" panose="020F0502020204030203"/>
            </a:endParaRPr>
          </a:p>
          <a:p>
            <a:endParaRPr lang="en-US" dirty="0"/>
          </a:p>
        </p:txBody>
      </p:sp>
      <p:pic>
        <p:nvPicPr>
          <p:cNvPr id="4" name="Picture 3" descr="A white bird with a black background&#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95871" y="1066977"/>
            <a:ext cx="1399035" cy="1170434"/>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30"/>
          <p:cNvSpPr txBox="1"/>
          <p:nvPr/>
        </p:nvSpPr>
        <p:spPr>
          <a:xfrm>
            <a:off x="2270873" y="3008885"/>
            <a:ext cx="7189367" cy="8401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dirty="0">
                <a:solidFill>
                  <a:srgbClr val="009444"/>
                </a:solidFill>
                <a:latin typeface="Lato" panose="020F0502020204030203"/>
                <a:ea typeface="Lato" panose="020F0502020204030203"/>
                <a:cs typeface="Lato" panose="020F0502020204030203"/>
                <a:sym typeface="Lato" panose="020F0502020204030203"/>
              </a:rPr>
              <a:t>Proyecto Final</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499" name="Google Shape;499;p30"/>
          <p:cNvCxnSpPr/>
          <p:nvPr/>
        </p:nvCxnSpPr>
        <p:spPr>
          <a:xfrm>
            <a:off x="2270873" y="4160058"/>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501" name="Google Shape;501;p30"/>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505" name="Google Shape;505;p30"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p31"/>
          <p:cNvSpPr txBox="1"/>
          <p:nvPr/>
        </p:nvSpPr>
        <p:spPr>
          <a:xfrm>
            <a:off x="3851564" y="719479"/>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err="1">
                <a:solidFill>
                  <a:srgbClr val="009444"/>
                </a:solidFill>
                <a:latin typeface="Lato" panose="020F0502020204030203"/>
                <a:ea typeface="Lato" panose="020F0502020204030203"/>
                <a:cs typeface="Lato" panose="020F0502020204030203"/>
                <a:sym typeface="Lato" panose="020F0502020204030203"/>
              </a:rPr>
              <a:t>Bendición</a:t>
            </a:r>
            <a:endParaRPr sz="60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551" name="Google Shape;551;p31"/>
          <p:cNvCxnSpPr/>
          <p:nvPr/>
        </p:nvCxnSpPr>
        <p:spPr>
          <a:xfrm>
            <a:off x="3851564" y="1915622"/>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553" name="Google Shape;553;p31"/>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555" name="Google Shape;555;p31"/>
          <p:cNvPicPr preferRelativeResize="0"/>
          <p:nvPr/>
        </p:nvPicPr>
        <p:blipFill rotWithShape="1">
          <a:blip r:embed="rId1"/>
          <a:srcRect/>
          <a:stretch>
            <a:fillRect/>
          </a:stretch>
        </p:blipFill>
        <p:spPr>
          <a:xfrm>
            <a:off x="476645" y="1552538"/>
            <a:ext cx="3125596" cy="3218435"/>
          </a:xfrm>
          <a:prstGeom prst="rect">
            <a:avLst/>
          </a:prstGeom>
          <a:noFill/>
          <a:ln>
            <a:noFill/>
          </a:ln>
          <a:effectLst>
            <a:outerShdw blurRad="50800" dist="38100" dir="2700000" algn="tl" rotWithShape="0">
              <a:srgbClr val="000000">
                <a:alpha val="40000"/>
              </a:srgbClr>
            </a:outerShdw>
          </a:effectLst>
        </p:spPr>
      </p:pic>
      <p:pic>
        <p:nvPicPr>
          <p:cNvPr id="557" name="Google Shape;557;p31" descr="A green bird with leaves&#10;&#10;Description automatically generated"/>
          <p:cNvPicPr preferRelativeResize="0"/>
          <p:nvPr/>
        </p:nvPicPr>
        <p:blipFill rotWithShape="1">
          <a:blip r:embed="rId2"/>
          <a:srcRect/>
          <a:stretch>
            <a:fillRect/>
          </a:stretch>
        </p:blipFill>
        <p:spPr>
          <a:xfrm>
            <a:off x="10500489" y="289924"/>
            <a:ext cx="1399035" cy="1170434"/>
          </a:xfrm>
          <a:prstGeom prst="rect">
            <a:avLst/>
          </a:prstGeom>
          <a:noFill/>
          <a:ln>
            <a:noFill/>
          </a:ln>
        </p:spPr>
      </p:pic>
      <p:sp>
        <p:nvSpPr>
          <p:cNvPr id="3" name="TextBox 2"/>
          <p:cNvSpPr txBox="1"/>
          <p:nvPr/>
        </p:nvSpPr>
        <p:spPr>
          <a:xfrm>
            <a:off x="3380509" y="2353193"/>
            <a:ext cx="7660421" cy="3415030"/>
          </a:xfrm>
          <a:prstGeom prst="rect">
            <a:avLst/>
          </a:prstGeom>
          <a:noFill/>
        </p:spPr>
        <p:txBody>
          <a:bodyPr wrap="square">
            <a:spAutoFit/>
          </a:bodyPr>
          <a:lstStyle/>
          <a:p>
            <a:pPr marL="457200" marR="0" lvl="1" indent="0" algn="l" defTabSz="914400" rtl="0" eaLnBrk="1" fontAlgn="auto" latinLnBrk="0" hangingPunct="1">
              <a:lnSpc>
                <a:spcPct val="100000"/>
              </a:lnSpc>
              <a:spcBef>
                <a:spcPts val="0"/>
              </a:spcBef>
              <a:spcAft>
                <a:spcPts val="0"/>
              </a:spcAft>
              <a:buClr>
                <a:srgbClr val="000000"/>
              </a:buClr>
              <a:buSzPts val="1400"/>
              <a:buFont typeface="Arial" panose="020B0604020202020204"/>
              <a:buNone/>
              <a:defRPr/>
            </a:pPr>
            <a:r>
              <a:rPr lang="en-US" sz="3600" i="1" u="none" strike="noStrike" kern="1200" dirty="0">
                <a:solidFill>
                  <a:schemeClr val="tx1">
                    <a:lumMod val="50000"/>
                  </a:schemeClr>
                </a:solidFill>
                <a:effectLst/>
                <a:latin typeface="+mn-lt"/>
                <a:ea typeface="+mn-ea"/>
                <a:cs typeface="+mn-cs"/>
              </a:rPr>
              <a:t>El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bendiga</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guarde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Haga</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el</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resplandecer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su</a:t>
            </a:r>
            <a:r>
              <a:rPr lang="en-US" sz="3600" i="1" u="none" strike="noStrike" kern="1200" dirty="0">
                <a:solidFill>
                  <a:schemeClr val="tx1">
                    <a:lumMod val="50000"/>
                  </a:schemeClr>
                </a:solidFill>
                <a:effectLst/>
                <a:latin typeface="+mn-lt"/>
                <a:ea typeface="+mn-ea"/>
                <a:cs typeface="+mn-cs"/>
              </a:rPr>
              <a:t> rostro </a:t>
            </a:r>
            <a:r>
              <a:rPr lang="en-US" sz="3600" i="1" u="none" strike="noStrike" kern="1200" dirty="0" err="1">
                <a:solidFill>
                  <a:schemeClr val="tx1">
                    <a:lumMod val="50000"/>
                  </a:schemeClr>
                </a:solidFill>
                <a:effectLst/>
                <a:latin typeface="+mn-lt"/>
                <a:ea typeface="+mn-ea"/>
                <a:cs typeface="+mn-cs"/>
              </a:rPr>
              <a:t>sobre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tenga</a:t>
            </a:r>
            <a:r>
              <a:rPr lang="en-US" sz="3600" i="1" u="none" strike="noStrike" kern="1200" dirty="0">
                <a:solidFill>
                  <a:schemeClr val="tx1">
                    <a:lumMod val="50000"/>
                  </a:schemeClr>
                </a:solidFill>
                <a:effectLst/>
                <a:latin typeface="+mn-lt"/>
                <a:ea typeface="+mn-ea"/>
                <a:cs typeface="+mn-cs"/>
              </a:rPr>
              <a:t> de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misericordia. Vuelv</a:t>
            </a:r>
            <a:r>
              <a:rPr lang="es-CO" altLang="en-US" sz="3600" i="1" u="none" strike="noStrike" kern="1200" dirty="0">
                <a:solidFill>
                  <a:schemeClr val="tx1">
                    <a:lumMod val="50000"/>
                  </a:schemeClr>
                </a:solidFill>
                <a:effectLst/>
                <a:latin typeface="+mn-lt"/>
                <a:ea typeface="+mn-ea"/>
                <a:cs typeface="+mn-cs"/>
              </a:rPr>
              <a:t>a</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el</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Señor</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su</a:t>
            </a:r>
            <a:r>
              <a:rPr lang="en-US" sz="3600" i="1" u="none" strike="noStrike" kern="1200" dirty="0">
                <a:solidFill>
                  <a:schemeClr val="tx1">
                    <a:lumMod val="50000"/>
                  </a:schemeClr>
                </a:solidFill>
                <a:effectLst/>
                <a:latin typeface="+mn-lt"/>
                <a:ea typeface="+mn-ea"/>
                <a:cs typeface="+mn-cs"/>
              </a:rPr>
              <a:t> rostro a </a:t>
            </a:r>
            <a:r>
              <a:rPr lang="en-US" sz="3600" i="1" u="none" strike="noStrike" kern="1200" dirty="0" err="1">
                <a:solidFill>
                  <a:schemeClr val="tx1">
                    <a:lumMod val="50000"/>
                  </a:schemeClr>
                </a:solidFill>
                <a:effectLst/>
                <a:latin typeface="+mn-lt"/>
                <a:ea typeface="+mn-ea"/>
                <a:cs typeface="+mn-cs"/>
              </a:rPr>
              <a:t>ti</a:t>
            </a:r>
            <a:r>
              <a:rPr lang="en-US" sz="3600" i="1" u="none" strike="noStrike" kern="1200" dirty="0">
                <a:solidFill>
                  <a:schemeClr val="tx1">
                    <a:lumMod val="50000"/>
                  </a:schemeClr>
                </a:solidFill>
                <a:effectLst/>
                <a:latin typeface="+mn-lt"/>
                <a:ea typeface="+mn-ea"/>
                <a:cs typeface="+mn-cs"/>
              </a:rPr>
              <a:t>, y </a:t>
            </a:r>
            <a:r>
              <a:rPr lang="en-US" sz="3600" i="1" u="none" strike="noStrike" kern="1200" dirty="0" err="1">
                <a:solidFill>
                  <a:schemeClr val="tx1">
                    <a:lumMod val="50000"/>
                  </a:schemeClr>
                </a:solidFill>
                <a:effectLst/>
                <a:latin typeface="+mn-lt"/>
                <a:ea typeface="+mn-ea"/>
                <a:cs typeface="+mn-cs"/>
              </a:rPr>
              <a:t>te</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conceda</a:t>
            </a:r>
            <a:r>
              <a:rPr lang="en-US" sz="3600" i="1" u="none" strike="noStrike" kern="1200" dirty="0">
                <a:solidFill>
                  <a:schemeClr val="tx1">
                    <a:lumMod val="50000"/>
                  </a:schemeClr>
                </a:solidFill>
                <a:effectLst/>
                <a:latin typeface="+mn-lt"/>
                <a:ea typeface="+mn-ea"/>
                <a:cs typeface="+mn-cs"/>
              </a:rPr>
              <a:t> la </a:t>
            </a:r>
            <a:r>
              <a:rPr lang="en-US" sz="3600" i="1" u="none" strike="noStrike" kern="1200" dirty="0" err="1">
                <a:solidFill>
                  <a:schemeClr val="tx1">
                    <a:lumMod val="50000"/>
                  </a:schemeClr>
                </a:solidFill>
                <a:effectLst/>
                <a:latin typeface="+mn-lt"/>
                <a:ea typeface="+mn-ea"/>
                <a:cs typeface="+mn-cs"/>
              </a:rPr>
              <a:t>paz</a:t>
            </a:r>
            <a:r>
              <a:rPr lang="en-US" sz="3600" i="1" u="none" strike="noStrike" kern="1200" dirty="0">
                <a:solidFill>
                  <a:schemeClr val="tx1">
                    <a:lumMod val="50000"/>
                  </a:schemeClr>
                </a:solidFill>
                <a:effectLst/>
                <a:latin typeface="+mn-lt"/>
                <a:ea typeface="+mn-ea"/>
                <a:cs typeface="+mn-cs"/>
              </a:rPr>
              <a:t>. </a:t>
            </a:r>
            <a:r>
              <a:rPr lang="en-US" sz="3600" i="1" u="none" strike="noStrike" kern="1200" dirty="0" err="1">
                <a:solidFill>
                  <a:schemeClr val="tx1">
                    <a:lumMod val="50000"/>
                  </a:schemeClr>
                </a:solidFill>
                <a:effectLst/>
                <a:latin typeface="+mn-lt"/>
                <a:ea typeface="+mn-ea"/>
                <a:cs typeface="+mn-cs"/>
              </a:rPr>
              <a:t>Amén</a:t>
            </a:r>
            <a:r>
              <a:rPr lang="en-US" sz="3600" i="1" u="none" strike="noStrike" kern="1200" dirty="0">
                <a:solidFill>
                  <a:schemeClr val="tx1">
                    <a:lumMod val="50000"/>
                  </a:schemeClr>
                </a:solidFill>
                <a:effectLst/>
                <a:latin typeface="+mn-lt"/>
                <a:ea typeface="+mn-ea"/>
                <a:cs typeface="+mn-cs"/>
              </a:rPr>
              <a:t>. </a:t>
            </a:r>
            <a:r>
              <a:rPr lang="en-US" sz="3600" i="1" kern="1200" dirty="0">
                <a:solidFill>
                  <a:schemeClr val="tx1">
                    <a:lumMod val="50000"/>
                  </a:schemeClr>
                </a:solidFill>
                <a:latin typeface="+mn-lt"/>
                <a:ea typeface="+mn-ea"/>
                <a:cs typeface="+mn-cs"/>
              </a:rPr>
              <a:t>(</a:t>
            </a:r>
            <a:r>
              <a:rPr lang="en-US" sz="3600" i="1" kern="1200" dirty="0" err="1">
                <a:solidFill>
                  <a:schemeClr val="tx1">
                    <a:lumMod val="50000"/>
                  </a:schemeClr>
                </a:solidFill>
                <a:latin typeface="+mn-lt"/>
                <a:ea typeface="+mn-ea"/>
                <a:cs typeface="+mn-cs"/>
              </a:rPr>
              <a:t>Números</a:t>
            </a:r>
            <a:r>
              <a:rPr lang="en-US" sz="3600" i="1" kern="1200" dirty="0">
                <a:solidFill>
                  <a:schemeClr val="tx1">
                    <a:lumMod val="50000"/>
                  </a:schemeClr>
                </a:solidFill>
                <a:latin typeface="+mn-lt"/>
                <a:ea typeface="+mn-ea"/>
                <a:cs typeface="+mn-cs"/>
              </a:rPr>
              <a:t> 6:24-26)</a:t>
            </a:r>
            <a:endParaRPr lang="es-ES" sz="3600" kern="1200" dirty="0">
              <a:solidFill>
                <a:schemeClr val="tx1">
                  <a:lumMod val="50000"/>
                </a:schemeClr>
              </a:solidFill>
              <a:effectLst/>
              <a:latin typeface="+mn-lt"/>
              <a:ea typeface="+mn-ea"/>
              <a:cs typeface="+mn-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6"/>
        <p:cNvGrpSpPr/>
        <p:nvPr/>
      </p:nvGrpSpPr>
      <p:grpSpPr>
        <a:xfrm>
          <a:off x="0" y="0"/>
          <a:ext cx="0" cy="0"/>
          <a:chOff x="0" y="0"/>
          <a:chExt cx="0" cy="0"/>
        </a:xfrm>
      </p:grpSpPr>
      <p:sp>
        <p:nvSpPr>
          <p:cNvPr id="97" name="Google Shape;97;p2"/>
          <p:cNvSpPr txBox="1"/>
          <p:nvPr/>
        </p:nvSpPr>
        <p:spPr>
          <a:xfrm>
            <a:off x="4127382" y="1806843"/>
            <a:ext cx="5017663" cy="8402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60"/>
              <a:buFont typeface="Arial" panose="020B0604020202020204"/>
              <a:buNone/>
            </a:pPr>
            <a:r>
              <a:rPr lang="en-US" sz="4860" b="0" i="0" u="none" strike="noStrike" cap="none" dirty="0" err="1">
                <a:solidFill>
                  <a:srgbClr val="009444"/>
                </a:solidFill>
                <a:latin typeface="Lato" panose="020F0502020204030203"/>
                <a:ea typeface="Lato" panose="020F0502020204030203"/>
                <a:cs typeface="Lato" panose="020F0502020204030203"/>
                <a:sym typeface="Lato" panose="020F0502020204030203"/>
              </a:rPr>
              <a:t>Lección</a:t>
            </a:r>
            <a:r>
              <a:rPr lang="en-US" sz="4860" b="0" i="0" u="none" strike="noStrike" cap="none" dirty="0">
                <a:solidFill>
                  <a:srgbClr val="009444"/>
                </a:solidFill>
                <a:latin typeface="Lato" panose="020F0502020204030203"/>
                <a:ea typeface="Lato" panose="020F0502020204030203"/>
                <a:cs typeface="Lato" panose="020F0502020204030203"/>
                <a:sym typeface="Lato" panose="020F0502020204030203"/>
              </a:rPr>
              <a:t> 8</a:t>
            </a:r>
            <a:endParaRPr sz="6000" b="0" i="0" u="none" strike="noStrike" cap="none"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98" name="Google Shape;98;p2"/>
          <p:cNvCxnSpPr/>
          <p:nvPr/>
        </p:nvCxnSpPr>
        <p:spPr>
          <a:xfrm>
            <a:off x="4230827" y="3051695"/>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99" name="Google Shape;99;p2"/>
          <p:cNvSpPr txBox="1"/>
          <p:nvPr/>
        </p:nvSpPr>
        <p:spPr>
          <a:xfrm>
            <a:off x="4127371" y="3349425"/>
            <a:ext cx="7772100" cy="6909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panose="020B0604020202020204"/>
              <a:buNone/>
            </a:pPr>
            <a:r>
              <a:rPr lang="en-US" sz="3890" dirty="0">
                <a:solidFill>
                  <a:schemeClr val="dk1"/>
                </a:solidFill>
                <a:latin typeface="Lato" panose="020F0502020204030203"/>
                <a:ea typeface="Lato" panose="020F0502020204030203"/>
                <a:cs typeface="Lato" panose="020F0502020204030203"/>
                <a:sym typeface="Lato" panose="020F0502020204030203"/>
              </a:rPr>
              <a:t>Isaac </a:t>
            </a:r>
            <a:r>
              <a:rPr lang="en-US" sz="3890" dirty="0" err="1">
                <a:solidFill>
                  <a:schemeClr val="dk1"/>
                </a:solidFill>
                <a:latin typeface="Lato" panose="020F0502020204030203"/>
                <a:ea typeface="Lato" panose="020F0502020204030203"/>
                <a:cs typeface="Lato" panose="020F0502020204030203"/>
                <a:sym typeface="Lato" panose="020F0502020204030203"/>
              </a:rPr>
              <a:t>Bendice</a:t>
            </a:r>
            <a:r>
              <a:rPr lang="en-US" sz="3890" dirty="0">
                <a:solidFill>
                  <a:schemeClr val="dk1"/>
                </a:solidFill>
                <a:latin typeface="Lato" panose="020F0502020204030203"/>
                <a:ea typeface="Lato" panose="020F0502020204030203"/>
                <a:cs typeface="Lato" panose="020F0502020204030203"/>
                <a:sym typeface="Lato" panose="020F0502020204030203"/>
              </a:rPr>
              <a:t> a Jacob</a:t>
            </a:r>
            <a:endParaRPr sz="3890" dirty="0">
              <a:solidFill>
                <a:schemeClr val="dk1"/>
              </a:solidFill>
              <a:latin typeface="Lato" panose="020F0502020204030203"/>
              <a:ea typeface="Lato" panose="020F0502020204030203"/>
              <a:cs typeface="Lato" panose="020F0502020204030203"/>
              <a:sym typeface="Lato" panose="020F0502020204030203"/>
            </a:endParaRPr>
          </a:p>
        </p:txBody>
      </p:sp>
      <p:sp>
        <p:nvSpPr>
          <p:cNvPr id="100" name="Google Shape;100;p2"/>
          <p:cNvSpPr txBox="1"/>
          <p:nvPr/>
        </p:nvSpPr>
        <p:spPr>
          <a:xfrm>
            <a:off x="4127382" y="4198335"/>
            <a:ext cx="5017800" cy="690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88"/>
              <a:buFont typeface="Arial" panose="020B0604020202020204"/>
              <a:buNone/>
            </a:pPr>
            <a:r>
              <a:rPr lang="en-US" sz="3890" b="0" i="0" u="none" strike="noStrike" cap="none" dirty="0" err="1">
                <a:solidFill>
                  <a:schemeClr val="dk1"/>
                </a:solidFill>
                <a:latin typeface="Lato" panose="020F0502020204030203"/>
                <a:ea typeface="Lato" panose="020F0502020204030203"/>
                <a:cs typeface="Lato" panose="020F0502020204030203"/>
                <a:sym typeface="Lato" panose="020F0502020204030203"/>
              </a:rPr>
              <a:t>Génesis</a:t>
            </a:r>
            <a:r>
              <a:rPr lang="en-US" sz="3890" b="0" i="0" u="none" strike="noStrike" cap="none" dirty="0">
                <a:solidFill>
                  <a:schemeClr val="dk1"/>
                </a:solidFill>
                <a:latin typeface="Lato" panose="020F0502020204030203"/>
                <a:ea typeface="Lato" panose="020F0502020204030203"/>
                <a:cs typeface="Lato" panose="020F0502020204030203"/>
                <a:sym typeface="Lato" panose="020F0502020204030203"/>
              </a:rPr>
              <a:t> 27:1-29</a:t>
            </a:r>
            <a:endParaRPr sz="4800" b="0" i="0" u="none" strike="noStrike" cap="none" dirty="0">
              <a:solidFill>
                <a:schemeClr val="dk1"/>
              </a:solidFill>
              <a:latin typeface="Lato" panose="020F0502020204030203"/>
              <a:ea typeface="Lato" panose="020F0502020204030203"/>
              <a:cs typeface="Lato" panose="020F0502020204030203"/>
              <a:sym typeface="Lato" panose="020F0502020204030203"/>
            </a:endParaRPr>
          </a:p>
        </p:txBody>
      </p:sp>
      <p:sp>
        <p:nvSpPr>
          <p:cNvPr id="102" name="Google Shape;102;p2"/>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panose="020B0604020202020204"/>
              <a:buNone/>
            </a:pPr>
            <a:endParaRPr sz="1800" b="0" i="0" u="none" strike="noStrike" cap="none">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104" name="Google Shape;104;p2" descr="A green circle with a white book and a magnifying glass&#10;&#10;Description automatically generated"/>
          <p:cNvPicPr preferRelativeResize="0"/>
          <p:nvPr/>
        </p:nvPicPr>
        <p:blipFill rotWithShape="1">
          <a:blip r:embed="rId1"/>
          <a:srcRect/>
          <a:stretch>
            <a:fillRect/>
          </a:stretch>
        </p:blipFill>
        <p:spPr>
          <a:xfrm>
            <a:off x="476645" y="1552538"/>
            <a:ext cx="3125597" cy="3218437"/>
          </a:xfrm>
          <a:prstGeom prst="rect">
            <a:avLst/>
          </a:prstGeom>
          <a:noFill/>
          <a:ln>
            <a:noFill/>
          </a:ln>
          <a:effectLst>
            <a:outerShdw blurRad="50800" dist="38100" dir="2700000" algn="tl" rotWithShape="0">
              <a:srgbClr val="000000">
                <a:alpha val="40000"/>
              </a:srgbClr>
            </a:outerShdw>
          </a:effectLst>
        </p:spPr>
      </p:pic>
      <p:pic>
        <p:nvPicPr>
          <p:cNvPr id="105" name="Google Shape;105;p2" descr="A green bird with leaves&#10;&#10;Description automatically generated"/>
          <p:cNvPicPr preferRelativeResize="0"/>
          <p:nvPr/>
        </p:nvPicPr>
        <p:blipFill rotWithShape="1">
          <a:blip r:embed="rId2"/>
          <a:srcRect/>
          <a:stretch>
            <a:fillRect/>
          </a:stretch>
        </p:blipFill>
        <p:spPr>
          <a:xfrm>
            <a:off x="10500489" y="289924"/>
            <a:ext cx="1399035" cy="117043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5"/>
          <p:cNvSpPr txBox="1"/>
          <p:nvPr/>
        </p:nvSpPr>
        <p:spPr>
          <a:xfrm>
            <a:off x="2237027" y="403125"/>
            <a:ext cx="89589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panose="020B0604020202020204"/>
              <a:buNone/>
            </a:pPr>
            <a:r>
              <a:rPr lang="en-US" sz="6000" b="0" i="0" u="none" strike="noStrike" cap="none">
                <a:solidFill>
                  <a:srgbClr val="009444"/>
                </a:solidFill>
                <a:latin typeface="Lato" panose="020F0502020204030203"/>
                <a:ea typeface="Lato" panose="020F0502020204030203"/>
                <a:cs typeface="Lato" panose="020F0502020204030203"/>
                <a:sym typeface="Lato" panose="020F0502020204030203"/>
              </a:rPr>
              <a:t>Objetivos de la Lección</a:t>
            </a:r>
            <a:endParaRPr sz="6000" b="0" i="0" u="none" strike="noStrike" cap="none">
              <a:solidFill>
                <a:srgbClr val="009444"/>
              </a:solidFill>
              <a:latin typeface="Lato" panose="020F0502020204030203"/>
              <a:ea typeface="Lato" panose="020F0502020204030203"/>
              <a:cs typeface="Lato" panose="020F0502020204030203"/>
              <a:sym typeface="Lato" panose="020F0502020204030203"/>
            </a:endParaRPr>
          </a:p>
        </p:txBody>
      </p:sp>
      <p:cxnSp>
        <p:nvCxnSpPr>
          <p:cNvPr id="133" name="Google Shape;133;p5"/>
          <p:cNvCxnSpPr/>
          <p:nvPr/>
        </p:nvCxnSpPr>
        <p:spPr>
          <a:xfrm>
            <a:off x="2373086" y="1597768"/>
            <a:ext cx="7195457" cy="0"/>
          </a:xfrm>
          <a:prstGeom prst="straightConnector1">
            <a:avLst/>
          </a:prstGeom>
          <a:noFill/>
          <a:ln w="38100" cap="flat" cmpd="sng">
            <a:solidFill>
              <a:srgbClr val="7F7F7F"/>
            </a:solidFill>
            <a:prstDash val="solid"/>
            <a:miter lim="800000"/>
            <a:headEnd type="none" w="sm" len="sm"/>
            <a:tailEnd type="none" w="sm" len="sm"/>
          </a:ln>
        </p:spPr>
      </p:cxnSp>
      <p:grpSp>
        <p:nvGrpSpPr>
          <p:cNvPr id="134" name="Google Shape;134;p5"/>
          <p:cNvGrpSpPr/>
          <p:nvPr/>
        </p:nvGrpSpPr>
        <p:grpSpPr>
          <a:xfrm>
            <a:off x="745673" y="2011041"/>
            <a:ext cx="10450280" cy="3947713"/>
            <a:chOff x="0" y="0"/>
            <a:chExt cx="10450280" cy="3947713"/>
          </a:xfrm>
        </p:grpSpPr>
        <p:sp>
          <p:nvSpPr>
            <p:cNvPr id="135" name="Google Shape;135;p5"/>
            <p:cNvSpPr/>
            <p:nvPr/>
          </p:nvSpPr>
          <p:spPr>
            <a:xfrm>
              <a:off x="0" y="481"/>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6" name="Google Shape;136;p5"/>
            <p:cNvSpPr/>
            <p:nvPr/>
          </p:nvSpPr>
          <p:spPr>
            <a:xfrm>
              <a:off x="341153" y="254232"/>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7" name="Google Shape;137;p5"/>
            <p:cNvSpPr/>
            <p:nvPr/>
          </p:nvSpPr>
          <p:spPr>
            <a:xfrm>
              <a:off x="1302586" y="0"/>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38" name="Google Shape;138;p5"/>
            <p:cNvSpPr txBox="1"/>
            <p:nvPr/>
          </p:nvSpPr>
          <p:spPr>
            <a:xfrm>
              <a:off x="1302586" y="0"/>
              <a:ext cx="9147694" cy="1127780"/>
            </a:xfrm>
            <a:prstGeom prst="rect">
              <a:avLst/>
            </a:prstGeom>
            <a:solidFill>
              <a:schemeClr val="accent6">
                <a:lumMod val="60000"/>
                <a:lumOff val="40000"/>
              </a:schemeClr>
            </a:solid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dirty="0">
                  <a:solidFill>
                    <a:schemeClr val="tx1"/>
                  </a:solidFill>
                  <a:latin typeface="Lato" panose="020F0502020204030203"/>
                  <a:ea typeface="Lato" panose="020F0502020204030203"/>
                  <a:cs typeface="Lato" panose="020F0502020204030203"/>
                  <a:sym typeface="Lato" panose="020F0502020204030203"/>
                </a:rPr>
                <a:t>Usar </a:t>
              </a:r>
              <a:r>
                <a:rPr lang="en-US" sz="2800" dirty="0" err="1">
                  <a:solidFill>
                    <a:schemeClr val="tx1"/>
                  </a:solidFill>
                  <a:latin typeface="Lato" panose="020F0502020204030203"/>
                  <a:ea typeface="Lato" panose="020F0502020204030203"/>
                  <a:cs typeface="Lato" panose="020F0502020204030203"/>
                  <a:sym typeface="Lato" panose="020F0502020204030203"/>
                </a:rPr>
                <a:t>el</a:t>
              </a:r>
              <a:r>
                <a:rPr lang="en-US" sz="2800" dirty="0">
                  <a:solidFill>
                    <a:schemeClr val="tx1"/>
                  </a:solidFill>
                  <a:latin typeface="Lato" panose="020F0502020204030203"/>
                  <a:ea typeface="Lato" panose="020F0502020204030203"/>
                  <a:cs typeface="Lato" panose="020F0502020204030203"/>
                  <a:sym typeface="Lato" panose="020F0502020204030203"/>
                </a:rPr>
                <a:t> </a:t>
              </a:r>
              <a:r>
                <a:rPr lang="en-US" sz="2800" dirty="0" err="1">
                  <a:solidFill>
                    <a:schemeClr val="tx1"/>
                  </a:solidFill>
                  <a:latin typeface="Lato" panose="020F0502020204030203"/>
                  <a:ea typeface="Lato" panose="020F0502020204030203"/>
                  <a:cs typeface="Lato" panose="020F0502020204030203"/>
                  <a:sym typeface="Lato" panose="020F0502020204030203"/>
                </a:rPr>
                <a:t>método</a:t>
              </a:r>
              <a:r>
                <a:rPr lang="en-US" sz="2800" dirty="0">
                  <a:solidFill>
                    <a:schemeClr val="tx1"/>
                  </a:solidFill>
                  <a:latin typeface="Lato" panose="020F0502020204030203"/>
                  <a:ea typeface="Lato" panose="020F0502020204030203"/>
                  <a:cs typeface="Lato" panose="020F0502020204030203"/>
                  <a:sym typeface="Lato" panose="020F0502020204030203"/>
                </a:rPr>
                <a:t> de las Cuatro “C” con </a:t>
              </a:r>
              <a:r>
                <a:rPr lang="en-US" sz="2800" dirty="0" err="1">
                  <a:solidFill>
                    <a:schemeClr val="tx1"/>
                  </a:solidFill>
                  <a:latin typeface="Lato" panose="020F0502020204030203"/>
                  <a:ea typeface="Lato" panose="020F0502020204030203"/>
                  <a:cs typeface="Lato" panose="020F0502020204030203"/>
                  <a:sym typeface="Lato" panose="020F0502020204030203"/>
                </a:rPr>
                <a:t>Génesis</a:t>
              </a:r>
              <a:r>
                <a:rPr lang="en-US" sz="2800" dirty="0">
                  <a:solidFill>
                    <a:schemeClr val="tx1"/>
                  </a:solidFill>
                  <a:latin typeface="Lato" panose="020F0502020204030203"/>
                  <a:ea typeface="Lato" panose="020F0502020204030203"/>
                  <a:cs typeface="Lato" panose="020F0502020204030203"/>
                  <a:sym typeface="Lato" panose="020F0502020204030203"/>
                </a:rPr>
                <a:t> 27:1-29</a:t>
              </a:r>
              <a:endParaRPr sz="2800" b="0" i="0" u="none" strike="noStrike" cap="none" dirty="0">
                <a:solidFill>
                  <a:schemeClr val="tx1"/>
                </a:solidFill>
                <a:latin typeface="Lato" panose="020F0502020204030203"/>
                <a:ea typeface="Lato" panose="020F0502020204030203"/>
                <a:cs typeface="Lato" panose="020F0502020204030203"/>
                <a:sym typeface="Lato" panose="020F0502020204030203"/>
              </a:endParaRPr>
            </a:p>
          </p:txBody>
        </p:sp>
        <p:sp>
          <p:nvSpPr>
            <p:cNvPr id="139" name="Google Shape;139;p5"/>
            <p:cNvSpPr/>
            <p:nvPr/>
          </p:nvSpPr>
          <p:spPr>
            <a:xfrm>
              <a:off x="0" y="1410207"/>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0" name="Google Shape;140;p5"/>
            <p:cNvSpPr/>
            <p:nvPr/>
          </p:nvSpPr>
          <p:spPr>
            <a:xfrm>
              <a:off x="341153" y="1663958"/>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1" name="Google Shape;141;p5"/>
            <p:cNvSpPr/>
            <p:nvPr/>
          </p:nvSpPr>
          <p:spPr>
            <a:xfrm>
              <a:off x="1302586" y="1410207"/>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2" name="Google Shape;142;p5"/>
            <p:cNvSpPr txBox="1"/>
            <p:nvPr/>
          </p:nvSpPr>
          <p:spPr>
            <a:xfrm>
              <a:off x="1302586" y="1410207"/>
              <a:ext cx="9147694" cy="1127780"/>
            </a:xfrm>
            <a:prstGeom prst="rect">
              <a:avLst/>
            </a:prstGeom>
            <a:noFill/>
            <a:ln>
              <a:noFill/>
            </a:ln>
          </p:spPr>
          <p:txBody>
            <a:bodyPr spcFirstLastPara="1" wrap="square" lIns="119350" tIns="119350" rIns="119350" bIns="119350" anchor="ctr" anchorCtr="0">
              <a:noAutofit/>
            </a:bodyPr>
            <a:lstStyle/>
            <a:p>
              <a:pPr marL="0" marR="0" lvl="0" indent="0" algn="l" rtl="0">
                <a:lnSpc>
                  <a:spcPct val="100000"/>
                </a:lnSpc>
                <a:spcBef>
                  <a:spcPts val="0"/>
                </a:spcBef>
                <a:spcAft>
                  <a:spcPts val="0"/>
                </a:spcAft>
                <a:buClr>
                  <a:schemeClr val="lt1"/>
                </a:buClr>
                <a:buSzPts val="2500"/>
                <a:buFont typeface="Calibri" panose="020F0502020204030204"/>
                <a:buNone/>
              </a:pPr>
              <a:r>
                <a:rPr lang="en-US" sz="2800" b="0" i="0" u="none" strike="noStrike" cap="none" dirty="0" err="1">
                  <a:solidFill>
                    <a:schemeClr val="lt1"/>
                  </a:solidFill>
                  <a:latin typeface="Lato" panose="020F0502020204030203"/>
                  <a:ea typeface="Lato" panose="020F0502020204030203"/>
                  <a:cs typeface="Lato" panose="020F0502020204030203"/>
                  <a:sym typeface="Lato" panose="020F0502020204030203"/>
                </a:rPr>
                <a:t>Analizar</a:t>
              </a:r>
              <a:r>
                <a:rPr lang="en-US" sz="2800" b="0" i="0" u="none" strike="noStrike" cap="none" dirty="0">
                  <a:solidFill>
                    <a:schemeClr val="lt1"/>
                  </a:solidFill>
                  <a:latin typeface="Lato" panose="020F0502020204030203"/>
                  <a:ea typeface="Lato" panose="020F0502020204030203"/>
                  <a:cs typeface="Lato" panose="020F0502020204030203"/>
                  <a:sym typeface="Lato" panose="020F0502020204030203"/>
                </a:rPr>
                <a:t> </a:t>
              </a:r>
              <a:r>
                <a:rPr lang="en-US" sz="2800" b="0" i="0" u="none" strike="noStrike" cap="none" dirty="0" err="1">
                  <a:solidFill>
                    <a:schemeClr val="lt1"/>
                  </a:solidFill>
                  <a:latin typeface="Lato" panose="020F0502020204030203"/>
                  <a:ea typeface="Lato" panose="020F0502020204030203"/>
                  <a:cs typeface="Lato" panose="020F0502020204030203"/>
                  <a:sym typeface="Lato" panose="020F0502020204030203"/>
                </a:rPr>
                <a:t>el</a:t>
              </a:r>
              <a:r>
                <a:rPr lang="en-US" sz="2800" b="0" i="0" u="none" strike="noStrike" cap="none" dirty="0">
                  <a:solidFill>
                    <a:schemeClr val="lt1"/>
                  </a:solidFill>
                  <a:latin typeface="Lato" panose="020F0502020204030203"/>
                  <a:ea typeface="Lato" panose="020F0502020204030203"/>
                  <a:cs typeface="Lato" panose="020F0502020204030203"/>
                  <a:sym typeface="Lato" panose="020F0502020204030203"/>
                </a:rPr>
                <a:t> punto principal de </a:t>
              </a:r>
              <a:r>
                <a:rPr lang="en-US" sz="2800" dirty="0" err="1">
                  <a:solidFill>
                    <a:schemeClr val="lt1"/>
                  </a:solidFill>
                  <a:latin typeface="Lato" panose="020F0502020204030203"/>
                  <a:ea typeface="Lato" panose="020F0502020204030203"/>
                  <a:cs typeface="Lato" panose="020F0502020204030203"/>
                  <a:sym typeface="Lato" panose="020F0502020204030203"/>
                </a:rPr>
                <a:t>Génesis</a:t>
              </a:r>
              <a:r>
                <a:rPr lang="en-US" sz="2800" dirty="0">
                  <a:solidFill>
                    <a:schemeClr val="lt1"/>
                  </a:solidFill>
                  <a:latin typeface="Lato" panose="020F0502020204030203"/>
                  <a:ea typeface="Lato" panose="020F0502020204030203"/>
                  <a:cs typeface="Lato" panose="020F0502020204030203"/>
                  <a:sym typeface="Lato" panose="020F0502020204030203"/>
                </a:rPr>
                <a:t>. </a:t>
              </a:r>
              <a:endParaRPr sz="2800" b="0" i="0" u="none" strike="noStrike" cap="none" dirty="0">
                <a:solidFill>
                  <a:schemeClr val="lt1"/>
                </a:solidFill>
                <a:latin typeface="Lato" panose="020F0502020204030203"/>
                <a:ea typeface="Lato" panose="020F0502020204030203"/>
                <a:cs typeface="Lato" panose="020F0502020204030203"/>
                <a:sym typeface="Lato" panose="020F0502020204030203"/>
              </a:endParaRPr>
            </a:p>
          </p:txBody>
        </p:sp>
        <p:sp>
          <p:nvSpPr>
            <p:cNvPr id="143" name="Google Shape;143;p5"/>
            <p:cNvSpPr/>
            <p:nvPr/>
          </p:nvSpPr>
          <p:spPr>
            <a:xfrm>
              <a:off x="0" y="2819933"/>
              <a:ext cx="10450280" cy="1127780"/>
            </a:xfrm>
            <a:prstGeom prst="roundRect">
              <a:avLst>
                <a:gd name="adj" fmla="val 10000"/>
              </a:avLst>
            </a:prstGeom>
            <a:solidFill>
              <a:srgbClr val="E1EFD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4" name="Google Shape;144;p5"/>
            <p:cNvSpPr/>
            <p:nvPr/>
          </p:nvSpPr>
          <p:spPr>
            <a:xfrm>
              <a:off x="341153" y="3073684"/>
              <a:ext cx="620279" cy="620279"/>
            </a:xfrm>
            <a:prstGeom prst="rect">
              <a:avLst/>
            </a:prstGeom>
            <a:blipFill rotWithShape="1">
              <a:blip r:embed="rId1"/>
              <a:stretch>
                <a:fillRect/>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5" name="Google Shape;145;p5"/>
            <p:cNvSpPr/>
            <p:nvPr/>
          </p:nvSpPr>
          <p:spPr>
            <a:xfrm>
              <a:off x="1302586" y="2819933"/>
              <a:ext cx="9147694" cy="1127780"/>
            </a:xfrm>
            <a:prstGeom prst="rect">
              <a:avLst/>
            </a:prstGeom>
            <a:solidFill>
              <a:srgbClr val="00944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panose="020B0604020202020204"/>
                <a:buNone/>
              </a:pPr>
              <a:endParaRPr sz="1400" b="0" i="0" u="none" strike="noStrike" cap="none">
                <a:solidFill>
                  <a:srgbClr val="000000"/>
                </a:solidFill>
                <a:latin typeface="Lato" panose="020F0502020204030203"/>
                <a:ea typeface="Lato" panose="020F0502020204030203"/>
                <a:cs typeface="Lato" panose="020F0502020204030203"/>
                <a:sym typeface="Lato" panose="020F0502020204030203"/>
              </a:endParaRPr>
            </a:p>
          </p:txBody>
        </p:sp>
        <p:sp>
          <p:nvSpPr>
            <p:cNvPr id="146" name="Google Shape;146;p5"/>
            <p:cNvSpPr txBox="1"/>
            <p:nvPr/>
          </p:nvSpPr>
          <p:spPr>
            <a:xfrm>
              <a:off x="1302586" y="2819933"/>
              <a:ext cx="9147694" cy="1127780"/>
            </a:xfrm>
            <a:prstGeom prst="rect">
              <a:avLst/>
            </a:prstGeom>
            <a:noFill/>
            <a:ln>
              <a:noFill/>
            </a:ln>
          </p:spPr>
          <p:txBody>
            <a:bodyPr spcFirstLastPara="1" wrap="square" lIns="119350" tIns="119350" rIns="119350" bIns="119350" anchor="ctr" anchorCtr="0">
              <a:noAutofit/>
            </a:bodyPr>
            <a:lstStyle/>
            <a:p>
              <a:pPr marL="0" lvl="0" indent="0" algn="l" rtl="0">
                <a:spcBef>
                  <a:spcPts val="0"/>
                </a:spcBef>
                <a:spcAft>
                  <a:spcPts val="0"/>
                </a:spcAft>
                <a:buClr>
                  <a:schemeClr val="dk1"/>
                </a:buClr>
                <a:buSzPts val="1100"/>
                <a:buFont typeface="Arial" panose="020B0604020202020204"/>
                <a:buNone/>
              </a:pPr>
              <a:r>
                <a:rPr lang="en-US" sz="2800" dirty="0" err="1">
                  <a:solidFill>
                    <a:schemeClr val="lt1"/>
                  </a:solidFill>
                  <a:latin typeface="Lato" panose="020F0502020204030203"/>
                  <a:ea typeface="Lato" panose="020F0502020204030203"/>
                  <a:cs typeface="Lato" panose="020F0502020204030203"/>
                  <a:sym typeface="Lato" panose="020F0502020204030203"/>
                </a:rPr>
                <a:t>Identificar</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n-US" sz="2800" dirty="0" err="1">
                  <a:solidFill>
                    <a:schemeClr val="lt1"/>
                  </a:solidFill>
                  <a:latin typeface="Lato" panose="020F0502020204030203"/>
                  <a:ea typeface="Lato" panose="020F0502020204030203"/>
                  <a:cs typeface="Lato" panose="020F0502020204030203"/>
                  <a:sym typeface="Lato" panose="020F0502020204030203"/>
                </a:rPr>
                <a:t>los</a:t>
              </a:r>
              <a:r>
                <a:rPr lang="en-US" sz="2800" dirty="0">
                  <a:solidFill>
                    <a:schemeClr val="lt1"/>
                  </a:solidFill>
                  <a:latin typeface="Lato" panose="020F0502020204030203"/>
                  <a:ea typeface="Lato" panose="020F0502020204030203"/>
                  <a:cs typeface="Lato" panose="020F0502020204030203"/>
                  <a:sym typeface="Lato" panose="020F0502020204030203"/>
                </a:rPr>
                <a:t> dos </a:t>
              </a:r>
              <a:r>
                <a:rPr lang="en-US" sz="2800" dirty="0" err="1">
                  <a:solidFill>
                    <a:schemeClr val="lt1"/>
                  </a:solidFill>
                  <a:latin typeface="Lato" panose="020F0502020204030203"/>
                  <a:ea typeface="Lato" panose="020F0502020204030203"/>
                  <a:cs typeface="Lato" panose="020F0502020204030203"/>
                  <a:sym typeface="Lato" panose="020F0502020204030203"/>
                </a:rPr>
                <a:t>propósitos</a:t>
              </a:r>
              <a:r>
                <a:rPr lang="en-US" sz="2800" dirty="0">
                  <a:solidFill>
                    <a:schemeClr val="lt1"/>
                  </a:solidFill>
                  <a:latin typeface="Lato" panose="020F0502020204030203"/>
                  <a:ea typeface="Lato" panose="020F0502020204030203"/>
                  <a:cs typeface="Lato" panose="020F0502020204030203"/>
                  <a:sym typeface="Lato" panose="020F0502020204030203"/>
                </a:rPr>
                <a:t> </a:t>
              </a:r>
              <a:r>
                <a:rPr lang="es-CO" altLang="en-US" sz="2800" dirty="0">
                  <a:solidFill>
                    <a:schemeClr val="lt1"/>
                  </a:solidFill>
                  <a:latin typeface="Lato" panose="020F0502020204030203"/>
                  <a:ea typeface="Lato" panose="020F0502020204030203"/>
                  <a:cs typeface="Lato" panose="020F0502020204030203"/>
                  <a:sym typeface="Lato" panose="020F0502020204030203"/>
                </a:rPr>
                <a:t>Academia Cristo</a:t>
              </a:r>
              <a:r>
                <a:rPr lang="en-US" sz="2800" dirty="0">
                  <a:solidFill>
                    <a:schemeClr val="lt1"/>
                  </a:solidFill>
                  <a:latin typeface="Lato" panose="020F0502020204030203"/>
                  <a:ea typeface="Lato" panose="020F0502020204030203"/>
                  <a:cs typeface="Lato" panose="020F0502020204030203"/>
                  <a:sym typeface="Lato" panose="020F0502020204030203"/>
                </a:rPr>
                <a:t> </a:t>
              </a:r>
              <a:endParaRPr sz="2800" dirty="0">
                <a:solidFill>
                  <a:schemeClr val="lt1"/>
                </a:solidFill>
                <a:latin typeface="Lato" panose="020F0502020204030203"/>
                <a:ea typeface="Lato" panose="020F0502020204030203"/>
                <a:cs typeface="Lato" panose="020F0502020204030203"/>
                <a:sym typeface="Lato" panose="020F0502020204030203"/>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p:nvPr/>
        </p:nvSpPr>
        <p:spPr>
          <a:xfrm>
            <a:off x="2368672" y="466248"/>
            <a:ext cx="718936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CAPTAR </a:t>
            </a:r>
            <a:r>
              <a:rPr lang="en-US" sz="3600" dirty="0">
                <a:solidFill>
                  <a:schemeClr val="tx1"/>
                </a:solidFill>
                <a:latin typeface="Lato" panose="020F0502020204030203"/>
                <a:ea typeface="Lato" panose="020F0502020204030203"/>
                <a:cs typeface="Lato" panose="020F0502020204030203"/>
                <a:sym typeface="Lato" panose="020F0502020204030203"/>
              </a:rPr>
              <a:t>(</a:t>
            </a:r>
            <a:r>
              <a:rPr lang="en-US" sz="3600" dirty="0" err="1">
                <a:solidFill>
                  <a:schemeClr val="tx1"/>
                </a:solidFill>
                <a:latin typeface="Lato" panose="020F0502020204030203"/>
                <a:ea typeface="Lato" panose="020F0502020204030203"/>
                <a:cs typeface="Lato" panose="020F0502020204030203"/>
                <a:sym typeface="Lato" panose="020F0502020204030203"/>
              </a:rPr>
              <a:t>Génesis</a:t>
            </a:r>
            <a:r>
              <a:rPr lang="en-US" sz="3600" dirty="0">
                <a:solidFill>
                  <a:schemeClr val="tx1"/>
                </a:solidFill>
                <a:latin typeface="Lato" panose="020F0502020204030203"/>
                <a:ea typeface="Lato" panose="020F0502020204030203"/>
                <a:cs typeface="Lato" panose="020F0502020204030203"/>
                <a:sym typeface="Lato" panose="020F0502020204030203"/>
              </a:rPr>
              <a:t> 27:1-29) </a:t>
            </a:r>
            <a:endParaRPr sz="3600" dirty="0">
              <a:solidFill>
                <a:schemeClr val="tx1"/>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821060" y="2898058"/>
            <a:ext cx="9910953"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ES" sz="4400" b="1" dirty="0">
                <a:effectLst/>
                <a:latin typeface="Calibri" panose="020F0502020204030204" pitchFamily="34" charset="0"/>
                <a:ea typeface="Times New Roman" panose="02020603050405020304" pitchFamily="18" charset="0"/>
              </a:rPr>
              <a:t>¿Qué patrón vemos en los personajes principales de Génesis? </a:t>
            </a:r>
            <a:endParaRPr sz="44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332978" y="325439"/>
            <a:ext cx="1399035" cy="117043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p:nvPr/>
        </p:nvSpPr>
        <p:spPr>
          <a:xfrm>
            <a:off x="2368672" y="466248"/>
            <a:ext cx="8131817"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CONTAR </a:t>
            </a:r>
            <a:r>
              <a:rPr lang="en-US" sz="3600" dirty="0">
                <a:solidFill>
                  <a:schemeClr val="tx1"/>
                </a:solidFill>
                <a:latin typeface="Lato" panose="020F0502020204030203"/>
                <a:ea typeface="Lato" panose="020F0502020204030203"/>
                <a:cs typeface="Lato" panose="020F0502020204030203"/>
                <a:sym typeface="Lato" panose="020F0502020204030203"/>
              </a:rPr>
              <a:t>(</a:t>
            </a:r>
            <a:r>
              <a:rPr lang="en-US" sz="3600" dirty="0" err="1">
                <a:solidFill>
                  <a:schemeClr val="tx1"/>
                </a:solidFill>
                <a:latin typeface="Lato" panose="020F0502020204030203"/>
                <a:ea typeface="Lato" panose="020F0502020204030203"/>
                <a:cs typeface="Lato" panose="020F0502020204030203"/>
                <a:sym typeface="Lato" panose="020F0502020204030203"/>
              </a:rPr>
              <a:t>Génesis</a:t>
            </a:r>
            <a:r>
              <a:rPr lang="en-US" sz="3600" dirty="0">
                <a:solidFill>
                  <a:schemeClr val="tx1"/>
                </a:solidFill>
                <a:latin typeface="Lato" panose="020F0502020204030203"/>
                <a:ea typeface="Lato" panose="020F0502020204030203"/>
                <a:cs typeface="Lato" panose="020F0502020204030203"/>
                <a:sym typeface="Lato" panose="020F0502020204030203"/>
              </a:rPr>
              <a:t> 27:1-29) </a:t>
            </a:r>
            <a:endParaRPr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pic>
        <p:nvPicPr>
          <p:cNvPr id="1026" name="Picture 2" descr="Now Rebekah was listening as Isaac spoke to Esau. When Esau had gone, she  told Jacob to get two choice yo… | Bible illustrations, Kids church  lessons, Bible stor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6087" y="1621669"/>
            <a:ext cx="6476985" cy="48577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pic>
        <p:nvPicPr>
          <p:cNvPr id="3074" name="Picture 2" descr="Genesis 27 | Devotiona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213" y="0"/>
            <a:ext cx="5997575"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500489" y="289924"/>
            <a:ext cx="1399035" cy="1170434"/>
          </a:xfrm>
          <a:prstGeom prst="rect">
            <a:avLst/>
          </a:prstGeom>
          <a:noFill/>
          <a:ln>
            <a:noFill/>
          </a:ln>
        </p:spPr>
      </p:pic>
      <p:pic>
        <p:nvPicPr>
          <p:cNvPr id="5122" name="Picture 2" descr="FreeBibleimages :: Jacob deceives Isaac :: Jacob tricks Isaac into giving  him Esau's blessing (Genesis 27:1-28: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8"/>
          <p:cNvSpPr txBox="1"/>
          <p:nvPr/>
        </p:nvSpPr>
        <p:spPr>
          <a:xfrm>
            <a:off x="2368672" y="494744"/>
            <a:ext cx="8947028" cy="8401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60" dirty="0">
                <a:solidFill>
                  <a:srgbClr val="009444"/>
                </a:solidFill>
                <a:latin typeface="Lato" panose="020F0502020204030203"/>
                <a:ea typeface="Lato" panose="020F0502020204030203"/>
                <a:cs typeface="Lato" panose="020F0502020204030203"/>
                <a:sym typeface="Lato" panose="020F0502020204030203"/>
              </a:rPr>
              <a:t>CONSIDERAR</a:t>
            </a:r>
            <a:r>
              <a:rPr lang="en-US" sz="3600" dirty="0">
                <a:solidFill>
                  <a:schemeClr val="tx1"/>
                </a:solidFill>
                <a:latin typeface="Lato" panose="020F0502020204030203"/>
                <a:ea typeface="Lato" panose="020F0502020204030203"/>
                <a:cs typeface="Lato" panose="020F0502020204030203"/>
                <a:sym typeface="Lato" panose="020F0502020204030203"/>
              </a:rPr>
              <a:t> (</a:t>
            </a:r>
            <a:r>
              <a:rPr lang="en-US" sz="3600" dirty="0" err="1">
                <a:solidFill>
                  <a:schemeClr val="tx1"/>
                </a:solidFill>
                <a:latin typeface="Lato" panose="020F0502020204030203"/>
                <a:ea typeface="Lato" panose="020F0502020204030203"/>
                <a:cs typeface="Lato" panose="020F0502020204030203"/>
                <a:sym typeface="Lato" panose="020F0502020204030203"/>
              </a:rPr>
              <a:t>Génesis</a:t>
            </a:r>
            <a:r>
              <a:rPr lang="en-US" sz="3600" dirty="0">
                <a:solidFill>
                  <a:schemeClr val="tx1"/>
                </a:solidFill>
                <a:latin typeface="Lato" panose="020F0502020204030203"/>
                <a:ea typeface="Lato" panose="020F0502020204030203"/>
                <a:cs typeface="Lato" panose="020F0502020204030203"/>
                <a:sym typeface="Lato" panose="020F0502020204030203"/>
              </a:rPr>
              <a:t> 27:1-29) </a:t>
            </a:r>
            <a:endParaRPr lang="en-US" sz="3600" dirty="0">
              <a:solidFill>
                <a:srgbClr val="009444"/>
              </a:solidFill>
              <a:latin typeface="Lato" panose="020F0502020204030203"/>
              <a:ea typeface="Lato" panose="020F0502020204030203"/>
              <a:cs typeface="Lato" panose="020F0502020204030203"/>
              <a:sym typeface="Lato" panose="020F0502020204030203"/>
            </a:endParaRPr>
          </a:p>
        </p:txBody>
      </p:sp>
      <p:cxnSp>
        <p:nvCxnSpPr>
          <p:cNvPr id="195" name="Google Shape;195;p8"/>
          <p:cNvCxnSpPr/>
          <p:nvPr/>
        </p:nvCxnSpPr>
        <p:spPr>
          <a:xfrm>
            <a:off x="2368672" y="1464053"/>
            <a:ext cx="6269662" cy="0"/>
          </a:xfrm>
          <a:prstGeom prst="straightConnector1">
            <a:avLst/>
          </a:prstGeom>
          <a:noFill/>
          <a:ln w="38100" cap="flat" cmpd="sng">
            <a:solidFill>
              <a:srgbClr val="7F7F7F"/>
            </a:solidFill>
            <a:prstDash val="solid"/>
            <a:miter lim="800000"/>
            <a:headEnd type="none" w="sm" len="sm"/>
            <a:tailEnd type="none" w="sm" len="sm"/>
          </a:ln>
        </p:spPr>
      </p:cxnSp>
      <p:sp>
        <p:nvSpPr>
          <p:cNvPr id="196" name="Google Shape;196;p8"/>
          <p:cNvSpPr txBox="1"/>
          <p:nvPr/>
        </p:nvSpPr>
        <p:spPr>
          <a:xfrm>
            <a:off x="1905445" y="2013268"/>
            <a:ext cx="9994079" cy="1415732"/>
          </a:xfrm>
          <a:prstGeom prst="rect">
            <a:avLst/>
          </a:prstGeom>
          <a:noFill/>
          <a:ln>
            <a:noFill/>
          </a:ln>
        </p:spPr>
        <p:txBody>
          <a:bodyPr spcFirstLastPara="1" wrap="square" lIns="91425" tIns="45700" rIns="91425" bIns="45700" anchor="t" anchorCtr="0">
            <a:spAutoFit/>
          </a:bodyPr>
          <a:lstStyle/>
          <a:p>
            <a:pPr>
              <a:spcBef>
                <a:spcPts val="600"/>
              </a:spcBef>
            </a:pPr>
            <a:r>
              <a:rPr lang="en-US" sz="3600" b="1" dirty="0">
                <a:solidFill>
                  <a:schemeClr val="dk1"/>
                </a:solidFill>
                <a:latin typeface="Lato" panose="020F0502020204030203"/>
                <a:ea typeface="Lato" panose="020F0502020204030203"/>
                <a:cs typeface="Lato" panose="020F0502020204030203"/>
                <a:sym typeface="Lato" panose="020F0502020204030203"/>
              </a:rPr>
              <a:t>1. ¿</a:t>
            </a:r>
            <a:r>
              <a:rPr lang="en-US" sz="3600" b="1" dirty="0" err="1">
                <a:solidFill>
                  <a:schemeClr val="dk1"/>
                </a:solidFill>
                <a:latin typeface="Lato" panose="020F0502020204030203"/>
                <a:ea typeface="Lato" panose="020F0502020204030203"/>
                <a:cs typeface="Lato" panose="020F0502020204030203"/>
                <a:sym typeface="Lato" panose="020F0502020204030203"/>
              </a:rPr>
              <a:t>Quiénes</a:t>
            </a:r>
            <a:r>
              <a:rPr lang="en-US" sz="3600" b="1" dirty="0">
                <a:solidFill>
                  <a:schemeClr val="dk1"/>
                </a:solidFill>
                <a:latin typeface="Lato" panose="020F0502020204030203"/>
                <a:ea typeface="Lato" panose="020F0502020204030203"/>
                <a:cs typeface="Lato" panose="020F0502020204030203"/>
                <a:sym typeface="Lato" panose="020F0502020204030203"/>
              </a:rPr>
              <a:t> son </a:t>
            </a:r>
            <a:r>
              <a:rPr lang="en-US" sz="3600" b="1" dirty="0" err="1">
                <a:solidFill>
                  <a:schemeClr val="dk1"/>
                </a:solidFill>
                <a:latin typeface="Lato" panose="020F0502020204030203"/>
                <a:ea typeface="Lato" panose="020F0502020204030203"/>
                <a:cs typeface="Lato" panose="020F0502020204030203"/>
                <a:sym typeface="Lato" panose="020F0502020204030203"/>
              </a:rPr>
              <a:t>los</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personajes</a:t>
            </a:r>
            <a:r>
              <a:rPr lang="en-US" sz="3600" b="1" dirty="0">
                <a:solidFill>
                  <a:schemeClr val="dk1"/>
                </a:solidFill>
                <a:latin typeface="Lato" panose="020F0502020204030203"/>
                <a:ea typeface="Lato" panose="020F0502020204030203"/>
                <a:cs typeface="Lato" panose="020F0502020204030203"/>
                <a:sym typeface="Lato" panose="020F0502020204030203"/>
              </a:rPr>
              <a:t> de </a:t>
            </a:r>
            <a:r>
              <a:rPr lang="en-US" sz="3600" b="1" dirty="0" err="1">
                <a:solidFill>
                  <a:schemeClr val="dk1"/>
                </a:solidFill>
                <a:latin typeface="Lato" panose="020F0502020204030203"/>
                <a:ea typeface="Lato" panose="020F0502020204030203"/>
                <a:cs typeface="Lato" panose="020F0502020204030203"/>
                <a:sym typeface="Lato" panose="020F0502020204030203"/>
              </a:rPr>
              <a:t>esta</a:t>
            </a:r>
            <a:r>
              <a:rPr lang="en-US" sz="3600" b="1" dirty="0">
                <a:solidFill>
                  <a:schemeClr val="dk1"/>
                </a:solidFill>
                <a:latin typeface="Lato" panose="020F0502020204030203"/>
                <a:ea typeface="Lato" panose="020F0502020204030203"/>
                <a:cs typeface="Lato" panose="020F0502020204030203"/>
                <a:sym typeface="Lato" panose="020F0502020204030203"/>
              </a:rPr>
              <a:t> </a:t>
            </a:r>
            <a:r>
              <a:rPr lang="en-US" sz="3600" b="1" dirty="0" err="1">
                <a:solidFill>
                  <a:schemeClr val="dk1"/>
                </a:solidFill>
                <a:latin typeface="Lato" panose="020F0502020204030203"/>
                <a:ea typeface="Lato" panose="020F0502020204030203"/>
                <a:cs typeface="Lato" panose="020F0502020204030203"/>
                <a:sym typeface="Lato" panose="020F0502020204030203"/>
              </a:rPr>
              <a:t>historia</a:t>
            </a:r>
            <a:r>
              <a:rPr lang="en-US" sz="3600" b="1" dirty="0">
                <a:solidFill>
                  <a:schemeClr val="dk1"/>
                </a:solidFill>
                <a:latin typeface="Lato" panose="020F0502020204030203"/>
                <a:ea typeface="Lato" panose="020F0502020204030203"/>
                <a:cs typeface="Lato" panose="020F0502020204030203"/>
                <a:sym typeface="Lato" panose="020F0502020204030203"/>
              </a:rPr>
              <a:t>?</a:t>
            </a:r>
            <a:endParaRPr lang="en-US" sz="3600" b="1" dirty="0">
              <a:solidFill>
                <a:schemeClr val="dk1"/>
              </a:solidFill>
              <a:latin typeface="Lato" panose="020F0502020204030203"/>
              <a:ea typeface="Lato" panose="020F0502020204030203"/>
              <a:cs typeface="Lato" panose="020F0502020204030203"/>
              <a:sym typeface="Lato" panose="020F0502020204030203"/>
            </a:endParaRPr>
          </a:p>
          <a:p>
            <a:pPr marL="0" marR="0" lvl="0" indent="0" rtl="0">
              <a:spcBef>
                <a:spcPts val="600"/>
              </a:spcBef>
              <a:spcAft>
                <a:spcPts val="0"/>
              </a:spcAft>
              <a:buNone/>
            </a:pPr>
            <a:endParaRPr sz="4000" dirty="0">
              <a:solidFill>
                <a:schemeClr val="dk1"/>
              </a:solidFill>
              <a:latin typeface="Lato" panose="020F0502020204030203"/>
              <a:ea typeface="Lato" panose="020F0502020204030203"/>
              <a:cs typeface="Lato" panose="020F0502020204030203"/>
              <a:sym typeface="Lato" panose="020F0502020204030203"/>
            </a:endParaRPr>
          </a:p>
        </p:txBody>
      </p:sp>
      <p:sp>
        <p:nvSpPr>
          <p:cNvPr id="198" name="Google Shape;198;p8"/>
          <p:cNvSpPr/>
          <p:nvPr/>
        </p:nvSpPr>
        <p:spPr>
          <a:xfrm>
            <a:off x="-1" y="0"/>
            <a:ext cx="1643739" cy="6858000"/>
          </a:xfrm>
          <a:prstGeom prst="rect">
            <a:avLst/>
          </a:prstGeom>
          <a:solidFill>
            <a:srgbClr val="00944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panose="020F0502020204030204"/>
              <a:ea typeface="Calibri" panose="020F0502020204030204"/>
              <a:cs typeface="Calibri" panose="020F0502020204030204"/>
              <a:sym typeface="Calibri" panose="020F0502020204030204"/>
            </a:endParaRPr>
          </a:p>
        </p:txBody>
      </p:sp>
      <p:pic>
        <p:nvPicPr>
          <p:cNvPr id="201" name="Google Shape;201;p8" descr="A green bird with leaves&#10;&#10;Description automatically generated"/>
          <p:cNvPicPr preferRelativeResize="0"/>
          <p:nvPr/>
        </p:nvPicPr>
        <p:blipFill rotWithShape="1">
          <a:blip r:embed="rId1"/>
          <a:srcRect/>
          <a:stretch>
            <a:fillRect/>
          </a:stretch>
        </p:blipFill>
        <p:spPr>
          <a:xfrm>
            <a:off x="10843389" y="363772"/>
            <a:ext cx="1399035" cy="117043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2700</Words>
  <Application>WPS Presentation</Application>
  <PresentationFormat>Widescreen</PresentationFormat>
  <Paragraphs>137</Paragraphs>
  <Slides>27</Slides>
  <Notes>27</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27</vt:i4>
      </vt:variant>
    </vt:vector>
  </HeadingPairs>
  <TitlesOfParts>
    <vt:vector size="45" baseType="lpstr">
      <vt:lpstr>Arial</vt:lpstr>
      <vt:lpstr>SimSun</vt:lpstr>
      <vt:lpstr>Wingdings</vt:lpstr>
      <vt:lpstr>Arial</vt:lpstr>
      <vt:lpstr>Calibri</vt:lpstr>
      <vt:lpstr>Calibri</vt:lpstr>
      <vt:lpstr>Times New Roman</vt:lpstr>
      <vt:lpstr>Lato</vt:lpstr>
      <vt:lpstr>Symbol</vt:lpstr>
      <vt:lpstr>Microsoft YaHei</vt:lpstr>
      <vt:lpstr>Arial Unicode MS</vt:lpstr>
      <vt:lpstr>Lato</vt:lpstr>
      <vt:lpstr>Courier New</vt:lpstr>
      <vt:lpstr>inherit</vt:lpstr>
      <vt:lpstr>Aptos</vt:lpstr>
      <vt:lpstr>Segoe Print</vt:lpstr>
      <vt:lpstr>system-ui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Michele Pfeifer</dc:creator>
  <cp:lastModifiedBy>carola PT</cp:lastModifiedBy>
  <cp:revision>192</cp:revision>
  <dcterms:created xsi:type="dcterms:W3CDTF">2023-11-29T19:33:00Z</dcterms:created>
  <dcterms:modified xsi:type="dcterms:W3CDTF">2025-02-23T20:24:21Z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7A9D775276514114B812FB8E620B52E7_12</vt:lpwstr>
  </property>
  <property fmtid="{D5CDD505-2E9C-101B-9397-08002B2CF9AE}" pid="3" name="KSOProductBuildVer">
    <vt:lpwstr>2058-12.2.0.19805</vt:lpwstr>
  </property>
</Properties>
</file>