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5" r:id="rId22"/>
    <p:sldId id="286" r:id="rId23"/>
    <p:sldId id="287" r:id="rId24"/>
    <p:sldId id="288" r:id="rId25"/>
    <p:sldId id="289" r:id="rId26"/>
  </p:sldIdLst>
  <p:sldSz cx="12192000" cy="6858000"/>
  <p:notesSz cx="6858000" cy="9144000"/>
  <p:embeddedFontLst>
    <p:embeddedFont>
      <p:font typeface="Adelle Sans Devanagari" panose="02000503000000020004" pitchFamily="2" charset="-78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verlock" panose="02000506030000020004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XYkowJCG68J+8Rukau87QEAXR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11"/>
    <p:restoredTop sz="94658"/>
  </p:normalViewPr>
  <p:slideViewPr>
    <p:cSldViewPr snapToGrid="0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13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ademiacristo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09" y="523366"/>
            <a:ext cx="8878298" cy="58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986508" y="1524592"/>
            <a:ext cx="1036411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Escritura, en este primer video, fue referida como apoyo?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1196171" y="3934261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9</a:t>
            </a:r>
            <a:endParaRPr/>
          </a:p>
        </p:txBody>
      </p:sp>
      <p:cxnSp>
        <p:nvCxnSpPr>
          <p:cNvPr id="162" name="Google Shape;162;p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1037754" y="309543"/>
            <a:ext cx="1010738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Escritura, en este primer video, fue referida como apoyo?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661947" y="2093458"/>
            <a:ext cx="548319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Se hizo referencia específica al culto que Moisés, Miriam y los israelitas hicieron después de su milagroso rescate del ejército egipcio al cruzar el Mar Rojo.</a:t>
            </a:r>
            <a:endParaRPr sz="36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10</a:t>
            </a:r>
            <a:endParaRPr/>
          </a:p>
        </p:txBody>
      </p:sp>
      <p:cxnSp>
        <p:nvCxnSpPr>
          <p:cNvPr id="171" name="Google Shape;171;p1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10" descr="Image result for moses and miriam"/>
          <p:cNvPicPr preferRelativeResize="0"/>
          <p:nvPr/>
        </p:nvPicPr>
        <p:blipFill rotWithShape="1">
          <a:blip r:embed="rId4">
            <a:alphaModFix/>
          </a:blip>
          <a:srcRect t="9264" b="4684"/>
          <a:stretch/>
        </p:blipFill>
        <p:spPr>
          <a:xfrm>
            <a:off x="1579859" y="1948430"/>
            <a:ext cx="3296941" cy="377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17</a:t>
            </a:r>
            <a:endParaRPr/>
          </a:p>
        </p:txBody>
      </p:sp>
      <p:cxnSp>
        <p:nvCxnSpPr>
          <p:cNvPr id="235" name="Google Shape;235;p17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17"/>
          <p:cNvSpPr txBox="1"/>
          <p:nvPr/>
        </p:nvSpPr>
        <p:spPr>
          <a:xfrm>
            <a:off x="986508" y="917453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44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37" name="Google Shape;237;p17" descr="Image result for professor teaching cartoo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3323" y="1776161"/>
            <a:ext cx="6250484" cy="416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/>
          <p:nvPr/>
        </p:nvSpPr>
        <p:spPr>
          <a:xfrm>
            <a:off x="4204772" y="1803400"/>
            <a:ext cx="3140614" cy="2789195"/>
          </a:xfrm>
          <a:prstGeom prst="ellipse">
            <a:avLst/>
          </a:prstGeom>
          <a:solidFill>
            <a:srgbClr val="5F391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18</a:t>
            </a:r>
            <a:endParaRPr/>
          </a:p>
        </p:txBody>
      </p:sp>
      <p:cxnSp>
        <p:nvCxnSpPr>
          <p:cNvPr id="245" name="Google Shape;245;p1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18"/>
          <p:cNvSpPr txBox="1"/>
          <p:nvPr/>
        </p:nvSpPr>
        <p:spPr>
          <a:xfrm>
            <a:off x="4758857" y="2595512"/>
            <a:ext cx="20193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Libre de Eligir</a:t>
            </a:r>
            <a:endParaRPr sz="32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6924841" y="1796644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poesía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7564106" y="2652022"/>
            <a:ext cx="33147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narración de cuentos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7096155" y="4104996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danza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4076072" y="4699018"/>
            <a:ext cx="40016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acompañamiento instrumental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4117729" y="684025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música vocal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236116" y="1066741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drama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1082645" y="1902922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pinturas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790545" y="2850887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vidrieras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1082645" y="3696186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esculturas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236116" y="4483284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incienso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6245461" y="1098599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velas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19</a:t>
            </a:r>
            <a:endParaRPr/>
          </a:p>
        </p:txBody>
      </p:sp>
      <p:cxnSp>
        <p:nvCxnSpPr>
          <p:cNvPr id="264" name="Google Shape;264;p1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19"/>
          <p:cNvSpPr txBox="1"/>
          <p:nvPr/>
        </p:nvSpPr>
        <p:spPr>
          <a:xfrm>
            <a:off x="7740398" y="898585"/>
            <a:ext cx="348186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Entonces María, la profetisa, hermana de Aarón, tomó un pandero en su mano, y todas las mujeres salieron detrás de ella con panderos y danzas.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Exodo</a:t>
            </a:r>
            <a:r>
              <a:rPr lang="es-ES" sz="32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15:20</a:t>
            </a:r>
            <a:endParaRPr dirty="0"/>
          </a:p>
        </p:txBody>
      </p:sp>
      <p:pic>
        <p:nvPicPr>
          <p:cNvPr id="266" name="Google Shape;266;p19" descr="Image result for miriam and moses so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08" y="905924"/>
            <a:ext cx="6638206" cy="451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0"/>
          <p:cNvSpPr txBox="1"/>
          <p:nvPr/>
        </p:nvSpPr>
        <p:spPr>
          <a:xfrm>
            <a:off x="953455" y="342405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“La palabra debe predominar”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20</a:t>
            </a:r>
            <a:endParaRPr/>
          </a:p>
        </p:txBody>
      </p:sp>
      <p:cxnSp>
        <p:nvCxnSpPr>
          <p:cNvPr id="274" name="Google Shape;274;p2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5" name="Google Shape;275;p20" descr="Image result for la biblia la espada del espiritu"/>
          <p:cNvPicPr preferRelativeResize="0"/>
          <p:nvPr/>
        </p:nvPicPr>
        <p:blipFill rotWithShape="1">
          <a:blip r:embed="rId4">
            <a:alphaModFix/>
          </a:blip>
          <a:srcRect l="13723" t="2245" r="13463"/>
          <a:stretch/>
        </p:blipFill>
        <p:spPr>
          <a:xfrm>
            <a:off x="953455" y="1728130"/>
            <a:ext cx="5110673" cy="385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 descr="Image result for armadura de dios"/>
          <p:cNvPicPr preferRelativeResize="0"/>
          <p:nvPr/>
        </p:nvPicPr>
        <p:blipFill rotWithShape="1">
          <a:blip r:embed="rId5">
            <a:alphaModFix/>
          </a:blip>
          <a:srcRect l="10464" t="6331" r="13546"/>
          <a:stretch/>
        </p:blipFill>
        <p:spPr>
          <a:xfrm>
            <a:off x="6663586" y="1841500"/>
            <a:ext cx="4558672" cy="3746140"/>
          </a:xfrm>
          <a:prstGeom prst="rect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488514" y="6276548"/>
            <a:ext cx="15651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21</a:t>
            </a:r>
            <a:endParaRPr/>
          </a:p>
        </p:txBody>
      </p:sp>
      <p:cxnSp>
        <p:nvCxnSpPr>
          <p:cNvPr id="283" name="Google Shape;283;p21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21"/>
          <p:cNvSpPr txBox="1"/>
          <p:nvPr/>
        </p:nvSpPr>
        <p:spPr>
          <a:xfrm>
            <a:off x="986508" y="483334"/>
            <a:ext cx="103641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“Cuidado cuando el diablo cita las Escrituras”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4419601" y="1380629"/>
            <a:ext cx="693102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Entonces </a:t>
            </a:r>
            <a:r>
              <a:rPr lang="es-ES" sz="32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diablo </a:t>
            </a:r>
            <a:r>
              <a:rPr lang="es-ES" sz="32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lo llevó a la santa ciudad, lo puso sobre el pináculo del Templo y le dijo:  </a:t>
            </a:r>
            <a:r>
              <a:rPr lang="es-ES" sz="32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—Si eres Hijo de Dios, tírate abajo, pues escrito está: “A sus ángeles mandará acerca de ti”, y “En sus manos te sostendrán, para que no tropieces con tu pie en piedra.”</a:t>
            </a:r>
            <a:r>
              <a:rPr lang="es-ES" sz="32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s-ES" sz="3200" u="sng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Jesús le dijo: —Escrito está también: “No tentarás al Señor tu Dios.”</a:t>
            </a:r>
            <a:r>
              <a:rPr lang="es-ES" sz="32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32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Mateo 4:4-7</a:t>
            </a:r>
            <a:endParaRPr dirty="0"/>
          </a:p>
        </p:txBody>
      </p:sp>
      <p:pic>
        <p:nvPicPr>
          <p:cNvPr id="286" name="Google Shape;286;p21" descr="Image result for devil tempting jesus in the dese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175" y="1380629"/>
            <a:ext cx="3090192" cy="443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 txBox="1"/>
          <p:nvPr/>
        </p:nvSpPr>
        <p:spPr>
          <a:xfrm>
            <a:off x="488514" y="6276548"/>
            <a:ext cx="155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22</a:t>
            </a:r>
            <a:endParaRPr/>
          </a:p>
        </p:txBody>
      </p:sp>
      <p:cxnSp>
        <p:nvCxnSpPr>
          <p:cNvPr id="293" name="Google Shape;293;p2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22"/>
          <p:cNvSpPr txBox="1"/>
          <p:nvPr/>
        </p:nvSpPr>
        <p:spPr>
          <a:xfrm>
            <a:off x="858144" y="375936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Profundizemos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95" name="Google Shape;295;p22" descr="Image result for cartoon man diving&quot;"/>
          <p:cNvPicPr preferRelativeResize="0"/>
          <p:nvPr/>
        </p:nvPicPr>
        <p:blipFill rotWithShape="1">
          <a:blip r:embed="rId4">
            <a:alphaModFix/>
          </a:blip>
          <a:srcRect r="7733"/>
          <a:stretch/>
        </p:blipFill>
        <p:spPr>
          <a:xfrm>
            <a:off x="1393360" y="2114315"/>
            <a:ext cx="3090545" cy="343686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6804449" y="4760944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15 - 20 Minutos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97" name="Google Shape;297;p22" descr="Image result for clock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7462" y="2200216"/>
            <a:ext cx="2525611" cy="25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/>
          <p:nvPr/>
        </p:nvSpPr>
        <p:spPr>
          <a:xfrm rot="-3348240">
            <a:off x="8675646" y="3222288"/>
            <a:ext cx="289932" cy="7480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844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23</a:t>
            </a:r>
            <a:endParaRPr/>
          </a:p>
        </p:txBody>
      </p:sp>
      <p:cxnSp>
        <p:nvCxnSpPr>
          <p:cNvPr id="305" name="Google Shape;305;p23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23"/>
          <p:cNvSpPr txBox="1"/>
          <p:nvPr/>
        </p:nvSpPr>
        <p:spPr>
          <a:xfrm>
            <a:off x="913943" y="2230697"/>
            <a:ext cx="1036411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#1 - </a:t>
            </a:r>
            <a:r>
              <a:rPr lang="es-ES" sz="44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¿Cuál es la mejor manera de asegurarse de que el estilo de adoración que use sea apropiado para su gente?</a:t>
            </a:r>
            <a:endParaRPr sz="44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24</a:t>
            </a:r>
            <a:endParaRPr/>
          </a:p>
        </p:txBody>
      </p:sp>
      <p:cxnSp>
        <p:nvCxnSpPr>
          <p:cNvPr id="313" name="Google Shape;313;p24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24"/>
          <p:cNvSpPr txBox="1"/>
          <p:nvPr/>
        </p:nvSpPr>
        <p:spPr>
          <a:xfrm>
            <a:off x="913943" y="800439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161140" y="2151747"/>
            <a:ext cx="622585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800"/>
              <a:buFont typeface="Arial"/>
              <a:buChar char="•"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Conozca a su gente</a:t>
            </a:r>
            <a:endParaRPr sz="40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Conozca sus limitaciones</a:t>
            </a:r>
            <a:endParaRPr sz="40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800"/>
              <a:buFont typeface="Arial"/>
              <a:buChar char="•"/>
            </a:pPr>
            <a:r>
              <a:rPr lang="en-US" sz="4000" dirty="0">
                <a:solidFill>
                  <a:srgbClr val="018443"/>
                </a:solidFill>
                <a:latin typeface="Overlock"/>
                <a:sym typeface="Overlock"/>
              </a:rPr>
              <a:t>Punto de </a:t>
            </a:r>
            <a:r>
              <a:rPr lang="en-US" sz="4000" dirty="0" err="1">
                <a:solidFill>
                  <a:srgbClr val="018443"/>
                </a:solidFill>
                <a:latin typeface="Overlock"/>
                <a:sym typeface="Overlock"/>
              </a:rPr>
              <a:t>inicio</a:t>
            </a:r>
            <a:r>
              <a:rPr lang="en-US" sz="4000" dirty="0">
                <a:solidFill>
                  <a:srgbClr val="018443"/>
                </a:solidFill>
                <a:latin typeface="Overlock"/>
                <a:sym typeface="Overlock"/>
              </a:rPr>
              <a:t> del </a:t>
            </a:r>
            <a:r>
              <a:rPr lang="en-US" sz="4000" dirty="0" err="1">
                <a:solidFill>
                  <a:srgbClr val="018443"/>
                </a:solidFill>
                <a:latin typeface="Overlock"/>
                <a:sym typeface="Overlock"/>
              </a:rPr>
              <a:t>grupo</a:t>
            </a:r>
            <a:endParaRPr sz="40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No se trata de usted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1559920"/>
            <a:ext cx="1219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0" u="none" strike="noStrike" cap="none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Adoremos al Señor II </a:t>
            </a:r>
            <a:r>
              <a:rPr lang="es-ES" sz="4400" b="0" i="0" u="none" strike="noStrike" cap="none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– 1</a:t>
            </a:r>
            <a:endParaRPr sz="4400" b="0" i="0" u="none" strike="noStrike" cap="none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4" name="Google Shape;94;p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025205" y="2967860"/>
            <a:ext cx="8141590" cy="193895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Introducción a la adoración: </a:t>
            </a: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“Todas las artes son aptas para su uso en la adoración”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26</a:t>
            </a:r>
            <a:endParaRPr/>
          </a:p>
        </p:txBody>
      </p:sp>
      <p:cxnSp>
        <p:nvCxnSpPr>
          <p:cNvPr id="330" name="Google Shape;330;p26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26"/>
          <p:cNvSpPr txBox="1"/>
          <p:nvPr/>
        </p:nvSpPr>
        <p:spPr>
          <a:xfrm>
            <a:off x="936615" y="1302556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Punto importante 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858144" y="2827170"/>
            <a:ext cx="1052105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En </a:t>
            </a:r>
            <a:r>
              <a:rPr lang="es-ES" sz="4000" u="sng" dirty="0">
                <a:solidFill>
                  <a:srgbClr val="0070C0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www.academiacristo.com</a:t>
            </a:r>
            <a:r>
              <a:rPr lang="es-ES" sz="4000" dirty="0">
                <a:solidFill>
                  <a:srgbClr val="0070C0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 </a:t>
            </a:r>
            <a:r>
              <a:rPr lang="es-ES" sz="4000" dirty="0"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hay recursos musicales disponibles para uso en su grupo también.</a:t>
            </a:r>
            <a:r>
              <a:rPr lang="en-US" sz="4000" dirty="0">
                <a:solidFill>
                  <a:srgbClr val="178F55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 </a:t>
            </a:r>
            <a:endParaRPr sz="4000" dirty="0">
              <a:solidFill>
                <a:srgbClr val="178F55"/>
              </a:solidFill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488514" y="6276548"/>
            <a:ext cx="1631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30</a:t>
            </a:r>
            <a:endParaRPr/>
          </a:p>
        </p:txBody>
      </p:sp>
      <p:cxnSp>
        <p:nvCxnSpPr>
          <p:cNvPr id="366" name="Google Shape;366;p3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30"/>
          <p:cNvSpPr txBox="1"/>
          <p:nvPr/>
        </p:nvSpPr>
        <p:spPr>
          <a:xfrm>
            <a:off x="858144" y="470695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Oración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68" name="Google Shape;36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0134" y="1746968"/>
            <a:ext cx="7840134" cy="39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31</a:t>
            </a:r>
            <a:endParaRPr/>
          </a:p>
        </p:txBody>
      </p:sp>
      <p:cxnSp>
        <p:nvCxnSpPr>
          <p:cNvPr id="375" name="Google Shape;375;p31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p31"/>
          <p:cNvSpPr txBox="1"/>
          <p:nvPr/>
        </p:nvSpPr>
        <p:spPr>
          <a:xfrm>
            <a:off x="368014" y="176895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Tarea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D592E-89F5-FB19-3C55-68F88591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3" y="1428404"/>
            <a:ext cx="1193408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Mirar el video dos del curso y responder las siguientes preguntas:</a:t>
            </a:r>
            <a:endParaRPr kumimoji="0" lang="es-ES" altLang="zh-CN" sz="2800" b="0" i="0" u="none" strike="noStrike" cap="none" normalizeH="0" baseline="0" dirty="0">
              <a:ln>
                <a:noFill/>
              </a:ln>
              <a:solidFill>
                <a:srgbClr val="178F55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¿Cuál fue la verdad principal del segundo video?</a:t>
            </a:r>
            <a:endParaRPr kumimoji="0" lang="es-ES" altLang="zh-CN" sz="2800" b="0" i="0" u="none" strike="noStrike" cap="none" normalizeH="0" baseline="0" dirty="0">
              <a:ln>
                <a:noFill/>
              </a:ln>
              <a:solidFill>
                <a:srgbClr val="178F55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Según las Escrituras, ¿con qué dos cosas se comparó la Palabra de Dios?</a:t>
            </a:r>
            <a:endParaRPr kumimoji="0" lang="es-ES" altLang="zh-CN" sz="2800" b="0" i="0" u="none" strike="noStrike" cap="none" normalizeH="0" baseline="0" dirty="0">
              <a:ln>
                <a:noFill/>
              </a:ln>
              <a:solidFill>
                <a:srgbClr val="178F55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Si nos enfocamos en la Palabra de Dios en la adoración grupal ¿qué bendiciones espirituales habrá en lo personal? (pista: la historia de Jesús en Mat. 4)</a:t>
            </a:r>
            <a:endParaRPr kumimoji="0" lang="es-ES" altLang="zh-CN" sz="2800" b="0" i="0" u="none" strike="noStrike" cap="none" normalizeH="0" baseline="0" dirty="0">
              <a:ln>
                <a:noFill/>
              </a:ln>
              <a:solidFill>
                <a:srgbClr val="178F55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Busque una canción de Academia Cristo que le guste, y que vea apropiada para usar y cantar en Grupo Sembrador. Comparta el link para la canción en el grupo de </a:t>
            </a:r>
            <a:r>
              <a:rPr kumimoji="0" lang="es-ES" altLang="zh-CN" sz="2800" b="0" i="0" u="none" strike="noStrike" cap="none" normalizeH="0" baseline="0" dirty="0" err="1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Whatsapp</a:t>
            </a:r>
            <a:r>
              <a:rPr kumimoji="0" lang="es-ES" altLang="zh-CN" sz="2800" b="0" i="0" u="none" strike="noStrike" cap="none" normalizeH="0" baseline="0" dirty="0">
                <a:ln>
                  <a:noFill/>
                </a:ln>
                <a:solidFill>
                  <a:srgbClr val="178F55"/>
                </a:solidFill>
                <a:effectLst/>
                <a:latin typeface="Adelle Sans Devanagari" panose="02000503000000020004" pitchFamily="2" charset="-78"/>
                <a:ea typeface="SimSun" panose="02010600030101010101" pitchFamily="2" charset="-122"/>
                <a:cs typeface="Adelle Sans Devanagari" panose="02000503000000020004" pitchFamily="2" charset="-78"/>
              </a:rPr>
              <a:t>.  </a:t>
            </a:r>
            <a:endParaRPr kumimoji="0" lang="es-ES" altLang="zh-CN" sz="2800" b="0" i="0" u="none" strike="noStrike" cap="none" normalizeH="0" baseline="0" dirty="0">
              <a:ln>
                <a:noFill/>
              </a:ln>
              <a:solidFill>
                <a:srgbClr val="178F55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3" descr="Diagram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2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32</a:t>
            </a:r>
            <a:endParaRPr/>
          </a:p>
        </p:txBody>
      </p:sp>
      <p:cxnSp>
        <p:nvCxnSpPr>
          <p:cNvPr id="390" name="Google Shape;390;p3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32"/>
          <p:cNvSpPr txBox="1"/>
          <p:nvPr/>
        </p:nvSpPr>
        <p:spPr>
          <a:xfrm>
            <a:off x="913943" y="593882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Despedida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92" name="Google Shape;392;p32" descr="Image result for la despedida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3662" y="1682769"/>
            <a:ext cx="7460708" cy="41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99" name="Google Shape;399;p3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36" y="1003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0" y="540853"/>
            <a:ext cx="1219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Introducciones – 5 minutos</a:t>
            </a:r>
            <a:endParaRPr sz="44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4" name="Google Shape;104;p3" descr="Image result for two men greeting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191" y="2180716"/>
            <a:ext cx="3298371" cy="329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3406315" y="2071374"/>
            <a:ext cx="796834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Mi Nombre es 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Vivo en 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Soy un _______________________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</a:t>
            </a:r>
            <a:endParaRPr/>
          </a:p>
        </p:txBody>
      </p:sp>
      <p:cxnSp>
        <p:nvCxnSpPr>
          <p:cNvPr id="107" name="Google Shape;107;p3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5058" y="5168834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880975" y="612844"/>
            <a:ext cx="10430049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Querido Padre Celestial, al comenzar este nuevo curso de adoración, te pedimos que lo guíes y lo dirijas para tu gloria. No sólo por nosotros mismos, sino también por el bien de quienes nos rodean, líbranos del malvado deseo del diablo de destruir nuestra fe y separarnos eternamente del amor de Dios. Ayúdanos a ver y a mostrar a los demás cómo los elementos de la adoración cristiana pueden protegernos de los ataques del maligno. En el nombre de Jesús oramos.  </a:t>
            </a: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Amén.</a:t>
            </a:r>
            <a:r>
              <a:rPr lang="es-ES" sz="36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36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4" name="Google Shape;114;p4" descr="Image result for praying hands"/>
          <p:cNvPicPr preferRelativeResize="0"/>
          <p:nvPr/>
        </p:nvPicPr>
        <p:blipFill rotWithShape="1">
          <a:blip r:embed="rId4">
            <a:alphaModFix/>
          </a:blip>
          <a:srcRect l="17888" t="4477" r="16983" b="8684"/>
          <a:stretch/>
        </p:blipFill>
        <p:spPr>
          <a:xfrm>
            <a:off x="10798213" y="5360526"/>
            <a:ext cx="964015" cy="12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</a:t>
            </a:r>
            <a:endParaRPr/>
          </a:p>
        </p:txBody>
      </p:sp>
      <p:cxnSp>
        <p:nvCxnSpPr>
          <p:cNvPr id="116" name="Google Shape;116;p4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Image result for respeto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5373" y="830351"/>
            <a:ext cx="3810000" cy="2143125"/>
          </a:xfrm>
          <a:prstGeom prst="rect">
            <a:avLst/>
          </a:prstGeom>
          <a:noFill/>
          <a:ln w="9525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5"/>
          <p:cNvSpPr txBox="1"/>
          <p:nvPr/>
        </p:nvSpPr>
        <p:spPr>
          <a:xfrm>
            <a:off x="3547222" y="1423260"/>
            <a:ext cx="7527659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venir preparado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respetar la hora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que nos sirven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</a:t>
            </a: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co-alumnos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el grupo de </a:t>
            </a: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Whatsapp</a:t>
            </a:r>
            <a:endParaRPr lang="es-ES"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objetivos del curso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4" name="Google Shape;124;p5" descr="Image result for respeto&quot;"/>
          <p:cNvPicPr preferRelativeResize="0"/>
          <p:nvPr/>
        </p:nvPicPr>
        <p:blipFill rotWithShape="1">
          <a:blip r:embed="rId5">
            <a:alphaModFix/>
          </a:blip>
          <a:srcRect t="11683" b="36396"/>
          <a:stretch/>
        </p:blipFill>
        <p:spPr>
          <a:xfrm rot="-5400000">
            <a:off x="-644268" y="2316028"/>
            <a:ext cx="5215075" cy="16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5</a:t>
            </a:r>
            <a:endParaRPr/>
          </a:p>
        </p:txBody>
      </p:sp>
      <p:cxnSp>
        <p:nvCxnSpPr>
          <p:cNvPr id="126" name="Google Shape;126;p5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984245" y="384783"/>
            <a:ext cx="101073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Objetivos del curso 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50002" y="1245943"/>
            <a:ext cx="11053483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3" indent="-742950">
              <a:buFont typeface="+mj-lt"/>
              <a:buAutoNum type="arabicPeriod"/>
            </a:pPr>
            <a:r>
              <a:rPr lang="es-CR" sz="3600" dirty="0">
                <a:solidFill>
                  <a:srgbClr val="178F55"/>
                </a:solidFill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Al terminar el curso, el participante podrá planear y guiar un servicio básico de adoración, apto para uso en un Grupo Sembrador.   </a:t>
            </a:r>
            <a:endParaRPr lang="en-US" sz="3600" dirty="0">
              <a:solidFill>
                <a:srgbClr val="178F55"/>
              </a:solidFill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742950" lvl="3" indent="-742950">
              <a:buFont typeface="+mj-lt"/>
              <a:buAutoNum type="arabicPeriod"/>
            </a:pPr>
            <a:r>
              <a:rPr lang="es-CR" sz="3600" dirty="0">
                <a:solidFill>
                  <a:srgbClr val="178F55"/>
                </a:solidFill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Además, tendrán un conocimiento introductorio de los elementos de la adoración cristiana, y apreciarán la teológica y la base bíblica de la litúrgica luterana.  </a:t>
            </a:r>
            <a:endParaRPr lang="en-US" sz="3600" dirty="0">
              <a:solidFill>
                <a:srgbClr val="178F55"/>
              </a:solidFill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marL="742950" lvl="3" indent="-742950">
              <a:buFont typeface="+mj-lt"/>
              <a:buAutoNum type="arabicPeriod"/>
            </a:pPr>
            <a:r>
              <a:rPr lang="es-CR" sz="3600" dirty="0">
                <a:solidFill>
                  <a:srgbClr val="178F55"/>
                </a:solidFill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Conocerán los recursos disponibles para uso en la adoración del Grupo Sembrador.</a:t>
            </a:r>
            <a:endParaRPr lang="en-US" sz="3600" dirty="0">
              <a:solidFill>
                <a:srgbClr val="178F55"/>
              </a:solidFill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8</a:t>
            </a:r>
            <a:endParaRPr/>
          </a:p>
        </p:txBody>
      </p:sp>
      <p:cxnSp>
        <p:nvCxnSpPr>
          <p:cNvPr id="153" name="Google Shape;153;p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17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 descr="Image result for repaso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7016" y="2099973"/>
            <a:ext cx="6774866" cy="169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2442957" y="4178484"/>
            <a:ext cx="720298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15-20 Minutos</a:t>
            </a:r>
            <a:endParaRPr sz="44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6</a:t>
            </a:r>
            <a:endParaRPr/>
          </a:p>
        </p:txBody>
      </p:sp>
      <p:cxnSp>
        <p:nvCxnSpPr>
          <p:cNvPr id="135" name="Google Shape;135;p6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1114873" y="1390503"/>
            <a:ext cx="1010738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fue la verdad principal del primer video? 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123606" y="3848934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7</a:t>
            </a:r>
            <a:endParaRPr/>
          </a:p>
        </p:txBody>
      </p:sp>
      <p:cxnSp>
        <p:nvCxnSpPr>
          <p:cNvPr id="144" name="Google Shape;144;p7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984245" y="384783"/>
            <a:ext cx="101073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 fue la verdad principal del primer video? 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58905" y="1165544"/>
            <a:ext cx="11053483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Todas las artes escénicas se pueden utilizar para adorar al Señor.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poesía,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narración de cuentos,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danza,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acompañamiento instrumental,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música vocal,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drama,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entre otros.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000"/>
              <a:buFont typeface="Arial"/>
              <a:buChar char="•"/>
            </a:pPr>
            <a:r>
              <a:rPr lang="es-ES" sz="3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Además, existen las artes visuales y otras artes sensoriales, como pinturas, vidrieras, esculturas, incienso, velas, etc. Hay muchas maneras de adorar al Señor y alabar su santo nombre. </a:t>
            </a:r>
            <a:endParaRPr sz="3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8</a:t>
            </a:r>
            <a:endParaRPr/>
          </a:p>
        </p:txBody>
      </p:sp>
      <p:cxnSp>
        <p:nvCxnSpPr>
          <p:cNvPr id="153" name="Google Shape;153;p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757</Words>
  <Application>Microsoft Macintosh PowerPoint</Application>
  <PresentationFormat>Widescreen</PresentationFormat>
  <Paragraphs>94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Overlock</vt:lpstr>
      <vt:lpstr>Arial</vt:lpstr>
      <vt:lpstr>Adelle Sans Devanagari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Leyrer</dc:creator>
  <cp:lastModifiedBy>juan david escobar amaya</cp:lastModifiedBy>
  <cp:revision>3</cp:revision>
  <dcterms:created xsi:type="dcterms:W3CDTF">2019-11-25T17:14:25Z</dcterms:created>
  <dcterms:modified xsi:type="dcterms:W3CDTF">2023-05-31T01:33:15Z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