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7" r:id="rId34"/>
    <p:sldId id="288" r:id="rId35"/>
    <p:sldId id="289" r:id="rId36"/>
    <p:sldId id="290" r:id="rId37"/>
    <p:sldId id="291" r:id="rId38"/>
    <p:sldId id="292" r:id="rId39"/>
    <p:sldId id="293" r:id="rId40"/>
  </p:sldIdLst>
  <p:sldSz cx="12192000" cy="6858000"/>
  <p:notesSz cx="6858000" cy="9144000"/>
  <p:embeddedFontLst>
    <p:embeddedFont>
      <p:font typeface="Aharoni" panose="02010803020104030203" pitchFamily="2" charset="-79"/>
      <p:bold r:id="rId42"/>
    </p:embeddedFont>
    <p:embeddedFont>
      <p:font typeface="Lato" panose="020F0502020204030203" pitchFamily="34" charset="0"/>
      <p:regular r:id="rId43"/>
      <p:bold r:id="rId44"/>
      <p:italic r:id="rId45"/>
      <p:boldItalic r:id="rId46"/>
    </p:embeddedFont>
    <p:embeddedFont>
      <p:font typeface="Noto Sans Symbols" panose="020B0502040504020204" pitchFamily="34" charset="0"/>
      <p:regular r:id="rId47"/>
      <p:bold r:id="rId48"/>
      <p:italic r:id="rId49"/>
      <p:boldItalic r:id="rId50"/>
    </p:embeddedFont>
    <p:embeddedFont>
      <p:font typeface="Overlock" panose="02000506030000020004" pitchFamily="2" charset="77"/>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jy8zuQt9czVZ76c0zEkKm4VKMT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16"/>
    <p:restoredTop sz="54180"/>
  </p:normalViewPr>
  <p:slideViewPr>
    <p:cSldViewPr snapToGrid="0">
      <p:cViewPr varScale="1">
        <p:scale>
          <a:sx n="42" d="100"/>
          <a:sy n="42" d="100"/>
        </p:scale>
        <p:origin x="704" y="472"/>
      </p:cViewPr>
      <p:guideLst/>
    </p:cSldViewPr>
  </p:slideViewPr>
  <p:notesTextViewPr>
    <p:cViewPr>
      <p:scale>
        <a:sx n="1" d="1"/>
        <a:sy n="1" d="1"/>
      </p:scale>
      <p:origin x="0" y="-32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customschemas.google.com/relationships/presentationmetadata" Target="meta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28N7MfZMVEc"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a:latin typeface="Calibri"/>
                <a:ea typeface="Calibri"/>
                <a:cs typeface="Calibri"/>
                <a:sym typeface="Calibri"/>
              </a:rPr>
              <a:t>1. Bienvenida y saludos</a:t>
            </a:r>
            <a:br>
              <a:rPr lang="en-US" sz="1800">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50"/>
              </a:spcBef>
              <a:spcAft>
                <a:spcPts val="0"/>
              </a:spcAft>
              <a:buSzPts val="1100"/>
              <a:buFont typeface="Calibri"/>
              <a:buNone/>
            </a:pPr>
            <a:r>
              <a:rPr lang="en-US" sz="1800" i="1">
                <a:solidFill>
                  <a:srgbClr val="00B050"/>
                </a:solidFill>
                <a:latin typeface="Calibri"/>
                <a:ea typeface="Calibri"/>
                <a:cs typeface="Calibri"/>
                <a:sym typeface="Calibri"/>
              </a:rPr>
              <a:t>Abre la sala de Zoom 10 minutos antes de la clase para saludar a los estudiantes, especialmente a los nuevos. Cuando sea la hora de comenzar, inicia la grabación y da una cálida bienvenida. Preséntate y continúa conociendo a los estudiantes. Si hay muchos y no puedes terminar en algunos 10 minutos, invítalos a compartir sus saludos en el chat.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dirty="0" err="1">
                <a:latin typeface="Calibri"/>
                <a:ea typeface="Calibri"/>
                <a:cs typeface="Calibri"/>
                <a:sym typeface="Calibri"/>
              </a:rPr>
              <a:t>Éxodo</a:t>
            </a:r>
            <a:r>
              <a:rPr lang="en-US" sz="1800" dirty="0">
                <a:latin typeface="Calibri"/>
                <a:ea typeface="Calibri"/>
                <a:cs typeface="Calibri"/>
                <a:sym typeface="Calibri"/>
              </a:rPr>
              <a:t> 34:6-7 Luego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Señor</a:t>
            </a:r>
            <a:r>
              <a:rPr lang="en-US" sz="1800" dirty="0">
                <a:latin typeface="Calibri"/>
                <a:ea typeface="Calibri"/>
                <a:cs typeface="Calibri"/>
                <a:sym typeface="Calibri"/>
              </a:rPr>
              <a:t> </a:t>
            </a:r>
            <a:r>
              <a:rPr lang="en-US" sz="1800" dirty="0" err="1">
                <a:latin typeface="Calibri"/>
                <a:ea typeface="Calibri"/>
                <a:cs typeface="Calibri"/>
                <a:sym typeface="Calibri"/>
              </a:rPr>
              <a:t>pasó</a:t>
            </a:r>
            <a:r>
              <a:rPr lang="en-US" sz="1800" dirty="0">
                <a:latin typeface="Calibri"/>
                <a:ea typeface="Calibri"/>
                <a:cs typeface="Calibri"/>
                <a:sym typeface="Calibri"/>
              </a:rPr>
              <a:t> </a:t>
            </a:r>
            <a:r>
              <a:rPr lang="en-US" sz="1800" dirty="0" err="1">
                <a:latin typeface="Calibri"/>
                <a:ea typeface="Calibri"/>
                <a:cs typeface="Calibri"/>
                <a:sym typeface="Calibri"/>
              </a:rPr>
              <a:t>delante</a:t>
            </a:r>
            <a:r>
              <a:rPr lang="en-US" sz="1800" dirty="0">
                <a:latin typeface="Calibri"/>
                <a:ea typeface="Calibri"/>
                <a:cs typeface="Calibri"/>
                <a:sym typeface="Calibri"/>
              </a:rPr>
              <a:t> de Moisés, y </a:t>
            </a:r>
            <a:r>
              <a:rPr lang="en-US" sz="1800" dirty="0" err="1">
                <a:latin typeface="Calibri"/>
                <a:ea typeface="Calibri"/>
                <a:cs typeface="Calibri"/>
                <a:sym typeface="Calibri"/>
              </a:rPr>
              <a:t>proclamó</a:t>
            </a:r>
            <a:r>
              <a:rPr lang="en-US" sz="1800" dirty="0">
                <a:latin typeface="Calibri"/>
                <a:ea typeface="Calibri"/>
                <a:cs typeface="Calibri"/>
                <a:sym typeface="Calibri"/>
              </a:rPr>
              <a:t>: ¡El </a:t>
            </a:r>
            <a:r>
              <a:rPr lang="en-US" sz="1800" dirty="0" err="1">
                <a:latin typeface="Calibri"/>
                <a:ea typeface="Calibri"/>
                <a:cs typeface="Calibri"/>
                <a:sym typeface="Calibri"/>
              </a:rPr>
              <a:t>Señor</a:t>
            </a:r>
            <a:r>
              <a:rPr lang="en-US" sz="1800" dirty="0">
                <a:latin typeface="Calibri"/>
                <a:ea typeface="Calibri"/>
                <a:cs typeface="Calibri"/>
                <a:sym typeface="Calibri"/>
              </a:rPr>
              <a:t>! ¡El </a:t>
            </a:r>
            <a:r>
              <a:rPr lang="en-US" sz="1800" dirty="0" err="1">
                <a:latin typeface="Calibri"/>
                <a:ea typeface="Calibri"/>
                <a:cs typeface="Calibri"/>
                <a:sym typeface="Calibri"/>
              </a:rPr>
              <a:t>Señor</a:t>
            </a:r>
            <a:r>
              <a:rPr lang="en-US" sz="1800" dirty="0">
                <a:latin typeface="Calibri"/>
                <a:ea typeface="Calibri"/>
                <a:cs typeface="Calibri"/>
                <a:sym typeface="Calibri"/>
              </a:rPr>
              <a:t>! ¡Dios </a:t>
            </a:r>
            <a:r>
              <a:rPr lang="en-US" sz="1800" dirty="0" err="1">
                <a:latin typeface="Calibri"/>
                <a:ea typeface="Calibri"/>
                <a:cs typeface="Calibri"/>
                <a:sym typeface="Calibri"/>
              </a:rPr>
              <a:t>misericordioso</a:t>
            </a:r>
            <a:r>
              <a:rPr lang="en-US" sz="1800" dirty="0">
                <a:latin typeface="Calibri"/>
                <a:ea typeface="Calibri"/>
                <a:cs typeface="Calibri"/>
                <a:sym typeface="Calibri"/>
              </a:rPr>
              <a:t> y </a:t>
            </a:r>
            <a:r>
              <a:rPr lang="en-US" sz="1800" dirty="0" err="1">
                <a:latin typeface="Calibri"/>
                <a:ea typeface="Calibri"/>
                <a:cs typeface="Calibri"/>
                <a:sym typeface="Calibri"/>
              </a:rPr>
              <a:t>clemente</a:t>
            </a:r>
            <a:r>
              <a:rPr lang="en-US" sz="1800" dirty="0">
                <a:latin typeface="Calibri"/>
                <a:ea typeface="Calibri"/>
                <a:cs typeface="Calibri"/>
                <a:sym typeface="Calibri"/>
              </a:rPr>
              <a:t>! ¡Lento para la </a:t>
            </a:r>
            <a:r>
              <a:rPr lang="en-US" sz="1800" dirty="0" err="1">
                <a:latin typeface="Calibri"/>
                <a:ea typeface="Calibri"/>
                <a:cs typeface="Calibri"/>
                <a:sym typeface="Calibri"/>
              </a:rPr>
              <a:t>ira</a:t>
            </a:r>
            <a:r>
              <a:rPr lang="en-US" sz="1800" dirty="0">
                <a:latin typeface="Calibri"/>
                <a:ea typeface="Calibri"/>
                <a:cs typeface="Calibri"/>
                <a:sym typeface="Calibri"/>
              </a:rPr>
              <a:t>, y </a:t>
            </a:r>
            <a:r>
              <a:rPr lang="en-US" sz="1800" dirty="0" err="1">
                <a:latin typeface="Calibri"/>
                <a:ea typeface="Calibri"/>
                <a:cs typeface="Calibri"/>
                <a:sym typeface="Calibri"/>
              </a:rPr>
              <a:t>grande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misericordia y </a:t>
            </a:r>
            <a:r>
              <a:rPr lang="en-US" sz="1800" dirty="0" err="1">
                <a:latin typeface="Calibri"/>
                <a:ea typeface="Calibri"/>
                <a:cs typeface="Calibri"/>
                <a:sym typeface="Calibri"/>
              </a:rPr>
              <a:t>verdad</a:t>
            </a:r>
            <a:r>
              <a:rPr lang="en-US" sz="1800" dirty="0">
                <a:latin typeface="Calibri"/>
                <a:ea typeface="Calibri"/>
                <a:cs typeface="Calibri"/>
                <a:sym typeface="Calibri"/>
              </a:rPr>
              <a:t>! ¡Es </a:t>
            </a:r>
            <a:r>
              <a:rPr lang="en-US" sz="1800" dirty="0" err="1">
                <a:latin typeface="Calibri"/>
                <a:ea typeface="Calibri"/>
                <a:cs typeface="Calibri"/>
                <a:sym typeface="Calibri"/>
              </a:rPr>
              <a:t>misericordioso</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mil </a:t>
            </a:r>
            <a:r>
              <a:rPr lang="en-US" sz="1800" dirty="0" err="1">
                <a:latin typeface="Calibri"/>
                <a:ea typeface="Calibri"/>
                <a:cs typeface="Calibri"/>
                <a:sym typeface="Calibri"/>
              </a:rPr>
              <a:t>generaciones</a:t>
            </a:r>
            <a:r>
              <a:rPr lang="en-US" sz="1800" dirty="0">
                <a:latin typeface="Calibri"/>
                <a:ea typeface="Calibri"/>
                <a:cs typeface="Calibri"/>
                <a:sym typeface="Calibri"/>
              </a:rPr>
              <a:t>! ¡</a:t>
            </a:r>
            <a:r>
              <a:rPr lang="en-US" sz="1800" dirty="0" err="1">
                <a:latin typeface="Calibri"/>
                <a:ea typeface="Calibri"/>
                <a:cs typeface="Calibri"/>
                <a:sym typeface="Calibri"/>
              </a:rPr>
              <a:t>Perdona</a:t>
            </a:r>
            <a:r>
              <a:rPr lang="en-US" sz="1800" dirty="0">
                <a:latin typeface="Calibri"/>
                <a:ea typeface="Calibri"/>
                <a:cs typeface="Calibri"/>
                <a:sym typeface="Calibri"/>
              </a:rPr>
              <a:t> la </a:t>
            </a:r>
            <a:r>
              <a:rPr lang="en-US" sz="1800" dirty="0" err="1">
                <a:latin typeface="Calibri"/>
                <a:ea typeface="Calibri"/>
                <a:cs typeface="Calibri"/>
                <a:sym typeface="Calibri"/>
              </a:rPr>
              <a:t>maldad</a:t>
            </a:r>
            <a:r>
              <a:rPr lang="en-US" sz="1800" dirty="0">
                <a:latin typeface="Calibri"/>
                <a:ea typeface="Calibri"/>
                <a:cs typeface="Calibri"/>
                <a:sym typeface="Calibri"/>
              </a:rPr>
              <a:t>, la </a:t>
            </a:r>
            <a:r>
              <a:rPr lang="en-US" sz="1800" dirty="0" err="1">
                <a:latin typeface="Calibri"/>
                <a:ea typeface="Calibri"/>
                <a:cs typeface="Calibri"/>
                <a:sym typeface="Calibri"/>
              </a:rPr>
              <a:t>rebelión</a:t>
            </a:r>
            <a:r>
              <a:rPr lang="en-US" sz="1800" dirty="0">
                <a:latin typeface="Calibri"/>
                <a:ea typeface="Calibri"/>
                <a:cs typeface="Calibri"/>
                <a:sym typeface="Calibri"/>
              </a:rPr>
              <a:t> y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pecado</a:t>
            </a:r>
            <a:r>
              <a:rPr lang="en-US" sz="1800" dirty="0">
                <a:latin typeface="Calibri"/>
                <a:ea typeface="Calibri"/>
                <a:cs typeface="Calibri"/>
                <a:sym typeface="Calibri"/>
              </a:rPr>
              <a:t>, </a:t>
            </a:r>
            <a:r>
              <a:rPr lang="en-US" sz="1800" dirty="0" err="1">
                <a:latin typeface="Calibri"/>
                <a:ea typeface="Calibri"/>
                <a:cs typeface="Calibri"/>
                <a:sym typeface="Calibri"/>
              </a:rPr>
              <a:t>pero</a:t>
            </a:r>
            <a:r>
              <a:rPr lang="en-US" sz="1800" dirty="0">
                <a:latin typeface="Calibri"/>
                <a:ea typeface="Calibri"/>
                <a:cs typeface="Calibri"/>
                <a:sym typeface="Calibri"/>
              </a:rPr>
              <a:t> de </a:t>
            </a:r>
            <a:r>
              <a:rPr lang="en-US" sz="1800" dirty="0" err="1">
                <a:latin typeface="Calibri"/>
                <a:ea typeface="Calibri"/>
                <a:cs typeface="Calibri"/>
                <a:sym typeface="Calibri"/>
              </a:rPr>
              <a:t>ningún</a:t>
            </a:r>
            <a:r>
              <a:rPr lang="en-US" sz="1800" dirty="0">
                <a:latin typeface="Calibri"/>
                <a:ea typeface="Calibri"/>
                <a:cs typeface="Calibri"/>
                <a:sym typeface="Calibri"/>
              </a:rPr>
              <a:t> modo </a:t>
            </a:r>
            <a:r>
              <a:rPr lang="en-US" sz="1800" dirty="0" err="1">
                <a:latin typeface="Calibri"/>
                <a:ea typeface="Calibri"/>
                <a:cs typeface="Calibri"/>
                <a:sym typeface="Calibri"/>
              </a:rPr>
              <a:t>declara</a:t>
            </a:r>
            <a:r>
              <a:rPr lang="en-US" sz="1800" dirty="0">
                <a:latin typeface="Calibri"/>
                <a:ea typeface="Calibri"/>
                <a:cs typeface="Calibri"/>
                <a:sym typeface="Calibri"/>
              </a:rPr>
              <a:t> </a:t>
            </a:r>
            <a:r>
              <a:rPr lang="en-US" sz="1800" dirty="0" err="1">
                <a:latin typeface="Calibri"/>
                <a:ea typeface="Calibri"/>
                <a:cs typeface="Calibri"/>
                <a:sym typeface="Calibri"/>
              </a:rPr>
              <a:t>inocente</a:t>
            </a:r>
            <a:r>
              <a:rPr lang="en-US" sz="1800" dirty="0">
                <a:latin typeface="Calibri"/>
                <a:ea typeface="Calibri"/>
                <a:cs typeface="Calibri"/>
                <a:sym typeface="Calibri"/>
              </a:rPr>
              <a:t> al </a:t>
            </a:r>
            <a:r>
              <a:rPr lang="en-US" sz="1800" dirty="0" err="1">
                <a:latin typeface="Calibri"/>
                <a:ea typeface="Calibri"/>
                <a:cs typeface="Calibri"/>
                <a:sym typeface="Calibri"/>
              </a:rPr>
              <a:t>malvado</a:t>
            </a:r>
            <a:r>
              <a:rPr lang="en-US" sz="1800" dirty="0">
                <a:latin typeface="Calibri"/>
                <a:ea typeface="Calibri"/>
                <a:cs typeface="Calibri"/>
                <a:sym typeface="Calibri"/>
              </a:rPr>
              <a:t>! ¡</a:t>
            </a:r>
            <a:r>
              <a:rPr lang="en-US" sz="1800" dirty="0" err="1">
                <a:latin typeface="Calibri"/>
                <a:ea typeface="Calibri"/>
                <a:cs typeface="Calibri"/>
                <a:sym typeface="Calibri"/>
              </a:rPr>
              <a:t>Castiga</a:t>
            </a:r>
            <a:r>
              <a:rPr lang="en-US" sz="1800" dirty="0">
                <a:latin typeface="Calibri"/>
                <a:ea typeface="Calibri"/>
                <a:cs typeface="Calibri"/>
                <a:sym typeface="Calibri"/>
              </a:rPr>
              <a:t> la </a:t>
            </a:r>
            <a:r>
              <a:rPr lang="en-US" sz="1800" dirty="0" err="1">
                <a:latin typeface="Calibri"/>
                <a:ea typeface="Calibri"/>
                <a:cs typeface="Calibri"/>
                <a:sym typeface="Calibri"/>
              </a:rPr>
              <a:t>maldad</a:t>
            </a:r>
            <a:r>
              <a:rPr lang="en-US" sz="1800" dirty="0">
                <a:latin typeface="Calibri"/>
                <a:ea typeface="Calibri"/>
                <a:cs typeface="Calibri"/>
                <a:sym typeface="Calibri"/>
              </a:rPr>
              <a:t> de </a:t>
            </a:r>
            <a:r>
              <a:rPr lang="en-US" sz="1800" dirty="0" err="1">
                <a:latin typeface="Calibri"/>
                <a:ea typeface="Calibri"/>
                <a:cs typeface="Calibri"/>
                <a:sym typeface="Calibri"/>
              </a:rPr>
              <a:t>los</a:t>
            </a:r>
            <a:r>
              <a:rPr lang="en-US" sz="1800" dirty="0">
                <a:latin typeface="Calibri"/>
                <a:ea typeface="Calibri"/>
                <a:cs typeface="Calibri"/>
                <a:sym typeface="Calibri"/>
              </a:rPr>
              <a:t> padres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hijos</a:t>
            </a:r>
            <a:r>
              <a:rPr lang="en-US" sz="1800" dirty="0">
                <a:latin typeface="Calibri"/>
                <a:ea typeface="Calibri"/>
                <a:cs typeface="Calibri"/>
                <a:sym typeface="Calibri"/>
              </a:rPr>
              <a:t> y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hijos</a:t>
            </a:r>
            <a:r>
              <a:rPr lang="en-US" sz="1800" dirty="0">
                <a:latin typeface="Calibri"/>
                <a:ea typeface="Calibri"/>
                <a:cs typeface="Calibri"/>
                <a:sym typeface="Calibri"/>
              </a:rPr>
              <a:t> de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hijos</a:t>
            </a:r>
            <a:r>
              <a:rPr lang="en-US" sz="1800" dirty="0">
                <a:latin typeface="Calibri"/>
                <a:ea typeface="Calibri"/>
                <a:cs typeface="Calibri"/>
                <a:sym typeface="Calibri"/>
              </a:rPr>
              <a:t>, hasta la </a:t>
            </a:r>
            <a:r>
              <a:rPr lang="en-US" sz="1800" dirty="0" err="1">
                <a:latin typeface="Calibri"/>
                <a:ea typeface="Calibri"/>
                <a:cs typeface="Calibri"/>
                <a:sym typeface="Calibri"/>
              </a:rPr>
              <a:t>tercera</a:t>
            </a:r>
            <a:r>
              <a:rPr lang="en-US" sz="1800" dirty="0">
                <a:latin typeface="Calibri"/>
                <a:ea typeface="Calibri"/>
                <a:cs typeface="Calibri"/>
                <a:sym typeface="Calibri"/>
              </a:rPr>
              <a:t> y </a:t>
            </a:r>
            <a:r>
              <a:rPr lang="en-US" sz="1800" dirty="0" err="1">
                <a:latin typeface="Calibri"/>
                <a:ea typeface="Calibri"/>
                <a:cs typeface="Calibri"/>
                <a:sym typeface="Calibri"/>
              </a:rPr>
              <a:t>cuarta</a:t>
            </a:r>
            <a:r>
              <a:rPr lang="en-US" sz="1800" dirty="0">
                <a:latin typeface="Calibri"/>
                <a:ea typeface="Calibri"/>
                <a:cs typeface="Calibri"/>
                <a:sym typeface="Calibri"/>
              </a:rPr>
              <a:t> </a:t>
            </a:r>
            <a:r>
              <a:rPr lang="en-US" sz="1800" dirty="0" err="1">
                <a:latin typeface="Calibri"/>
                <a:ea typeface="Calibri"/>
                <a:cs typeface="Calibri"/>
                <a:sym typeface="Calibri"/>
              </a:rPr>
              <a:t>generación</a:t>
            </a:r>
            <a:r>
              <a:rPr lang="en-US" sz="1800" dirty="0">
                <a:latin typeface="Calibri"/>
                <a:ea typeface="Calibri"/>
                <a:cs typeface="Calibri"/>
                <a:sym typeface="Calibri"/>
              </a:rPr>
              <a:t>!” </a:t>
            </a:r>
            <a:endParaRPr sz="1800" dirty="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dirty="0">
                <a:latin typeface="Calibri"/>
                <a:ea typeface="Calibri"/>
                <a:cs typeface="Calibri"/>
                <a:sym typeface="Calibri"/>
              </a:rPr>
              <a:t>Este </a:t>
            </a:r>
            <a:r>
              <a:rPr lang="en-US" sz="1800" dirty="0" err="1">
                <a:latin typeface="Calibri"/>
                <a:ea typeface="Calibri"/>
                <a:cs typeface="Calibri"/>
                <a:sym typeface="Calibri"/>
              </a:rPr>
              <a:t>texto</a:t>
            </a:r>
            <a:r>
              <a:rPr lang="en-US" sz="1800" dirty="0">
                <a:latin typeface="Calibri"/>
                <a:ea typeface="Calibri"/>
                <a:cs typeface="Calibri"/>
                <a:sym typeface="Calibri"/>
              </a:rPr>
              <a:t> es </a:t>
            </a:r>
            <a:r>
              <a:rPr lang="en-US" sz="1800" dirty="0" err="1">
                <a:latin typeface="Calibri"/>
                <a:ea typeface="Calibri"/>
                <a:cs typeface="Calibri"/>
                <a:sym typeface="Calibri"/>
              </a:rPr>
              <a:t>único</a:t>
            </a:r>
            <a:r>
              <a:rPr lang="en-US" sz="1800" dirty="0">
                <a:latin typeface="Calibri"/>
                <a:ea typeface="Calibri"/>
                <a:cs typeface="Calibri"/>
                <a:sym typeface="Calibri"/>
              </a:rPr>
              <a:t> </a:t>
            </a:r>
            <a:r>
              <a:rPr lang="en-US" sz="1800" dirty="0" err="1">
                <a:latin typeface="Calibri"/>
                <a:ea typeface="Calibri"/>
                <a:cs typeface="Calibri"/>
                <a:sym typeface="Calibri"/>
              </a:rPr>
              <a:t>porque</a:t>
            </a:r>
            <a:r>
              <a:rPr lang="en-US" sz="1800" dirty="0">
                <a:latin typeface="Calibri"/>
                <a:ea typeface="Calibri"/>
                <a:cs typeface="Calibri"/>
                <a:sym typeface="Calibri"/>
              </a:rPr>
              <a:t> es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mensaje</a:t>
            </a:r>
            <a:r>
              <a:rPr lang="en-US" sz="1800" dirty="0">
                <a:latin typeface="Calibri"/>
                <a:ea typeface="Calibri"/>
                <a:cs typeface="Calibri"/>
                <a:sym typeface="Calibri"/>
              </a:rPr>
              <a:t> de Dios </a:t>
            </a:r>
            <a:r>
              <a:rPr lang="en-US" sz="1800" dirty="0" err="1">
                <a:latin typeface="Calibri"/>
                <a:ea typeface="Calibri"/>
                <a:cs typeface="Calibri"/>
                <a:sym typeface="Calibri"/>
              </a:rPr>
              <a:t>sobre</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propio</a:t>
            </a:r>
            <a:r>
              <a:rPr lang="en-US" sz="1800" dirty="0">
                <a:latin typeface="Calibri"/>
                <a:ea typeface="Calibri"/>
                <a:cs typeface="Calibri"/>
                <a:sym typeface="Calibri"/>
              </a:rPr>
              <a:t> </a:t>
            </a:r>
            <a:r>
              <a:rPr lang="en-US" sz="1800" dirty="0" err="1">
                <a:latin typeface="Calibri"/>
                <a:ea typeface="Calibri"/>
                <a:cs typeface="Calibri"/>
                <a:sym typeface="Calibri"/>
              </a:rPr>
              <a:t>nombre</a:t>
            </a:r>
            <a:r>
              <a:rPr lang="en-US" sz="1800" dirty="0">
                <a:latin typeface="Calibri"/>
                <a:ea typeface="Calibri"/>
                <a:cs typeface="Calibri"/>
                <a:sym typeface="Calibri"/>
              </a:rPr>
              <a:t>. </a:t>
            </a:r>
            <a:endParaRPr sz="1800" dirty="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dirty="0">
                <a:latin typeface="Calibri"/>
                <a:ea typeface="Calibri"/>
                <a:cs typeface="Calibri"/>
                <a:sym typeface="Calibri"/>
              </a:rPr>
              <a:t>Dios es </a:t>
            </a:r>
            <a:r>
              <a:rPr lang="en-US" sz="1800" dirty="0" err="1">
                <a:latin typeface="Calibri"/>
                <a:ea typeface="Calibri"/>
                <a:cs typeface="Calibri"/>
                <a:sym typeface="Calibri"/>
              </a:rPr>
              <a:t>justo</a:t>
            </a:r>
            <a:r>
              <a:rPr lang="en-US" sz="1800" dirty="0">
                <a:latin typeface="Calibri"/>
                <a:ea typeface="Calibri"/>
                <a:cs typeface="Calibri"/>
                <a:sym typeface="Calibri"/>
              </a:rPr>
              <a:t>, </a:t>
            </a:r>
            <a:r>
              <a:rPr lang="en-US" sz="1800" dirty="0" err="1">
                <a:latin typeface="Calibri"/>
                <a:ea typeface="Calibri"/>
                <a:cs typeface="Calibri"/>
                <a:sym typeface="Calibri"/>
              </a:rPr>
              <a:t>compasivo</a:t>
            </a:r>
            <a:r>
              <a:rPr lang="en-US" sz="1800" dirty="0">
                <a:latin typeface="Calibri"/>
                <a:ea typeface="Calibri"/>
                <a:cs typeface="Calibri"/>
                <a:sym typeface="Calibri"/>
              </a:rPr>
              <a:t>, </a:t>
            </a:r>
            <a:r>
              <a:rPr lang="en-US" sz="1800" dirty="0" err="1">
                <a:latin typeface="Calibri"/>
                <a:ea typeface="Calibri"/>
                <a:cs typeface="Calibri"/>
                <a:sym typeface="Calibri"/>
              </a:rPr>
              <a:t>misericordioso</a:t>
            </a:r>
            <a:r>
              <a:rPr lang="en-US" sz="1800" dirty="0">
                <a:latin typeface="Calibri"/>
                <a:ea typeface="Calibri"/>
                <a:cs typeface="Calibri"/>
                <a:sym typeface="Calibri"/>
              </a:rPr>
              <a:t>, amoroso, </a:t>
            </a:r>
            <a:r>
              <a:rPr lang="en-US" sz="1800" dirty="0" err="1">
                <a:latin typeface="Calibri"/>
                <a:ea typeface="Calibri"/>
                <a:cs typeface="Calibri"/>
                <a:sym typeface="Calibri"/>
              </a:rPr>
              <a:t>perdonador</a:t>
            </a:r>
            <a:r>
              <a:rPr lang="en-US" sz="1800" dirty="0">
                <a:latin typeface="Calibri"/>
                <a:ea typeface="Calibri"/>
                <a:cs typeface="Calibri"/>
                <a:sym typeface="Calibri"/>
              </a:rPr>
              <a:t> </a:t>
            </a:r>
            <a:endParaRPr sz="1800" dirty="0">
              <a:latin typeface="Calibri"/>
              <a:ea typeface="Calibri"/>
              <a:cs typeface="Calibri"/>
              <a:sym typeface="Calibri"/>
            </a:endParaRPr>
          </a:p>
          <a:p>
            <a:pPr marL="742950" marR="0" lvl="1" indent="-330200" algn="l" defTabSz="914400" rtl="0" eaLnBrk="1" fontAlgn="auto" latinLnBrk="0" hangingPunct="1">
              <a:lnSpc>
                <a:spcPct val="100000"/>
              </a:lnSpc>
              <a:spcBef>
                <a:spcPts val="0"/>
              </a:spcBef>
              <a:spcAft>
                <a:spcPts val="0"/>
              </a:spcAft>
              <a:buClr>
                <a:srgbClr val="000000"/>
              </a:buClr>
              <a:buSzPts val="1800"/>
              <a:buFont typeface="Courier New"/>
              <a:buChar char="o"/>
              <a:tabLst/>
              <a:defRPr/>
            </a:pPr>
            <a:r>
              <a:rPr lang="es-ES" sz="18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Record</a:t>
            </a:r>
            <a:r>
              <a:rPr lang="es-ES" sz="1800" dirty="0">
                <a:effectLst/>
                <a:latin typeface="Calibri" panose="020F0502020204030204" pitchFamily="34" charset="0"/>
                <a:ea typeface="Calibri" panose="020F0502020204030204" pitchFamily="34" charset="0"/>
                <a:cs typeface="Courier New" panose="02070309020205020404" pitchFamily="49" charset="0"/>
              </a:rPr>
              <a:t>e</a:t>
            </a:r>
            <a:r>
              <a:rPr lang="es-ES" sz="18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mos que Jesús es el cumplimento perfecto tanto de la justicia de Dios como de su misericordia. Aunque estos atributos parecen opuestos – Dios castiga al pecador y, al mismo tiempo, perdona al pecador – se armonizan completamente en la obra de Cristo. Dios, en su justicia, castigó a Jesús en lugar de nosotros; y así, en su misericordia, puede perdonar plenamente a los pecadores por causa de Cristo. </a:t>
            </a:r>
            <a:endParaRPr lang="en-US" sz="18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330200" algn="l" rtl="0">
              <a:lnSpc>
                <a:spcPct val="100000"/>
              </a:lnSpc>
              <a:spcBef>
                <a:spcPts val="0"/>
              </a:spcBef>
              <a:spcAft>
                <a:spcPts val="0"/>
              </a:spcAft>
              <a:buSzPts val="1800"/>
              <a:buFont typeface="Courier New"/>
              <a:buChar char="o"/>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164" name="Google Shape;1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En la lección </a:t>
            </a:r>
            <a:r>
              <a:rPr lang="en-US" sz="1800">
                <a:latin typeface="Calibri"/>
                <a:ea typeface="Calibri"/>
                <a:cs typeface="Calibri"/>
                <a:sym typeface="Calibri"/>
              </a:rPr>
              <a:t>para el día de hoy</a:t>
            </a:r>
            <a:r>
              <a:rPr lang="en-US" sz="1800">
                <a:solidFill>
                  <a:srgbClr val="000000"/>
                </a:solidFill>
                <a:latin typeface="Calibri"/>
                <a:ea typeface="Calibri"/>
                <a:cs typeface="Calibri"/>
                <a:sym typeface="Calibri"/>
              </a:rPr>
              <a:t>, nuestro objetivo es: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1. Identificar las características de Dios. </a:t>
            </a: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b="1">
                <a:latin typeface="Calibri"/>
                <a:ea typeface="Calibri"/>
                <a:cs typeface="Calibri"/>
                <a:sym typeface="Calibri"/>
              </a:rPr>
              <a:t>2. Explicar el significado de la palabra “Trinidad”.</a:t>
            </a:r>
            <a:endParaRPr sz="1800" b="1">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3. Reflexionar sobre cómo Dios Padre nos cuida y protege. </a:t>
            </a:r>
            <a:endParaRPr sz="1800">
              <a:latin typeface="Calibri"/>
              <a:ea typeface="Calibri"/>
              <a:cs typeface="Calibri"/>
              <a:sym typeface="Calibri"/>
            </a:endParaRPr>
          </a:p>
          <a:p>
            <a:pPr marL="228600" marR="171450" lvl="0" indent="0" algn="l" rtl="0">
              <a:lnSpc>
                <a:spcPct val="100000"/>
              </a:lnSpc>
              <a:spcBef>
                <a:spcPts val="5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71" name="Google Shape;17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latin typeface="Calibri"/>
                <a:ea typeface="Calibri"/>
                <a:cs typeface="Calibri"/>
                <a:sym typeface="Calibri"/>
              </a:rPr>
              <a:t>1. Ahora examinaremos otra característica importante de Dios. Dios es trino. </a:t>
            </a:r>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r>
              <a:rPr lang="en-US" sz="1800">
                <a:latin typeface="Calibri"/>
                <a:ea typeface="Calibri"/>
                <a:cs typeface="Calibri"/>
                <a:sym typeface="Calibri"/>
              </a:rPr>
              <a:t>Pregunta para la clase: ¿Qué significa la palabra “Trinidad”?</a:t>
            </a:r>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r>
              <a:rPr lang="en-US" sz="1800">
                <a:latin typeface="Calibri"/>
                <a:ea typeface="Calibri"/>
                <a:cs typeface="Calibri"/>
                <a:sym typeface="Calibri"/>
              </a:rPr>
              <a:t> </a:t>
            </a:r>
            <a:r>
              <a:rPr lang="en-US" sz="1800" i="1">
                <a:solidFill>
                  <a:srgbClr val="00B050"/>
                </a:solidFill>
                <a:latin typeface="Calibri"/>
                <a:ea typeface="Calibri"/>
                <a:cs typeface="Calibri"/>
                <a:sym typeface="Calibri"/>
              </a:rPr>
              <a:t>Da tiempo para que los estudiantes respondan.</a:t>
            </a:r>
            <a:r>
              <a:rPr lang="en-US" sz="1800">
                <a:solidFill>
                  <a:srgbClr val="00B050"/>
                </a:solidFill>
                <a:latin typeface="Calibri"/>
                <a:ea typeface="Calibri"/>
                <a:cs typeface="Calibri"/>
                <a:sym typeface="Calibri"/>
              </a:rPr>
              <a:t> </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a:solidFill>
                <a:schemeClr val="dk1"/>
              </a:solidFill>
              <a:latin typeface="Calibri"/>
              <a:ea typeface="Calibri"/>
              <a:cs typeface="Calibri"/>
              <a:sym typeface="Calibri"/>
            </a:endParaRPr>
          </a:p>
        </p:txBody>
      </p:sp>
      <p:sp>
        <p:nvSpPr>
          <p:cNvPr id="191" name="Google Shape;191;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ee3aea5128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La Palabra “Trinidad” </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“Trinidad” y su término relacionado “trino” significan tres en uno. </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latin typeface="Calibri"/>
                <a:ea typeface="Calibri"/>
                <a:cs typeface="Calibri"/>
                <a:sym typeface="Calibri"/>
              </a:rPr>
              <a:t>Trinidad = Trio y unidad</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latin typeface="Calibri"/>
                <a:ea typeface="Calibri"/>
                <a:cs typeface="Calibri"/>
                <a:sym typeface="Calibri"/>
              </a:rPr>
              <a:t>Trino = Tres y uno</a:t>
            </a:r>
            <a:endParaRPr sz="1800"/>
          </a:p>
          <a:p>
            <a:pPr marL="628650" marR="0" lvl="1"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Son palabras que los cristianos han usado a través de los siglos para describir el misterio de cómo Dios se ha revelado en la Biblia: hay un solo Dios, pero en ese único Dios hay tres personas.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99" name="Google Shape;199;g2ee3aea512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Char char="●"/>
            </a:pPr>
            <a:r>
              <a:rPr lang="en-US" sz="1900" u="none" strike="noStrike">
                <a:latin typeface="Calibri"/>
                <a:ea typeface="Calibri"/>
                <a:cs typeface="Calibri"/>
                <a:sym typeface="Calibri"/>
              </a:rPr>
              <a:t>Deuteronomio 6:4, “Oye, Israel: el Señor nuestro Dios, el Señor es uno”. Solo hay un Dios verdadero.</a:t>
            </a:r>
            <a:endParaRPr sz="1800"/>
          </a:p>
          <a:p>
            <a:pPr marL="342900" marR="0" lvl="0" indent="-273050" algn="l" rtl="0">
              <a:lnSpc>
                <a:spcPct val="100000"/>
              </a:lnSpc>
              <a:spcBef>
                <a:spcPts val="1000"/>
              </a:spcBef>
              <a:spcAft>
                <a:spcPts val="0"/>
              </a:spcAft>
              <a:buSzPts val="1100"/>
              <a:buNone/>
            </a:pPr>
            <a:endParaRPr sz="1900" u="none" strike="noStrike">
              <a:latin typeface="Calibri"/>
              <a:ea typeface="Calibri"/>
              <a:cs typeface="Calibri"/>
              <a:sym typeface="Calibri"/>
            </a:endParaRPr>
          </a:p>
          <a:p>
            <a:pPr marL="342900" marR="0" lvl="0" indent="-387350" algn="l" rtl="0">
              <a:lnSpc>
                <a:spcPct val="100000"/>
              </a:lnSpc>
              <a:spcBef>
                <a:spcPts val="1000"/>
              </a:spcBef>
              <a:spcAft>
                <a:spcPts val="0"/>
              </a:spcAft>
              <a:buSzPts val="1800"/>
              <a:buChar char="●"/>
            </a:pPr>
            <a:r>
              <a:rPr lang="en-US" sz="1900" u="none" strike="noStrike">
                <a:latin typeface="Calibri"/>
                <a:ea typeface="Calibri"/>
                <a:cs typeface="Calibri"/>
                <a:sym typeface="Calibri"/>
              </a:rPr>
              <a:t>Mateo 28:19, “Por tanto, vayan y hagan discípulos en todas las naciones, y bautícenlos en el nombre del Padre, y del Hijo, y del Espíritu Santo”. Hay tres personas en la Trinidad.</a:t>
            </a:r>
            <a:endParaRPr sz="1900" u="none" strike="noStrike">
              <a:latin typeface="Calibri"/>
              <a:ea typeface="Calibri"/>
              <a:cs typeface="Calibri"/>
              <a:sym typeface="Calibri"/>
            </a:endParaRPr>
          </a:p>
          <a:p>
            <a:pPr marL="457200" marR="0" lvl="0" indent="-228600" algn="l" rtl="0">
              <a:lnSpc>
                <a:spcPct val="100000"/>
              </a:lnSpc>
              <a:spcBef>
                <a:spcPts val="1000"/>
              </a:spcBef>
              <a:spcAft>
                <a:spcPts val="0"/>
              </a:spcAft>
              <a:buClr>
                <a:srgbClr val="000000"/>
              </a:buClr>
              <a:buSzPts val="1100"/>
              <a:buFont typeface="Arial"/>
              <a:buNone/>
            </a:pPr>
            <a:endParaRPr sz="1800"/>
          </a:p>
        </p:txBody>
      </p:sp>
      <p:sp>
        <p:nvSpPr>
          <p:cNvPr id="217" name="Google Shape;2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Dios Padre, Dios Hijo y Dios Espíritu Santo son tres personas distintas, pero cada una es plenamente Dios, y son un solo Dios.</a:t>
            </a:r>
          </a:p>
          <a:p>
            <a:pPr marL="0" marR="0" lvl="0" indent="0">
              <a:buFontTx/>
              <a:buNone/>
            </a:pP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El Padre no es el Hijo ni el Espíritu Santo; el Hijo no es el Padre ni el Espíritu Santo; el Espíritu Santo no es el Padre ni el Hijo – pero los tres son un solo Dios.</a:t>
            </a:r>
          </a:p>
          <a:p>
            <a:pPr marL="0" marR="0" lvl="0" indent="0" algn="l" rtl="0">
              <a:lnSpc>
                <a:spcPct val="100000"/>
              </a:lnSpc>
              <a:spcBef>
                <a:spcPts val="0"/>
              </a:spcBef>
              <a:spcAft>
                <a:spcPts val="0"/>
              </a:spcAft>
              <a:buSzPts val="1800"/>
              <a:buFontTx/>
              <a:buNone/>
            </a:pPr>
            <a:endParaRPr lang="en-US" sz="1800" dirty="0">
              <a:latin typeface="Calibri"/>
              <a:ea typeface="Calibri"/>
              <a:cs typeface="Calibri"/>
              <a:sym typeface="Calibri"/>
            </a:endParaRPr>
          </a:p>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La enseñanza bíblica sobre la Trinidad es esencial para nuestra salvación.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marR="0" lvl="0" indent="0">
              <a:buFontTx/>
              <a:buNone/>
            </a:pPr>
            <a:endPar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endParaRPr>
          </a:p>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Es Dios verdadero es trino; esta es su identidad central tal como la Biblia lo revela. Si negamos la enseñanza bíblica sobre la Trinidad y creemos en un “dios” que no es trino, en realidad estamos inventando un dios falso – uno que no existe – y un dios falso no puede salvar. Lamentablemente, algunos grupos que afirman ser cristianos han caído en este error y, por lo tanto, no son verdaderamente cristianos. Ejemplos incluyen a los Testigos de Jehová, los Mormones y las Iglesias Pentecostales Unitarias.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marR="0" lvl="0" indent="0" algn="l" rtl="0">
              <a:lnSpc>
                <a:spcPct val="100000"/>
              </a:lnSpc>
              <a:spcBef>
                <a:spcPts val="0"/>
              </a:spcBef>
              <a:spcAft>
                <a:spcPts val="0"/>
              </a:spcAft>
              <a:buSzPts val="1800"/>
              <a:buFontTx/>
              <a:buNone/>
            </a:pPr>
            <a:endParaRPr sz="1800" dirty="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24" name="Google Shape;2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0" algn="l" rtl="0">
              <a:lnSpc>
                <a:spcPct val="100000"/>
              </a:lnSpc>
              <a:spcBef>
                <a:spcPts val="1000"/>
              </a:spcBef>
              <a:spcAft>
                <a:spcPts val="0"/>
              </a:spcAft>
              <a:buClr>
                <a:srgbClr val="000000"/>
              </a:buClr>
              <a:buSzPts val="1100"/>
              <a:buFont typeface="Arial"/>
              <a:buNone/>
            </a:pPr>
            <a:r>
              <a:rPr lang="en-US" sz="1800" dirty="0" err="1">
                <a:latin typeface="Calibri"/>
                <a:ea typeface="Calibri"/>
                <a:cs typeface="Calibri"/>
                <a:sym typeface="Calibri"/>
              </a:rPr>
              <a:t>Recordemos</a:t>
            </a:r>
            <a:r>
              <a:rPr lang="en-US" sz="1800" dirty="0">
                <a:latin typeface="Calibri"/>
                <a:ea typeface="Calibri"/>
                <a:cs typeface="Calibri"/>
                <a:sym typeface="Calibri"/>
              </a:rPr>
              <a:t> las </a:t>
            </a:r>
            <a:r>
              <a:rPr lang="en-US" sz="1800" dirty="0" err="1">
                <a:latin typeface="Calibri"/>
                <a:ea typeface="Calibri"/>
                <a:cs typeface="Calibri"/>
                <a:sym typeface="Calibri"/>
              </a:rPr>
              <a:t>buenas</a:t>
            </a:r>
            <a:r>
              <a:rPr lang="en-US" sz="1800" dirty="0">
                <a:latin typeface="Calibri"/>
                <a:ea typeface="Calibri"/>
                <a:cs typeface="Calibri"/>
                <a:sym typeface="Calibri"/>
              </a:rPr>
              <a:t> </a:t>
            </a:r>
            <a:r>
              <a:rPr lang="en-US" sz="1800" dirty="0" err="1">
                <a:latin typeface="Calibri"/>
                <a:ea typeface="Calibri"/>
                <a:cs typeface="Calibri"/>
                <a:sym typeface="Calibri"/>
              </a:rPr>
              <a:t>nuevas</a:t>
            </a:r>
            <a:r>
              <a:rPr lang="en-US" sz="1800" dirty="0">
                <a:latin typeface="Calibri"/>
                <a:ea typeface="Calibri"/>
                <a:cs typeface="Calibri"/>
                <a:sym typeface="Calibri"/>
              </a:rPr>
              <a:t> del </a:t>
            </a:r>
            <a:r>
              <a:rPr lang="en-US" sz="1800" dirty="0" err="1">
                <a:latin typeface="Calibri"/>
                <a:ea typeface="Calibri"/>
                <a:cs typeface="Calibri"/>
                <a:sym typeface="Calibri"/>
              </a:rPr>
              <a:t>evangelio</a:t>
            </a:r>
            <a:r>
              <a:rPr lang="en-US" sz="1800" dirty="0">
                <a:latin typeface="Calibri"/>
                <a:ea typeface="Calibri"/>
                <a:cs typeface="Calibri"/>
                <a:sym typeface="Calibri"/>
              </a:rPr>
              <a:t>: que la </a:t>
            </a:r>
            <a:r>
              <a:rPr lang="en-US" sz="1800" dirty="0" err="1">
                <a:latin typeface="Calibri"/>
                <a:ea typeface="Calibri"/>
                <a:cs typeface="Calibri"/>
                <a:sym typeface="Calibri"/>
              </a:rPr>
              <a:t>gracia</a:t>
            </a:r>
            <a:r>
              <a:rPr lang="en-US" sz="1800" dirty="0">
                <a:latin typeface="Calibri"/>
                <a:ea typeface="Calibri"/>
                <a:cs typeface="Calibri"/>
                <a:sym typeface="Calibri"/>
              </a:rPr>
              <a:t> de Dios (</a:t>
            </a:r>
            <a:r>
              <a:rPr lang="en-US" sz="1800" dirty="0" err="1">
                <a:latin typeface="Calibri"/>
                <a:ea typeface="Calibri"/>
                <a:cs typeface="Calibri"/>
                <a:sym typeface="Calibri"/>
              </a:rPr>
              <a:t>su</a:t>
            </a:r>
            <a:r>
              <a:rPr lang="en-US" sz="1800" dirty="0">
                <a:latin typeface="Calibri"/>
                <a:ea typeface="Calibri"/>
                <a:cs typeface="Calibri"/>
                <a:sym typeface="Calibri"/>
              </a:rPr>
              <a:t> amor </a:t>
            </a:r>
            <a:r>
              <a:rPr lang="en-US" sz="1800" dirty="0" err="1">
                <a:latin typeface="Calibri"/>
                <a:ea typeface="Calibri"/>
                <a:cs typeface="Calibri"/>
                <a:sym typeface="Calibri"/>
              </a:rPr>
              <a:t>inmerecido</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pecadores</a:t>
            </a:r>
            <a:r>
              <a:rPr lang="en-US" sz="1800" dirty="0">
                <a:latin typeface="Calibri"/>
                <a:ea typeface="Calibri"/>
                <a:cs typeface="Calibri"/>
                <a:sym typeface="Calibri"/>
              </a:rPr>
              <a:t>) es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corazón</a:t>
            </a:r>
            <a:r>
              <a:rPr lang="en-US" sz="1800" dirty="0">
                <a:latin typeface="Calibri"/>
                <a:ea typeface="Calibri"/>
                <a:cs typeface="Calibri"/>
                <a:sym typeface="Calibri"/>
              </a:rPr>
              <a:t> y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núcleo</a:t>
            </a:r>
            <a:r>
              <a:rPr lang="en-US" sz="1800" dirty="0">
                <a:latin typeface="Calibri"/>
                <a:ea typeface="Calibri"/>
                <a:cs typeface="Calibri"/>
                <a:sym typeface="Calibri"/>
              </a:rPr>
              <a:t> de </a:t>
            </a:r>
            <a:r>
              <a:rPr lang="en-US" sz="1800" dirty="0" err="1">
                <a:latin typeface="Calibri"/>
                <a:ea typeface="Calibri"/>
                <a:cs typeface="Calibri"/>
                <a:sym typeface="Calibri"/>
              </a:rPr>
              <a:t>nuestra</a:t>
            </a:r>
            <a:r>
              <a:rPr lang="en-US" sz="1800" dirty="0">
                <a:latin typeface="Calibri"/>
                <a:ea typeface="Calibri"/>
                <a:cs typeface="Calibri"/>
                <a:sym typeface="Calibri"/>
              </a:rPr>
              <a:t> </a:t>
            </a:r>
            <a:r>
              <a:rPr lang="en-US" sz="1800" dirty="0" err="1">
                <a:latin typeface="Calibri"/>
                <a:ea typeface="Calibri"/>
                <a:cs typeface="Calibri"/>
                <a:sym typeface="Calibri"/>
              </a:rPr>
              <a:t>salvación</a:t>
            </a:r>
            <a:r>
              <a:rPr lang="en-US" sz="1800" dirty="0">
                <a:latin typeface="Calibri"/>
                <a:ea typeface="Calibri"/>
                <a:cs typeface="Calibri"/>
                <a:sym typeface="Calibri"/>
              </a:rPr>
              <a:t>. Dios </a:t>
            </a:r>
            <a:r>
              <a:rPr lang="en-US" sz="1800" dirty="0" err="1">
                <a:latin typeface="Calibri"/>
                <a:ea typeface="Calibri"/>
                <a:cs typeface="Calibri"/>
                <a:sym typeface="Calibri"/>
              </a:rPr>
              <a:t>tuvo</a:t>
            </a:r>
            <a:r>
              <a:rPr lang="en-US" sz="1800" dirty="0">
                <a:latin typeface="Calibri"/>
                <a:ea typeface="Calibri"/>
                <a:cs typeface="Calibri"/>
                <a:sym typeface="Calibri"/>
              </a:rPr>
              <a:t> que </a:t>
            </a:r>
            <a:r>
              <a:rPr lang="en-US" sz="1800" dirty="0" err="1">
                <a:latin typeface="Calibri"/>
                <a:ea typeface="Calibri"/>
                <a:cs typeface="Calibri"/>
                <a:sym typeface="Calibri"/>
              </a:rPr>
              <a:t>actuar</a:t>
            </a:r>
            <a:r>
              <a:rPr lang="en-US" sz="1800" dirty="0">
                <a:latin typeface="Calibri"/>
                <a:ea typeface="Calibri"/>
                <a:cs typeface="Calibri"/>
                <a:sym typeface="Calibri"/>
              </a:rPr>
              <a:t> para </a:t>
            </a:r>
            <a:r>
              <a:rPr lang="en-US" sz="1800" dirty="0" err="1">
                <a:latin typeface="Calibri"/>
                <a:ea typeface="Calibri"/>
                <a:cs typeface="Calibri"/>
                <a:sym typeface="Calibri"/>
              </a:rPr>
              <a:t>salvarnos</a:t>
            </a:r>
            <a:r>
              <a:rPr lang="en-US" sz="1800" dirty="0">
                <a:latin typeface="Calibri"/>
                <a:ea typeface="Calibri"/>
                <a:cs typeface="Calibri"/>
                <a:sym typeface="Calibri"/>
              </a:rPr>
              <a:t> </a:t>
            </a:r>
            <a:r>
              <a:rPr lang="en-US" sz="1800" dirty="0" err="1">
                <a:latin typeface="Calibri"/>
                <a:ea typeface="Calibri"/>
                <a:cs typeface="Calibri"/>
                <a:sym typeface="Calibri"/>
              </a:rPr>
              <a:t>porque</a:t>
            </a:r>
            <a:r>
              <a:rPr lang="en-US" sz="1800" dirty="0">
                <a:latin typeface="Calibri"/>
                <a:ea typeface="Calibri"/>
                <a:cs typeface="Calibri"/>
                <a:sym typeface="Calibri"/>
              </a:rPr>
              <a:t> no </a:t>
            </a:r>
            <a:r>
              <a:rPr lang="en-US" sz="1800" dirty="0" err="1">
                <a:latin typeface="Calibri"/>
                <a:ea typeface="Calibri"/>
                <a:cs typeface="Calibri"/>
                <a:sym typeface="Calibri"/>
              </a:rPr>
              <a:t>podíamos</a:t>
            </a:r>
            <a:r>
              <a:rPr lang="en-US" sz="1800" dirty="0">
                <a:latin typeface="Calibri"/>
                <a:ea typeface="Calibri"/>
                <a:cs typeface="Calibri"/>
                <a:sym typeface="Calibri"/>
              </a:rPr>
              <a:t> </a:t>
            </a:r>
            <a:r>
              <a:rPr lang="en-US" sz="1800" dirty="0" err="1">
                <a:latin typeface="Calibri"/>
                <a:ea typeface="Calibri"/>
                <a:cs typeface="Calibri"/>
                <a:sym typeface="Calibri"/>
              </a:rPr>
              <a:t>realizar</a:t>
            </a:r>
            <a:r>
              <a:rPr lang="en-US" sz="1800" dirty="0">
                <a:latin typeface="Calibri"/>
                <a:ea typeface="Calibri"/>
                <a:cs typeface="Calibri"/>
                <a:sym typeface="Calibri"/>
              </a:rPr>
              <a:t> </a:t>
            </a:r>
            <a:r>
              <a:rPr lang="en-US" sz="1800" dirty="0" err="1">
                <a:latin typeface="Calibri"/>
                <a:ea typeface="Calibri"/>
                <a:cs typeface="Calibri"/>
                <a:sym typeface="Calibri"/>
              </a:rPr>
              <a:t>ninguna</a:t>
            </a:r>
            <a:r>
              <a:rPr lang="en-US" sz="1800" dirty="0">
                <a:latin typeface="Calibri"/>
                <a:ea typeface="Calibri"/>
                <a:cs typeface="Calibri"/>
                <a:sym typeface="Calibri"/>
              </a:rPr>
              <a:t> </a:t>
            </a:r>
            <a:r>
              <a:rPr lang="en-US" sz="1800" dirty="0" err="1">
                <a:latin typeface="Calibri"/>
                <a:ea typeface="Calibri"/>
                <a:cs typeface="Calibri"/>
                <a:sym typeface="Calibri"/>
              </a:rPr>
              <a:t>buena</a:t>
            </a:r>
            <a:r>
              <a:rPr lang="en-US" sz="1800" dirty="0">
                <a:latin typeface="Calibri"/>
                <a:ea typeface="Calibri"/>
                <a:cs typeface="Calibri"/>
                <a:sym typeface="Calibri"/>
              </a:rPr>
              <a:t> </a:t>
            </a:r>
            <a:r>
              <a:rPr lang="en-US" sz="1800" dirty="0" err="1">
                <a:latin typeface="Calibri"/>
                <a:ea typeface="Calibri"/>
                <a:cs typeface="Calibri"/>
                <a:sym typeface="Calibri"/>
              </a:rPr>
              <a:t>acción</a:t>
            </a:r>
            <a:r>
              <a:rPr lang="en-US" sz="1800" dirty="0">
                <a:latin typeface="Calibri"/>
                <a:ea typeface="Calibri"/>
                <a:cs typeface="Calibri"/>
                <a:sym typeface="Calibri"/>
              </a:rPr>
              <a:t> para </a:t>
            </a:r>
            <a:r>
              <a:rPr lang="en-US" sz="1800" dirty="0" err="1">
                <a:latin typeface="Calibri"/>
                <a:ea typeface="Calibri"/>
                <a:cs typeface="Calibri"/>
                <a:sym typeface="Calibri"/>
              </a:rPr>
              <a:t>acercarnos</a:t>
            </a:r>
            <a:r>
              <a:rPr lang="en-US" sz="1800" dirty="0">
                <a:latin typeface="Calibri"/>
                <a:ea typeface="Calibri"/>
                <a:cs typeface="Calibri"/>
                <a:sym typeface="Calibri"/>
              </a:rPr>
              <a:t> </a:t>
            </a:r>
            <a:r>
              <a:rPr lang="en-US" sz="1800" dirty="0" err="1">
                <a:latin typeface="Calibri"/>
                <a:ea typeface="Calibri"/>
                <a:cs typeface="Calibri"/>
                <a:sym typeface="Calibri"/>
              </a:rPr>
              <a:t>más</a:t>
            </a:r>
            <a:r>
              <a:rPr lang="en-US" sz="1800" dirty="0">
                <a:latin typeface="Calibri"/>
                <a:ea typeface="Calibri"/>
                <a:cs typeface="Calibri"/>
                <a:sym typeface="Calibri"/>
              </a:rPr>
              <a:t> Dios. </a:t>
            </a:r>
            <a:r>
              <a:rPr lang="en-US" sz="1800" dirty="0" err="1">
                <a:latin typeface="Calibri"/>
                <a:ea typeface="Calibri"/>
                <a:cs typeface="Calibri"/>
                <a:sym typeface="Calibri"/>
              </a:rPr>
              <a:t>Estuvimos</a:t>
            </a:r>
            <a:r>
              <a:rPr lang="en-US" sz="1800" dirty="0">
                <a:latin typeface="Calibri"/>
                <a:ea typeface="Calibri"/>
                <a:cs typeface="Calibri"/>
                <a:sym typeface="Calibri"/>
              </a:rPr>
              <a:t> </a:t>
            </a:r>
            <a:r>
              <a:rPr lang="en-US" sz="1800" dirty="0" err="1">
                <a:latin typeface="Calibri"/>
                <a:ea typeface="Calibri"/>
                <a:cs typeface="Calibri"/>
                <a:sym typeface="Calibri"/>
              </a:rPr>
              <a:t>muertos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nuestros</a:t>
            </a:r>
            <a:r>
              <a:rPr lang="en-US" sz="1800" dirty="0">
                <a:latin typeface="Calibri"/>
                <a:ea typeface="Calibri"/>
                <a:cs typeface="Calibri"/>
                <a:sym typeface="Calibri"/>
              </a:rPr>
              <a:t> </a:t>
            </a:r>
            <a:r>
              <a:rPr lang="en-US" sz="1800" dirty="0" err="1">
                <a:latin typeface="Calibri"/>
                <a:ea typeface="Calibri"/>
                <a:cs typeface="Calibri"/>
                <a:sym typeface="Calibri"/>
              </a:rPr>
              <a:t>pecados</a:t>
            </a:r>
            <a:r>
              <a:rPr lang="en-US" sz="1800" dirty="0">
                <a:latin typeface="Calibri"/>
                <a:ea typeface="Calibri"/>
                <a:cs typeface="Calibri"/>
                <a:sym typeface="Calibri"/>
              </a:rPr>
              <a:t>. </a:t>
            </a:r>
            <a:endParaRPr sz="1800" dirty="0">
              <a:latin typeface="Calibri"/>
              <a:ea typeface="Calibri"/>
              <a:cs typeface="Calibri"/>
              <a:sym typeface="Calibri"/>
            </a:endParaRPr>
          </a:p>
          <a:p>
            <a:pPr marL="457200" marR="171450" lvl="0" indent="0" algn="l" rtl="0">
              <a:lnSpc>
                <a:spcPct val="100000"/>
              </a:lnSpc>
              <a:spcBef>
                <a:spcPts val="2000"/>
              </a:spcBef>
              <a:spcAft>
                <a:spcPts val="1000"/>
              </a:spcAft>
              <a:buSzPts val="1100"/>
              <a:buNone/>
            </a:pPr>
            <a:endParaRPr b="1" dirty="0">
              <a:solidFill>
                <a:schemeClr val="dk1"/>
              </a:solidFill>
              <a:latin typeface="Calibri"/>
              <a:ea typeface="Calibri"/>
              <a:cs typeface="Calibri"/>
              <a:sym typeface="Calibri"/>
            </a:endParaRPr>
          </a:p>
        </p:txBody>
      </p:sp>
      <p:sp>
        <p:nvSpPr>
          <p:cNvPr id="230" name="Google Shape;2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Podemos imaginar a la Trinidad como un equipo de amor en el que cada persona cumple un papel fundamental en nuestra salvación.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Padre envió a su Hijo para salvarnos.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Hijo, Jesús, vivió una vida perfecta en nuestro lugar y murió como nuestro sustituto.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Espíritu Santo nos lleva a la fe en Jesús a través del evangelio en la Palabra y los Sacramentos (Bautismo y la Santa Cena) </a:t>
            </a:r>
            <a:endParaRPr sz="1800"/>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Si faltara una persona de la Trinidad, no podríamos ser salvos. Cada uno cumple un papel esencial en nuestra redención. </a:t>
            </a:r>
            <a:endParaRPr sz="1800"/>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solidFill>
                  <a:srgbClr val="00B050"/>
                </a:solidFill>
                <a:latin typeface="Calibri"/>
                <a:ea typeface="Calibri"/>
                <a:cs typeface="Calibri"/>
                <a:sym typeface="Calibri"/>
              </a:rPr>
              <a:t>¿Preguntas o comentarios?</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236" name="Google Shape;2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latin typeface="Calibri"/>
                <a:ea typeface="Calibri"/>
                <a:cs typeface="Calibri"/>
                <a:sym typeface="Calibri"/>
              </a:rPr>
              <a:t>4. Este curso, El Dios Verdadero, se basa en el Credo Apostólico, el cual describe verdades fundamentales acerca de Dios y está estructurado según la Trinidad. Antes de profundizar más en el Credo Apostólico, discutamos una pregunta importante:</a:t>
            </a:r>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r>
              <a:rPr lang="en-US" sz="1800">
                <a:latin typeface="Calibri"/>
                <a:ea typeface="Calibri"/>
                <a:cs typeface="Calibri"/>
                <a:sym typeface="Calibri"/>
              </a:rPr>
              <a:t>¿Cuál es la definición de la palabra “credo”? </a:t>
            </a:r>
            <a:endParaRPr/>
          </a:p>
          <a:p>
            <a:pPr marL="0" marR="171450" lvl="0" indent="0" algn="l" rtl="0">
              <a:lnSpc>
                <a:spcPct val="100000"/>
              </a:lnSpc>
              <a:spcBef>
                <a:spcPts val="2000"/>
              </a:spcBef>
              <a:spcAft>
                <a:spcPts val="0"/>
              </a:spcAft>
              <a:buClr>
                <a:srgbClr val="000000"/>
              </a:buClr>
              <a:buSzPts val="1100"/>
              <a:buFont typeface="Arial"/>
              <a:buNone/>
            </a:pPr>
            <a:endParaRPr sz="1800" i="1">
              <a:solidFill>
                <a:srgbClr val="00B050"/>
              </a:solidFill>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r>
              <a:rPr lang="en-US" sz="1800" i="1">
                <a:solidFill>
                  <a:srgbClr val="00B050"/>
                </a:solidFill>
                <a:latin typeface="Calibri"/>
                <a:ea typeface="Calibri"/>
                <a:cs typeface="Calibri"/>
                <a:sym typeface="Calibri"/>
              </a:rPr>
              <a:t>Da tiempo para que los estudiantes respondan.</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sz="1104" b="1">
              <a:solidFill>
                <a:schemeClr val="dk1"/>
              </a:solidFill>
              <a:latin typeface="Calibri"/>
              <a:ea typeface="Calibri"/>
              <a:cs typeface="Calibri"/>
              <a:sym typeface="Calibri"/>
            </a:endParaRPr>
          </a:p>
        </p:txBody>
      </p:sp>
      <p:sp>
        <p:nvSpPr>
          <p:cNvPr id="243" name="Google Shape;243;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¿Cuál es la definición de la palabra “credo”?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La palabra “credo” viene del latín y significa “yo creo” </a:t>
            </a:r>
            <a:endParaRPr sz="1800"/>
          </a:p>
          <a:p>
            <a:pPr marL="171450" marR="0" lvl="0"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Un credo es una declaración de fe, un resumen de lo que una persona o grupo cree y enseña.</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latin typeface="Calibri"/>
                <a:ea typeface="Calibri"/>
                <a:cs typeface="Calibri"/>
                <a:sym typeface="Calibri"/>
              </a:rPr>
              <a:t>Hebreos 13:15 Por lo tanto, ofrezcamos siempre a Dios, por medio de Jesús, un sacrificio de alabanza, es decir, el fruto de labios que confiesen su nombre. </a:t>
            </a:r>
            <a:endParaRPr sz="1800"/>
          </a:p>
          <a:p>
            <a:pPr marL="628650" marR="0" lvl="1"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Credos son útiles como un resumen de verdades bíblicas para ser enseñadas y compartidos. </a:t>
            </a:r>
            <a:endParaRPr sz="1800"/>
          </a:p>
          <a:p>
            <a:pPr marL="171450" marR="0" lvl="0"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También son útiles para evaluar las enseñanzas de otros grupos e iglesias para ver si están en conformidad con la Palabra de Dios.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251" name="Google Shape;2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a:latin typeface="Calibri"/>
                <a:ea typeface="Calibri"/>
                <a:cs typeface="Calibri"/>
                <a:sym typeface="Calibri"/>
              </a:rPr>
              <a:t>2. Introducción breve al curso</a:t>
            </a:r>
            <a:br>
              <a:rPr lang="en-US" sz="1800">
                <a:latin typeface="Calibri"/>
                <a:ea typeface="Calibri"/>
                <a:cs typeface="Calibri"/>
                <a:sym typeface="Calibri"/>
              </a:rPr>
            </a:b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Bienvenidos al curso “El Dios Verdadero”. La Biblia es la Palabra de Dios, y en ella, Él mismo nos revela quién es. </a:t>
            </a:r>
            <a:endParaRPr/>
          </a:p>
          <a:p>
            <a:pPr marL="0" marR="1270" lvl="0" indent="0" algn="l" rtl="0">
              <a:lnSpc>
                <a:spcPct val="103000"/>
              </a:lnSpc>
              <a:spcBef>
                <a:spcPts val="5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En este curso, utilizaremos las Escrituras para guiarnos en el conocimiento del Dios verdadero, cómo nos ha salvado y qué sigue haciendo en nuestras vidas. </a:t>
            </a:r>
            <a:endParaRPr/>
          </a:p>
          <a:p>
            <a:pPr marL="0" marR="1270" lvl="0" indent="0" algn="l" rtl="0">
              <a:lnSpc>
                <a:spcPct val="103000"/>
              </a:lnSpc>
              <a:spcBef>
                <a:spcPts val="5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El curso consta de nueve lecciones centradas en el Dios Trino: Padre, Hijo y Espíritu Santo. </a:t>
            </a:r>
            <a:endParaRPr/>
          </a:p>
          <a:p>
            <a:pPr marL="0" marR="1270" lvl="0" indent="0" algn="l" rtl="0">
              <a:lnSpc>
                <a:spcPct val="103000"/>
              </a:lnSpc>
              <a:spcBef>
                <a:spcPts val="5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Como proyecto final del curso, los estudiantes completarán un guía que les ayudará a expresar y afirmar su fe en Dios. </a:t>
            </a:r>
            <a:endParaRPr/>
          </a:p>
          <a:p>
            <a:pPr marL="0" marR="1270" lvl="0" indent="0" algn="l" rtl="0">
              <a:lnSpc>
                <a:spcPct val="103000"/>
              </a:lnSpc>
              <a:spcBef>
                <a:spcPts val="5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Que Dios nos guíe y fortalezca mientras estudiamos juntos su Palabra. </a:t>
            </a:r>
            <a:endParaRPr sz="1800">
              <a:latin typeface="Calibri"/>
              <a:ea typeface="Calibri"/>
              <a:cs typeface="Calibri"/>
              <a:sym typeface="Calibri"/>
            </a:endParaRPr>
          </a:p>
          <a:p>
            <a:pPr marL="0" lvl="0" indent="0" algn="l" rtl="0">
              <a:lnSpc>
                <a:spcPct val="100000"/>
              </a:lnSpc>
              <a:spcBef>
                <a:spcPts val="5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5. El Credo Apostólico</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Aunque se llama “El Credo Apostólico”, no fue escrito por los apóstoles, sino es una declaración que resume las verdades que los apóstoles enseñaron.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Se desarrolló en la iglesia antigua (siglo III) debido a la necesidad de un resumen breve y claro de la fe cristiana. Su redacción se fue perfeccionando con el tiempo, pero rápidamente se extendió por toda la iglesia cristiana.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Los cristianos lo utilizaban para: explicar su fe a otros; confesar su fe en reuniones de adoración; enseñar a los niños las verdades bíblicas del evangelio.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100"/>
          </a:p>
        </p:txBody>
      </p:sp>
      <p:sp>
        <p:nvSpPr>
          <p:cNvPr id="258" name="Google Shape;25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latin typeface="Calibri"/>
                <a:ea typeface="Calibri"/>
                <a:cs typeface="Calibri"/>
                <a:sym typeface="Calibri"/>
              </a:rPr>
              <a:t>El Credo Apostólico se resume el Evangelio en tres partes, reflejando la naturaleza trinitaria de Dios” Dios Padre, Dios Hijo, Dios Espíritu Santo. </a:t>
            </a:r>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r>
              <a:rPr lang="en-US" sz="1800">
                <a:latin typeface="Calibri"/>
                <a:ea typeface="Calibri"/>
                <a:cs typeface="Calibri"/>
                <a:sym typeface="Calibri"/>
              </a:rPr>
              <a:t>Cada parte nos dice lo que ha hecho Dios y que sigue haciendo para bendecirnos y salvarnos. </a:t>
            </a:r>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r>
              <a:rPr lang="en-US" sz="1800">
                <a:latin typeface="Calibri"/>
                <a:ea typeface="Calibri"/>
                <a:cs typeface="Calibri"/>
                <a:sym typeface="Calibri"/>
              </a:rPr>
              <a:t>Por esto, el mensaje evangélico del Credo Apostólico consiste en las buenas nuevas de que nuestro Dios nos creó, nos ha redimido y nos santifica. </a:t>
            </a:r>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0" marR="0" lvl="0" indent="0" algn="l" rtl="0">
              <a:lnSpc>
                <a:spcPct val="100000"/>
              </a:lnSpc>
              <a:spcBef>
                <a:spcPts val="1000"/>
              </a:spcBef>
              <a:spcAft>
                <a:spcPts val="0"/>
              </a:spcAft>
              <a:buSzPts val="1100"/>
              <a:buFont typeface="Calibri"/>
              <a:buNone/>
            </a:pPr>
            <a:r>
              <a:rPr lang="en-US" sz="1800" i="1">
                <a:latin typeface="Calibri"/>
                <a:ea typeface="Calibri"/>
                <a:cs typeface="Calibri"/>
                <a:sym typeface="Calibri"/>
              </a:rPr>
              <a:t>Creo en Dios Padre todopoderoso, creador del cielo y de la tierra.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latin typeface="Calibri"/>
                <a:ea typeface="Calibri"/>
                <a:cs typeface="Calibri"/>
                <a:sym typeface="Calibri"/>
              </a:rPr>
              <a:t>Y en Jesucristo, su único Hijo, nuestro Señor; que fue concebido por obra del Espíritu Santo, nació de la virgen María; padeció́ bajo el poder de Poncio Pilato, fue crucificado, muerto y sepultado; descendió́ a los infiernos; al tercer día resucitó de entre los muertos; subió́ a los cielos, y está sentado a la diestra de Dios Padre todopoderoso; y desde allí́ ha de venir a juzgar a los vivos y a los muertos.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latin typeface="Calibri"/>
                <a:ea typeface="Calibri"/>
                <a:cs typeface="Calibri"/>
                <a:sym typeface="Calibri"/>
              </a:rPr>
              <a:t>Creo en el Espíritu Santo; la santa iglesia cristiana, la comunión de los santos; el perdón de los pecados; la resurrección de la carne y la vida perdurable. Amén. </a:t>
            </a:r>
            <a:endParaRPr sz="1800">
              <a:latin typeface="Calibri"/>
              <a:ea typeface="Calibri"/>
              <a:cs typeface="Calibri"/>
              <a:sym typeface="Calibri"/>
            </a:endParaRPr>
          </a:p>
          <a:p>
            <a:pPr marL="0" marR="171450" lvl="0" indent="0" algn="l" rtl="0">
              <a:lnSpc>
                <a:spcPct val="100000"/>
              </a:lnSpc>
              <a:spcBef>
                <a:spcPts val="1000"/>
              </a:spcBef>
              <a:spcAft>
                <a:spcPts val="0"/>
              </a:spcAft>
              <a:buClr>
                <a:srgbClr val="000000"/>
              </a:buClr>
              <a:buSzPts val="1100"/>
              <a:buFont typeface="Arial"/>
              <a:buNone/>
            </a:pP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sz="1104" b="1">
              <a:solidFill>
                <a:schemeClr val="dk1"/>
              </a:solidFill>
              <a:latin typeface="Calibri"/>
              <a:ea typeface="Calibri"/>
              <a:cs typeface="Calibri"/>
              <a:sym typeface="Calibri"/>
            </a:endParaRPr>
          </a:p>
        </p:txBody>
      </p:sp>
      <p:sp>
        <p:nvSpPr>
          <p:cNvPr id="265" name="Google Shape;2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Usamos el Credo Apostólico para resumir el mensaje del evangelio: lo que el Dios trino ha hecho y sigue haciendo por nosotros.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El Credo Apostólico NO es católico sino expresa verdades bíblicas. Su vana repetición para ganar el favor de Dios es un abuso que condenamos.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Su buen uso no debe ser prohibido: Es una herramienta útil para la enseñanza y la confesión de fe.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B050"/>
                </a:solidFill>
                <a:latin typeface="Calibri"/>
                <a:ea typeface="Calibri"/>
                <a:cs typeface="Calibri"/>
                <a:sym typeface="Calibri"/>
              </a:rPr>
              <a:t>¿Preguntas o comentarios?</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100"/>
          </a:p>
        </p:txBody>
      </p:sp>
      <p:sp>
        <p:nvSpPr>
          <p:cNvPr id="272" name="Google Shape;2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En la lección hoy día, nuestro objetivo es: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0"/>
              </a:spcBef>
              <a:spcAft>
                <a:spcPts val="0"/>
              </a:spcAft>
              <a:buSzPts val="1100"/>
              <a:buFont typeface="Calibri"/>
              <a:buNone/>
            </a:pPr>
            <a:r>
              <a:rPr lang="en-US" sz="1800" b="0">
                <a:latin typeface="Calibri"/>
                <a:ea typeface="Calibri"/>
                <a:cs typeface="Calibri"/>
                <a:sym typeface="Calibri"/>
              </a:rPr>
              <a:t>1. Identificar las características de Dios. </a:t>
            </a:r>
            <a:endParaRPr sz="1800" b="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b="0">
                <a:latin typeface="Calibri"/>
                <a:ea typeface="Calibri"/>
                <a:cs typeface="Calibri"/>
                <a:sym typeface="Calibri"/>
              </a:rPr>
              <a:t>2. Explicar el significado de la palabra “Trinidad”.</a:t>
            </a:r>
            <a:endParaRPr sz="1800" b="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b="1">
                <a:latin typeface="Calibri"/>
                <a:ea typeface="Calibri"/>
                <a:cs typeface="Calibri"/>
                <a:sym typeface="Calibri"/>
              </a:rPr>
              <a:t>3. Reflexionar sobre cómo Dios Padre nos cuida y protege. </a:t>
            </a:r>
            <a:endParaRPr sz="1800" b="1">
              <a:latin typeface="Calibri"/>
              <a:ea typeface="Calibri"/>
              <a:cs typeface="Calibri"/>
              <a:sym typeface="Calibri"/>
            </a:endParaRPr>
          </a:p>
          <a:p>
            <a:pPr marL="228600" marR="171450" lvl="0" indent="0" algn="l" rtl="0">
              <a:lnSpc>
                <a:spcPct val="100000"/>
              </a:lnSpc>
              <a:spcBef>
                <a:spcPts val="5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79" name="Google Shape;27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Dios Padre</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En esta lección, nos enfocaremos en Dios Padre.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La primera sección del Credo Apostólico dice: </a:t>
            </a:r>
            <a:r>
              <a:rPr lang="en-US" sz="1800" i="1">
                <a:latin typeface="Calibri"/>
                <a:ea typeface="Calibri"/>
                <a:cs typeface="Calibri"/>
                <a:sym typeface="Calibri"/>
              </a:rPr>
              <a:t>Creo en Dios Padre Todopoderoso, creador del cielo y de la tierra.</a:t>
            </a:r>
            <a:r>
              <a:rPr lang="en-US" sz="1800">
                <a:latin typeface="Calibri"/>
                <a:ea typeface="Calibri"/>
                <a:cs typeface="Calibri"/>
                <a:sym typeface="Calibri"/>
              </a:rPr>
              <a:t>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Dios es el Padre de nuestro Señor Jesucristo.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También es nuestro Padre, no solo porque nos creó, sino porque, gracias a la obra redentora de Jesús, nos ha hecho sus propios hijos.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Romanos 8:15-16 Pues ustedes no han recibido un espíritu que los esclavice nuevamente al miedo, sino que han recibido el espíritu de adopción, por el cual clamamos: ¡Abba, Padre! El Espíritu mismo da testimonio a nuestro espíritu, de que somos hijos de Dios.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100"/>
          </a:p>
        </p:txBody>
      </p:sp>
      <p:sp>
        <p:nvSpPr>
          <p:cNvPr id="299" name="Google Shape;29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100">
                <a:latin typeface="Calibri"/>
                <a:ea typeface="Calibri"/>
                <a:cs typeface="Calibri"/>
                <a:sym typeface="Calibri"/>
              </a:rPr>
              <a:t>2. Dios Padre Todopoderoso, creador del cielo y de la tierra</a:t>
            </a:r>
            <a:br>
              <a:rPr lang="en-US" sz="1100">
                <a:latin typeface="Calibri"/>
                <a:ea typeface="Calibri"/>
                <a:cs typeface="Calibri"/>
                <a:sym typeface="Calibri"/>
              </a:rPr>
            </a:b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Aunque tanto el Hijo como el Espíritu Santo participaron en la creación, la Biblia atribuye la obra de la creación principalmente al Padre. </a:t>
            </a:r>
            <a:endParaRPr sz="1100">
              <a:latin typeface="Calibri"/>
              <a:ea typeface="Calibri"/>
              <a:cs typeface="Calibri"/>
              <a:sym typeface="Calibri"/>
            </a:endParaRPr>
          </a:p>
          <a:p>
            <a:pPr marL="628650" marR="0" lvl="1" indent="-171450" algn="l" rtl="0">
              <a:lnSpc>
                <a:spcPct val="100000"/>
              </a:lnSpc>
              <a:spcBef>
                <a:spcPts val="0"/>
              </a:spcBef>
              <a:spcAft>
                <a:spcPts val="0"/>
              </a:spcAft>
              <a:buSzPts val="1100"/>
              <a:buChar char="○"/>
            </a:pPr>
            <a:r>
              <a:rPr lang="en-US" sz="1100">
                <a:latin typeface="Calibri"/>
                <a:ea typeface="Calibri"/>
                <a:cs typeface="Calibri"/>
                <a:sym typeface="Calibri"/>
              </a:rPr>
              <a:t>Génesis 1:2 El espíritu de Dios se movía sobre la superficie de las aguas. </a:t>
            </a:r>
            <a:endParaRPr sz="1100">
              <a:latin typeface="Calibri"/>
              <a:ea typeface="Calibri"/>
              <a:cs typeface="Calibri"/>
              <a:sym typeface="Calibri"/>
            </a:endParaRPr>
          </a:p>
          <a:p>
            <a:pPr marL="628650" marR="0" lvl="1" indent="-171450" algn="l" rtl="0">
              <a:lnSpc>
                <a:spcPct val="100000"/>
              </a:lnSpc>
              <a:spcBef>
                <a:spcPts val="0"/>
              </a:spcBef>
              <a:spcAft>
                <a:spcPts val="0"/>
              </a:spcAft>
              <a:buSzPts val="1100"/>
              <a:buChar char="○"/>
            </a:pPr>
            <a:r>
              <a:rPr lang="en-US" sz="1100">
                <a:latin typeface="Calibri"/>
                <a:ea typeface="Calibri"/>
                <a:cs typeface="Calibri"/>
                <a:sym typeface="Calibri"/>
              </a:rPr>
              <a:t>Juan 1:3 Todas las cosas por él (Jesús el Verbo) fueron hechas, y sin él nada de lo que ha sido hecho, fue hecho. </a:t>
            </a:r>
            <a:br>
              <a:rPr lang="en-US" sz="1100">
                <a:latin typeface="Calibri"/>
                <a:ea typeface="Calibri"/>
                <a:cs typeface="Calibri"/>
                <a:sym typeface="Calibri"/>
              </a:rPr>
            </a:b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Este no debería sorprendernos. Padre, Hijo y Espíritu Santo son uno y siempre trabajan en equipo: para crearnos, para salvarnos, para protegernos. </a:t>
            </a:r>
            <a:br>
              <a:rPr lang="en-US" sz="1100">
                <a:latin typeface="Calibri"/>
                <a:ea typeface="Calibri"/>
                <a:cs typeface="Calibri"/>
                <a:sym typeface="Calibri"/>
              </a:rPr>
            </a:b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En el curso de Academia Cristo “En el Principio”, pueden aprender más sobre Génesis y la creación del mundo. En esta lección consideramos más sobre quién es Dios y cómo continúa preservándonos y cuidándonos. </a:t>
            </a:r>
            <a:br>
              <a:rPr lang="en-US" sz="1100">
                <a:latin typeface="Calibri"/>
                <a:ea typeface="Calibri"/>
                <a:cs typeface="Calibri"/>
                <a:sym typeface="Calibri"/>
              </a:rPr>
            </a:b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Dios sigue profundamente involucrado en la preservación y protección de su creación, especialmente de los seres humanos y, aún más, de nosotros como sus hijos redimidos. </a:t>
            </a:r>
            <a:endParaRPr sz="11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100"/>
          </a:p>
        </p:txBody>
      </p:sp>
      <p:sp>
        <p:nvSpPr>
          <p:cNvPr id="306" name="Google Shape;30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eb293faa54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3. ¿Cómo nos cuida y protege Dios? </a:t>
            </a:r>
            <a:endParaRPr/>
          </a:p>
          <a:p>
            <a:pPr marL="0" marR="0" lvl="0" indent="0" algn="l" rtl="0">
              <a:lnSpc>
                <a:spcPct val="100000"/>
              </a:lnSpc>
              <a:spcBef>
                <a:spcPts val="0"/>
              </a:spcBef>
              <a:spcAft>
                <a:spcPts val="0"/>
              </a:spcAft>
              <a:buSzPts val="1100"/>
              <a:buFont typeface="Arial"/>
              <a:buNone/>
            </a:pPr>
            <a:endParaRPr sz="1800" i="1">
              <a:solidFill>
                <a:srgbClr val="00B05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Da tiempo para que los estudiantes respondan.</a:t>
            </a:r>
            <a:endParaRPr sz="1800">
              <a:latin typeface="Calibri"/>
              <a:ea typeface="Calibri"/>
              <a:cs typeface="Calibri"/>
              <a:sym typeface="Calibri"/>
            </a:endParaRPr>
          </a:p>
          <a:p>
            <a:pPr marL="457200" marR="17145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313" name="Google Shape;313;g2eb293faa54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US" sz="1800">
                <a:latin typeface="Calibri"/>
                <a:ea typeface="Calibri"/>
                <a:cs typeface="Calibri"/>
                <a:sym typeface="Calibri"/>
              </a:rPr>
              <a:t>3. ¿Cómo nos cuida y protege Dios? </a:t>
            </a:r>
            <a:br>
              <a:rPr lang="en-US" sz="1800" i="1">
                <a:solidFill>
                  <a:srgbClr val="00B050"/>
                </a:solidFill>
                <a:latin typeface="Calibri"/>
                <a:ea typeface="Calibri"/>
                <a:cs typeface="Calibri"/>
                <a:sym typeface="Calibri"/>
              </a:rPr>
            </a:br>
            <a:endParaRPr sz="1800" i="1">
              <a:solidFill>
                <a:srgbClr val="00B050"/>
              </a:solidFill>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Dios usa medios comunes y cotidianas para proveer y cuidar su mundo y, especialmente, la corona de su creación: los seres humanos. </a:t>
            </a:r>
            <a:br>
              <a:rPr lang="en-US" sz="1800">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Dios obra a través de nuestras vocaciones: roles, trabajos y responsabilidades diarias para servir y cuidar de los demás. Por ejemplo, Él utiliza las vocaciones de padres, agricultores, conductores de camiones, médicos, dueños de tiendas y muchos más para proveer alimento, salud y bienestar a las personas. </a:t>
            </a:r>
            <a:br>
              <a:rPr lang="en-US" sz="1800">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Es decir, Dios cuida de nosotros a través de otras personas y por medios naturales.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1" name="Google Shape;3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eb293faa54_0_4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Dios usa nuestros roles, trabajos y deberes diarios para servir y cuidar de los demás. En cierto sentido, Dios usa a las personas como sus “máscaras” para demostrar su amor al mundo.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Mateo 25:40 De cierto les dijo que todo lo que hicieron por uno de mis hermanos más pequeños, por mí lo hicieron.</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328" name="Google Shape;328;g2eb293faa54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¿Cómo le ayuda esta verdad cuando se siente poco importante o cuando su trabajo parece insignificante?</a:t>
            </a:r>
            <a:r>
              <a:rPr lang="es-ES" sz="1100" i="1" dirty="0">
                <a:solidFill>
                  <a:srgbClr val="00B050"/>
                </a:solidFill>
                <a:effectLst/>
                <a:latin typeface="Calibri" panose="020F0502020204030204" pitchFamily="34" charset="0"/>
                <a:ea typeface="Calibri" panose="020F0502020204030204" pitchFamily="34" charset="0"/>
                <a:cs typeface="Noto Sans Symbols" panose="020F0502020204030204" pitchFamily="34" charset="0"/>
              </a:rPr>
              <a:t> Da tiempo para que los estudiantes respondan.</a:t>
            </a:r>
            <a:endParaRPr lang="en-US" sz="1200" i="1"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endParaRPr lang="en-US" sz="1200" i="1"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Aun cuando nos sentimos desanimados, podemos recordar que Dios nos ha colocado en nuestros roles actuales como oportunidades para servirle. </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Dios mismo ha preparado estas buenas obras de antemano. (Efesios 2:10 Porque somos hechura de Dios, cread</a:t>
            </a:r>
            <a:r>
              <a:rPr lang="es-ES" sz="1100" dirty="0">
                <a:effectLst/>
                <a:latin typeface="Calibri" panose="020F0502020204030204" pitchFamily="34" charset="0"/>
                <a:ea typeface="Calibri" panose="020F0502020204030204" pitchFamily="34" charset="0"/>
                <a:cs typeface="Courier New" panose="02070309020205020404" pitchFamily="49" charset="0"/>
              </a:rPr>
              <a:t>a</a:t>
            </a: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s en Cristo Jesús para buenas obras, las cuales Dios dispuso de antemano a fin de que las pongamos en práctica.)</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Cuando servimos a otras personas, podemos recordar que Dios está obrando a través de nosotros, y que, en un sentido real, estamos sirviendo al Señor (Colosenses 3:23-24). </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Dios utiliza personas como nosotros, en trabajos normales, para proveer. Considere cuántas personas usa Dios para traer la comida que comerá mañana. Podemos maravillarnos ante la providencia de Dios. </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Damos gracias a Dios y nos gozamos en el papel que nos ha dado.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0" marR="0" lvl="0" indent="0" algn="l" rtl="0">
              <a:lnSpc>
                <a:spcPct val="100000"/>
              </a:lnSpc>
              <a:spcBef>
                <a:spcPts val="0"/>
              </a:spcBef>
              <a:spcAft>
                <a:spcPts val="0"/>
              </a:spcAft>
              <a:buClr>
                <a:srgbClr val="000000"/>
              </a:buClr>
              <a:buSzPts val="1100"/>
              <a:buFont typeface="Arial"/>
              <a:buNone/>
            </a:pPr>
            <a:endParaRPr sz="1100" b="0" dirty="0">
              <a:solidFill>
                <a:srgbClr val="00B050"/>
              </a:solidFill>
              <a:latin typeface="Overlock"/>
              <a:ea typeface="Overlock"/>
              <a:cs typeface="Overlock"/>
              <a:sym typeface="Overlock"/>
            </a:endParaRPr>
          </a:p>
        </p:txBody>
      </p:sp>
      <p:sp>
        <p:nvSpPr>
          <p:cNvPr id="335" name="Google Shape;33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100">
                <a:latin typeface="Calibri"/>
                <a:ea typeface="Calibri"/>
                <a:cs typeface="Calibri"/>
                <a:sym typeface="Calibri"/>
              </a:rPr>
              <a:t>4. Creo en Dios Padre todopoderoso, creador del cielo y de la tierra</a:t>
            </a:r>
            <a:endParaRPr sz="11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Cuando decimos “Creo en Dios” estamos confesando nuestra fe.</a:t>
            </a: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Nuestra fe no es solo conocimiento de Dios</a:t>
            </a:r>
            <a:endParaRPr/>
          </a:p>
          <a:p>
            <a:pPr marL="171450" marR="0" lvl="0" indent="-101600" algn="l" rtl="0">
              <a:lnSpc>
                <a:spcPct val="100000"/>
              </a:lnSpc>
              <a:spcBef>
                <a:spcPts val="0"/>
              </a:spcBef>
              <a:spcAft>
                <a:spcPts val="0"/>
              </a:spcAft>
              <a:buSzPts val="1100"/>
              <a:buNone/>
            </a:pPr>
            <a:endParaRPr sz="1100">
              <a:latin typeface="Calibri"/>
              <a:ea typeface="Calibri"/>
              <a:cs typeface="Calibri"/>
              <a:sym typeface="Calibri"/>
            </a:endParaRPr>
          </a:p>
          <a:p>
            <a:pPr marL="628650" marR="0" lvl="1" indent="-171450" algn="l" rtl="0">
              <a:lnSpc>
                <a:spcPct val="100000"/>
              </a:lnSpc>
              <a:spcBef>
                <a:spcPts val="0"/>
              </a:spcBef>
              <a:spcAft>
                <a:spcPts val="0"/>
              </a:spcAft>
              <a:buSzPts val="1100"/>
              <a:buChar char="○"/>
            </a:pPr>
            <a:r>
              <a:rPr lang="en-US" sz="1100">
                <a:latin typeface="Calibri"/>
                <a:ea typeface="Calibri"/>
                <a:cs typeface="Calibri"/>
                <a:sym typeface="Calibri"/>
              </a:rPr>
              <a:t>Santiago 2:19 Tú crees que Dios es uno, y haces bien. ¡Pues también los demonios lo creen, y tiemblan! </a:t>
            </a:r>
            <a:endParaRPr sz="1100">
              <a:latin typeface="Calibri"/>
              <a:ea typeface="Calibri"/>
              <a:cs typeface="Calibri"/>
              <a:sym typeface="Calibri"/>
            </a:endParaRPr>
          </a:p>
          <a:p>
            <a:pPr marL="628650" marR="0" lvl="1" indent="-171450" algn="l" rtl="0">
              <a:lnSpc>
                <a:spcPct val="100000"/>
              </a:lnSpc>
              <a:spcBef>
                <a:spcPts val="0"/>
              </a:spcBef>
              <a:spcAft>
                <a:spcPts val="0"/>
              </a:spcAft>
              <a:buSzPts val="1100"/>
              <a:buChar char="○"/>
            </a:pPr>
            <a:r>
              <a:rPr lang="en-US" sz="1100">
                <a:latin typeface="Calibri"/>
                <a:ea typeface="Calibri"/>
                <a:cs typeface="Calibri"/>
                <a:sym typeface="Calibri"/>
              </a:rPr>
              <a:t>No basta con conocer que Dios existe.</a:t>
            </a:r>
            <a:endParaRPr sz="11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a:solidFill>
                <a:srgbClr val="00B050"/>
              </a:solidFill>
              <a:latin typeface="Overlock"/>
              <a:ea typeface="Overlock"/>
              <a:cs typeface="Overlock"/>
              <a:sym typeface="Overlock"/>
            </a:endParaRPr>
          </a:p>
        </p:txBody>
      </p:sp>
      <p:sp>
        <p:nvSpPr>
          <p:cNvPr id="359" name="Google Shape;35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100">
                <a:latin typeface="Calibri"/>
                <a:ea typeface="Calibri"/>
                <a:cs typeface="Calibri"/>
                <a:sym typeface="Calibri"/>
              </a:rPr>
              <a:t>La fe salvadora es la simple confianza en las promesas de Dios en Jesucristo. </a:t>
            </a:r>
            <a:endParaRPr sz="1100">
              <a:latin typeface="Calibri"/>
              <a:ea typeface="Calibri"/>
              <a:cs typeface="Calibri"/>
              <a:sym typeface="Calibri"/>
            </a:endParaRPr>
          </a:p>
          <a:p>
            <a:pPr marL="342900" marR="0" lvl="0" indent="-273050" algn="l" rtl="0">
              <a:lnSpc>
                <a:spcPct val="100000"/>
              </a:lnSpc>
              <a:spcBef>
                <a:spcPts val="0"/>
              </a:spcBef>
              <a:spcAft>
                <a:spcPts val="0"/>
              </a:spcAft>
              <a:buSzPts val="1100"/>
              <a:buFont typeface="Noto Sans Symbols"/>
              <a:buNone/>
            </a:pPr>
            <a:endParaRPr sz="11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100">
                <a:latin typeface="Calibri"/>
                <a:ea typeface="Calibri"/>
                <a:cs typeface="Calibri"/>
                <a:sym typeface="Calibri"/>
              </a:rPr>
              <a:t>Hebreos 11:1 Ahora bien, tener fe es estar seguro de lo que se espera; es estar convencido de lo que no se ve. </a:t>
            </a:r>
            <a:endParaRPr sz="1100">
              <a:latin typeface="Calibri"/>
              <a:ea typeface="Calibri"/>
              <a:cs typeface="Calibri"/>
              <a:sym typeface="Calibri"/>
            </a:endParaRPr>
          </a:p>
          <a:p>
            <a:pPr marL="342900" marR="0" lvl="0" indent="-273050" algn="l" rtl="0">
              <a:lnSpc>
                <a:spcPct val="100000"/>
              </a:lnSpc>
              <a:spcBef>
                <a:spcPts val="0"/>
              </a:spcBef>
              <a:spcAft>
                <a:spcPts val="0"/>
              </a:spcAft>
              <a:buSzPts val="1100"/>
              <a:buFont typeface="Noto Sans Symbols"/>
              <a:buNone/>
            </a:pPr>
            <a:endParaRPr sz="11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100">
                <a:latin typeface="Calibri"/>
                <a:ea typeface="Calibri"/>
                <a:cs typeface="Calibri"/>
                <a:sym typeface="Calibri"/>
              </a:rPr>
              <a:t>Juan 3:16 Porque de tal manera amó Dios al mundo, que ha dado a su Hijo unigénito, para que todo aquel que el él cree no se pierda, sino que tenga vida eterna. </a:t>
            </a:r>
            <a:endParaRPr sz="11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a:solidFill>
                <a:srgbClr val="00B050"/>
              </a:solidFill>
              <a:latin typeface="Overlock"/>
              <a:ea typeface="Overlock"/>
              <a:cs typeface="Overlock"/>
              <a:sym typeface="Overlock"/>
            </a:endParaRPr>
          </a:p>
        </p:txBody>
      </p:sp>
      <p:sp>
        <p:nvSpPr>
          <p:cNvPr id="367" name="Google Shape;36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100" dirty="0" err="1">
                <a:latin typeface="Calibri"/>
                <a:ea typeface="Calibri"/>
                <a:cs typeface="Calibri"/>
                <a:sym typeface="Calibri"/>
              </a:rPr>
              <a:t>Recordamos</a:t>
            </a:r>
            <a:r>
              <a:rPr lang="en-US" sz="1100" dirty="0">
                <a:latin typeface="Calibri"/>
                <a:ea typeface="Calibri"/>
                <a:cs typeface="Calibri"/>
                <a:sym typeface="Calibri"/>
              </a:rPr>
              <a:t> que no </a:t>
            </a:r>
            <a:r>
              <a:rPr lang="en-US" sz="1100" dirty="0" err="1">
                <a:latin typeface="Calibri"/>
                <a:ea typeface="Calibri"/>
                <a:cs typeface="Calibri"/>
                <a:sym typeface="Calibri"/>
              </a:rPr>
              <a:t>podemos</a:t>
            </a:r>
            <a:r>
              <a:rPr lang="en-US" sz="1100" dirty="0">
                <a:latin typeface="Calibri"/>
                <a:ea typeface="Calibri"/>
                <a:cs typeface="Calibri"/>
                <a:sym typeface="Calibri"/>
              </a:rPr>
              <a:t> </a:t>
            </a:r>
            <a:r>
              <a:rPr lang="en-US" sz="1100" dirty="0" err="1">
                <a:latin typeface="Calibri"/>
                <a:ea typeface="Calibri"/>
                <a:cs typeface="Calibri"/>
                <a:sym typeface="Calibri"/>
              </a:rPr>
              <a:t>producir</a:t>
            </a:r>
            <a:r>
              <a:rPr lang="en-US" sz="1100" dirty="0">
                <a:latin typeface="Calibri"/>
                <a:ea typeface="Calibri"/>
                <a:cs typeface="Calibri"/>
                <a:sym typeface="Calibri"/>
              </a:rPr>
              <a:t> </a:t>
            </a:r>
            <a:r>
              <a:rPr lang="en-US" sz="1100" dirty="0" err="1">
                <a:latin typeface="Calibri"/>
                <a:ea typeface="Calibri"/>
                <a:cs typeface="Calibri"/>
                <a:sym typeface="Calibri"/>
              </a:rPr>
              <a:t>fe</a:t>
            </a:r>
            <a:r>
              <a:rPr lang="en-US" sz="1100" dirty="0">
                <a:latin typeface="Calibri"/>
                <a:ea typeface="Calibri"/>
                <a:cs typeface="Calibri"/>
                <a:sym typeface="Calibri"/>
              </a:rPr>
              <a:t> </a:t>
            </a:r>
            <a:r>
              <a:rPr lang="en-US" sz="1100" dirty="0" err="1">
                <a:latin typeface="Calibri"/>
                <a:ea typeface="Calibri"/>
                <a:cs typeface="Calibri"/>
                <a:sym typeface="Calibri"/>
              </a:rPr>
              <a:t>por</a:t>
            </a:r>
            <a:r>
              <a:rPr lang="en-US" sz="1100" dirty="0">
                <a:latin typeface="Calibri"/>
                <a:ea typeface="Calibri"/>
                <a:cs typeface="Calibri"/>
                <a:sym typeface="Calibri"/>
              </a:rPr>
              <a:t> </a:t>
            </a:r>
            <a:r>
              <a:rPr lang="en-US" sz="1100" dirty="0" err="1">
                <a:latin typeface="Calibri"/>
                <a:ea typeface="Calibri"/>
                <a:cs typeface="Calibri"/>
                <a:sym typeface="Calibri"/>
              </a:rPr>
              <a:t>nuestra</a:t>
            </a:r>
            <a:r>
              <a:rPr lang="en-US" sz="1100" dirty="0">
                <a:latin typeface="Calibri"/>
                <a:ea typeface="Calibri"/>
                <a:cs typeface="Calibri"/>
                <a:sym typeface="Calibri"/>
              </a:rPr>
              <a:t> </a:t>
            </a:r>
            <a:r>
              <a:rPr lang="en-US" sz="1100" dirty="0" err="1">
                <a:latin typeface="Calibri"/>
                <a:ea typeface="Calibri"/>
                <a:cs typeface="Calibri"/>
                <a:sym typeface="Calibri"/>
              </a:rPr>
              <a:t>propia</a:t>
            </a:r>
            <a:r>
              <a:rPr lang="en-US" sz="1100" dirty="0">
                <a:latin typeface="Calibri"/>
                <a:ea typeface="Calibri"/>
                <a:cs typeface="Calibri"/>
                <a:sym typeface="Calibri"/>
              </a:rPr>
              <a:t> </a:t>
            </a:r>
            <a:r>
              <a:rPr lang="en-US" sz="1100" dirty="0" err="1">
                <a:latin typeface="Calibri"/>
                <a:ea typeface="Calibri"/>
                <a:cs typeface="Calibri"/>
                <a:sym typeface="Calibri"/>
              </a:rPr>
              <a:t>naturaleza</a:t>
            </a:r>
            <a:r>
              <a:rPr lang="en-US" sz="1100" dirty="0">
                <a:latin typeface="Calibri"/>
                <a:ea typeface="Calibri"/>
                <a:cs typeface="Calibri"/>
                <a:sym typeface="Calibri"/>
              </a:rPr>
              <a:t>. Es Dios </a:t>
            </a:r>
            <a:r>
              <a:rPr lang="en-US" sz="1100" dirty="0" err="1">
                <a:latin typeface="Calibri"/>
                <a:ea typeface="Calibri"/>
                <a:cs typeface="Calibri"/>
                <a:sym typeface="Calibri"/>
              </a:rPr>
              <a:t>quien</a:t>
            </a:r>
            <a:r>
              <a:rPr lang="en-US" sz="1100" dirty="0">
                <a:latin typeface="Calibri"/>
                <a:ea typeface="Calibri"/>
                <a:cs typeface="Calibri"/>
                <a:sym typeface="Calibri"/>
              </a:rPr>
              <a:t> la </a:t>
            </a:r>
            <a:r>
              <a:rPr lang="en-US" sz="1100" dirty="0" err="1">
                <a:latin typeface="Calibri"/>
                <a:ea typeface="Calibri"/>
                <a:cs typeface="Calibri"/>
                <a:sym typeface="Calibri"/>
              </a:rPr>
              <a:t>crea</a:t>
            </a:r>
            <a:r>
              <a:rPr lang="en-US" sz="1100" dirty="0">
                <a:latin typeface="Calibri"/>
                <a:ea typeface="Calibri"/>
                <a:cs typeface="Calibri"/>
                <a:sym typeface="Calibri"/>
              </a:rPr>
              <a:t> </a:t>
            </a:r>
            <a:r>
              <a:rPr lang="en-US" sz="1100" dirty="0" err="1">
                <a:latin typeface="Calibri"/>
                <a:ea typeface="Calibri"/>
                <a:cs typeface="Calibri"/>
                <a:sym typeface="Calibri"/>
              </a:rPr>
              <a:t>en</a:t>
            </a:r>
            <a:r>
              <a:rPr lang="en-US" sz="1100" dirty="0">
                <a:latin typeface="Calibri"/>
                <a:ea typeface="Calibri"/>
                <a:cs typeface="Calibri"/>
                <a:sym typeface="Calibri"/>
              </a:rPr>
              <a:t> </a:t>
            </a:r>
            <a:r>
              <a:rPr lang="en-US" sz="1100" dirty="0" err="1">
                <a:latin typeface="Calibri"/>
                <a:ea typeface="Calibri"/>
                <a:cs typeface="Calibri"/>
                <a:sym typeface="Calibri"/>
              </a:rPr>
              <a:t>nosotros</a:t>
            </a:r>
            <a:r>
              <a:rPr lang="en-US" sz="1100" dirty="0">
                <a:latin typeface="Calibri"/>
                <a:ea typeface="Calibri"/>
                <a:cs typeface="Calibri"/>
                <a:sym typeface="Calibri"/>
              </a:rPr>
              <a:t> </a:t>
            </a:r>
            <a:r>
              <a:rPr lang="en-US" sz="1100" dirty="0" err="1">
                <a:latin typeface="Calibri"/>
                <a:ea typeface="Calibri"/>
                <a:cs typeface="Calibri"/>
                <a:sym typeface="Calibri"/>
              </a:rPr>
              <a:t>por</a:t>
            </a:r>
            <a:r>
              <a:rPr lang="en-US" sz="1100" dirty="0">
                <a:latin typeface="Calibri"/>
                <a:ea typeface="Calibri"/>
                <a:cs typeface="Calibri"/>
                <a:sym typeface="Calibri"/>
              </a:rPr>
              <a:t> medio de </a:t>
            </a:r>
            <a:r>
              <a:rPr lang="en-US" sz="1100" dirty="0" err="1">
                <a:latin typeface="Calibri"/>
                <a:ea typeface="Calibri"/>
                <a:cs typeface="Calibri"/>
                <a:sym typeface="Calibri"/>
              </a:rPr>
              <a:t>su</a:t>
            </a:r>
            <a:r>
              <a:rPr lang="en-US" sz="1100" dirty="0">
                <a:latin typeface="Calibri"/>
                <a:ea typeface="Calibri"/>
                <a:cs typeface="Calibri"/>
                <a:sym typeface="Calibri"/>
              </a:rPr>
              <a:t> Espíritu Santo, a </a:t>
            </a:r>
            <a:r>
              <a:rPr lang="en-US" sz="1100" dirty="0" err="1">
                <a:latin typeface="Calibri"/>
                <a:ea typeface="Calibri"/>
                <a:cs typeface="Calibri"/>
                <a:sym typeface="Calibri"/>
              </a:rPr>
              <a:t>través</a:t>
            </a:r>
            <a:r>
              <a:rPr lang="en-US" sz="1100" dirty="0">
                <a:latin typeface="Calibri"/>
                <a:ea typeface="Calibri"/>
                <a:cs typeface="Calibri"/>
                <a:sym typeface="Calibri"/>
              </a:rPr>
              <a:t> de </a:t>
            </a:r>
            <a:r>
              <a:rPr lang="en-US" sz="1100" dirty="0" err="1">
                <a:latin typeface="Calibri"/>
                <a:ea typeface="Calibri"/>
                <a:cs typeface="Calibri"/>
                <a:sym typeface="Calibri"/>
              </a:rPr>
              <a:t>su</a:t>
            </a:r>
            <a:r>
              <a:rPr lang="en-US" sz="1100" dirty="0">
                <a:latin typeface="Calibri"/>
                <a:ea typeface="Calibri"/>
                <a:cs typeface="Calibri"/>
                <a:sym typeface="Calibri"/>
              </a:rPr>
              <a:t> Palabra y </a:t>
            </a:r>
            <a:r>
              <a:rPr lang="en-US" sz="1100" dirty="0" err="1">
                <a:latin typeface="Calibri"/>
                <a:ea typeface="Calibri"/>
                <a:cs typeface="Calibri"/>
                <a:sym typeface="Calibri"/>
              </a:rPr>
              <a:t>los</a:t>
            </a:r>
            <a:r>
              <a:rPr lang="en-US" sz="1100" dirty="0">
                <a:latin typeface="Calibri"/>
                <a:ea typeface="Calibri"/>
                <a:cs typeface="Calibri"/>
                <a:sym typeface="Calibri"/>
              </a:rPr>
              <a:t> Sacramentos. </a:t>
            </a:r>
            <a:endParaRPr sz="1100" dirty="0">
              <a:latin typeface="Calibri"/>
              <a:ea typeface="Calibri"/>
              <a:cs typeface="Calibri"/>
              <a:sym typeface="Calibri"/>
            </a:endParaRPr>
          </a:p>
          <a:p>
            <a:pPr marL="742950" marR="0" lvl="1" indent="-285750" algn="l" rtl="0">
              <a:lnSpc>
                <a:spcPct val="100000"/>
              </a:lnSpc>
              <a:spcBef>
                <a:spcPts val="0"/>
              </a:spcBef>
              <a:spcAft>
                <a:spcPts val="0"/>
              </a:spcAft>
              <a:buSzPts val="1100"/>
              <a:buFont typeface="Courier New"/>
              <a:buChar char="o"/>
            </a:pPr>
            <a:r>
              <a:rPr lang="en-US" sz="1100" dirty="0">
                <a:latin typeface="Calibri"/>
                <a:ea typeface="Calibri"/>
                <a:cs typeface="Calibri"/>
                <a:sym typeface="Calibri"/>
              </a:rPr>
              <a:t>Romanos 10:17 </a:t>
            </a:r>
            <a:r>
              <a:rPr lang="en-US" sz="1100" dirty="0" err="1">
                <a:latin typeface="Calibri"/>
                <a:ea typeface="Calibri"/>
                <a:cs typeface="Calibri"/>
                <a:sym typeface="Calibri"/>
              </a:rPr>
              <a:t>Así</a:t>
            </a:r>
            <a:r>
              <a:rPr lang="en-US" sz="1100" dirty="0">
                <a:latin typeface="Calibri"/>
                <a:ea typeface="Calibri"/>
                <a:cs typeface="Calibri"/>
                <a:sym typeface="Calibri"/>
              </a:rPr>
              <a:t> que la </a:t>
            </a:r>
            <a:r>
              <a:rPr lang="en-US" sz="1100" dirty="0" err="1">
                <a:latin typeface="Calibri"/>
                <a:ea typeface="Calibri"/>
                <a:cs typeface="Calibri"/>
                <a:sym typeface="Calibri"/>
              </a:rPr>
              <a:t>fe</a:t>
            </a:r>
            <a:r>
              <a:rPr lang="en-US" sz="1100" dirty="0">
                <a:latin typeface="Calibri"/>
                <a:ea typeface="Calibri"/>
                <a:cs typeface="Calibri"/>
                <a:sym typeface="Calibri"/>
              </a:rPr>
              <a:t> </a:t>
            </a:r>
            <a:r>
              <a:rPr lang="en-US" sz="1100" dirty="0" err="1">
                <a:latin typeface="Calibri"/>
                <a:ea typeface="Calibri"/>
                <a:cs typeface="Calibri"/>
                <a:sym typeface="Calibri"/>
              </a:rPr>
              <a:t>proviene</a:t>
            </a:r>
            <a:r>
              <a:rPr lang="en-US" sz="1100" dirty="0">
                <a:latin typeface="Calibri"/>
                <a:ea typeface="Calibri"/>
                <a:cs typeface="Calibri"/>
                <a:sym typeface="Calibri"/>
              </a:rPr>
              <a:t> del </a:t>
            </a:r>
            <a:r>
              <a:rPr lang="en-US" sz="1100" dirty="0" err="1">
                <a:latin typeface="Calibri"/>
                <a:ea typeface="Calibri"/>
                <a:cs typeface="Calibri"/>
                <a:sym typeface="Calibri"/>
              </a:rPr>
              <a:t>oír</a:t>
            </a:r>
            <a:r>
              <a:rPr lang="en-US" sz="1100" dirty="0">
                <a:latin typeface="Calibri"/>
                <a:ea typeface="Calibri"/>
                <a:cs typeface="Calibri"/>
                <a:sym typeface="Calibri"/>
              </a:rPr>
              <a:t>, y </a:t>
            </a:r>
            <a:r>
              <a:rPr lang="en-US" sz="1100" dirty="0" err="1">
                <a:latin typeface="Calibri"/>
                <a:ea typeface="Calibri"/>
                <a:cs typeface="Calibri"/>
                <a:sym typeface="Calibri"/>
              </a:rPr>
              <a:t>el</a:t>
            </a:r>
            <a:r>
              <a:rPr lang="en-US" sz="1100" dirty="0">
                <a:latin typeface="Calibri"/>
                <a:ea typeface="Calibri"/>
                <a:cs typeface="Calibri"/>
                <a:sym typeface="Calibri"/>
              </a:rPr>
              <a:t> </a:t>
            </a:r>
            <a:r>
              <a:rPr lang="en-US" sz="1100" dirty="0" err="1">
                <a:latin typeface="Calibri"/>
                <a:ea typeface="Calibri"/>
                <a:cs typeface="Calibri"/>
                <a:sym typeface="Calibri"/>
              </a:rPr>
              <a:t>oír</a:t>
            </a:r>
            <a:r>
              <a:rPr lang="en-US" sz="1100" dirty="0">
                <a:latin typeface="Calibri"/>
                <a:ea typeface="Calibri"/>
                <a:cs typeface="Calibri"/>
                <a:sym typeface="Calibri"/>
              </a:rPr>
              <a:t> </a:t>
            </a:r>
            <a:r>
              <a:rPr lang="en-US" sz="1100" dirty="0" err="1">
                <a:latin typeface="Calibri"/>
                <a:ea typeface="Calibri"/>
                <a:cs typeface="Calibri"/>
                <a:sym typeface="Calibri"/>
              </a:rPr>
              <a:t>proviene</a:t>
            </a:r>
            <a:r>
              <a:rPr lang="en-US" sz="1100" dirty="0">
                <a:latin typeface="Calibri"/>
                <a:ea typeface="Calibri"/>
                <a:cs typeface="Calibri"/>
                <a:sym typeface="Calibri"/>
              </a:rPr>
              <a:t> de la palabra de Dios.</a:t>
            </a:r>
            <a:endParaRPr sz="1100" dirty="0">
              <a:latin typeface="Calibri"/>
              <a:ea typeface="Calibri"/>
              <a:cs typeface="Calibri"/>
              <a:sym typeface="Calibri"/>
            </a:endParaRPr>
          </a:p>
          <a:p>
            <a:pPr marL="742950" marR="0" lvl="1" indent="-285750" algn="l" rtl="0">
              <a:lnSpc>
                <a:spcPct val="100000"/>
              </a:lnSpc>
              <a:spcBef>
                <a:spcPts val="0"/>
              </a:spcBef>
              <a:spcAft>
                <a:spcPts val="0"/>
              </a:spcAft>
              <a:buSzPts val="1100"/>
              <a:buFont typeface="Courier New"/>
              <a:buChar char="o"/>
            </a:pPr>
            <a:r>
              <a:rPr lang="en-US" sz="1100" dirty="0">
                <a:latin typeface="Calibri"/>
                <a:ea typeface="Calibri"/>
                <a:cs typeface="Calibri"/>
                <a:sym typeface="Calibri"/>
              </a:rPr>
              <a:t>1 </a:t>
            </a:r>
            <a:r>
              <a:rPr lang="en-US" sz="1100" dirty="0" err="1">
                <a:latin typeface="Calibri"/>
                <a:ea typeface="Calibri"/>
                <a:cs typeface="Calibri"/>
                <a:sym typeface="Calibri"/>
              </a:rPr>
              <a:t>Corintios</a:t>
            </a:r>
            <a:r>
              <a:rPr lang="en-US" sz="1100" dirty="0">
                <a:latin typeface="Calibri"/>
                <a:ea typeface="Calibri"/>
                <a:cs typeface="Calibri"/>
                <a:sym typeface="Calibri"/>
              </a:rPr>
              <a:t> 12:3 Nadie </a:t>
            </a:r>
            <a:r>
              <a:rPr lang="en-US" sz="1100" dirty="0" err="1">
                <a:latin typeface="Calibri"/>
                <a:ea typeface="Calibri"/>
                <a:cs typeface="Calibri"/>
                <a:sym typeface="Calibri"/>
              </a:rPr>
              <a:t>puede</a:t>
            </a:r>
            <a:r>
              <a:rPr lang="en-US" sz="1100" dirty="0">
                <a:latin typeface="Calibri"/>
                <a:ea typeface="Calibri"/>
                <a:cs typeface="Calibri"/>
                <a:sym typeface="Calibri"/>
              </a:rPr>
              <a:t> </a:t>
            </a:r>
            <a:r>
              <a:rPr lang="en-US" sz="1100" dirty="0" err="1">
                <a:latin typeface="Calibri"/>
                <a:ea typeface="Calibri"/>
                <a:cs typeface="Calibri"/>
                <a:sym typeface="Calibri"/>
              </a:rPr>
              <a:t>llamar</a:t>
            </a:r>
            <a:r>
              <a:rPr lang="en-US" sz="1100" dirty="0">
                <a:latin typeface="Calibri"/>
                <a:ea typeface="Calibri"/>
                <a:cs typeface="Calibri"/>
                <a:sym typeface="Calibri"/>
              </a:rPr>
              <a:t> “</a:t>
            </a:r>
            <a:r>
              <a:rPr lang="en-US" sz="1100" dirty="0" err="1">
                <a:latin typeface="Calibri"/>
                <a:ea typeface="Calibri"/>
                <a:cs typeface="Calibri"/>
                <a:sym typeface="Calibri"/>
              </a:rPr>
              <a:t>Señor</a:t>
            </a:r>
            <a:r>
              <a:rPr lang="en-US" sz="1100" dirty="0">
                <a:latin typeface="Calibri"/>
                <a:ea typeface="Calibri"/>
                <a:cs typeface="Calibri"/>
                <a:sym typeface="Calibri"/>
              </a:rPr>
              <a:t>” a Jesús, </a:t>
            </a:r>
            <a:r>
              <a:rPr lang="en-US" sz="1100" dirty="0" err="1">
                <a:latin typeface="Calibri"/>
                <a:ea typeface="Calibri"/>
                <a:cs typeface="Calibri"/>
                <a:sym typeface="Calibri"/>
              </a:rPr>
              <a:t>si</a:t>
            </a:r>
            <a:r>
              <a:rPr lang="en-US" sz="1100" dirty="0">
                <a:latin typeface="Calibri"/>
                <a:ea typeface="Calibri"/>
                <a:cs typeface="Calibri"/>
                <a:sym typeface="Calibri"/>
              </a:rPr>
              <a:t> no es </a:t>
            </a:r>
            <a:r>
              <a:rPr lang="en-US" sz="1100" dirty="0" err="1">
                <a:latin typeface="Calibri"/>
                <a:ea typeface="Calibri"/>
                <a:cs typeface="Calibri"/>
                <a:sym typeface="Calibri"/>
              </a:rPr>
              <a:t>por</a:t>
            </a:r>
            <a:r>
              <a:rPr lang="en-US" sz="1100" dirty="0">
                <a:latin typeface="Calibri"/>
                <a:ea typeface="Calibri"/>
                <a:cs typeface="Calibri"/>
                <a:sym typeface="Calibri"/>
              </a:rPr>
              <a:t> </a:t>
            </a:r>
            <a:r>
              <a:rPr lang="en-US" sz="1100" dirty="0" err="1">
                <a:latin typeface="Calibri"/>
                <a:ea typeface="Calibri"/>
                <a:cs typeface="Calibri"/>
                <a:sym typeface="Calibri"/>
              </a:rPr>
              <a:t>el</a:t>
            </a:r>
            <a:r>
              <a:rPr lang="en-US" sz="1100" dirty="0">
                <a:latin typeface="Calibri"/>
                <a:ea typeface="Calibri"/>
                <a:cs typeface="Calibri"/>
                <a:sym typeface="Calibri"/>
              </a:rPr>
              <a:t> Espíritu Santo.</a:t>
            </a:r>
            <a:endParaRPr sz="1100" dirty="0">
              <a:latin typeface="Calibri"/>
              <a:ea typeface="Calibri"/>
              <a:cs typeface="Calibri"/>
              <a:sym typeface="Calibri"/>
            </a:endParaRPr>
          </a:p>
          <a:p>
            <a:pPr marL="742950" marR="0" lvl="1" indent="-285750" algn="l" rtl="0">
              <a:lnSpc>
                <a:spcPct val="100000"/>
              </a:lnSpc>
              <a:spcBef>
                <a:spcPts val="0"/>
              </a:spcBef>
              <a:spcAft>
                <a:spcPts val="0"/>
              </a:spcAft>
              <a:buSzPts val="1100"/>
              <a:buFont typeface="Courier New"/>
              <a:buChar char="o"/>
            </a:pPr>
            <a:r>
              <a:rPr lang="en-US" sz="1100" dirty="0">
                <a:latin typeface="Calibri"/>
                <a:ea typeface="Calibri"/>
                <a:cs typeface="Calibri"/>
                <a:sym typeface="Calibri"/>
              </a:rPr>
              <a:t>¡Gracias Dios </a:t>
            </a:r>
            <a:r>
              <a:rPr lang="en-US" sz="1100" dirty="0" err="1">
                <a:latin typeface="Calibri"/>
                <a:ea typeface="Calibri"/>
                <a:cs typeface="Calibri"/>
                <a:sym typeface="Calibri"/>
              </a:rPr>
              <a:t>por</a:t>
            </a:r>
            <a:r>
              <a:rPr lang="en-US" sz="1100" dirty="0">
                <a:latin typeface="Calibri"/>
                <a:ea typeface="Calibri"/>
                <a:cs typeface="Calibri"/>
                <a:sym typeface="Calibri"/>
              </a:rPr>
              <a:t> la </a:t>
            </a:r>
            <a:r>
              <a:rPr lang="en-US" sz="1100" dirty="0" err="1">
                <a:latin typeface="Calibri"/>
                <a:ea typeface="Calibri"/>
                <a:cs typeface="Calibri"/>
                <a:sym typeface="Calibri"/>
              </a:rPr>
              <a:t>fe</a:t>
            </a:r>
            <a:r>
              <a:rPr lang="en-US" sz="1100" dirty="0">
                <a:latin typeface="Calibri"/>
                <a:ea typeface="Calibri"/>
                <a:cs typeface="Calibri"/>
                <a:sym typeface="Calibri"/>
              </a:rPr>
              <a:t> que </a:t>
            </a:r>
            <a:r>
              <a:rPr lang="en-US" sz="1100" dirty="0" err="1">
                <a:latin typeface="Calibri"/>
                <a:ea typeface="Calibri"/>
                <a:cs typeface="Calibri"/>
                <a:sym typeface="Calibri"/>
              </a:rPr>
              <a:t>nos</a:t>
            </a:r>
            <a:r>
              <a:rPr lang="en-US" sz="1100" dirty="0">
                <a:latin typeface="Calibri"/>
                <a:ea typeface="Calibri"/>
                <a:cs typeface="Calibri"/>
                <a:sym typeface="Calibri"/>
              </a:rPr>
              <a:t> has dado! </a:t>
            </a:r>
            <a:endParaRPr sz="1100" dirty="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100" dirty="0" err="1">
                <a:latin typeface="Calibri"/>
                <a:ea typeface="Calibri"/>
                <a:cs typeface="Calibri"/>
                <a:sym typeface="Calibri"/>
              </a:rPr>
              <a:t>Confesamos</a:t>
            </a:r>
            <a:r>
              <a:rPr lang="en-US" sz="1100" dirty="0">
                <a:latin typeface="Calibri"/>
                <a:ea typeface="Calibri"/>
                <a:cs typeface="Calibri"/>
                <a:sym typeface="Calibri"/>
              </a:rPr>
              <a:t> con </a:t>
            </a:r>
            <a:r>
              <a:rPr lang="en-US" sz="1100" dirty="0" err="1">
                <a:latin typeface="Calibri"/>
                <a:ea typeface="Calibri"/>
                <a:cs typeface="Calibri"/>
                <a:sym typeface="Calibri"/>
              </a:rPr>
              <a:t>gozo</a:t>
            </a:r>
            <a:r>
              <a:rPr lang="en-US" sz="1100" dirty="0">
                <a:latin typeface="Calibri"/>
                <a:ea typeface="Calibri"/>
                <a:cs typeface="Calibri"/>
                <a:sym typeface="Calibri"/>
              </a:rPr>
              <a:t>: Creo </a:t>
            </a:r>
            <a:r>
              <a:rPr lang="en-US" sz="1100" dirty="0" err="1">
                <a:latin typeface="Calibri"/>
                <a:ea typeface="Calibri"/>
                <a:cs typeface="Calibri"/>
                <a:sym typeface="Calibri"/>
              </a:rPr>
              <a:t>en</a:t>
            </a:r>
            <a:r>
              <a:rPr lang="en-US" sz="1100" dirty="0">
                <a:latin typeface="Calibri"/>
                <a:ea typeface="Calibri"/>
                <a:cs typeface="Calibri"/>
                <a:sym typeface="Calibri"/>
              </a:rPr>
              <a:t> Dios Padre. </a:t>
            </a:r>
            <a:r>
              <a:rPr lang="en-US" sz="1100" dirty="0" err="1">
                <a:latin typeface="Calibri"/>
                <a:ea typeface="Calibri"/>
                <a:cs typeface="Calibri"/>
                <a:sym typeface="Calibri"/>
              </a:rPr>
              <a:t>Él</a:t>
            </a:r>
            <a:r>
              <a:rPr lang="en-US" sz="1100" dirty="0">
                <a:latin typeface="Calibri"/>
                <a:ea typeface="Calibri"/>
                <a:cs typeface="Calibri"/>
                <a:sym typeface="Calibri"/>
              </a:rPr>
              <a:t> es </a:t>
            </a:r>
            <a:r>
              <a:rPr lang="en-US" sz="1100" dirty="0" err="1">
                <a:latin typeface="Calibri"/>
                <a:ea typeface="Calibri"/>
                <a:cs typeface="Calibri"/>
                <a:sym typeface="Calibri"/>
              </a:rPr>
              <a:t>todopoderoso</a:t>
            </a:r>
            <a:r>
              <a:rPr lang="en-US" sz="1100" dirty="0">
                <a:latin typeface="Calibri"/>
                <a:ea typeface="Calibri"/>
                <a:cs typeface="Calibri"/>
                <a:sym typeface="Calibri"/>
              </a:rPr>
              <a:t>. </a:t>
            </a:r>
            <a:r>
              <a:rPr lang="en-US" sz="1100" dirty="0" err="1">
                <a:latin typeface="Calibri"/>
                <a:ea typeface="Calibri"/>
                <a:cs typeface="Calibri"/>
                <a:sym typeface="Calibri"/>
              </a:rPr>
              <a:t>Creó</a:t>
            </a:r>
            <a:r>
              <a:rPr lang="en-US" sz="1100" dirty="0">
                <a:latin typeface="Calibri"/>
                <a:ea typeface="Calibri"/>
                <a:cs typeface="Calibri"/>
                <a:sym typeface="Calibri"/>
              </a:rPr>
              <a:t> </a:t>
            </a:r>
            <a:r>
              <a:rPr lang="en-US" sz="1100" dirty="0" err="1">
                <a:latin typeface="Calibri"/>
                <a:ea typeface="Calibri"/>
                <a:cs typeface="Calibri"/>
                <a:sym typeface="Calibri"/>
              </a:rPr>
              <a:t>el</a:t>
            </a:r>
            <a:r>
              <a:rPr lang="en-US" sz="1100" dirty="0">
                <a:latin typeface="Calibri"/>
                <a:ea typeface="Calibri"/>
                <a:cs typeface="Calibri"/>
                <a:sym typeface="Calibri"/>
              </a:rPr>
              <a:t> </a:t>
            </a:r>
            <a:r>
              <a:rPr lang="en-US" sz="1100" dirty="0" err="1">
                <a:latin typeface="Calibri"/>
                <a:ea typeface="Calibri"/>
                <a:cs typeface="Calibri"/>
                <a:sym typeface="Calibri"/>
              </a:rPr>
              <a:t>cielo</a:t>
            </a:r>
            <a:r>
              <a:rPr lang="en-US" sz="1100" dirty="0">
                <a:latin typeface="Calibri"/>
                <a:ea typeface="Calibri"/>
                <a:cs typeface="Calibri"/>
                <a:sym typeface="Calibri"/>
              </a:rPr>
              <a:t> y la tierra. Nos </a:t>
            </a:r>
            <a:r>
              <a:rPr lang="en-US" sz="1100" dirty="0" err="1">
                <a:latin typeface="Calibri"/>
                <a:ea typeface="Calibri"/>
                <a:cs typeface="Calibri"/>
                <a:sym typeface="Calibri"/>
              </a:rPr>
              <a:t>creó</a:t>
            </a:r>
            <a:r>
              <a:rPr lang="en-US" sz="1100" dirty="0">
                <a:latin typeface="Calibri"/>
                <a:ea typeface="Calibri"/>
                <a:cs typeface="Calibri"/>
                <a:sym typeface="Calibri"/>
              </a:rPr>
              <a:t> a </a:t>
            </a:r>
            <a:r>
              <a:rPr lang="en-US" sz="1100" dirty="0" err="1">
                <a:latin typeface="Calibri"/>
                <a:ea typeface="Calibri"/>
                <a:cs typeface="Calibri"/>
                <a:sym typeface="Calibri"/>
              </a:rPr>
              <a:t>nosotros</a:t>
            </a:r>
            <a:r>
              <a:rPr lang="en-US" sz="1100" dirty="0">
                <a:latin typeface="Calibri"/>
                <a:ea typeface="Calibri"/>
                <a:cs typeface="Calibri"/>
                <a:sym typeface="Calibri"/>
              </a:rPr>
              <a:t>, </a:t>
            </a:r>
            <a:r>
              <a:rPr lang="en-US" sz="1100" dirty="0" err="1">
                <a:latin typeface="Calibri"/>
                <a:ea typeface="Calibri"/>
                <a:cs typeface="Calibri"/>
                <a:sym typeface="Calibri"/>
              </a:rPr>
              <a:t>nos</a:t>
            </a:r>
            <a:r>
              <a:rPr lang="en-US" sz="1100" dirty="0">
                <a:latin typeface="Calibri"/>
                <a:ea typeface="Calibri"/>
                <a:cs typeface="Calibri"/>
                <a:sym typeface="Calibri"/>
              </a:rPr>
              <a:t> </a:t>
            </a:r>
            <a:r>
              <a:rPr lang="en-US" sz="1100" dirty="0" err="1">
                <a:latin typeface="Calibri"/>
                <a:ea typeface="Calibri"/>
                <a:cs typeface="Calibri"/>
                <a:sym typeface="Calibri"/>
              </a:rPr>
              <a:t>cuida</a:t>
            </a:r>
            <a:r>
              <a:rPr lang="en-US" sz="1100" dirty="0">
                <a:latin typeface="Calibri"/>
                <a:ea typeface="Calibri"/>
                <a:cs typeface="Calibri"/>
                <a:sym typeface="Calibri"/>
              </a:rPr>
              <a:t> y </a:t>
            </a:r>
            <a:r>
              <a:rPr lang="en-US" sz="1100" dirty="0" err="1">
                <a:latin typeface="Calibri"/>
                <a:ea typeface="Calibri"/>
                <a:cs typeface="Calibri"/>
                <a:sym typeface="Calibri"/>
              </a:rPr>
              <a:t>nos</a:t>
            </a:r>
            <a:r>
              <a:rPr lang="en-US" sz="1100">
                <a:latin typeface="Calibri"/>
                <a:ea typeface="Calibri"/>
                <a:cs typeface="Calibri"/>
                <a:sym typeface="Calibri"/>
              </a:rPr>
              <a:t> prove , </a:t>
            </a:r>
            <a:r>
              <a:rPr lang="en-US" sz="1100" dirty="0" err="1">
                <a:latin typeface="Calibri"/>
                <a:ea typeface="Calibri"/>
                <a:cs typeface="Calibri"/>
                <a:sym typeface="Calibri"/>
              </a:rPr>
              <a:t>aunque</a:t>
            </a:r>
            <a:r>
              <a:rPr lang="en-US" sz="1100" dirty="0">
                <a:latin typeface="Calibri"/>
                <a:ea typeface="Calibri"/>
                <a:cs typeface="Calibri"/>
                <a:sym typeface="Calibri"/>
              </a:rPr>
              <a:t> no lo </a:t>
            </a:r>
            <a:r>
              <a:rPr lang="en-US" sz="1100" dirty="0" err="1">
                <a:latin typeface="Calibri"/>
                <a:ea typeface="Calibri"/>
                <a:cs typeface="Calibri"/>
                <a:sym typeface="Calibri"/>
              </a:rPr>
              <a:t>merezcamos</a:t>
            </a:r>
            <a:r>
              <a:rPr lang="en-US" sz="1100" dirty="0">
                <a:latin typeface="Calibri"/>
                <a:ea typeface="Calibri"/>
                <a:cs typeface="Calibri"/>
                <a:sym typeface="Calibri"/>
              </a:rPr>
              <a:t>. ¡Gracias Dios! </a:t>
            </a:r>
            <a:endParaRPr sz="11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100" dirty="0"/>
          </a:p>
        </p:txBody>
      </p:sp>
      <p:sp>
        <p:nvSpPr>
          <p:cNvPr id="375" name="Google Shape;37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1. </a:t>
            </a:r>
            <a:r>
              <a:rPr lang="en-US" sz="1800" dirty="0" err="1">
                <a:latin typeface="Calibri"/>
                <a:ea typeface="Calibri"/>
                <a:cs typeface="Calibri"/>
                <a:sym typeface="Calibri"/>
              </a:rPr>
              <a:t>Estas</a:t>
            </a:r>
            <a:r>
              <a:rPr lang="en-US" sz="1800" dirty="0">
                <a:latin typeface="Calibri"/>
                <a:ea typeface="Calibri"/>
                <a:cs typeface="Calibri"/>
                <a:sym typeface="Calibri"/>
              </a:rPr>
              <a:t> son las </a:t>
            </a:r>
            <a:r>
              <a:rPr lang="en-US" sz="1800" dirty="0" err="1">
                <a:latin typeface="Calibri"/>
                <a:ea typeface="Calibri"/>
                <a:cs typeface="Calibri"/>
                <a:sym typeface="Calibri"/>
              </a:rPr>
              <a:t>preguntas</a:t>
            </a:r>
            <a:r>
              <a:rPr lang="en-US" sz="1800" dirty="0">
                <a:latin typeface="Calibri"/>
                <a:ea typeface="Calibri"/>
                <a:cs typeface="Calibri"/>
                <a:sym typeface="Calibri"/>
              </a:rPr>
              <a:t> del Proyecto Final que </a:t>
            </a:r>
            <a:r>
              <a:rPr lang="en-US" sz="1800" dirty="0" err="1">
                <a:latin typeface="Calibri"/>
                <a:ea typeface="Calibri"/>
                <a:cs typeface="Calibri"/>
                <a:sym typeface="Calibri"/>
              </a:rPr>
              <a:t>correspondientes</a:t>
            </a:r>
            <a:r>
              <a:rPr lang="en-US" sz="1800" dirty="0">
                <a:latin typeface="Calibri"/>
                <a:ea typeface="Calibri"/>
                <a:cs typeface="Calibri"/>
                <a:sym typeface="Calibri"/>
              </a:rPr>
              <a:t> a </a:t>
            </a:r>
            <a:r>
              <a:rPr lang="en-US" sz="1800" dirty="0" err="1">
                <a:latin typeface="Calibri"/>
                <a:ea typeface="Calibri"/>
                <a:cs typeface="Calibri"/>
                <a:sym typeface="Calibri"/>
              </a:rPr>
              <a:t>esta</a:t>
            </a:r>
            <a:r>
              <a:rPr lang="en-US" sz="1800" dirty="0">
                <a:latin typeface="Calibri"/>
                <a:ea typeface="Calibri"/>
                <a:cs typeface="Calibri"/>
                <a:sym typeface="Calibri"/>
              </a:rPr>
              <a:t> </a:t>
            </a:r>
            <a:r>
              <a:rPr lang="en-US" sz="1800" dirty="0" err="1">
                <a:latin typeface="Calibri"/>
                <a:ea typeface="Calibri"/>
                <a:cs typeface="Calibri"/>
                <a:sym typeface="Calibri"/>
              </a:rPr>
              <a:t>lección</a:t>
            </a:r>
            <a:r>
              <a:rPr lang="en-US" sz="1800" dirty="0">
                <a:latin typeface="Calibri"/>
                <a:ea typeface="Calibri"/>
                <a:cs typeface="Calibri"/>
                <a:sym typeface="Calibri"/>
              </a:rPr>
              <a:t>. Animo </a:t>
            </a:r>
            <a:r>
              <a:rPr lang="en-US" sz="1800" dirty="0" err="1">
                <a:latin typeface="Calibri"/>
                <a:ea typeface="Calibri"/>
                <a:cs typeface="Calibri"/>
                <a:sym typeface="Calibri"/>
              </a:rPr>
              <a:t>ustedes</a:t>
            </a:r>
            <a:r>
              <a:rPr lang="en-US" sz="1800" dirty="0">
                <a:latin typeface="Calibri"/>
                <a:ea typeface="Calibri"/>
                <a:cs typeface="Calibri"/>
                <a:sym typeface="Calibri"/>
              </a:rPr>
              <a:t> a </a:t>
            </a:r>
            <a:r>
              <a:rPr lang="en-US" sz="1800" dirty="0" err="1">
                <a:latin typeface="Calibri"/>
                <a:ea typeface="Calibri"/>
                <a:cs typeface="Calibri"/>
                <a:sym typeface="Calibri"/>
              </a:rPr>
              <a:t>comenzar</a:t>
            </a:r>
            <a:r>
              <a:rPr lang="en-US" sz="1800" dirty="0">
                <a:latin typeface="Calibri"/>
                <a:ea typeface="Calibri"/>
                <a:cs typeface="Calibri"/>
                <a:sym typeface="Calibri"/>
              </a:rPr>
              <a:t> </a:t>
            </a:r>
            <a:r>
              <a:rPr lang="en-US" sz="1800" dirty="0" err="1">
                <a:latin typeface="Calibri"/>
                <a:ea typeface="Calibri"/>
                <a:cs typeface="Calibri"/>
                <a:sym typeface="Calibri"/>
              </a:rPr>
              <a:t>desde</a:t>
            </a:r>
            <a:r>
              <a:rPr lang="en-US" sz="1800" dirty="0">
                <a:latin typeface="Calibri"/>
                <a:ea typeface="Calibri"/>
                <a:cs typeface="Calibri"/>
                <a:sym typeface="Calibri"/>
              </a:rPr>
              <a:t> </a:t>
            </a:r>
            <a:r>
              <a:rPr lang="en-US" sz="1800" dirty="0" err="1">
                <a:latin typeface="Calibri"/>
                <a:ea typeface="Calibri"/>
                <a:cs typeface="Calibri"/>
                <a:sym typeface="Calibri"/>
              </a:rPr>
              <a:t>ahora</a:t>
            </a:r>
            <a:r>
              <a:rPr lang="en-US" sz="1800" dirty="0">
                <a:latin typeface="Calibri"/>
                <a:ea typeface="Calibri"/>
                <a:cs typeface="Calibri"/>
                <a:sym typeface="Calibri"/>
              </a:rPr>
              <a:t>, </a:t>
            </a:r>
            <a:r>
              <a:rPr lang="en-US" sz="1800" dirty="0" err="1">
                <a:latin typeface="Calibri"/>
                <a:ea typeface="Calibri"/>
                <a:cs typeface="Calibri"/>
                <a:sym typeface="Calibri"/>
              </a:rPr>
              <a:t>escribiendo</a:t>
            </a:r>
            <a:r>
              <a:rPr lang="en-US" sz="1800" dirty="0">
                <a:latin typeface="Calibri"/>
                <a:ea typeface="Calibri"/>
                <a:cs typeface="Calibri"/>
                <a:sym typeface="Calibri"/>
              </a:rPr>
              <a:t> sus </a:t>
            </a:r>
            <a:r>
              <a:rPr lang="en-US" sz="1800" dirty="0" err="1">
                <a:latin typeface="Calibri"/>
                <a:ea typeface="Calibri"/>
                <a:cs typeface="Calibri"/>
                <a:sym typeface="Calibri"/>
              </a:rPr>
              <a:t>respuestas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un </a:t>
            </a:r>
            <a:r>
              <a:rPr lang="en-US" sz="1800" dirty="0" err="1">
                <a:latin typeface="Calibri"/>
                <a:ea typeface="Calibri"/>
                <a:cs typeface="Calibri"/>
                <a:sym typeface="Calibri"/>
              </a:rPr>
              <a:t>cuaderno</a:t>
            </a:r>
            <a:r>
              <a:rPr lang="en-US" sz="1800" dirty="0">
                <a:latin typeface="Calibri"/>
                <a:ea typeface="Calibri"/>
                <a:cs typeface="Calibri"/>
                <a:sym typeface="Calibri"/>
              </a:rPr>
              <a:t> </a:t>
            </a:r>
            <a:r>
              <a:rPr lang="en-US" sz="1800" dirty="0" err="1">
                <a:latin typeface="Calibri"/>
                <a:ea typeface="Calibri"/>
                <a:cs typeface="Calibri"/>
                <a:sym typeface="Calibri"/>
              </a:rPr>
              <a:t>utilizando</a:t>
            </a:r>
            <a:r>
              <a:rPr lang="en-US" sz="1800" dirty="0">
                <a:latin typeface="Calibri"/>
                <a:ea typeface="Calibri"/>
                <a:cs typeface="Calibri"/>
                <a:sym typeface="Calibri"/>
              </a:rPr>
              <a:t> </a:t>
            </a:r>
            <a:r>
              <a:rPr lang="en-US" sz="1800" dirty="0" err="1">
                <a:latin typeface="Calibri"/>
                <a:ea typeface="Calibri"/>
                <a:cs typeface="Calibri"/>
                <a:sym typeface="Calibri"/>
              </a:rPr>
              <a:t>información</a:t>
            </a:r>
            <a:r>
              <a:rPr lang="en-US" sz="1800" dirty="0">
                <a:latin typeface="Calibri"/>
                <a:ea typeface="Calibri"/>
                <a:cs typeface="Calibri"/>
                <a:sym typeface="Calibri"/>
              </a:rPr>
              <a:t> de la </a:t>
            </a:r>
            <a:r>
              <a:rPr lang="en-US" sz="1800" dirty="0" err="1">
                <a:latin typeface="Calibri"/>
                <a:ea typeface="Calibri"/>
                <a:cs typeface="Calibri"/>
                <a:sym typeface="Calibri"/>
              </a:rPr>
              <a:t>clase</a:t>
            </a:r>
            <a:r>
              <a:rPr lang="en-US" sz="1800" dirty="0">
                <a:latin typeface="Calibri"/>
                <a:ea typeface="Calibri"/>
                <a:cs typeface="Calibri"/>
                <a:sym typeface="Calibri"/>
              </a:rPr>
              <a:t>. </a:t>
            </a:r>
            <a:br>
              <a:rPr lang="en-US" sz="1800" dirty="0">
                <a:latin typeface="Calibri"/>
                <a:ea typeface="Calibri"/>
                <a:cs typeface="Calibri"/>
                <a:sym typeface="Calibri"/>
              </a:rPr>
            </a:b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dirty="0">
                <a:latin typeface="Calibri"/>
                <a:ea typeface="Calibri"/>
                <a:cs typeface="Calibri"/>
                <a:sym typeface="Calibri"/>
              </a:rPr>
              <a:t>Creo </a:t>
            </a:r>
            <a:r>
              <a:rPr lang="en-US" sz="1800" dirty="0" err="1">
                <a:latin typeface="Calibri"/>
                <a:ea typeface="Calibri"/>
                <a:cs typeface="Calibri"/>
                <a:sym typeface="Calibri"/>
              </a:rPr>
              <a:t>en</a:t>
            </a:r>
            <a:r>
              <a:rPr lang="en-US" sz="1800" dirty="0">
                <a:latin typeface="Calibri"/>
                <a:ea typeface="Calibri"/>
                <a:cs typeface="Calibri"/>
                <a:sym typeface="Calibri"/>
              </a:rPr>
              <a:t> Dios </a:t>
            </a:r>
            <a:r>
              <a:rPr lang="en-US" sz="1800" dirty="0" err="1">
                <a:latin typeface="Calibri"/>
                <a:ea typeface="Calibri"/>
                <a:cs typeface="Calibri"/>
                <a:sym typeface="Calibri"/>
              </a:rPr>
              <a:t>trino</a:t>
            </a:r>
            <a:r>
              <a:rPr lang="en-US" sz="1800" dirty="0">
                <a:latin typeface="Calibri"/>
                <a:ea typeface="Calibri"/>
                <a:cs typeface="Calibri"/>
                <a:sym typeface="Calibri"/>
              </a:rPr>
              <a:t>. ¿</a:t>
            </a:r>
            <a:r>
              <a:rPr lang="en-US" sz="1800" dirty="0" err="1">
                <a:latin typeface="Calibri"/>
                <a:ea typeface="Calibri"/>
                <a:cs typeface="Calibri"/>
                <a:sym typeface="Calibri"/>
              </a:rPr>
              <a:t>Qué</a:t>
            </a:r>
            <a:r>
              <a:rPr lang="en-US" sz="1800" dirty="0">
                <a:latin typeface="Calibri"/>
                <a:ea typeface="Calibri"/>
                <a:cs typeface="Calibri"/>
                <a:sym typeface="Calibri"/>
              </a:rPr>
              <a:t> </a:t>
            </a:r>
            <a:r>
              <a:rPr lang="en-US" sz="1800" dirty="0" err="1">
                <a:latin typeface="Calibri"/>
                <a:ea typeface="Calibri"/>
                <a:cs typeface="Calibri"/>
                <a:sym typeface="Calibri"/>
              </a:rPr>
              <a:t>significa</a:t>
            </a:r>
            <a:r>
              <a:rPr lang="en-US" sz="1800" dirty="0">
                <a:latin typeface="Calibri"/>
                <a:ea typeface="Calibri"/>
                <a:cs typeface="Calibri"/>
                <a:sym typeface="Calibri"/>
              </a:rPr>
              <a:t> la palabra “Trinidad”? </a:t>
            </a: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dirty="0">
                <a:latin typeface="Calibri"/>
                <a:ea typeface="Calibri"/>
                <a:cs typeface="Calibri"/>
                <a:sym typeface="Calibri"/>
              </a:rPr>
              <a:t>Creo </a:t>
            </a:r>
            <a:r>
              <a:rPr lang="en-US" sz="1800" dirty="0" err="1">
                <a:latin typeface="Calibri"/>
                <a:ea typeface="Calibri"/>
                <a:cs typeface="Calibri"/>
                <a:sym typeface="Calibri"/>
              </a:rPr>
              <a:t>en</a:t>
            </a:r>
            <a:r>
              <a:rPr lang="en-US" sz="1800" dirty="0">
                <a:latin typeface="Calibri"/>
                <a:ea typeface="Calibri"/>
                <a:cs typeface="Calibri"/>
                <a:sym typeface="Calibri"/>
              </a:rPr>
              <a:t> Dios Padre, </a:t>
            </a:r>
            <a:r>
              <a:rPr lang="en-US" sz="1800" dirty="0" err="1">
                <a:latin typeface="Calibri"/>
                <a:ea typeface="Calibri"/>
                <a:cs typeface="Calibri"/>
                <a:sym typeface="Calibri"/>
              </a:rPr>
              <a:t>Creador</a:t>
            </a:r>
            <a:r>
              <a:rPr lang="en-US" sz="1800" dirty="0">
                <a:latin typeface="Calibri"/>
                <a:ea typeface="Calibri"/>
                <a:cs typeface="Calibri"/>
                <a:sym typeface="Calibri"/>
              </a:rPr>
              <a:t> del </a:t>
            </a:r>
            <a:r>
              <a:rPr lang="en-US" sz="1800" dirty="0" err="1">
                <a:latin typeface="Calibri"/>
                <a:ea typeface="Calibri"/>
                <a:cs typeface="Calibri"/>
                <a:sym typeface="Calibri"/>
              </a:rPr>
              <a:t>cielo</a:t>
            </a:r>
            <a:r>
              <a:rPr lang="en-US" sz="1800" dirty="0">
                <a:latin typeface="Calibri"/>
                <a:ea typeface="Calibri"/>
                <a:cs typeface="Calibri"/>
                <a:sym typeface="Calibri"/>
              </a:rPr>
              <a:t> y la tierra. </a:t>
            </a:r>
            <a:r>
              <a:rPr lang="es-ES" sz="1800" dirty="0">
                <a:solidFill>
                  <a:srgbClr val="000000"/>
                </a:solidFill>
                <a:effectLst/>
                <a:latin typeface="Calibri" panose="020F0502020204030204" pitchFamily="34" charset="0"/>
                <a:ea typeface="Calibri" panose="020F0502020204030204" pitchFamily="34" charset="0"/>
              </a:rPr>
              <a:t>¿Qué medios utiliza Dios para proveer y protegernos corporalmente? </a:t>
            </a:r>
          </a:p>
          <a:p>
            <a:pPr marL="285750" marR="0" lvl="0" indent="-285750" algn="l" rtl="0">
              <a:lnSpc>
                <a:spcPct val="100000"/>
              </a:lnSpc>
              <a:spcBef>
                <a:spcPts val="0"/>
              </a:spcBef>
              <a:spcAft>
                <a:spcPts val="0"/>
              </a:spcAft>
              <a:buSzPts val="1100"/>
              <a:buChar char="●"/>
            </a:pPr>
            <a:endParaRPr lang="es-ES" sz="1800" dirty="0">
              <a:solidFill>
                <a:srgbClr val="000000"/>
              </a:solidFill>
              <a:effectLst/>
              <a:latin typeface="Calibri" panose="020F0502020204030204" pitchFamily="34" charset="0"/>
              <a:ea typeface="Calibri"/>
              <a:cs typeface="Calibri"/>
              <a:sym typeface="Calibri"/>
            </a:endParaRPr>
          </a:p>
          <a:p>
            <a:pPr marL="285750" marR="0" lvl="0" indent="-285750" algn="l" rtl="0">
              <a:lnSpc>
                <a:spcPct val="100000"/>
              </a:lnSpc>
              <a:spcBef>
                <a:spcPts val="0"/>
              </a:spcBef>
              <a:spcAft>
                <a:spcPts val="0"/>
              </a:spcAft>
              <a:buSzPts val="1100"/>
              <a:buChar char="●"/>
            </a:pPr>
            <a:endParaRPr lang="es-ES" sz="1800" dirty="0">
              <a:solidFill>
                <a:srgbClr val="000000"/>
              </a:solidFill>
              <a:effectLst/>
              <a:latin typeface="Calibri" panose="020F0502020204030204" pitchFamily="34" charset="0"/>
              <a:ea typeface="Calibri"/>
              <a:cs typeface="Calibri"/>
              <a:sym typeface="Calibri"/>
            </a:endParaRPr>
          </a:p>
          <a:p>
            <a:pPr marL="0" marR="0">
              <a:buNone/>
            </a:pPr>
            <a:r>
              <a:rPr lang="es-ES" sz="1800" dirty="0">
                <a:effectLst/>
                <a:latin typeface="Calibri" panose="020F0502020204030204" pitchFamily="34" charset="0"/>
                <a:ea typeface="Times New Roman" panose="02020603050405020304" pitchFamily="18" charset="0"/>
              </a:rPr>
              <a:t>2. Importancia del trabajo personal</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El Proyecto Final debe ser propio, sincero y personal, mostrando cómo entiende y aplica lo aprendido.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Debe estar escrito con tus propias palabras, aplicado a tu vida y contexto.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Como dice 1 Pedro 3:15, deseamos que cada creyente esté “siempre listos para defenderse, con mansedumbre y respeto.”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Puedes usar pasajes bíblicos u otras fuentes permitidas, citándolas correctamente.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La IA puede ayudarte con ideas o ejemplos (como sugerencias para un Captar), pero no puede escribir tu proyecto por ti.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Si el proyecto parece copiado o generado por fuentes externas, deberá rehacerse con reflexión personal, buscando crecimiento espiritual genuino. </a:t>
            </a:r>
            <a:endParaRPr lang="en-US" sz="1800">
              <a:effectLst/>
              <a:latin typeface="Times New Roman" panose="02020603050405020304" pitchFamily="18" charset="0"/>
              <a:ea typeface="Times New Roman" panose="02020603050405020304" pitchFamily="18" charset="0"/>
            </a:endParaRPr>
          </a:p>
          <a:p>
            <a:pPr marL="285750" marR="0" lvl="0" indent="-285750" algn="l" rtl="0">
              <a:lnSpc>
                <a:spcPct val="100000"/>
              </a:lnSpc>
              <a:spcBef>
                <a:spcPts val="0"/>
              </a:spcBef>
              <a:spcAft>
                <a:spcPts val="0"/>
              </a:spcAft>
              <a:buSzPts val="1100"/>
              <a:buChar char="●"/>
            </a:pPr>
            <a:endParaRPr sz="1104" dirty="0">
              <a:solidFill>
                <a:schemeClr val="dk1"/>
              </a:solidFill>
              <a:latin typeface="Calibri"/>
              <a:ea typeface="Calibri"/>
              <a:cs typeface="Calibri"/>
              <a:sym typeface="Calibri"/>
            </a:endParaRPr>
          </a:p>
        </p:txBody>
      </p:sp>
      <p:sp>
        <p:nvSpPr>
          <p:cNvPr id="383" name="Google Shape;38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100" dirty="0">
                <a:latin typeface="Calibri"/>
                <a:ea typeface="Calibri"/>
                <a:cs typeface="Calibri"/>
                <a:sym typeface="Calibri"/>
              </a:rPr>
              <a:t>2. </a:t>
            </a:r>
            <a:r>
              <a:rPr lang="en-US" sz="1100" dirty="0" err="1">
                <a:latin typeface="Calibri"/>
                <a:ea typeface="Calibri"/>
                <a:cs typeface="Calibri"/>
                <a:sym typeface="Calibri"/>
              </a:rPr>
              <a:t>Encargar</a:t>
            </a:r>
            <a:r>
              <a:rPr lang="en-US" sz="1100" dirty="0">
                <a:latin typeface="Calibri"/>
                <a:ea typeface="Calibri"/>
                <a:cs typeface="Calibri"/>
                <a:sym typeface="Calibri"/>
              </a:rPr>
              <a:t> la </a:t>
            </a:r>
            <a:r>
              <a:rPr lang="en-US" sz="1100" dirty="0" err="1">
                <a:latin typeface="Calibri"/>
                <a:ea typeface="Calibri"/>
                <a:cs typeface="Calibri"/>
                <a:sym typeface="Calibri"/>
              </a:rPr>
              <a:t>tarea</a:t>
            </a:r>
            <a:r>
              <a:rPr lang="en-US" sz="1100" dirty="0">
                <a:latin typeface="Calibri"/>
                <a:ea typeface="Calibri"/>
                <a:cs typeface="Calibri"/>
                <a:sym typeface="Calibri"/>
              </a:rPr>
              <a:t> para la </a:t>
            </a:r>
            <a:r>
              <a:rPr lang="en-US" sz="1100" dirty="0" err="1">
                <a:latin typeface="Calibri"/>
                <a:ea typeface="Calibri"/>
                <a:cs typeface="Calibri"/>
                <a:sym typeface="Calibri"/>
              </a:rPr>
              <a:t>Lección</a:t>
            </a:r>
            <a:r>
              <a:rPr lang="en-US" sz="1100" dirty="0">
                <a:latin typeface="Calibri"/>
                <a:ea typeface="Calibri"/>
                <a:cs typeface="Calibri"/>
                <a:sym typeface="Calibri"/>
              </a:rPr>
              <a:t> 2: </a:t>
            </a:r>
            <a:endParaRPr dirty="0"/>
          </a:p>
          <a:p>
            <a:pPr marL="0" marR="0" indent="0">
              <a:buFontTx/>
              <a:buNone/>
            </a:pPr>
            <a:br>
              <a:rPr lang="en-US" sz="1104" dirty="0">
                <a:solidFill>
                  <a:schemeClr val="dk1"/>
                </a:solidFill>
                <a:latin typeface="Calibri"/>
                <a:ea typeface="Calibri"/>
                <a:cs typeface="Calibri"/>
                <a:sym typeface="Calibri"/>
              </a:rPr>
            </a:br>
            <a:r>
              <a:rPr lang="es-ES" sz="1800" dirty="0">
                <a:solidFill>
                  <a:srgbClr val="000000"/>
                </a:solidFill>
                <a:effectLst/>
                <a:latin typeface="Calibri" panose="020F0502020204030204" pitchFamily="34" charset="0"/>
                <a:ea typeface="Calibri" panose="020F0502020204030204" pitchFamily="34" charset="0"/>
              </a:rPr>
              <a:t>1. Ver el siguiente video breve de instrucción: </a:t>
            </a:r>
            <a:r>
              <a:rPr lang="es-ES" sz="1800" dirty="0">
                <a:solidFill>
                  <a:srgbClr val="0000FF"/>
                </a:solidFill>
                <a:effectLst/>
                <a:latin typeface="Calibri" panose="020F0502020204030204" pitchFamily="34" charset="0"/>
                <a:ea typeface="Calibri" panose="020F0502020204030204" pitchFamily="34" charset="0"/>
                <a:hlinkClick r:id="rId3"/>
              </a:rPr>
              <a:t>https://www.youtube.com/watch?v=28N7MfZMVEc</a:t>
            </a:r>
            <a:r>
              <a:rPr lang="es-ES" sz="1800" dirty="0">
                <a:solidFill>
                  <a:srgbClr val="000000"/>
                </a:solidFill>
                <a:effectLst/>
                <a:latin typeface="Calibri" panose="020F0502020204030204" pitchFamily="34" charset="0"/>
                <a:ea typeface="Calibri" panose="020F0502020204030204" pitchFamily="34" charset="0"/>
              </a:rPr>
              <a:t> </a:t>
            </a:r>
            <a:br>
              <a:rPr lang="es-ES" sz="1800" dirty="0">
                <a:solidFill>
                  <a:srgbClr val="000000"/>
                </a:solidFill>
                <a:effectLst/>
                <a:latin typeface="Calibri" panose="020F0502020204030204" pitchFamily="34" charset="0"/>
                <a:ea typeface="Calibri" panose="020F0502020204030204" pitchFamily="34" charset="0"/>
              </a:rPr>
            </a:br>
            <a:r>
              <a:rPr lang="es-ES" sz="1800" dirty="0">
                <a:solidFill>
                  <a:srgbClr val="000000"/>
                </a:solidFill>
                <a:effectLst/>
                <a:latin typeface="Calibri" panose="020F0502020204030204" pitchFamily="34" charset="0"/>
                <a:ea typeface="Calibri" panose="020F0502020204030204" pitchFamily="34" charset="0"/>
              </a:rPr>
              <a:t>2. Leer Juan 11:1-44</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3. Reflexionar y </a:t>
            </a:r>
            <a:r>
              <a:rPr lang="es-ES" sz="1800">
                <a:solidFill>
                  <a:srgbClr val="000000"/>
                </a:solidFill>
                <a:effectLst/>
                <a:latin typeface="Calibri" panose="020F0502020204030204" pitchFamily="34" charset="0"/>
                <a:ea typeface="Calibri" panose="020F0502020204030204" pitchFamily="34" charset="0"/>
              </a:rPr>
              <a:t>responder:</a:t>
            </a:r>
            <a:br>
              <a:rPr lang="es-ES" sz="1800">
                <a:solidFill>
                  <a:srgbClr val="000000"/>
                </a:solidFill>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¿Qué detalles de Juan 11 muestran la humanidad de Jesús?</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¿Qué detalles de Juan 11 muestran la divinidad de Jesús?</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 correcto decir que Dios murió en la cruz? Explique.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393" name="Google Shape;39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Oración de clausura y despedida</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Amado Dios, te damos gracias por este tiempo que hemos pasado juntos en tu Palabra, aprendiendo más acerca de quién eres y cómo nos cuidas. Nos maravillamos ante tu grandeza, tu poder y tu amor inagotable. Tú eres nuestro Creador y Sustentador, aquel que gobierna sobre todas las cosas y que, aun así, nos conoce personalmente y nos llama tus hijos por la fe en Jesucristo. Te alabamos por revelarte a nosotros en las Escrituras y por mostrarnos tu gracia a través de enviar a Jesucristo, nuestro Salvador.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Señor, te pedimos que sigas obrando en nuestros corazones por medio de tu Espíritu Santo. Que las verdades que hemos aprendido hoy no solo permanezcan en nuestra mente, sino que transformen nuestra vida y fortalezcan nuestra fe. Ayúdanos a confiar en ti en cada circunstancia y a vivir con la certeza de que estás con nosotros, guiándonos y sosteniéndonos. Que podamos reflejar tu amor en nuestras palabras y acciones, y confesar con valentía que tú eres el único Dios verdadero. En el nombre de Jesús, nuestro Señor y Salvador, oramos. Amén.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03" name="Google Shape;403;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1000"/>
              </a:spcBef>
              <a:spcAft>
                <a:spcPts val="100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411" name="Google Shape;411;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a:latin typeface="Calibri"/>
                <a:ea typeface="Calibri"/>
                <a:cs typeface="Calibri"/>
                <a:sym typeface="Calibri"/>
              </a:rPr>
              <a:t>3. Oración </a:t>
            </a:r>
            <a:endParaRPr sz="1800" b="1">
              <a:latin typeface="Calibri"/>
              <a:ea typeface="Calibri"/>
              <a:cs typeface="Calibri"/>
              <a:sym typeface="Calibri"/>
            </a:endParaRPr>
          </a:p>
          <a:p>
            <a:pPr marL="0" marR="0" lvl="0" indent="0" algn="l" rtl="0">
              <a:lnSpc>
                <a:spcPct val="100000"/>
              </a:lnSpc>
              <a:spcBef>
                <a:spcPts val="50"/>
              </a:spcBef>
              <a:spcAft>
                <a:spcPts val="0"/>
              </a:spcAft>
              <a:buSzPts val="1100"/>
              <a:buFont typeface="Calibri"/>
              <a:buNone/>
            </a:pPr>
            <a:r>
              <a:rPr lang="en-US" sz="1800" i="1">
                <a:solidFill>
                  <a:srgbClr val="00B050"/>
                </a:solidFill>
                <a:latin typeface="Calibri"/>
                <a:ea typeface="Calibri"/>
                <a:cs typeface="Calibri"/>
                <a:sym typeface="Calibri"/>
              </a:rPr>
              <a:t>Comienza con la siguiente oración (o usa una propia):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Amado Dios, Gracias por reunirnos en este curso para estudiar tu Palabra y conocerte mejor. Tú eres el Dios verdadero, nuestro Creador, Salvador y Sustentador. Te pedimos que nos guíes con tu Espíritu Santo para que comprendamos más profundamente quién eres y lo que has hecho por nosotros. </a:t>
            </a:r>
            <a:br>
              <a:rPr lang="en-US" sz="1800">
                <a:latin typeface="Calibri"/>
                <a:ea typeface="Calibri"/>
                <a:cs typeface="Calibri"/>
                <a:sym typeface="Calibri"/>
              </a:rPr>
            </a:br>
            <a:br>
              <a:rPr lang="en-US" sz="1800">
                <a:latin typeface="Calibri"/>
                <a:ea typeface="Calibri"/>
                <a:cs typeface="Calibri"/>
                <a:sym typeface="Calibri"/>
              </a:rPr>
            </a:br>
            <a:r>
              <a:rPr lang="en-US" sz="1800">
                <a:latin typeface="Calibri"/>
                <a:ea typeface="Calibri"/>
                <a:cs typeface="Calibri"/>
                <a:sym typeface="Calibri"/>
              </a:rPr>
              <a:t>Señor, oro por cada estudiante en esta clase. Que los fortalezcas con poder en su interior por medio de tu Espíritu Santo. Que Cristo habite en sus corazones por la fe y que, arraigados y cimentados en tu amor, puedan comprender cuán ancho, largo, alto y profundo es el amor de Cristo, que sobrepasa todo conocimiento. Permítenos crecer en nuestra fe y confianza en ti. Que este curso nos acerque más a ti y nos equipe para confesar nuestra fe con valentía. Todo esto te lo pedimos en el nombre de nuestro Señor y Salvador Jesucristo. Amén. </a:t>
            </a:r>
            <a:endParaRPr sz="1800">
              <a:latin typeface="Calibri"/>
              <a:ea typeface="Calibri"/>
              <a:cs typeface="Calibri"/>
              <a:sym typeface="Calibri"/>
            </a:endParaRPr>
          </a:p>
          <a:p>
            <a:pPr marL="228600" marR="171450" lvl="0" indent="0" algn="l" rtl="0">
              <a:lnSpc>
                <a:spcPct val="100000"/>
              </a:lnSpc>
              <a:spcBef>
                <a:spcPts val="50"/>
              </a:spcBef>
              <a:spcAft>
                <a:spcPts val="1000"/>
              </a:spcAft>
              <a:buClr>
                <a:schemeClr val="dk1"/>
              </a:buClr>
              <a:buSzPts val="1100"/>
              <a:buFont typeface="Arial"/>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OBJETIVOS</a:t>
            </a:r>
            <a:r>
              <a:rPr lang="en-US" sz="1800" b="1">
                <a:solidFill>
                  <a:srgbClr val="000000"/>
                </a:solidFill>
                <a:latin typeface="Calibri"/>
                <a:ea typeface="Calibri"/>
                <a:cs typeface="Calibri"/>
                <a:sym typeface="Calibri"/>
              </a:rPr>
              <a:t> DE LA CLASE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Presente los tres objetivos principales de la lección. Invite a los estudiantes a tomar notas y a tener sus Biblias listas.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En la lección </a:t>
            </a:r>
            <a:r>
              <a:rPr lang="en-US" sz="1800">
                <a:latin typeface="Calibri"/>
                <a:ea typeface="Calibri"/>
                <a:cs typeface="Calibri"/>
                <a:sym typeface="Calibri"/>
              </a:rPr>
              <a:t>del dia de hoy</a:t>
            </a:r>
            <a:r>
              <a:rPr lang="en-US" sz="1800">
                <a:solidFill>
                  <a:srgbClr val="000000"/>
                </a:solidFill>
                <a:latin typeface="Calibri"/>
                <a:ea typeface="Calibri"/>
                <a:cs typeface="Calibri"/>
                <a:sym typeface="Calibri"/>
              </a:rPr>
              <a:t>, nuestro objetivo es: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0"/>
              </a:spcBef>
              <a:spcAft>
                <a:spcPts val="0"/>
              </a:spcAft>
              <a:buSzPts val="1100"/>
              <a:buFont typeface="Calibri"/>
              <a:buNone/>
            </a:pPr>
            <a:r>
              <a:rPr lang="en-US" sz="1800" b="1">
                <a:latin typeface="Calibri"/>
                <a:ea typeface="Calibri"/>
                <a:cs typeface="Calibri"/>
                <a:sym typeface="Calibri"/>
              </a:rPr>
              <a:t>1. Identificar las características de Dios. </a:t>
            </a:r>
            <a:endParaRPr sz="1800" b="1">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2. Explicar el significado de la palabra “Trinidad”.</a:t>
            </a: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3. Reflexionar sobre cómo Dios Padre nos cuida y protege. </a:t>
            </a:r>
            <a:endParaRPr sz="1800">
              <a:latin typeface="Calibri"/>
              <a:ea typeface="Calibri"/>
              <a:cs typeface="Calibri"/>
              <a:sym typeface="Calibri"/>
            </a:endParaRPr>
          </a:p>
          <a:p>
            <a:pPr marL="228600" marR="171450" lvl="0" indent="0" algn="l" rtl="0">
              <a:lnSpc>
                <a:spcPct val="100000"/>
              </a:lnSpc>
              <a:spcBef>
                <a:spcPts val="5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a:latin typeface="Calibri"/>
                <a:ea typeface="Calibri"/>
                <a:cs typeface="Calibri"/>
                <a:sym typeface="Calibri"/>
              </a:rPr>
              <a:t>OBJETIVO #1: Identificar las características de Dios. </a:t>
            </a:r>
            <a:br>
              <a:rPr lang="en-US" sz="1800" b="1">
                <a:latin typeface="Calibri"/>
                <a:ea typeface="Calibri"/>
                <a:cs typeface="Calibri"/>
                <a:sym typeface="Calibri"/>
              </a:rPr>
            </a:br>
            <a:br>
              <a:rPr lang="en-US" sz="1800" b="1">
                <a:latin typeface="Calibri"/>
                <a:ea typeface="Calibri"/>
                <a:cs typeface="Calibri"/>
                <a:sym typeface="Calibri"/>
              </a:rPr>
            </a:br>
            <a:r>
              <a:rPr lang="en-US" sz="1800">
                <a:latin typeface="Calibri"/>
                <a:ea typeface="Calibri"/>
                <a:cs typeface="Calibri"/>
                <a:sym typeface="Calibri"/>
              </a:rPr>
              <a:t>1. ¿Quién es Dios? ¿Qué nos revela Dios en su Palabra acerca de sus características?</a:t>
            </a:r>
            <a:endParaRPr sz="1800"/>
          </a:p>
          <a:p>
            <a:pPr marL="0" marR="1270" lvl="0" indent="0" algn="l" rtl="0">
              <a:lnSpc>
                <a:spcPct val="103000"/>
              </a:lnSpc>
              <a:spcBef>
                <a:spcPts val="5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Vamos a comenzar nuestra lección con una actividad para obtener una visión general de las características de Dios. </a:t>
            </a:r>
            <a:endParaRPr sz="1800"/>
          </a:p>
          <a:p>
            <a:pPr marL="0" marR="1270" lvl="0" indent="0" algn="l" rtl="0">
              <a:lnSpc>
                <a:spcPct val="103000"/>
              </a:lnSpc>
              <a:spcBef>
                <a:spcPts val="5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Voy a mostrarles un pasaje de la Biblia en la pantalla. Tómense un momento para leerlo y reflexionar sobre las características de Dios que aparecen en él. Cuando tengan una respuesta, por favor levanten la mano o escríbanla en el chat. </a:t>
            </a: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Después de unos segundos de reflexión en silencio, elegiré a un estudiante para que lea el pasaje en voz alta y comparta la característica de Dios que identificó en el texto. </a:t>
            </a:r>
            <a:endParaRPr sz="1800">
              <a:latin typeface="Calibri"/>
              <a:ea typeface="Calibri"/>
              <a:cs typeface="Calibri"/>
              <a:sym typeface="Calibri"/>
            </a:endParaRPr>
          </a:p>
          <a:p>
            <a:pPr marL="457200" marR="0" lvl="0" indent="-228600" algn="l" rtl="0">
              <a:lnSpc>
                <a:spcPct val="100000"/>
              </a:lnSpc>
              <a:spcBef>
                <a:spcPts val="50"/>
              </a:spcBef>
              <a:spcAft>
                <a:spcPts val="0"/>
              </a:spcAft>
              <a:buClr>
                <a:srgbClr val="000000"/>
              </a:buClr>
              <a:buSzPts val="1100"/>
              <a:buFont typeface="Arial"/>
              <a:buNone/>
            </a:pPr>
            <a:endParaRPr sz="1400"/>
          </a:p>
        </p:txBody>
      </p:sp>
      <p:sp>
        <p:nvSpPr>
          <p:cNvPr id="137" name="Google Shape;137;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Deuteronomio 33:27 El Dios eterno es tu refugio; aquí en la tierra siempre te apoya.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es eterno. No tiene principio ni fin.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nos cuida. </a:t>
            </a:r>
            <a:endParaRPr sz="1800"/>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Lucas 1:37 ¡Para Dios no hay nada imposible!</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es Todopoderoso (Omnipotente)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Jeremías 23:24 ¿Podrá alguien esconderse donde yo no pueda verlo? ¿Acaso no soy yo el Señor, que llena el cielo y la tierra? – Palabra de Dios.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está en todas partes. (omnipresente) </a:t>
            </a:r>
            <a:endParaRPr sz="1800"/>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Juan 21:17 Señor, tú lo sabes todo.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sabe todo. (omnisciente)</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150" name="Google Shape;1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Levítico 19:1-2 El Señor habló con Moisés, y le dijo: “Habla con toda la congregación de los hijos de Israel, y diles: Ustedes deben ser santos porque yo, el Señor su Dios, soy santo.”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es santo, amando todo cuanto es bueno y odiando todo lo que es malo. </a:t>
            </a:r>
            <a:endParaRPr sz="1800"/>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Salmo 145:9 El Señor es bueno con todos, y se compadece de toda su creación.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es bueno</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57" name="Google Shape;1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10"/>
          <p:cNvPicPr preferRelativeResize="0"/>
          <p:nvPr/>
        </p:nvPicPr>
        <p:blipFill rotWithShape="1">
          <a:blip r:embed="rId3">
            <a:alphaModFix/>
          </a:blip>
          <a:srcRect/>
          <a:stretch/>
        </p:blipFill>
        <p:spPr>
          <a:xfrm>
            <a:off x="80901" y="1991230"/>
            <a:ext cx="3125596" cy="3218436"/>
          </a:xfrm>
          <a:prstGeom prst="rect">
            <a:avLst/>
          </a:prstGeom>
          <a:noFill/>
          <a:ln>
            <a:noFill/>
          </a:ln>
          <a:effectLst>
            <a:outerShdw blurRad="50800" dist="38100" dir="2700000" algn="tl" rotWithShape="0">
              <a:srgbClr val="000000">
                <a:alpha val="40000"/>
              </a:srgbClr>
            </a:outerShdw>
          </a:effectLst>
        </p:spPr>
      </p:pic>
      <p:sp>
        <p:nvSpPr>
          <p:cNvPr id="168" name="Google Shape;168;p10"/>
          <p:cNvSpPr txBox="1"/>
          <p:nvPr/>
        </p:nvSpPr>
        <p:spPr>
          <a:xfrm>
            <a:off x="3206497" y="554768"/>
            <a:ext cx="8753707" cy="6503953"/>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00B050"/>
                </a:solidFill>
                <a:latin typeface="Arial Rounded"/>
                <a:ea typeface="Arial Rounded"/>
                <a:cs typeface="Arial Rounded"/>
                <a:sym typeface="Arial Rounded"/>
              </a:rPr>
              <a:t>Éxodo 34:6-7 (RVC)</a:t>
            </a:r>
            <a:endParaRPr sz="4000" b="1" i="0" u="none" strike="noStrike" cap="none">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ts val="4000"/>
              <a:buFont typeface="Arial"/>
              <a:buNone/>
            </a:pPr>
            <a:r>
              <a:rPr lang="en-US" sz="4000" b="0" i="0" u="none" strike="noStrike" cap="none">
                <a:solidFill>
                  <a:schemeClr val="dk1"/>
                </a:solidFill>
                <a:latin typeface="Overlock"/>
                <a:ea typeface="Overlock"/>
                <a:cs typeface="Overlock"/>
                <a:sym typeface="Overlock"/>
              </a:rPr>
              <a:t>Luego el Señor pasó delante de Moisés, y proclamó: «¡EL SEÑOR! ¡EL SEÑOR! ¡Dios misericordioso y clemente! ¡Lento para la ira, y grande en misericordia y verdad! ¡Es misericordioso por mil generaciones! ¡Perdona la maldad, la rebelión y el pecado, pero de ningún modo declara inocente al malvado! ¡Castiga la maldad de los padres en los hijos y en los hijos de los hijos, hasta la tercera y cuarta generación!»</a:t>
            </a:r>
            <a:endParaRPr sz="4000" b="0" i="0" u="none" strike="noStrike" cap="none">
              <a:solidFill>
                <a:schemeClr val="dk1"/>
              </a:solidFill>
              <a:latin typeface="Overlock"/>
              <a:ea typeface="Overlock"/>
              <a:cs typeface="Overlock"/>
              <a:sym typeface="Overlo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74" name="Google Shape;174;p11"/>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75" name="Google Shape;175;p11"/>
          <p:cNvGrpSpPr/>
          <p:nvPr/>
        </p:nvGrpSpPr>
        <p:grpSpPr>
          <a:xfrm>
            <a:off x="551075" y="2011050"/>
            <a:ext cx="11197475" cy="3947713"/>
            <a:chOff x="0" y="0"/>
            <a:chExt cx="10450280" cy="3947713"/>
          </a:xfrm>
        </p:grpSpPr>
        <p:sp>
          <p:nvSpPr>
            <p:cNvPr id="176" name="Google Shape;176;p11"/>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7" name="Google Shape;177;p11"/>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8" name="Google Shape;178;p11"/>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9" name="Google Shape;179;p11"/>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Identificar las características de Dios. </a:t>
              </a:r>
              <a:endParaRPr sz="3600" b="0" i="0" u="none" strike="noStrike" cap="none">
                <a:solidFill>
                  <a:schemeClr val="dk1"/>
                </a:solidFill>
                <a:latin typeface="Lato"/>
                <a:ea typeface="Lato"/>
                <a:cs typeface="Lato"/>
                <a:sym typeface="Lato"/>
              </a:endParaRPr>
            </a:p>
          </p:txBody>
        </p:sp>
        <p:sp>
          <p:nvSpPr>
            <p:cNvPr id="180" name="Google Shape;180;p11"/>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1" name="Google Shape;181;p11"/>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2" name="Google Shape;182;p11"/>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3" name="Google Shape;183;p11"/>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600" b="0" i="0" u="none" strike="noStrike" cap="none">
                  <a:solidFill>
                    <a:schemeClr val="dk1"/>
                  </a:solidFill>
                  <a:latin typeface="Lato"/>
                  <a:ea typeface="Lato"/>
                  <a:cs typeface="Lato"/>
                  <a:sym typeface="Lato"/>
                </a:rPr>
                <a:t>Explicar el signifcado de la palabra “Trinidad”.</a:t>
              </a:r>
              <a:endParaRPr sz="3600" b="0" i="0" u="none" strike="noStrike" cap="none">
                <a:solidFill>
                  <a:schemeClr val="dk1"/>
                </a:solidFill>
                <a:latin typeface="Lato"/>
                <a:ea typeface="Lato"/>
                <a:cs typeface="Lato"/>
                <a:sym typeface="Lato"/>
              </a:endParaRPr>
            </a:p>
          </p:txBody>
        </p:sp>
        <p:sp>
          <p:nvSpPr>
            <p:cNvPr id="184" name="Google Shape;184;p11"/>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5" name="Google Shape;185;p11"/>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6" name="Google Shape;186;p11"/>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7" name="Google Shape;187;p11"/>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Reflexionar sobre cómo Dios Padre nos cuida y protege</a:t>
              </a:r>
              <a:endParaRPr sz="3600" b="0" i="0" u="none" strike="noStrike" cap="none">
                <a:solidFill>
                  <a:schemeClr val="dk1"/>
                </a:solidFill>
                <a:latin typeface="Lato"/>
                <a:ea typeface="Lato"/>
                <a:cs typeface="Lato"/>
                <a:sym typeface="Lato"/>
              </a:endParaRPr>
            </a:p>
          </p:txBody>
        </p:sp>
      </p:grpSp>
      <p:pic>
        <p:nvPicPr>
          <p:cNvPr id="188" name="Google Shape;188;p1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4" name="Google Shape;194;g2eb293faa54_0_118"/>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95" name="Google Shape;195;g2eb293faa54_0_118"/>
          <p:cNvSpPr txBox="1"/>
          <p:nvPr/>
        </p:nvSpPr>
        <p:spPr>
          <a:xfrm>
            <a:off x="3607606" y="276720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significa la palabra "Trinidad"?</a:t>
            </a:r>
            <a:endParaRPr sz="4000" b="1" i="0" u="none" strike="noStrike" cap="none">
              <a:solidFill>
                <a:schemeClr val="dk1"/>
              </a:solidFill>
              <a:latin typeface="Lato"/>
              <a:ea typeface="Lato"/>
              <a:cs typeface="Lato"/>
              <a:sym typeface="Lato"/>
            </a:endParaRPr>
          </a:p>
        </p:txBody>
      </p:sp>
      <p:pic>
        <p:nvPicPr>
          <p:cNvPr id="196" name="Google Shape;196;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pic>
        <p:nvPicPr>
          <p:cNvPr id="201" name="Google Shape;201;g2ee3aea5128_0_27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02" name="Google Shape;202;g2ee3aea5128_0_275"/>
          <p:cNvSpPr/>
          <p:nvPr/>
        </p:nvSpPr>
        <p:spPr>
          <a:xfrm>
            <a:off x="3592623" y="1344829"/>
            <a:ext cx="5079900" cy="4999500"/>
          </a:xfrm>
          <a:prstGeom prst="ellipse">
            <a:avLst/>
          </a:prstGeom>
          <a:solidFill>
            <a:srgbClr val="E1EFD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3" name="Google Shape;203;g2ee3aea5128_0_275"/>
          <p:cNvGrpSpPr/>
          <p:nvPr/>
        </p:nvGrpSpPr>
        <p:grpSpPr>
          <a:xfrm>
            <a:off x="4561372" y="513678"/>
            <a:ext cx="3142649" cy="3092831"/>
            <a:chOff x="3611776" y="414352"/>
            <a:chExt cx="2166000" cy="2166000"/>
          </a:xfrm>
        </p:grpSpPr>
        <p:sp>
          <p:nvSpPr>
            <p:cNvPr id="204" name="Google Shape;204;g2ee3aea5128_0_275"/>
            <p:cNvSpPr/>
            <p:nvPr/>
          </p:nvSpPr>
          <p:spPr>
            <a:xfrm>
              <a:off x="3611776" y="414352"/>
              <a:ext cx="2166000" cy="2166000"/>
            </a:xfrm>
            <a:prstGeom prst="ellipse">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Lato"/>
                <a:ea typeface="Lato"/>
                <a:cs typeface="Lato"/>
                <a:sym typeface="Lato"/>
              </a:endParaRPr>
            </a:p>
          </p:txBody>
        </p:sp>
        <p:sp>
          <p:nvSpPr>
            <p:cNvPr id="205" name="Google Shape;205;g2ee3aea5128_0_275"/>
            <p:cNvSpPr txBox="1"/>
            <p:nvPr/>
          </p:nvSpPr>
          <p:spPr>
            <a:xfrm>
              <a:off x="3967546" y="1027503"/>
              <a:ext cx="1496100" cy="702900"/>
            </a:xfrm>
            <a:prstGeom prst="rect">
              <a:avLst/>
            </a:prstGeom>
            <a:solidFill>
              <a:srgbClr val="009444"/>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FFFFFF"/>
                  </a:solidFill>
                  <a:latin typeface="Lato"/>
                  <a:ea typeface="Lato"/>
                  <a:cs typeface="Lato"/>
                  <a:sym typeface="Lato"/>
                </a:rPr>
                <a:t>Padre</a:t>
              </a:r>
              <a:endParaRPr sz="3300" b="0" i="0" u="none" strike="noStrike" cap="none">
                <a:solidFill>
                  <a:srgbClr val="FFFFFF"/>
                </a:solidFill>
                <a:latin typeface="Lato"/>
                <a:ea typeface="Lato"/>
                <a:cs typeface="Lato"/>
                <a:sym typeface="Lato"/>
              </a:endParaRPr>
            </a:p>
          </p:txBody>
        </p:sp>
      </p:grpSp>
      <p:grpSp>
        <p:nvGrpSpPr>
          <p:cNvPr id="206" name="Google Shape;206;g2ee3aea5128_0_275"/>
          <p:cNvGrpSpPr/>
          <p:nvPr/>
        </p:nvGrpSpPr>
        <p:grpSpPr>
          <a:xfrm>
            <a:off x="6141028" y="3295794"/>
            <a:ext cx="3142649" cy="3092831"/>
            <a:chOff x="4562258" y="2078951"/>
            <a:chExt cx="2166000" cy="2166000"/>
          </a:xfrm>
        </p:grpSpPr>
        <p:sp>
          <p:nvSpPr>
            <p:cNvPr id="207" name="Google Shape;207;g2ee3aea5128_0_275"/>
            <p:cNvSpPr/>
            <p:nvPr/>
          </p:nvSpPr>
          <p:spPr>
            <a:xfrm>
              <a:off x="4562258" y="2078951"/>
              <a:ext cx="2166000" cy="2166000"/>
            </a:xfrm>
            <a:prstGeom prst="ellipse">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Lato"/>
                <a:ea typeface="Lato"/>
                <a:cs typeface="Lato"/>
                <a:sym typeface="Lato"/>
              </a:endParaRPr>
            </a:p>
          </p:txBody>
        </p:sp>
        <p:sp>
          <p:nvSpPr>
            <p:cNvPr id="208" name="Google Shape;208;g2ee3aea5128_0_275"/>
            <p:cNvSpPr txBox="1"/>
            <p:nvPr/>
          </p:nvSpPr>
          <p:spPr>
            <a:xfrm>
              <a:off x="5079846" y="2834728"/>
              <a:ext cx="1496100" cy="7029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FFFFFF"/>
                  </a:solidFill>
                  <a:latin typeface="Lato"/>
                  <a:ea typeface="Lato"/>
                  <a:cs typeface="Lato"/>
                  <a:sym typeface="Lato"/>
                </a:rPr>
                <a:t>Espíritu Santo</a:t>
              </a:r>
              <a:endParaRPr sz="3300" b="0" i="0" u="none" strike="noStrike" cap="none">
                <a:solidFill>
                  <a:srgbClr val="FFFFFF"/>
                </a:solidFill>
                <a:latin typeface="Lato"/>
                <a:ea typeface="Lato"/>
                <a:cs typeface="Lato"/>
                <a:sym typeface="Lato"/>
              </a:endParaRPr>
            </a:p>
          </p:txBody>
        </p:sp>
      </p:grpSp>
      <p:grpSp>
        <p:nvGrpSpPr>
          <p:cNvPr id="209" name="Google Shape;209;g2ee3aea5128_0_275"/>
          <p:cNvGrpSpPr/>
          <p:nvPr/>
        </p:nvGrpSpPr>
        <p:grpSpPr>
          <a:xfrm>
            <a:off x="2908316" y="3295794"/>
            <a:ext cx="3142649" cy="3092831"/>
            <a:chOff x="2702876" y="2032864"/>
            <a:chExt cx="2166000" cy="2166000"/>
          </a:xfrm>
        </p:grpSpPr>
        <p:sp>
          <p:nvSpPr>
            <p:cNvPr id="210" name="Google Shape;210;g2ee3aea5128_0_275"/>
            <p:cNvSpPr/>
            <p:nvPr/>
          </p:nvSpPr>
          <p:spPr>
            <a:xfrm>
              <a:off x="2702876" y="2032864"/>
              <a:ext cx="2166000" cy="2166000"/>
            </a:xfrm>
            <a:prstGeom prst="ellipse">
              <a:avLst/>
            </a:prstGeom>
            <a:solidFill>
              <a:srgbClr val="274E1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Lato"/>
                <a:ea typeface="Lato"/>
                <a:cs typeface="Lato"/>
                <a:sym typeface="Lato"/>
              </a:endParaRPr>
            </a:p>
          </p:txBody>
        </p:sp>
        <p:sp>
          <p:nvSpPr>
            <p:cNvPr id="211" name="Google Shape;211;g2ee3aea5128_0_275"/>
            <p:cNvSpPr txBox="1"/>
            <p:nvPr/>
          </p:nvSpPr>
          <p:spPr>
            <a:xfrm>
              <a:off x="2855281" y="2834728"/>
              <a:ext cx="1496100" cy="702900"/>
            </a:xfrm>
            <a:prstGeom prst="rect">
              <a:avLst/>
            </a:prstGeom>
            <a:solidFill>
              <a:srgbClr val="274E13"/>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FFFFFF"/>
                  </a:solidFill>
                  <a:latin typeface="Lato"/>
                  <a:ea typeface="Lato"/>
                  <a:cs typeface="Lato"/>
                  <a:sym typeface="Lato"/>
                </a:rPr>
                <a:t>Hijo (Jesús)</a:t>
              </a:r>
              <a:endParaRPr sz="3300" b="0" i="0" u="none" strike="noStrike" cap="none">
                <a:solidFill>
                  <a:srgbClr val="FFFFFF"/>
                </a:solidFill>
                <a:latin typeface="Lato"/>
                <a:ea typeface="Lato"/>
                <a:cs typeface="Lato"/>
                <a:sym typeface="Lato"/>
              </a:endParaRPr>
            </a:p>
          </p:txBody>
        </p:sp>
      </p:grpSp>
      <p:sp>
        <p:nvSpPr>
          <p:cNvPr id="212" name="Google Shape;212;g2ee3aea5128_0_275"/>
          <p:cNvSpPr/>
          <p:nvPr/>
        </p:nvSpPr>
        <p:spPr>
          <a:xfrm>
            <a:off x="5247515" y="2964314"/>
            <a:ext cx="1778400" cy="1750500"/>
          </a:xfrm>
          <a:prstGeom prst="ellipse">
            <a:avLst/>
          </a:prstGeom>
          <a:solidFill>
            <a:srgbClr val="E1EFD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g2ee3aea5128_0_275"/>
          <p:cNvSpPr txBox="1"/>
          <p:nvPr/>
        </p:nvSpPr>
        <p:spPr>
          <a:xfrm>
            <a:off x="5473048" y="3563111"/>
            <a:ext cx="1305300" cy="92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Lato"/>
                <a:ea typeface="Lato"/>
                <a:cs typeface="Lato"/>
                <a:sym typeface="Lato"/>
              </a:rPr>
              <a:t>DIOS</a:t>
            </a:r>
            <a:endParaRPr sz="3600" b="1" i="0" u="none" strike="noStrike" cap="none">
              <a:solidFill>
                <a:schemeClr val="dk1"/>
              </a:solidFill>
              <a:latin typeface="Lato"/>
              <a:ea typeface="Lato"/>
              <a:cs typeface="Lato"/>
              <a:sym typeface="Lato"/>
            </a:endParaRPr>
          </a:p>
        </p:txBody>
      </p:sp>
      <p:sp>
        <p:nvSpPr>
          <p:cNvPr id="214" name="Google Shape;214;g2ee3aea5128_0_275"/>
          <p:cNvSpPr txBox="1"/>
          <p:nvPr/>
        </p:nvSpPr>
        <p:spPr>
          <a:xfrm>
            <a:off x="715617" y="513678"/>
            <a:ext cx="2877006"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0000"/>
                </a:solidFill>
                <a:latin typeface="Arial"/>
                <a:ea typeface="Arial"/>
                <a:cs typeface="Arial"/>
                <a:sym typeface="Arial"/>
              </a:rPr>
              <a:t>Trinidad </a:t>
            </a:r>
            <a:r>
              <a:rPr lang="en-US" sz="4000" b="0" i="0" u="none" strike="noStrike" cap="none">
                <a:solidFill>
                  <a:srgbClr val="000000"/>
                </a:solidFill>
                <a:latin typeface="Arial"/>
                <a:ea typeface="Arial"/>
                <a:cs typeface="Arial"/>
                <a:sym typeface="Arial"/>
              </a:rPr>
              <a:t>= tres en uno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0" name="Google Shape;220;p12"/>
          <p:cNvPicPr preferRelativeResize="0"/>
          <p:nvPr/>
        </p:nvPicPr>
        <p:blipFill rotWithShape="1">
          <a:blip r:embed="rId3">
            <a:alphaModFix/>
          </a:blip>
          <a:srcRect/>
          <a:stretch/>
        </p:blipFill>
        <p:spPr>
          <a:xfrm>
            <a:off x="80901" y="1802357"/>
            <a:ext cx="3125596" cy="3218436"/>
          </a:xfrm>
          <a:prstGeom prst="rect">
            <a:avLst/>
          </a:prstGeom>
          <a:noFill/>
          <a:ln>
            <a:noFill/>
          </a:ln>
          <a:effectLst>
            <a:outerShdw blurRad="50800" dist="38100" dir="2700000" algn="tl" rotWithShape="0">
              <a:srgbClr val="000000">
                <a:alpha val="40000"/>
              </a:srgbClr>
            </a:outerShdw>
          </a:effectLst>
        </p:spPr>
      </p:pic>
      <p:sp>
        <p:nvSpPr>
          <p:cNvPr id="221" name="Google Shape;221;p12"/>
          <p:cNvSpPr txBox="1"/>
          <p:nvPr/>
        </p:nvSpPr>
        <p:spPr>
          <a:xfrm>
            <a:off x="3287399" y="674649"/>
            <a:ext cx="8633256" cy="5508702"/>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rgbClr val="000000"/>
              </a:buClr>
              <a:buSzPct val="100000"/>
              <a:buFont typeface="Arial"/>
              <a:buNone/>
            </a:pPr>
            <a:r>
              <a:rPr lang="en-US" sz="4400" b="1" i="0" u="none" strike="noStrike" cap="none">
                <a:solidFill>
                  <a:srgbClr val="00B050"/>
                </a:solidFill>
                <a:latin typeface="Arial Rounded"/>
                <a:ea typeface="Arial Rounded"/>
                <a:cs typeface="Arial Rounded"/>
                <a:sym typeface="Arial Rounded"/>
              </a:rPr>
              <a:t>Deuteronomio 6:4 (RVC) </a:t>
            </a:r>
            <a:endParaRPr/>
          </a:p>
          <a:p>
            <a:pPr marL="0" marR="0" lvl="0" indent="0" algn="l" rtl="0">
              <a:lnSpc>
                <a:spcPct val="90000"/>
              </a:lnSpc>
              <a:spcBef>
                <a:spcPts val="1000"/>
              </a:spcBef>
              <a:spcAft>
                <a:spcPts val="0"/>
              </a:spcAft>
              <a:buClr>
                <a:srgbClr val="000000"/>
              </a:buClr>
              <a:buSzPct val="100000"/>
              <a:buFont typeface="Arial"/>
              <a:buNone/>
            </a:pPr>
            <a:r>
              <a:rPr lang="en-US" sz="4400" b="0" i="0" u="none" strike="noStrike" cap="none">
                <a:solidFill>
                  <a:schemeClr val="dk1"/>
                </a:solidFill>
                <a:latin typeface="Overlock"/>
                <a:ea typeface="Overlock"/>
                <a:cs typeface="Overlock"/>
                <a:sym typeface="Overlock"/>
              </a:rPr>
              <a:t>“Oye, Israel: el Señor nuestro Dios, el Señor es uno.”</a:t>
            </a:r>
            <a:endParaRPr/>
          </a:p>
          <a:p>
            <a:pPr marL="0" marR="0" lvl="0" indent="0" algn="l" rtl="0">
              <a:lnSpc>
                <a:spcPct val="90000"/>
              </a:lnSpc>
              <a:spcBef>
                <a:spcPts val="1000"/>
              </a:spcBef>
              <a:spcAft>
                <a:spcPts val="0"/>
              </a:spcAft>
              <a:buClr>
                <a:srgbClr val="000000"/>
              </a:buClr>
              <a:buSzPct val="100000"/>
              <a:buFont typeface="Arial"/>
              <a:buNone/>
            </a:pPr>
            <a:endParaRPr sz="44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400" b="0" i="0" u="none" strike="noStrike" cap="none">
                <a:solidFill>
                  <a:srgbClr val="00B050"/>
                </a:solidFill>
                <a:latin typeface="Overlock"/>
                <a:ea typeface="Overlock"/>
                <a:cs typeface="Overlock"/>
                <a:sym typeface="Overlock"/>
              </a:rPr>
              <a:t>Mateo 28:19 (RVC)</a:t>
            </a:r>
            <a:endParaRPr/>
          </a:p>
          <a:p>
            <a:pPr marL="0" marR="0" lvl="0" indent="0" algn="l" rtl="0">
              <a:lnSpc>
                <a:spcPct val="90000"/>
              </a:lnSpc>
              <a:spcBef>
                <a:spcPts val="1000"/>
              </a:spcBef>
              <a:spcAft>
                <a:spcPts val="0"/>
              </a:spcAft>
              <a:buClr>
                <a:srgbClr val="000000"/>
              </a:buClr>
              <a:buSzPct val="100000"/>
              <a:buFont typeface="Arial"/>
              <a:buNone/>
            </a:pPr>
            <a:r>
              <a:rPr lang="en-US" sz="4400" b="0" i="0" u="none" strike="noStrike" cap="none">
                <a:solidFill>
                  <a:schemeClr val="dk1"/>
                </a:solidFill>
                <a:latin typeface="Overlock"/>
                <a:ea typeface="Overlock"/>
                <a:cs typeface="Overlock"/>
                <a:sym typeface="Overlock"/>
              </a:rPr>
              <a:t>“Por tanto, vayan y hagan discípulos en todas las naciones, y bautícenlos en el nombre del Padre, y del Hijo, y del Espíritu Santo.”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p13"/>
          <p:cNvPicPr preferRelativeResize="0"/>
          <p:nvPr/>
        </p:nvPicPr>
        <p:blipFill rotWithShape="1">
          <a:blip r:embed="rId3">
            <a:alphaModFix/>
          </a:blip>
          <a:srcRect/>
          <a:stretch/>
        </p:blipFill>
        <p:spPr>
          <a:xfrm>
            <a:off x="1643699" y="-137348"/>
            <a:ext cx="10500489" cy="69953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p:nvPr/>
        </p:nvSpPr>
        <p:spPr>
          <a:xfrm>
            <a:off x="0"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p14" descr="The parable of the prodigal son - painting 1. &lt;br/&gt;So he got up and went to his father. “But while he was still a long way off, his father saw him and was filled with compassion for him; he ran to his son, threw his arms around him and kissed him. &lt;br/&gt;Luke 15:20 &lt;br/&gt;Full text: Luke 15:11-32 – Slide 9"/>
          <p:cNvPicPr preferRelativeResize="0"/>
          <p:nvPr/>
        </p:nvPicPr>
        <p:blipFill rotWithShape="1">
          <a:blip r:embed="rId3">
            <a:alphaModFix/>
          </a:blip>
          <a:srcRect/>
          <a:stretch/>
        </p:blipFill>
        <p:spPr>
          <a:xfrm>
            <a:off x="2304402" y="-160492"/>
            <a:ext cx="9357989" cy="70184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15"/>
          <p:cNvSpPr txBox="1"/>
          <p:nvPr/>
        </p:nvSpPr>
        <p:spPr>
          <a:xfrm>
            <a:off x="2184468" y="480211"/>
            <a:ext cx="9062750" cy="154512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La Trinidad: Un equipo en acción por amor</a:t>
            </a:r>
            <a:endParaRPr sz="4400" b="1" i="0" u="none" strike="noStrike" cap="none">
              <a:solidFill>
                <a:srgbClr val="00B050"/>
              </a:solidFill>
              <a:latin typeface="Arial Rounded"/>
              <a:ea typeface="Arial Rounded"/>
              <a:cs typeface="Arial Rounded"/>
              <a:sym typeface="Arial Rounded"/>
            </a:endParaRPr>
          </a:p>
        </p:txBody>
      </p:sp>
      <p:sp>
        <p:nvSpPr>
          <p:cNvPr id="240" name="Google Shape;240;p15"/>
          <p:cNvSpPr txBox="1"/>
          <p:nvPr/>
        </p:nvSpPr>
        <p:spPr>
          <a:xfrm>
            <a:off x="2184468" y="2025331"/>
            <a:ext cx="8760292" cy="4352458"/>
          </a:xfrm>
          <a:prstGeom prst="rect">
            <a:avLst/>
          </a:prstGeom>
          <a:noFill/>
          <a:ln>
            <a:noFill/>
          </a:ln>
        </p:spPr>
        <p:txBody>
          <a:bodyPr spcFirstLastPara="1" wrap="square" lIns="91425" tIns="45700" rIns="91425" bIns="45700" anchor="t" anchorCtr="0">
            <a:normAutofit/>
          </a:bodyPr>
          <a:lstStyle/>
          <a:p>
            <a:pPr marL="228600" marR="0" lvl="0" indent="-279400" algn="l" rtl="0">
              <a:lnSpc>
                <a:spcPct val="90000"/>
              </a:lnSpc>
              <a:spcBef>
                <a:spcPts val="0"/>
              </a:spcBef>
              <a:spcAft>
                <a:spcPts val="0"/>
              </a:spcAft>
              <a:buClr>
                <a:srgbClr val="000000"/>
              </a:buClr>
              <a:buSzPts val="4400"/>
              <a:buFont typeface="Arial"/>
              <a:buChar char="•"/>
            </a:pPr>
            <a:r>
              <a:rPr lang="en-US" sz="4400" b="0" i="0" u="none" strike="noStrike" cap="none">
                <a:solidFill>
                  <a:srgbClr val="996633"/>
                </a:solidFill>
                <a:latin typeface="Overlock"/>
                <a:ea typeface="Overlock"/>
                <a:cs typeface="Overlock"/>
                <a:sym typeface="Overlock"/>
              </a:rPr>
              <a:t> </a:t>
            </a:r>
            <a:r>
              <a:rPr lang="en-US" sz="4000" b="0" i="0" u="none" strike="noStrike" cap="none">
                <a:solidFill>
                  <a:schemeClr val="dk1"/>
                </a:solidFill>
                <a:latin typeface="Overlock"/>
                <a:ea typeface="Overlock"/>
                <a:cs typeface="Overlock"/>
                <a:sym typeface="Overlock"/>
              </a:rPr>
              <a:t>Dios Padre envió a su Hijo para salvarnos</a:t>
            </a:r>
            <a:endParaRPr/>
          </a:p>
          <a:p>
            <a:pPr marL="228600" marR="0" lvl="0" indent="-254000" algn="l" rtl="0">
              <a:lnSpc>
                <a:spcPct val="90000"/>
              </a:lnSpc>
              <a:spcBef>
                <a:spcPts val="1000"/>
              </a:spcBef>
              <a:spcAft>
                <a:spcPts val="0"/>
              </a:spcAft>
              <a:buClr>
                <a:srgbClr val="000000"/>
              </a:buClr>
              <a:buSzPts val="4000"/>
              <a:buFont typeface="Arial"/>
              <a:buChar char="•"/>
            </a:pPr>
            <a:r>
              <a:rPr lang="en-US" sz="4000" b="0" i="0" u="none" strike="noStrike" cap="none">
                <a:solidFill>
                  <a:schemeClr val="dk1"/>
                </a:solidFill>
                <a:latin typeface="Overlock"/>
                <a:ea typeface="Overlock"/>
                <a:cs typeface="Overlock"/>
                <a:sym typeface="Overlock"/>
              </a:rPr>
              <a:t>Dios Hijo, Jesús, vivió una vida perfecta en nuestro lugar y murió como nuestro sustituto.</a:t>
            </a:r>
            <a:endParaRPr/>
          </a:p>
          <a:p>
            <a:pPr marL="228600" marR="0" lvl="0" indent="-254000" algn="l" rtl="0">
              <a:lnSpc>
                <a:spcPct val="90000"/>
              </a:lnSpc>
              <a:spcBef>
                <a:spcPts val="1000"/>
              </a:spcBef>
              <a:spcAft>
                <a:spcPts val="0"/>
              </a:spcAft>
              <a:buClr>
                <a:srgbClr val="000000"/>
              </a:buClr>
              <a:buSzPts val="4000"/>
              <a:buFont typeface="Arial"/>
              <a:buChar char="•"/>
            </a:pPr>
            <a:r>
              <a:rPr lang="en-US" sz="4000" b="0" i="0" u="none" strike="noStrike" cap="none">
                <a:solidFill>
                  <a:schemeClr val="dk1"/>
                </a:solidFill>
                <a:latin typeface="Overlock"/>
                <a:ea typeface="Overlock"/>
                <a:cs typeface="Overlock"/>
                <a:sym typeface="Overlock"/>
              </a:rPr>
              <a:t>Dios Espíritu Santo nos lleva a la fe en Jesús a través del evangelio</a:t>
            </a:r>
            <a:endParaRPr sz="4000" b="0" i="0" u="none" strike="noStrike" cap="none">
              <a:solidFill>
                <a:schemeClr val="dk1"/>
              </a:solidFill>
              <a:latin typeface="Overlock"/>
              <a:ea typeface="Overlock"/>
              <a:cs typeface="Overlock"/>
              <a:sym typeface="Overlo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6" name="Google Shape;246;g2e8f58b83d9_0_989"/>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47" name="Google Shape;247;g2e8f58b83d9_0_989"/>
          <p:cNvSpPr txBox="1"/>
          <p:nvPr/>
        </p:nvSpPr>
        <p:spPr>
          <a:xfrm>
            <a:off x="3607606" y="276720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¿Cuál es la definición de la palabra “credo”?</a:t>
            </a:r>
            <a:endParaRPr sz="4000" b="1" i="0" u="none" strike="noStrike" cap="none">
              <a:solidFill>
                <a:schemeClr val="dk1"/>
              </a:solidFill>
              <a:latin typeface="Lato"/>
              <a:ea typeface="Lato"/>
              <a:cs typeface="Lato"/>
              <a:sym typeface="Lato"/>
            </a:endParaRPr>
          </a:p>
        </p:txBody>
      </p:sp>
      <p:pic>
        <p:nvPicPr>
          <p:cNvPr id="248" name="Google Shape;248;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16"/>
          <p:cNvSpPr txBox="1"/>
          <p:nvPr/>
        </p:nvSpPr>
        <p:spPr>
          <a:xfrm>
            <a:off x="1985684" y="281426"/>
            <a:ext cx="9062750" cy="154512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¿Cuál es la definición de la palabra “credo”?</a:t>
            </a:r>
            <a:endParaRPr sz="4400" b="1" i="0" u="none" strike="noStrike" cap="none">
              <a:solidFill>
                <a:srgbClr val="00B050"/>
              </a:solidFill>
              <a:latin typeface="Arial Rounded"/>
              <a:ea typeface="Arial Rounded"/>
              <a:cs typeface="Arial Rounded"/>
              <a:sym typeface="Arial Rounded"/>
            </a:endParaRPr>
          </a:p>
        </p:txBody>
      </p:sp>
      <p:sp>
        <p:nvSpPr>
          <p:cNvPr id="255" name="Google Shape;255;p16"/>
          <p:cNvSpPr txBox="1"/>
          <p:nvPr/>
        </p:nvSpPr>
        <p:spPr>
          <a:xfrm>
            <a:off x="1985684" y="1826546"/>
            <a:ext cx="8760292" cy="4750028"/>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000000"/>
              </a:buClr>
              <a:buSzPct val="100000"/>
              <a:buFont typeface="Arial"/>
              <a:buNone/>
            </a:pPr>
            <a:r>
              <a:rPr lang="en-US" sz="4000" b="0" i="0" u="none" strike="noStrike" cap="none">
                <a:solidFill>
                  <a:schemeClr val="dk1"/>
                </a:solidFill>
                <a:latin typeface="Overlock"/>
                <a:ea typeface="Overlock"/>
                <a:cs typeface="Overlock"/>
                <a:sym typeface="Overlock"/>
              </a:rPr>
              <a:t>“Credo” – latín – significa “yo creo”</a:t>
            </a:r>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000" b="0" i="0" u="none" strike="noStrike" cap="none">
                <a:solidFill>
                  <a:schemeClr val="dk1"/>
                </a:solidFill>
                <a:latin typeface="Overlock"/>
                <a:ea typeface="Overlock"/>
                <a:cs typeface="Overlock"/>
                <a:sym typeface="Overlock"/>
              </a:rPr>
              <a:t>Es una declaración de fe, un resumen de lo que una persona o grupo cree y enseña.</a:t>
            </a:r>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000" b="0" i="0" u="none" strike="noStrike" cap="none">
                <a:solidFill>
                  <a:schemeClr val="dk1"/>
                </a:solidFill>
                <a:latin typeface="Overlock"/>
                <a:ea typeface="Overlock"/>
                <a:cs typeface="Overlock"/>
                <a:sym typeface="Overlock"/>
              </a:rPr>
              <a:t>Útil para enseñar y compartir verdades bíblicas. </a:t>
            </a:r>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000" b="0" i="0" u="none" strike="noStrike" cap="none">
                <a:solidFill>
                  <a:schemeClr val="dk1"/>
                </a:solidFill>
                <a:latin typeface="Overlock"/>
                <a:ea typeface="Overlock"/>
                <a:cs typeface="Overlock"/>
                <a:sym typeface="Overlock"/>
              </a:rPr>
              <a:t>Útil para evaluar iglesias o grupos. </a:t>
            </a:r>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rgbClr val="996633"/>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rgbClr val="996633"/>
              </a:solidFill>
              <a:latin typeface="Overlock"/>
              <a:ea typeface="Overlock"/>
              <a:cs typeface="Overlock"/>
              <a:sym typeface="Overlo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alphaModFix/>
          </a:blip>
          <a:src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p17"/>
          <p:cNvSpPr txBox="1"/>
          <p:nvPr/>
        </p:nvSpPr>
        <p:spPr>
          <a:xfrm>
            <a:off x="1985684" y="577261"/>
            <a:ext cx="9062750" cy="154512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El Credo Apostólico</a:t>
            </a:r>
            <a:endParaRPr sz="4400" b="1" i="0" u="none" strike="noStrike" cap="none">
              <a:solidFill>
                <a:srgbClr val="00B050"/>
              </a:solidFill>
              <a:latin typeface="Arial Rounded"/>
              <a:ea typeface="Arial Rounded"/>
              <a:cs typeface="Arial Rounded"/>
              <a:sym typeface="Arial Rounded"/>
            </a:endParaRPr>
          </a:p>
        </p:txBody>
      </p:sp>
      <p:sp>
        <p:nvSpPr>
          <p:cNvPr id="262" name="Google Shape;262;p17"/>
          <p:cNvSpPr txBox="1"/>
          <p:nvPr/>
        </p:nvSpPr>
        <p:spPr>
          <a:xfrm>
            <a:off x="1985684" y="1826546"/>
            <a:ext cx="8760292" cy="475002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000"/>
              <a:buFont typeface="Arial"/>
              <a:buNone/>
            </a:pPr>
            <a:r>
              <a:rPr lang="en-US" sz="4000" b="0" i="0" u="none" strike="noStrike" cap="none">
                <a:solidFill>
                  <a:schemeClr val="dk1"/>
                </a:solidFill>
                <a:latin typeface="Overlock"/>
                <a:ea typeface="Overlock"/>
                <a:cs typeface="Overlock"/>
                <a:sym typeface="Overlock"/>
              </a:rPr>
              <a:t>No fue escrito por los apóstoles. </a:t>
            </a:r>
            <a:endParaRPr/>
          </a:p>
          <a:p>
            <a:pPr marL="0" marR="0" lvl="0" indent="0" algn="l" rtl="0">
              <a:lnSpc>
                <a:spcPct val="90000"/>
              </a:lnSpc>
              <a:spcBef>
                <a:spcPts val="1000"/>
              </a:spcBef>
              <a:spcAft>
                <a:spcPts val="0"/>
              </a:spcAft>
              <a:buClr>
                <a:srgbClr val="000000"/>
              </a:buClr>
              <a:buSzPts val="4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000"/>
              <a:buFont typeface="Arial"/>
              <a:buNone/>
            </a:pPr>
            <a:r>
              <a:rPr lang="en-US" sz="4000" b="0" i="0" u="none" strike="noStrike" cap="none">
                <a:solidFill>
                  <a:schemeClr val="dk1"/>
                </a:solidFill>
                <a:latin typeface="Overlock"/>
                <a:ea typeface="Overlock"/>
                <a:cs typeface="Overlock"/>
                <a:sym typeface="Overlock"/>
              </a:rPr>
              <a:t>Es una declaración que resume las verdades que los apóstoles enseñaron. </a:t>
            </a:r>
            <a:endParaRPr/>
          </a:p>
          <a:p>
            <a:pPr marL="0" marR="0" lvl="0" indent="0" algn="l" rtl="0">
              <a:lnSpc>
                <a:spcPct val="90000"/>
              </a:lnSpc>
              <a:spcBef>
                <a:spcPts val="1000"/>
              </a:spcBef>
              <a:spcAft>
                <a:spcPts val="0"/>
              </a:spcAft>
              <a:buClr>
                <a:srgbClr val="000000"/>
              </a:buClr>
              <a:buSzPts val="4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000"/>
              <a:buFont typeface="Arial"/>
              <a:buNone/>
            </a:pPr>
            <a:r>
              <a:rPr lang="en-US" sz="4000" b="0" i="0" u="none" strike="noStrike" cap="none">
                <a:solidFill>
                  <a:schemeClr val="dk1"/>
                </a:solidFill>
                <a:latin typeface="Overlock"/>
                <a:ea typeface="Overlock"/>
                <a:cs typeface="Overlock"/>
                <a:sym typeface="Overlock"/>
              </a:rPr>
              <a:t>Se desarrolló para tener un resumen breve y claro de la fe cristiana.  </a:t>
            </a: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000"/>
              <a:buFont typeface="Arial"/>
              <a:buNone/>
            </a:pPr>
            <a:endParaRPr sz="4000" b="0" i="0" u="none" strike="noStrike" cap="none">
              <a:solidFill>
                <a:srgbClr val="996633"/>
              </a:solidFill>
              <a:latin typeface="Overlock"/>
              <a:ea typeface="Overlock"/>
              <a:cs typeface="Overlock"/>
              <a:sym typeface="Overlo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8" name="Google Shape;268;p1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9" name="Google Shape;269;p18"/>
          <p:cNvSpPr txBox="1"/>
          <p:nvPr/>
        </p:nvSpPr>
        <p:spPr>
          <a:xfrm>
            <a:off x="2338467" y="569626"/>
            <a:ext cx="7525062" cy="58785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Dios Padre todopoderoso, creador del cielo y de la tierra. </a:t>
            </a:r>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Y en Jesucristo, su único Hijo, nuestro Señor; que fue concebido por obra del Espíritu Santo, nació de la virgen María; padeció bajo el poder de Poncio Pilato, fue crucificado, muerto y sepultado; descendió a los infiernos; al tercer día resucitó de entre los muertos; subió a los cielos, y está sentado a la diestra de Dios Padre todopoderoso; y desde allí ha de venir a juzgar a los vivos y a los muertos.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el Espíritu Santo; la santa iglesia cristiana, la comunión de los santos; el perdón de los pecados; la resurrección de la carne y la vida perdurable. Amén.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1800" b="0" i="0" u="none" strike="noStrike" cap="none">
              <a:solidFill>
                <a:srgbClr val="000000"/>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19"/>
          <p:cNvSpPr txBox="1"/>
          <p:nvPr/>
        </p:nvSpPr>
        <p:spPr>
          <a:xfrm>
            <a:off x="1985684" y="577261"/>
            <a:ext cx="9062750" cy="154512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El Credo Apostólico</a:t>
            </a:r>
            <a:endParaRPr sz="4400" b="1" i="0" u="none" strike="noStrike" cap="none">
              <a:solidFill>
                <a:srgbClr val="00B050"/>
              </a:solidFill>
              <a:latin typeface="Arial Rounded"/>
              <a:ea typeface="Arial Rounded"/>
              <a:cs typeface="Arial Rounded"/>
              <a:sym typeface="Arial Rounded"/>
            </a:endParaRPr>
          </a:p>
        </p:txBody>
      </p:sp>
      <p:sp>
        <p:nvSpPr>
          <p:cNvPr id="276" name="Google Shape;276;p19"/>
          <p:cNvSpPr txBox="1"/>
          <p:nvPr/>
        </p:nvSpPr>
        <p:spPr>
          <a:xfrm>
            <a:off x="1985683" y="1826546"/>
            <a:ext cx="9740151" cy="475002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0000"/>
              </a:buClr>
              <a:buSzPts val="4000"/>
              <a:buFont typeface="Arial"/>
              <a:buNone/>
            </a:pPr>
            <a:r>
              <a:rPr lang="en-US" sz="4000" b="0" i="0" u="none" strike="noStrike" cap="none">
                <a:solidFill>
                  <a:schemeClr val="dk1"/>
                </a:solidFill>
                <a:latin typeface="Overlock"/>
                <a:ea typeface="Overlock"/>
                <a:cs typeface="Overlock"/>
                <a:sym typeface="Overlock"/>
              </a:rPr>
              <a:t>Lo usamos para resumir el mensaje del evangelio, para la enseñanza y la confesión de fe. </a:t>
            </a:r>
            <a:endParaRPr/>
          </a:p>
          <a:p>
            <a:pPr marL="0" marR="0" lvl="0" indent="0" algn="l" rtl="0">
              <a:lnSpc>
                <a:spcPct val="90000"/>
              </a:lnSpc>
              <a:spcBef>
                <a:spcPts val="1000"/>
              </a:spcBef>
              <a:spcAft>
                <a:spcPts val="0"/>
              </a:spcAft>
              <a:buClr>
                <a:srgbClr val="000000"/>
              </a:buClr>
              <a:buSzPts val="4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000"/>
              <a:buFont typeface="Arial"/>
              <a:buNone/>
            </a:pPr>
            <a:r>
              <a:rPr lang="en-US" sz="4000" b="0" i="0" u="none" strike="noStrike" cap="none">
                <a:solidFill>
                  <a:schemeClr val="dk1"/>
                </a:solidFill>
                <a:latin typeface="Overlock"/>
                <a:ea typeface="Overlock"/>
                <a:cs typeface="Overlock"/>
                <a:sym typeface="Overlock"/>
              </a:rPr>
              <a:t>NO es católico, sino expresa verdades bíblicas.</a:t>
            </a:r>
            <a:endParaRPr/>
          </a:p>
          <a:p>
            <a:pPr marL="0" marR="0" lvl="0" indent="0" algn="l" rtl="0">
              <a:lnSpc>
                <a:spcPct val="90000"/>
              </a:lnSpc>
              <a:spcBef>
                <a:spcPts val="1000"/>
              </a:spcBef>
              <a:spcAft>
                <a:spcPts val="0"/>
              </a:spcAft>
              <a:buClr>
                <a:srgbClr val="000000"/>
              </a:buClr>
              <a:buSzPts val="4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000"/>
              <a:buFont typeface="Arial"/>
              <a:buNone/>
            </a:pPr>
            <a:r>
              <a:rPr lang="en-US" sz="4000" b="0" i="0" u="none" strike="noStrike" cap="none">
                <a:solidFill>
                  <a:schemeClr val="dk1"/>
                </a:solidFill>
                <a:latin typeface="Overlock"/>
                <a:ea typeface="Overlock"/>
                <a:cs typeface="Overlock"/>
                <a:sym typeface="Overlock"/>
              </a:rPr>
              <a:t>Su vana repetición para ganar el favor de Dios es un abuso que condenamos.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0"/>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282" name="Google Shape;282;p20"/>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283" name="Google Shape;283;p20"/>
          <p:cNvGrpSpPr/>
          <p:nvPr/>
        </p:nvGrpSpPr>
        <p:grpSpPr>
          <a:xfrm>
            <a:off x="551075" y="2011050"/>
            <a:ext cx="11197475" cy="3947713"/>
            <a:chOff x="0" y="0"/>
            <a:chExt cx="10450280" cy="3947713"/>
          </a:xfrm>
        </p:grpSpPr>
        <p:sp>
          <p:nvSpPr>
            <p:cNvPr id="284" name="Google Shape;284;p20"/>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85" name="Google Shape;285;p20"/>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86" name="Google Shape;286;p20"/>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87" name="Google Shape;287;p20"/>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Identificar las características de Dios. </a:t>
              </a:r>
              <a:endParaRPr sz="3600" b="0" i="0" u="none" strike="noStrike" cap="none">
                <a:solidFill>
                  <a:schemeClr val="dk1"/>
                </a:solidFill>
                <a:latin typeface="Lato"/>
                <a:ea typeface="Lato"/>
                <a:cs typeface="Lato"/>
                <a:sym typeface="Lato"/>
              </a:endParaRPr>
            </a:p>
          </p:txBody>
        </p:sp>
        <p:sp>
          <p:nvSpPr>
            <p:cNvPr id="288" name="Google Shape;288;p20"/>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89" name="Google Shape;289;p20"/>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0" name="Google Shape;290;p20"/>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1" name="Google Shape;291;p20"/>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600" b="0" i="0" u="none" strike="noStrike" cap="none">
                  <a:solidFill>
                    <a:schemeClr val="dk1"/>
                  </a:solidFill>
                  <a:latin typeface="Lato"/>
                  <a:ea typeface="Lato"/>
                  <a:cs typeface="Lato"/>
                  <a:sym typeface="Lato"/>
                </a:rPr>
                <a:t>Explicar el signifcado de la palabra “Trinidad”.</a:t>
              </a:r>
              <a:endParaRPr sz="3600" b="0" i="0" u="none" strike="noStrike" cap="none">
                <a:solidFill>
                  <a:schemeClr val="dk1"/>
                </a:solidFill>
                <a:latin typeface="Lato"/>
                <a:ea typeface="Lato"/>
                <a:cs typeface="Lato"/>
                <a:sym typeface="Lato"/>
              </a:endParaRPr>
            </a:p>
          </p:txBody>
        </p:sp>
        <p:sp>
          <p:nvSpPr>
            <p:cNvPr id="292" name="Google Shape;292;p20"/>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3" name="Google Shape;293;p20"/>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4" name="Google Shape;294;p20"/>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5" name="Google Shape;295;p20"/>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Reflexionar sobre cómo Dios Padre nos cuida y protege</a:t>
              </a:r>
              <a:endParaRPr sz="3600" b="0" i="0" u="none" strike="noStrike" cap="none">
                <a:solidFill>
                  <a:schemeClr val="dk1"/>
                </a:solidFill>
                <a:latin typeface="Lato"/>
                <a:ea typeface="Lato"/>
                <a:cs typeface="Lato"/>
                <a:sym typeface="Lato"/>
              </a:endParaRPr>
            </a:p>
          </p:txBody>
        </p:sp>
      </p:grpSp>
      <p:pic>
        <p:nvPicPr>
          <p:cNvPr id="296" name="Google Shape;296;p2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2" name="Google Shape;302;p21"/>
          <p:cNvSpPr txBox="1"/>
          <p:nvPr/>
        </p:nvSpPr>
        <p:spPr>
          <a:xfrm>
            <a:off x="1985684" y="577260"/>
            <a:ext cx="9062750" cy="285173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Creo en Dios Padre</a:t>
            </a:r>
            <a:endParaRPr sz="4400" b="1" i="0" u="none" strike="noStrike" cap="none">
              <a:solidFill>
                <a:srgbClr val="00B050"/>
              </a:solidFill>
              <a:latin typeface="Arial Rounded"/>
              <a:ea typeface="Arial Rounded"/>
              <a:cs typeface="Arial Rounded"/>
              <a:sym typeface="Arial Rounded"/>
            </a:endParaRPr>
          </a:p>
        </p:txBody>
      </p:sp>
      <p:sp>
        <p:nvSpPr>
          <p:cNvPr id="303" name="Google Shape;303;p21"/>
          <p:cNvSpPr txBox="1"/>
          <p:nvPr/>
        </p:nvSpPr>
        <p:spPr>
          <a:xfrm>
            <a:off x="1985683" y="1826546"/>
            <a:ext cx="9740151" cy="4750028"/>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rgbClr val="000000"/>
              </a:buClr>
              <a:buSzPct val="100000"/>
              <a:buFont typeface="Arial"/>
              <a:buNone/>
            </a:pPr>
            <a:r>
              <a:rPr lang="en-US" sz="4000" b="0" i="0" u="none" strike="noStrike" cap="none">
                <a:solidFill>
                  <a:schemeClr val="dk1"/>
                </a:solidFill>
                <a:latin typeface="Overlock"/>
                <a:ea typeface="Overlock"/>
                <a:cs typeface="Overlock"/>
                <a:sym typeface="Overlock"/>
              </a:rPr>
              <a:t>Dios Padre es el padre de Jesucristo. </a:t>
            </a:r>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000" b="0" i="0" u="none" strike="noStrike" cap="none">
                <a:solidFill>
                  <a:schemeClr val="dk1"/>
                </a:solidFill>
                <a:latin typeface="Overlock"/>
                <a:ea typeface="Overlock"/>
                <a:cs typeface="Overlock"/>
                <a:sym typeface="Overlock"/>
              </a:rPr>
              <a:t>También es nuestro Padre por la obra redentora de Jesús.</a:t>
            </a:r>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000" b="0" i="1" u="none" strike="noStrike" cap="none">
                <a:solidFill>
                  <a:schemeClr val="dk1"/>
                </a:solidFill>
                <a:latin typeface="Calibri"/>
                <a:ea typeface="Calibri"/>
                <a:cs typeface="Calibri"/>
                <a:sym typeface="Calibri"/>
              </a:rPr>
              <a:t>Romanos 8:15-16</a:t>
            </a:r>
            <a:endParaRPr/>
          </a:p>
          <a:p>
            <a:pPr marL="0" marR="0" lvl="0" indent="0" algn="l" rtl="0">
              <a:lnSpc>
                <a:spcPct val="90000"/>
              </a:lnSpc>
              <a:spcBef>
                <a:spcPts val="1000"/>
              </a:spcBef>
              <a:spcAft>
                <a:spcPts val="0"/>
              </a:spcAft>
              <a:buClr>
                <a:srgbClr val="000000"/>
              </a:buClr>
              <a:buSzPct val="100000"/>
              <a:buFont typeface="Arial"/>
              <a:buNone/>
            </a:pPr>
            <a:r>
              <a:rPr lang="en-US" sz="4000" b="0" i="1" u="none" strike="noStrike" cap="none">
                <a:solidFill>
                  <a:schemeClr val="dk1"/>
                </a:solidFill>
                <a:latin typeface="Calibri"/>
                <a:ea typeface="Calibri"/>
                <a:cs typeface="Calibri"/>
                <a:sym typeface="Calibri"/>
              </a:rPr>
              <a:t>Han recibido el espíritu de adopción, por el cual clamamos: Abba, Padre!... Somos hijos de Dios.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9" name="Google Shape;309;p22"/>
          <p:cNvSpPr txBox="1"/>
          <p:nvPr/>
        </p:nvSpPr>
        <p:spPr>
          <a:xfrm>
            <a:off x="2658037" y="311197"/>
            <a:ext cx="9062750" cy="1789422"/>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Creo en Dios Padre todopoderoso, creador del cielo de de la tierra. </a:t>
            </a:r>
            <a:endParaRPr sz="4400" b="1" i="0" u="none" strike="noStrike" cap="none">
              <a:solidFill>
                <a:srgbClr val="00B050"/>
              </a:solidFill>
              <a:latin typeface="Arial Rounded"/>
              <a:ea typeface="Arial Rounded"/>
              <a:cs typeface="Arial Rounded"/>
              <a:sym typeface="Arial Rounded"/>
            </a:endParaRPr>
          </a:p>
        </p:txBody>
      </p:sp>
      <p:pic>
        <p:nvPicPr>
          <p:cNvPr id="310" name="Google Shape;310;p22" descr="Screen Clipping"/>
          <p:cNvPicPr preferRelativeResize="0"/>
          <p:nvPr/>
        </p:nvPicPr>
        <p:blipFill rotWithShape="1">
          <a:blip r:embed="rId3">
            <a:alphaModFix/>
          </a:blip>
          <a:srcRect/>
          <a:stretch/>
        </p:blipFill>
        <p:spPr>
          <a:xfrm>
            <a:off x="2658037" y="2435835"/>
            <a:ext cx="5928405" cy="411096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g2eb293faa54_0_1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6" name="Google Shape;316;g2eb293faa54_0_126"/>
          <p:cNvPicPr preferRelativeResize="0"/>
          <p:nvPr/>
        </p:nvPicPr>
        <p:blipFill rotWithShape="1">
          <a:blip r:embed="rId3">
            <a:alphaModFix/>
          </a:blip>
          <a:srcRect/>
          <a:stretch/>
        </p:blipFill>
        <p:spPr>
          <a:xfrm>
            <a:off x="80900" y="1661014"/>
            <a:ext cx="3125597" cy="3218436"/>
          </a:xfrm>
          <a:prstGeom prst="rect">
            <a:avLst/>
          </a:prstGeom>
          <a:noFill/>
          <a:ln>
            <a:noFill/>
          </a:ln>
          <a:effectLst>
            <a:outerShdw blurRad="50800" dist="38100" dir="2700000" algn="tl" rotWithShape="0">
              <a:srgbClr val="000000">
                <a:alpha val="40000"/>
              </a:srgbClr>
            </a:outerShdw>
          </a:effectLst>
        </p:spPr>
      </p:pic>
      <p:sp>
        <p:nvSpPr>
          <p:cNvPr id="317" name="Google Shape;317;g2eb293faa54_0_126"/>
          <p:cNvSpPr txBox="1"/>
          <p:nvPr/>
        </p:nvSpPr>
        <p:spPr>
          <a:xfrm>
            <a:off x="3359116" y="2767300"/>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¿Cómo nos cuida y protege Dios?</a:t>
            </a:r>
            <a:endParaRPr sz="4000" b="1" i="0" u="none" strike="noStrike" cap="none">
              <a:solidFill>
                <a:schemeClr val="dk1"/>
              </a:solidFill>
              <a:latin typeface="Lato"/>
              <a:ea typeface="Lato"/>
              <a:cs typeface="Lato"/>
              <a:sym typeface="Lato"/>
            </a:endParaRPr>
          </a:p>
        </p:txBody>
      </p:sp>
      <p:pic>
        <p:nvPicPr>
          <p:cNvPr id="318" name="Google Shape;318;g2eb293faa54_0_12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4" name="Google Shape;324;p23"/>
          <p:cNvSpPr txBox="1"/>
          <p:nvPr/>
        </p:nvSpPr>
        <p:spPr>
          <a:xfrm>
            <a:off x="1912860" y="427773"/>
            <a:ext cx="10034317" cy="16710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00B050"/>
                </a:solidFill>
                <a:latin typeface="Aharoni"/>
                <a:ea typeface="Aharoni"/>
                <a:cs typeface="Aharoni"/>
                <a:sym typeface="Aharoni"/>
              </a:rPr>
              <a:t>¿Cómo nos cuida y protege Dios? </a:t>
            </a:r>
            <a:endParaRPr sz="4000" b="1" i="0" u="none" strike="noStrike" cap="none">
              <a:solidFill>
                <a:srgbClr val="00B050"/>
              </a:solidFill>
              <a:latin typeface="Aharoni"/>
              <a:ea typeface="Aharoni"/>
              <a:cs typeface="Aharoni"/>
              <a:sym typeface="Aharoni"/>
            </a:endParaRPr>
          </a:p>
        </p:txBody>
      </p:sp>
      <p:sp>
        <p:nvSpPr>
          <p:cNvPr id="325" name="Google Shape;325;p23"/>
          <p:cNvSpPr txBox="1"/>
          <p:nvPr/>
        </p:nvSpPr>
        <p:spPr>
          <a:xfrm>
            <a:off x="2326828" y="1770619"/>
            <a:ext cx="7538344" cy="4067938"/>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58445" algn="l" rtl="0">
              <a:lnSpc>
                <a:spcPct val="90000"/>
              </a:lnSpc>
              <a:spcBef>
                <a:spcPts val="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Relaciones comunes y cotidianas</a:t>
            </a:r>
            <a:endParaRPr/>
          </a:p>
          <a:p>
            <a:pPr marL="228600" marR="0" lvl="0" indent="-258445" algn="l" rtl="0">
              <a:lnSpc>
                <a:spcPct val="90000"/>
              </a:lnSpc>
              <a:spcBef>
                <a:spcPts val="100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Ejemplos: las vocaciones de. . .</a:t>
            </a:r>
            <a:endParaRPr/>
          </a:p>
          <a:p>
            <a:pPr marL="685800" marR="0" lvl="1" indent="-258444" algn="l" rtl="0">
              <a:lnSpc>
                <a:spcPct val="90000"/>
              </a:lnSpc>
              <a:spcBef>
                <a:spcPts val="50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Los padres</a:t>
            </a:r>
            <a:endParaRPr/>
          </a:p>
          <a:p>
            <a:pPr marL="685800" marR="0" lvl="1" indent="-258444" algn="l" rtl="0">
              <a:lnSpc>
                <a:spcPct val="90000"/>
              </a:lnSpc>
              <a:spcBef>
                <a:spcPts val="50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Los agricultores</a:t>
            </a:r>
            <a:endParaRPr/>
          </a:p>
          <a:p>
            <a:pPr marL="685800" marR="0" lvl="1" indent="-258444" algn="l" rtl="0">
              <a:lnSpc>
                <a:spcPct val="90000"/>
              </a:lnSpc>
              <a:spcBef>
                <a:spcPts val="50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Conductores de camiones</a:t>
            </a:r>
            <a:endParaRPr/>
          </a:p>
          <a:p>
            <a:pPr marL="685800" marR="0" lvl="1" indent="-258444" algn="l" rtl="0">
              <a:lnSpc>
                <a:spcPct val="90000"/>
              </a:lnSpc>
              <a:spcBef>
                <a:spcPts val="50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Dueños de tiendas</a:t>
            </a:r>
            <a:endParaRPr/>
          </a:p>
          <a:p>
            <a:pPr marL="685800" marR="0" lvl="1" indent="-258444" algn="l" rtl="0">
              <a:lnSpc>
                <a:spcPct val="90000"/>
              </a:lnSpc>
              <a:spcBef>
                <a:spcPts val="50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Etc.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g2eb293faa54_0_45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g2eb293faa54_0_451"/>
          <p:cNvSpPr txBox="1"/>
          <p:nvPr/>
        </p:nvSpPr>
        <p:spPr>
          <a:xfrm>
            <a:off x="2421993" y="820614"/>
            <a:ext cx="8685277" cy="55553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700" b="0" i="0" u="none" strike="noStrike" cap="none">
                <a:solidFill>
                  <a:schemeClr val="dk1"/>
                </a:solidFill>
                <a:latin typeface="Lato"/>
                <a:ea typeface="Lato"/>
                <a:cs typeface="Lato"/>
                <a:sym typeface="Lato"/>
              </a:rPr>
              <a:t>Dios usa nuestros roles, trabajos y deberes diarios para servir y cuidar de los demás. En cierto sentido, Dios usa a las personas como sus máscaras para amar a los demás.</a:t>
            </a:r>
            <a:r>
              <a:rPr lang="en-US" sz="3700" b="1" i="0" u="none" strike="noStrike" cap="none">
                <a:solidFill>
                  <a:schemeClr val="dk1"/>
                </a:solidFill>
                <a:latin typeface="Lato"/>
                <a:ea typeface="Lato"/>
                <a:cs typeface="Lato"/>
                <a:sym typeface="Lato"/>
              </a:rPr>
              <a:t> </a:t>
            </a:r>
            <a:endParaRPr sz="37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700" b="1"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700" b="1"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1" u="none" strike="noStrike" cap="none">
                <a:solidFill>
                  <a:schemeClr val="dk1"/>
                </a:solidFill>
                <a:latin typeface="Lato"/>
                <a:ea typeface="Lato"/>
                <a:cs typeface="Lato"/>
                <a:sym typeface="Lato"/>
              </a:rPr>
              <a:t>Mateo 25:40 De cierto les dijo que todo lo que hicieron por uno de mis hermanos más pequeños, por mí lo hicieron</a:t>
            </a:r>
            <a:endParaRPr sz="3200" b="1" i="1" u="none" strike="noStrike" cap="none">
              <a:solidFill>
                <a:schemeClr val="dk1"/>
              </a:solidFill>
              <a:latin typeface="Lato"/>
              <a:ea typeface="Lato"/>
              <a:cs typeface="Lato"/>
              <a:sym typeface="Lato"/>
            </a:endParaRPr>
          </a:p>
        </p:txBody>
      </p:sp>
      <p:pic>
        <p:nvPicPr>
          <p:cNvPr id="332" name="Google Shape;332;g2eb293faa54_0_45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8" name="Google Shape;338;p24"/>
          <p:cNvPicPr preferRelativeResize="0"/>
          <p:nvPr/>
        </p:nvPicPr>
        <p:blipFill rotWithShape="1">
          <a:blip r:embed="rId3">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sp>
        <p:nvSpPr>
          <p:cNvPr id="340" name="Google Shape;340;p24"/>
          <p:cNvSpPr txBox="1"/>
          <p:nvPr/>
        </p:nvSpPr>
        <p:spPr>
          <a:xfrm>
            <a:off x="3125596" y="2146052"/>
            <a:ext cx="8191013" cy="2800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00B050"/>
                </a:solidFill>
                <a:latin typeface="Aharoni"/>
                <a:ea typeface="Aharoni"/>
                <a:cs typeface="Aharoni"/>
                <a:sym typeface="Aharoni"/>
              </a:rPr>
              <a:t>¿</a:t>
            </a:r>
            <a:r>
              <a:rPr lang="en-US" sz="4400" b="1" i="0" u="none" strike="noStrike" cap="none" dirty="0" err="1">
                <a:solidFill>
                  <a:srgbClr val="00B050"/>
                </a:solidFill>
                <a:latin typeface="Aharoni"/>
                <a:ea typeface="Aharoni"/>
                <a:cs typeface="Aharoni"/>
                <a:sym typeface="Aharoni"/>
              </a:rPr>
              <a:t>Cómo</a:t>
            </a:r>
            <a:r>
              <a:rPr lang="en-US" sz="4400" b="1" i="0" u="none" strike="noStrike" cap="none" dirty="0">
                <a:solidFill>
                  <a:srgbClr val="00B050"/>
                </a:solidFill>
                <a:latin typeface="Aharoni"/>
                <a:ea typeface="Aharoni"/>
                <a:cs typeface="Aharoni"/>
                <a:sym typeface="Aharoni"/>
              </a:rPr>
              <a:t> le </a:t>
            </a:r>
            <a:r>
              <a:rPr lang="en-US" sz="4400" b="1" i="0" u="none" strike="noStrike" cap="none" dirty="0" err="1">
                <a:solidFill>
                  <a:srgbClr val="00B050"/>
                </a:solidFill>
                <a:latin typeface="Aharoni"/>
                <a:ea typeface="Aharoni"/>
                <a:cs typeface="Aharoni"/>
                <a:sym typeface="Aharoni"/>
              </a:rPr>
              <a:t>ayuda</a:t>
            </a:r>
            <a:r>
              <a:rPr lang="en-US" sz="4400" b="1" i="0" u="none" strike="noStrike" cap="none" dirty="0">
                <a:solidFill>
                  <a:srgbClr val="00B050"/>
                </a:solidFill>
                <a:latin typeface="Aharoni"/>
                <a:ea typeface="Aharoni"/>
                <a:cs typeface="Aharoni"/>
                <a:sym typeface="Aharoni"/>
              </a:rPr>
              <a:t> </a:t>
            </a:r>
            <a:r>
              <a:rPr lang="en-US" sz="4400" b="1" i="0" u="none" strike="noStrike" cap="none" dirty="0" err="1">
                <a:solidFill>
                  <a:srgbClr val="00B050"/>
                </a:solidFill>
                <a:latin typeface="Aharoni"/>
                <a:ea typeface="Aharoni"/>
                <a:cs typeface="Aharoni"/>
                <a:sym typeface="Aharoni"/>
              </a:rPr>
              <a:t>esta</a:t>
            </a:r>
            <a:r>
              <a:rPr lang="en-US" sz="4400" b="1" i="0" u="none" strike="noStrike" cap="none" dirty="0">
                <a:solidFill>
                  <a:srgbClr val="00B050"/>
                </a:solidFill>
                <a:latin typeface="Aharoni"/>
                <a:ea typeface="Aharoni"/>
                <a:cs typeface="Aharoni"/>
                <a:sym typeface="Aharoni"/>
              </a:rPr>
              <a:t> </a:t>
            </a:r>
            <a:r>
              <a:rPr lang="en-US" sz="4400" b="1" i="0" u="none" strike="noStrike" cap="none" dirty="0" err="1">
                <a:solidFill>
                  <a:srgbClr val="00B050"/>
                </a:solidFill>
                <a:latin typeface="Aharoni"/>
                <a:ea typeface="Aharoni"/>
                <a:cs typeface="Aharoni"/>
                <a:sym typeface="Aharoni"/>
              </a:rPr>
              <a:t>verdad</a:t>
            </a:r>
            <a:r>
              <a:rPr lang="en-US" sz="4400" b="1" i="0" u="none" strike="noStrike" cap="none" dirty="0">
                <a:solidFill>
                  <a:srgbClr val="00B050"/>
                </a:solidFill>
                <a:latin typeface="Aharoni"/>
                <a:ea typeface="Aharoni"/>
                <a:cs typeface="Aharoni"/>
                <a:sym typeface="Aharoni"/>
              </a:rPr>
              <a:t> </a:t>
            </a:r>
            <a:r>
              <a:rPr lang="en-US" sz="4400" b="1" i="0" u="none" strike="noStrike" cap="none" dirty="0" err="1">
                <a:solidFill>
                  <a:srgbClr val="00B050"/>
                </a:solidFill>
                <a:latin typeface="Aharoni"/>
                <a:ea typeface="Aharoni"/>
                <a:cs typeface="Aharoni"/>
                <a:sym typeface="Aharoni"/>
              </a:rPr>
              <a:t>cuando</a:t>
            </a:r>
            <a:r>
              <a:rPr lang="en-US" sz="4400" b="1" i="0" u="none" strike="noStrike" cap="none" dirty="0">
                <a:solidFill>
                  <a:srgbClr val="00B050"/>
                </a:solidFill>
                <a:latin typeface="Aharoni"/>
                <a:ea typeface="Aharoni"/>
                <a:cs typeface="Aharoni"/>
                <a:sym typeface="Aharoni"/>
              </a:rPr>
              <a:t> </a:t>
            </a:r>
            <a:r>
              <a:rPr lang="en-US" sz="4400" b="1" dirty="0">
                <a:solidFill>
                  <a:srgbClr val="00B050"/>
                </a:solidFill>
                <a:latin typeface="Aharoni"/>
                <a:ea typeface="Aharoni"/>
                <a:cs typeface="Aharoni"/>
                <a:sym typeface="Aharoni"/>
              </a:rPr>
              <a:t>se </a:t>
            </a:r>
            <a:r>
              <a:rPr lang="en-US" sz="4400" b="1" dirty="0" err="1">
                <a:solidFill>
                  <a:srgbClr val="00B050"/>
                </a:solidFill>
                <a:latin typeface="Aharoni"/>
                <a:ea typeface="Aharoni"/>
                <a:cs typeface="Aharoni"/>
                <a:sym typeface="Aharoni"/>
              </a:rPr>
              <a:t>siente</a:t>
            </a:r>
            <a:r>
              <a:rPr lang="en-US" sz="4400" b="1" dirty="0">
                <a:solidFill>
                  <a:srgbClr val="00B050"/>
                </a:solidFill>
                <a:latin typeface="Aharoni"/>
                <a:ea typeface="Aharoni"/>
                <a:cs typeface="Aharoni"/>
                <a:sym typeface="Aharoni"/>
              </a:rPr>
              <a:t> poco </a:t>
            </a:r>
            <a:r>
              <a:rPr lang="en-US" sz="4400" b="1" dirty="0" err="1">
                <a:solidFill>
                  <a:srgbClr val="00B050"/>
                </a:solidFill>
                <a:latin typeface="Aharoni"/>
                <a:ea typeface="Aharoni"/>
                <a:cs typeface="Aharoni"/>
                <a:sym typeface="Aharoni"/>
              </a:rPr>
              <a:t>importante</a:t>
            </a:r>
            <a:r>
              <a:rPr lang="en-US" sz="4400" b="1" dirty="0">
                <a:solidFill>
                  <a:srgbClr val="00B050"/>
                </a:solidFill>
                <a:latin typeface="Aharoni"/>
                <a:ea typeface="Aharoni"/>
                <a:cs typeface="Aharoni"/>
                <a:sym typeface="Aharoni"/>
              </a:rPr>
              <a:t> o </a:t>
            </a:r>
            <a:r>
              <a:rPr lang="en-US" sz="4400" b="1" dirty="0" err="1">
                <a:solidFill>
                  <a:srgbClr val="00B050"/>
                </a:solidFill>
                <a:latin typeface="Aharoni"/>
                <a:ea typeface="Aharoni"/>
                <a:cs typeface="Aharoni"/>
                <a:sym typeface="Aharoni"/>
              </a:rPr>
              <a:t>cuando</a:t>
            </a:r>
            <a:r>
              <a:rPr lang="en-US" sz="4400" b="1" dirty="0">
                <a:solidFill>
                  <a:srgbClr val="00B050"/>
                </a:solidFill>
                <a:latin typeface="Aharoni"/>
                <a:ea typeface="Aharoni"/>
                <a:cs typeface="Aharoni"/>
                <a:sym typeface="Aharoni"/>
              </a:rPr>
              <a:t> </a:t>
            </a:r>
            <a:r>
              <a:rPr lang="en-US" sz="4400" b="1" dirty="0" err="1">
                <a:solidFill>
                  <a:srgbClr val="00B050"/>
                </a:solidFill>
                <a:latin typeface="Aharoni"/>
                <a:ea typeface="Aharoni"/>
                <a:cs typeface="Aharoni"/>
                <a:sym typeface="Aharoni"/>
              </a:rPr>
              <a:t>su</a:t>
            </a:r>
            <a:r>
              <a:rPr lang="en-US" sz="4400" b="1" dirty="0">
                <a:solidFill>
                  <a:srgbClr val="00B050"/>
                </a:solidFill>
                <a:latin typeface="Aharoni"/>
                <a:ea typeface="Aharoni"/>
                <a:cs typeface="Aharoni"/>
                <a:sym typeface="Aharoni"/>
              </a:rPr>
              <a:t> </a:t>
            </a:r>
            <a:r>
              <a:rPr lang="en-US" sz="4400" b="1" dirty="0" err="1">
                <a:solidFill>
                  <a:srgbClr val="00B050"/>
                </a:solidFill>
                <a:latin typeface="Aharoni"/>
                <a:ea typeface="Aharoni"/>
                <a:cs typeface="Aharoni"/>
                <a:sym typeface="Aharoni"/>
              </a:rPr>
              <a:t>trabajo</a:t>
            </a:r>
            <a:r>
              <a:rPr lang="en-US" sz="4400" b="1" dirty="0">
                <a:solidFill>
                  <a:srgbClr val="00B050"/>
                </a:solidFill>
                <a:latin typeface="Aharoni"/>
                <a:ea typeface="Aharoni"/>
                <a:cs typeface="Aharoni"/>
                <a:sym typeface="Aharoni"/>
              </a:rPr>
              <a:t> </a:t>
            </a:r>
            <a:r>
              <a:rPr lang="en-US" sz="4400" b="1" dirty="0" err="1">
                <a:solidFill>
                  <a:srgbClr val="00B050"/>
                </a:solidFill>
                <a:latin typeface="Aharoni"/>
                <a:ea typeface="Aharoni"/>
                <a:cs typeface="Aharoni"/>
                <a:sym typeface="Aharoni"/>
              </a:rPr>
              <a:t>parece</a:t>
            </a:r>
            <a:r>
              <a:rPr lang="en-US" sz="4400" b="1" dirty="0">
                <a:solidFill>
                  <a:srgbClr val="00B050"/>
                </a:solidFill>
                <a:latin typeface="Aharoni"/>
                <a:ea typeface="Aharoni"/>
                <a:cs typeface="Aharoni"/>
                <a:sym typeface="Aharoni"/>
              </a:rPr>
              <a:t> </a:t>
            </a:r>
            <a:r>
              <a:rPr lang="en-US" sz="4400" b="1" dirty="0" err="1">
                <a:solidFill>
                  <a:srgbClr val="00B050"/>
                </a:solidFill>
                <a:latin typeface="Aharoni"/>
                <a:ea typeface="Aharoni"/>
                <a:cs typeface="Aharoni"/>
                <a:sym typeface="Aharoni"/>
              </a:rPr>
              <a:t>insignificante</a:t>
            </a:r>
            <a:r>
              <a:rPr lang="en-US" sz="4400" b="1" dirty="0">
                <a:solidFill>
                  <a:srgbClr val="00B050"/>
                </a:solidFill>
                <a:latin typeface="Aharoni"/>
                <a:ea typeface="Aharoni"/>
                <a:cs typeface="Aharoni"/>
                <a:sym typeface="Aharoni"/>
              </a:rPr>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648058" y="2118846"/>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1</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298529" y="342899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648058" y="3832151"/>
            <a:ext cx="74352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a:solidFill>
                  <a:schemeClr val="dk1"/>
                </a:solidFill>
                <a:latin typeface="Lato"/>
                <a:ea typeface="Lato"/>
                <a:cs typeface="Lato"/>
                <a:sym typeface="Lato"/>
              </a:rPr>
              <a:t>Dios Trino y Dios Padre</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819781"/>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2" name="Google Shape;362;p27"/>
          <p:cNvSpPr txBox="1"/>
          <p:nvPr/>
        </p:nvSpPr>
        <p:spPr>
          <a:xfrm>
            <a:off x="2090745" y="579694"/>
            <a:ext cx="10020355"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sng" strike="noStrike" cap="none">
                <a:solidFill>
                  <a:srgbClr val="00B050"/>
                </a:solidFill>
                <a:latin typeface="Aharoni"/>
                <a:ea typeface="Aharoni"/>
                <a:cs typeface="Aharoni"/>
                <a:sym typeface="Aharoni"/>
              </a:rPr>
              <a:t>Creo</a:t>
            </a:r>
            <a:r>
              <a:rPr lang="en-US" sz="4000" b="1" i="0" u="none" strike="noStrike" cap="none">
                <a:solidFill>
                  <a:srgbClr val="00B050"/>
                </a:solidFill>
                <a:latin typeface="Aharoni"/>
                <a:ea typeface="Aharoni"/>
                <a:cs typeface="Aharoni"/>
                <a:sym typeface="Aharoni"/>
              </a:rPr>
              <a:t> en Dios Padre todopoderoso, creador del cielo y de la tierra.</a:t>
            </a:r>
            <a:endParaRPr sz="4000" b="0" i="0" u="none" strike="noStrike" cap="none">
              <a:solidFill>
                <a:srgbClr val="00B050"/>
              </a:solidFill>
              <a:latin typeface="Aharoni"/>
              <a:ea typeface="Aharoni"/>
              <a:cs typeface="Aharoni"/>
              <a:sym typeface="Aharoni"/>
            </a:endParaRPr>
          </a:p>
        </p:txBody>
      </p:sp>
      <p:sp>
        <p:nvSpPr>
          <p:cNvPr id="363" name="Google Shape;363;p27"/>
          <p:cNvSpPr txBox="1"/>
          <p:nvPr/>
        </p:nvSpPr>
        <p:spPr>
          <a:xfrm>
            <a:off x="2090745" y="2164733"/>
            <a:ext cx="9258573" cy="23698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700" b="0" i="0" u="none" strike="noStrike" cap="none">
                <a:solidFill>
                  <a:schemeClr val="dk1"/>
                </a:solidFill>
                <a:latin typeface="Lato"/>
                <a:ea typeface="Lato"/>
                <a:cs typeface="Lato"/>
                <a:sym typeface="Lato"/>
              </a:rPr>
              <a:t>Creo = una confesión de fe.</a:t>
            </a:r>
            <a:endParaRPr/>
          </a:p>
          <a:p>
            <a:pPr marL="0" marR="0" lvl="0" indent="0" algn="l" rtl="0">
              <a:lnSpc>
                <a:spcPct val="100000"/>
              </a:lnSpc>
              <a:spcBef>
                <a:spcPts val="0"/>
              </a:spcBef>
              <a:spcAft>
                <a:spcPts val="0"/>
              </a:spcAft>
              <a:buClr>
                <a:schemeClr val="dk1"/>
              </a:buClr>
              <a:buSzPts val="1100"/>
              <a:buFont typeface="Arial"/>
              <a:buNone/>
            </a:pPr>
            <a:endParaRPr sz="3700" b="1"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700" b="0" i="0" u="none" strike="noStrike" cap="none">
                <a:solidFill>
                  <a:schemeClr val="dk1"/>
                </a:solidFill>
                <a:latin typeface="Lato"/>
                <a:ea typeface="Lato"/>
                <a:cs typeface="Lato"/>
                <a:sym typeface="Lato"/>
              </a:rPr>
              <a:t>La fe no es solo conocimiento de Dios.</a:t>
            </a:r>
            <a:endParaRPr/>
          </a:p>
          <a:p>
            <a:pPr marL="0" marR="0" lvl="0" indent="0" algn="l" rtl="0">
              <a:lnSpc>
                <a:spcPct val="100000"/>
              </a:lnSpc>
              <a:spcBef>
                <a:spcPts val="0"/>
              </a:spcBef>
              <a:spcAft>
                <a:spcPts val="0"/>
              </a:spcAft>
              <a:buClr>
                <a:schemeClr val="dk1"/>
              </a:buClr>
              <a:buSzPts val="1100"/>
              <a:buFont typeface="Arial"/>
              <a:buNone/>
            </a:pPr>
            <a:endParaRPr sz="3700" b="1" i="1" u="none" strike="noStrike" cap="none">
              <a:solidFill>
                <a:schemeClr val="dk1"/>
              </a:solidFill>
              <a:latin typeface="Lato"/>
              <a:ea typeface="Lato"/>
              <a:cs typeface="Lato"/>
              <a:sym typeface="Lato"/>
            </a:endParaRPr>
          </a:p>
        </p:txBody>
      </p:sp>
      <p:sp>
        <p:nvSpPr>
          <p:cNvPr id="364" name="Google Shape;364;p27"/>
          <p:cNvSpPr txBox="1"/>
          <p:nvPr/>
        </p:nvSpPr>
        <p:spPr>
          <a:xfrm>
            <a:off x="2090745" y="4534572"/>
            <a:ext cx="9661984" cy="18773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1" u="none" strike="noStrike" cap="none">
                <a:solidFill>
                  <a:schemeClr val="dk1"/>
                </a:solidFill>
                <a:latin typeface="Lato"/>
                <a:ea typeface="Lato"/>
                <a:cs typeface="Lato"/>
                <a:sym typeface="Lato"/>
              </a:rPr>
              <a:t>Tú crees que Dios es uno, y haces bien. ¡Pues también los demonios lo creen, y tiemblan!</a:t>
            </a:r>
            <a:endParaRPr sz="3400" b="1"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1"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1" i="1" u="none" strike="noStrike" cap="none">
                <a:solidFill>
                  <a:schemeClr val="dk1"/>
                </a:solidFill>
                <a:latin typeface="Lato"/>
                <a:ea typeface="Lato"/>
                <a:cs typeface="Lato"/>
                <a:sym typeface="Lato"/>
              </a:rPr>
              <a:t>Santiago 2:19</a:t>
            </a:r>
            <a:endParaRPr sz="3400" b="1" i="1" u="none" strike="noStrike" cap="none">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28"/>
          <p:cNvSpPr txBox="1"/>
          <p:nvPr/>
        </p:nvSpPr>
        <p:spPr>
          <a:xfrm>
            <a:off x="2090745" y="247801"/>
            <a:ext cx="10020355"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sng" strike="noStrike" cap="none">
                <a:solidFill>
                  <a:srgbClr val="00B050"/>
                </a:solidFill>
                <a:latin typeface="Aharoni"/>
                <a:ea typeface="Aharoni"/>
                <a:cs typeface="Aharoni"/>
                <a:sym typeface="Aharoni"/>
              </a:rPr>
              <a:t>Creo</a:t>
            </a:r>
            <a:r>
              <a:rPr lang="en-US" sz="4000" b="1" i="0" u="none" strike="noStrike" cap="none">
                <a:solidFill>
                  <a:srgbClr val="00B050"/>
                </a:solidFill>
                <a:latin typeface="Aharoni"/>
                <a:ea typeface="Aharoni"/>
                <a:cs typeface="Aharoni"/>
                <a:sym typeface="Aharoni"/>
              </a:rPr>
              <a:t> en Dios Padre todopoderoso, creador del cielo y de la tierra.</a:t>
            </a:r>
            <a:endParaRPr sz="4000" b="0" i="0" u="none" strike="noStrike" cap="none">
              <a:solidFill>
                <a:srgbClr val="00B050"/>
              </a:solidFill>
              <a:latin typeface="Aharoni"/>
              <a:ea typeface="Aharoni"/>
              <a:cs typeface="Aharoni"/>
              <a:sym typeface="Aharoni"/>
            </a:endParaRPr>
          </a:p>
        </p:txBody>
      </p:sp>
      <p:sp>
        <p:nvSpPr>
          <p:cNvPr id="371" name="Google Shape;371;p28"/>
          <p:cNvSpPr txBox="1"/>
          <p:nvPr/>
        </p:nvSpPr>
        <p:spPr>
          <a:xfrm>
            <a:off x="2090745" y="1749267"/>
            <a:ext cx="9661984"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La fe salvadora es la simple confianza en las promesas de la salvación de Dios en Jesucristo.</a:t>
            </a:r>
            <a:endParaRPr sz="3600" b="1" i="1" u="none" strike="noStrike" cap="none">
              <a:solidFill>
                <a:schemeClr val="dk1"/>
              </a:solidFill>
              <a:latin typeface="Lato"/>
              <a:ea typeface="Lato"/>
              <a:cs typeface="Lato"/>
              <a:sym typeface="Lato"/>
            </a:endParaRPr>
          </a:p>
        </p:txBody>
      </p:sp>
      <p:sp>
        <p:nvSpPr>
          <p:cNvPr id="372" name="Google Shape;372;p28"/>
          <p:cNvSpPr txBox="1"/>
          <p:nvPr/>
        </p:nvSpPr>
        <p:spPr>
          <a:xfrm>
            <a:off x="2090745" y="3429000"/>
            <a:ext cx="9661984"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1" u="none" strike="noStrike" cap="none" dirty="0" err="1">
                <a:solidFill>
                  <a:schemeClr val="dk1"/>
                </a:solidFill>
                <a:latin typeface="Lato"/>
                <a:ea typeface="Lato"/>
                <a:cs typeface="Lato"/>
                <a:sym typeface="Lato"/>
              </a:rPr>
              <a:t>Hebreos</a:t>
            </a:r>
            <a:r>
              <a:rPr lang="en-US" sz="3200" b="1" i="1" u="none" strike="noStrike" cap="none" dirty="0">
                <a:solidFill>
                  <a:schemeClr val="dk1"/>
                </a:solidFill>
                <a:latin typeface="Lato"/>
                <a:ea typeface="Lato"/>
                <a:cs typeface="Lato"/>
                <a:sym typeface="Lato"/>
              </a:rPr>
              <a:t> 11:1 </a:t>
            </a:r>
            <a:r>
              <a:rPr lang="en-US" sz="3200" b="1" i="1" u="none" strike="noStrike" cap="none" dirty="0" err="1">
                <a:solidFill>
                  <a:schemeClr val="dk1"/>
                </a:solidFill>
                <a:latin typeface="Lato"/>
                <a:ea typeface="Lato"/>
                <a:cs typeface="Lato"/>
                <a:sym typeface="Lato"/>
              </a:rPr>
              <a:t>Ahora</a:t>
            </a:r>
            <a:r>
              <a:rPr lang="en-US" sz="3200" b="1" i="1" u="none" strike="noStrike" cap="none" dirty="0">
                <a:solidFill>
                  <a:schemeClr val="dk1"/>
                </a:solidFill>
                <a:latin typeface="Lato"/>
                <a:ea typeface="Lato"/>
                <a:cs typeface="Lato"/>
                <a:sym typeface="Lato"/>
              </a:rPr>
              <a:t> bien, </a:t>
            </a:r>
            <a:r>
              <a:rPr lang="en-US" sz="3200" b="1" i="1" u="none" strike="noStrike" cap="none" dirty="0" err="1">
                <a:solidFill>
                  <a:schemeClr val="dk1"/>
                </a:solidFill>
                <a:latin typeface="Lato"/>
                <a:ea typeface="Lato"/>
                <a:cs typeface="Lato"/>
                <a:sym typeface="Lato"/>
              </a:rPr>
              <a:t>tener</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fe</a:t>
            </a:r>
            <a:r>
              <a:rPr lang="en-US" sz="3200" b="1" i="1" u="none" strike="noStrike" cap="none" dirty="0">
                <a:solidFill>
                  <a:schemeClr val="dk1"/>
                </a:solidFill>
                <a:latin typeface="Lato"/>
                <a:ea typeface="Lato"/>
                <a:cs typeface="Lato"/>
                <a:sym typeface="Lato"/>
              </a:rPr>
              <a:t> es </a:t>
            </a:r>
            <a:r>
              <a:rPr lang="en-US" sz="3200" b="1" i="1" u="none" strike="noStrike" cap="none" dirty="0" err="1">
                <a:solidFill>
                  <a:schemeClr val="dk1"/>
                </a:solidFill>
                <a:latin typeface="Lato"/>
                <a:ea typeface="Lato"/>
                <a:cs typeface="Lato"/>
                <a:sym typeface="Lato"/>
              </a:rPr>
              <a:t>estar</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seguro</a:t>
            </a:r>
            <a:r>
              <a:rPr lang="en-US" sz="3200" b="1" i="1" u="none" strike="noStrike" cap="none" dirty="0">
                <a:solidFill>
                  <a:schemeClr val="dk1"/>
                </a:solidFill>
                <a:latin typeface="Lato"/>
                <a:ea typeface="Lato"/>
                <a:cs typeface="Lato"/>
                <a:sym typeface="Lato"/>
              </a:rPr>
              <a:t> de lo que se </a:t>
            </a:r>
            <a:r>
              <a:rPr lang="en-US" sz="3200" b="1" i="1" u="none" strike="noStrike" cap="none" dirty="0" err="1">
                <a:solidFill>
                  <a:schemeClr val="dk1"/>
                </a:solidFill>
                <a:latin typeface="Lato"/>
                <a:ea typeface="Lato"/>
                <a:cs typeface="Lato"/>
                <a:sym typeface="Lato"/>
              </a:rPr>
              <a:t>espera</a:t>
            </a:r>
            <a:r>
              <a:rPr lang="en-US" sz="3200" b="1" i="1" u="none" strike="noStrike" cap="none" dirty="0">
                <a:solidFill>
                  <a:schemeClr val="dk1"/>
                </a:solidFill>
                <a:latin typeface="Lato"/>
                <a:ea typeface="Lato"/>
                <a:cs typeface="Lato"/>
                <a:sym typeface="Lato"/>
              </a:rPr>
              <a:t>; es </a:t>
            </a:r>
            <a:r>
              <a:rPr lang="en-US" sz="3200" b="1" i="1" u="none" strike="noStrike" cap="none" dirty="0" err="1">
                <a:solidFill>
                  <a:schemeClr val="dk1"/>
                </a:solidFill>
                <a:latin typeface="Lato"/>
                <a:ea typeface="Lato"/>
                <a:cs typeface="Lato"/>
                <a:sym typeface="Lato"/>
              </a:rPr>
              <a:t>estar</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convencido</a:t>
            </a:r>
            <a:r>
              <a:rPr lang="en-US" sz="3200" b="1" i="1" u="none" strike="noStrike" cap="none" dirty="0">
                <a:solidFill>
                  <a:schemeClr val="dk1"/>
                </a:solidFill>
                <a:latin typeface="Lato"/>
                <a:ea typeface="Lato"/>
                <a:cs typeface="Lato"/>
                <a:sym typeface="Lato"/>
              </a:rPr>
              <a:t> de lo que no se </a:t>
            </a:r>
            <a:r>
              <a:rPr lang="en-US" sz="3200" b="1" i="1" u="none" strike="noStrike" cap="none" dirty="0" err="1">
                <a:solidFill>
                  <a:schemeClr val="dk1"/>
                </a:solidFill>
                <a:latin typeface="Lato"/>
                <a:ea typeface="Lato"/>
                <a:cs typeface="Lato"/>
                <a:sym typeface="Lato"/>
              </a:rPr>
              <a:t>ve</a:t>
            </a:r>
            <a:r>
              <a:rPr lang="en-US" sz="3200" b="1" i="1" u="none" strike="noStrike" cap="none" dirty="0">
                <a:solidFill>
                  <a:schemeClr val="dk1"/>
                </a:solidFill>
                <a:latin typeface="Lato"/>
                <a:ea typeface="Lato"/>
                <a:cs typeface="Lato"/>
                <a:sym typeface="Lato"/>
              </a:rPr>
              <a:t>. </a:t>
            </a:r>
            <a:endParaRPr dirty="0"/>
          </a:p>
          <a:p>
            <a:pPr marL="0" marR="0" lvl="0" indent="0" algn="l" rtl="0">
              <a:lnSpc>
                <a:spcPct val="100000"/>
              </a:lnSpc>
              <a:spcBef>
                <a:spcPts val="0"/>
              </a:spcBef>
              <a:spcAft>
                <a:spcPts val="0"/>
              </a:spcAft>
              <a:buClr>
                <a:schemeClr val="dk1"/>
              </a:buClr>
              <a:buSzPts val="1100"/>
              <a:buFont typeface="Arial"/>
              <a:buNone/>
            </a:pPr>
            <a:endParaRPr sz="3200" b="1"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1" u="none" strike="noStrike" cap="none" dirty="0">
                <a:solidFill>
                  <a:schemeClr val="dk1"/>
                </a:solidFill>
                <a:latin typeface="Lato"/>
                <a:ea typeface="Lato"/>
                <a:cs typeface="Lato"/>
                <a:sym typeface="Lato"/>
              </a:rPr>
              <a:t>Juan 3:16 </a:t>
            </a:r>
            <a:r>
              <a:rPr lang="en-US" sz="3200" b="1" i="1" u="none" strike="noStrike" cap="none" dirty="0" err="1">
                <a:solidFill>
                  <a:schemeClr val="dk1"/>
                </a:solidFill>
                <a:latin typeface="Lato"/>
                <a:ea typeface="Lato"/>
                <a:cs typeface="Lato"/>
                <a:sym typeface="Lato"/>
              </a:rPr>
              <a:t>Porque</a:t>
            </a:r>
            <a:r>
              <a:rPr lang="en-US" sz="3200" b="1" i="1" u="none" strike="noStrike" cap="none" dirty="0">
                <a:solidFill>
                  <a:schemeClr val="dk1"/>
                </a:solidFill>
                <a:latin typeface="Lato"/>
                <a:ea typeface="Lato"/>
                <a:cs typeface="Lato"/>
                <a:sym typeface="Lato"/>
              </a:rPr>
              <a:t> de </a:t>
            </a:r>
            <a:r>
              <a:rPr lang="en-US" sz="3200" b="1" i="1" u="none" strike="noStrike" cap="none" dirty="0" err="1">
                <a:solidFill>
                  <a:schemeClr val="dk1"/>
                </a:solidFill>
                <a:latin typeface="Lato"/>
                <a:ea typeface="Lato"/>
                <a:cs typeface="Lato"/>
                <a:sym typeface="Lato"/>
              </a:rPr>
              <a:t>tal</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manera</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amó</a:t>
            </a:r>
            <a:r>
              <a:rPr lang="en-US" sz="3200" b="1" i="1" u="none" strike="noStrike" cap="none" dirty="0">
                <a:solidFill>
                  <a:schemeClr val="dk1"/>
                </a:solidFill>
                <a:latin typeface="Lato"/>
                <a:ea typeface="Lato"/>
                <a:cs typeface="Lato"/>
                <a:sym typeface="Lato"/>
              </a:rPr>
              <a:t> Dios al </a:t>
            </a:r>
            <a:r>
              <a:rPr lang="en-US" sz="3200" b="1" i="1" u="none" strike="noStrike" cap="none" dirty="0" err="1">
                <a:solidFill>
                  <a:schemeClr val="dk1"/>
                </a:solidFill>
                <a:latin typeface="Lato"/>
                <a:ea typeface="Lato"/>
                <a:cs typeface="Lato"/>
                <a:sym typeface="Lato"/>
              </a:rPr>
              <a:t>mundo</a:t>
            </a:r>
            <a:r>
              <a:rPr lang="en-US" sz="3200" b="1" i="1" u="none" strike="noStrike" cap="none" dirty="0">
                <a:solidFill>
                  <a:schemeClr val="dk1"/>
                </a:solidFill>
                <a:latin typeface="Lato"/>
                <a:ea typeface="Lato"/>
                <a:cs typeface="Lato"/>
                <a:sym typeface="Lato"/>
              </a:rPr>
              <a:t>, que ha dado a </a:t>
            </a:r>
            <a:r>
              <a:rPr lang="en-US" sz="3200" b="1" i="1" u="none" strike="noStrike" cap="none" dirty="0" err="1">
                <a:solidFill>
                  <a:schemeClr val="dk1"/>
                </a:solidFill>
                <a:latin typeface="Lato"/>
                <a:ea typeface="Lato"/>
                <a:cs typeface="Lato"/>
                <a:sym typeface="Lato"/>
              </a:rPr>
              <a:t>su</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Hijo</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unigénito</a:t>
            </a:r>
            <a:r>
              <a:rPr lang="en-US" sz="3200" b="1" i="1" u="none" strike="noStrike" cap="none" dirty="0">
                <a:solidFill>
                  <a:schemeClr val="dk1"/>
                </a:solidFill>
                <a:latin typeface="Lato"/>
                <a:ea typeface="Lato"/>
                <a:cs typeface="Lato"/>
                <a:sym typeface="Lato"/>
              </a:rPr>
              <a:t>, para que </a:t>
            </a:r>
            <a:r>
              <a:rPr lang="en-US" sz="3200" b="1" i="1" u="none" strike="noStrike" cap="none" dirty="0" err="1">
                <a:solidFill>
                  <a:schemeClr val="dk1"/>
                </a:solidFill>
                <a:latin typeface="Lato"/>
                <a:ea typeface="Lato"/>
                <a:cs typeface="Lato"/>
                <a:sym typeface="Lato"/>
              </a:rPr>
              <a:t>todo</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aquel</a:t>
            </a:r>
            <a:r>
              <a:rPr lang="en-US" sz="3200" b="1" i="1" u="none" strike="noStrike" cap="none" dirty="0">
                <a:solidFill>
                  <a:schemeClr val="dk1"/>
                </a:solidFill>
                <a:latin typeface="Lato"/>
                <a:ea typeface="Lato"/>
                <a:cs typeface="Lato"/>
                <a:sym typeface="Lato"/>
              </a:rPr>
              <a:t> que </a:t>
            </a:r>
            <a:r>
              <a:rPr lang="en-US" sz="3200" b="1" i="1" u="none" strike="noStrike" cap="none" dirty="0" err="1">
                <a:solidFill>
                  <a:schemeClr val="dk1"/>
                </a:solidFill>
                <a:latin typeface="Lato"/>
                <a:ea typeface="Lato"/>
                <a:cs typeface="Lato"/>
                <a:sym typeface="Lato"/>
              </a:rPr>
              <a:t>el</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él</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cree</a:t>
            </a:r>
            <a:r>
              <a:rPr lang="en-US" sz="3200" b="1" i="1" u="none" strike="noStrike" cap="none" dirty="0">
                <a:solidFill>
                  <a:schemeClr val="dk1"/>
                </a:solidFill>
                <a:latin typeface="Lato"/>
                <a:ea typeface="Lato"/>
                <a:cs typeface="Lato"/>
                <a:sym typeface="Lato"/>
              </a:rPr>
              <a:t> no se </a:t>
            </a:r>
            <a:r>
              <a:rPr lang="en-US" sz="3200" b="1" i="1" u="none" strike="noStrike" cap="none" dirty="0" err="1">
                <a:solidFill>
                  <a:schemeClr val="dk1"/>
                </a:solidFill>
                <a:latin typeface="Lato"/>
                <a:ea typeface="Lato"/>
                <a:cs typeface="Lato"/>
                <a:sym typeface="Lato"/>
              </a:rPr>
              <a:t>pierda</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sino</a:t>
            </a:r>
            <a:r>
              <a:rPr lang="en-US" sz="3200" b="1" i="1" u="none" strike="noStrike" cap="none" dirty="0">
                <a:solidFill>
                  <a:schemeClr val="dk1"/>
                </a:solidFill>
                <a:latin typeface="Lato"/>
                <a:ea typeface="Lato"/>
                <a:cs typeface="Lato"/>
                <a:sym typeface="Lato"/>
              </a:rPr>
              <a:t> que </a:t>
            </a:r>
            <a:r>
              <a:rPr lang="en-US" sz="3200" b="1" i="1" u="none" strike="noStrike" cap="none" dirty="0" err="1">
                <a:solidFill>
                  <a:schemeClr val="dk1"/>
                </a:solidFill>
                <a:latin typeface="Lato"/>
                <a:ea typeface="Lato"/>
                <a:cs typeface="Lato"/>
                <a:sym typeface="Lato"/>
              </a:rPr>
              <a:t>tenga</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vida</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eterna</a:t>
            </a:r>
            <a:r>
              <a:rPr lang="en-US" sz="3200" b="1" i="1" u="none" strike="noStrike" cap="none" dirty="0">
                <a:solidFill>
                  <a:schemeClr val="dk1"/>
                </a:solidFill>
                <a:latin typeface="Lato"/>
                <a:ea typeface="Lato"/>
                <a:cs typeface="Lato"/>
                <a:sym typeface="Lato"/>
              </a:rPr>
              <a:t>. </a:t>
            </a:r>
            <a:endParaRPr sz="3200" b="1" i="1" u="none" strike="noStrike" cap="none" dirty="0">
              <a:solidFill>
                <a:schemeClr val="dk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8" name="Google Shape;378;p29"/>
          <p:cNvPicPr preferRelativeResize="0"/>
          <p:nvPr/>
        </p:nvPicPr>
        <p:blipFill rotWithShape="1">
          <a:blip r:embed="rId3">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sp>
        <p:nvSpPr>
          <p:cNvPr id="379" name="Google Shape;379;p29"/>
          <p:cNvSpPr txBox="1"/>
          <p:nvPr/>
        </p:nvSpPr>
        <p:spPr>
          <a:xfrm>
            <a:off x="3287398" y="1819782"/>
            <a:ext cx="8477139" cy="4495284"/>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rgbClr val="000000"/>
              </a:buClr>
              <a:buSzPct val="100000"/>
              <a:buFont typeface="Arial"/>
              <a:buNone/>
            </a:pPr>
            <a:r>
              <a:rPr lang="en-US" sz="4400" b="1" i="0" u="none" strike="noStrike" cap="none">
                <a:solidFill>
                  <a:srgbClr val="00B050"/>
                </a:solidFill>
                <a:latin typeface="Arial Rounded"/>
                <a:ea typeface="Arial Rounded"/>
                <a:cs typeface="Arial Rounded"/>
                <a:sym typeface="Arial Rounded"/>
              </a:rPr>
              <a:t>Romanos 10:17 (RVC)</a:t>
            </a:r>
            <a:endParaRPr sz="4400" b="1" i="0" u="none" strike="noStrike" cap="none">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ct val="100000"/>
              <a:buFont typeface="Arial"/>
              <a:buNone/>
            </a:pPr>
            <a:r>
              <a:rPr lang="en-US" sz="4400" b="0" i="0" u="none" strike="noStrike" cap="none">
                <a:solidFill>
                  <a:schemeClr val="dk1"/>
                </a:solidFill>
                <a:latin typeface="Overlock"/>
                <a:ea typeface="Overlock"/>
                <a:cs typeface="Overlock"/>
                <a:sym typeface="Overlock"/>
              </a:rPr>
              <a:t>“Así que la fe proviene del oír, y el oír proviene de la palabra de Dios.”</a:t>
            </a:r>
            <a:endParaRPr/>
          </a:p>
          <a:p>
            <a:pPr marL="0" marR="0" lvl="0" indent="0" algn="l" rtl="0">
              <a:lnSpc>
                <a:spcPct val="90000"/>
              </a:lnSpc>
              <a:spcBef>
                <a:spcPts val="1000"/>
              </a:spcBef>
              <a:spcAft>
                <a:spcPts val="0"/>
              </a:spcAft>
              <a:buClr>
                <a:srgbClr val="000000"/>
              </a:buClr>
              <a:buSzPct val="100000"/>
              <a:buFont typeface="Arial"/>
              <a:buNone/>
            </a:pPr>
            <a:endParaRPr sz="44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400" b="1" i="0" u="none" strike="noStrike" cap="none">
                <a:solidFill>
                  <a:srgbClr val="00B050"/>
                </a:solidFill>
                <a:latin typeface="Arial Rounded"/>
                <a:ea typeface="Arial Rounded"/>
                <a:cs typeface="Arial Rounded"/>
                <a:sym typeface="Arial Rounded"/>
              </a:rPr>
              <a:t>1 Corintios 12:3b (NVI)</a:t>
            </a:r>
            <a:endParaRPr/>
          </a:p>
          <a:p>
            <a:pPr marL="0" marR="0" lvl="0" indent="0" algn="l" rtl="0">
              <a:lnSpc>
                <a:spcPct val="90000"/>
              </a:lnSpc>
              <a:spcBef>
                <a:spcPts val="1000"/>
              </a:spcBef>
              <a:spcAft>
                <a:spcPts val="0"/>
              </a:spcAft>
              <a:buClr>
                <a:srgbClr val="000000"/>
              </a:buClr>
              <a:buSzPct val="100000"/>
              <a:buFont typeface="Arial"/>
              <a:buNone/>
            </a:pPr>
            <a:r>
              <a:rPr lang="en-US" sz="4400" b="0" i="0" u="none" strike="noStrike" cap="none">
                <a:solidFill>
                  <a:schemeClr val="dk1"/>
                </a:solidFill>
                <a:latin typeface="Overlock"/>
                <a:ea typeface="Overlock"/>
                <a:cs typeface="Overlock"/>
                <a:sym typeface="Overlock"/>
              </a:rPr>
              <a:t>“Nadie puede llamar «Señor» a Jesús, si no es por el Espíritu Santo.”</a:t>
            </a:r>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chemeClr val="dk1"/>
              </a:solidFill>
              <a:latin typeface="Overlock"/>
              <a:ea typeface="Overlock"/>
              <a:cs typeface="Overlock"/>
              <a:sym typeface="Overlock"/>
            </a:endParaRPr>
          </a:p>
        </p:txBody>
      </p:sp>
      <p:sp>
        <p:nvSpPr>
          <p:cNvPr id="380" name="Google Shape;380;p29"/>
          <p:cNvSpPr txBox="1"/>
          <p:nvPr/>
        </p:nvSpPr>
        <p:spPr>
          <a:xfrm>
            <a:off x="2493929" y="395864"/>
            <a:ext cx="7204142"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B050"/>
                </a:solidFill>
                <a:latin typeface="Aharoni"/>
                <a:ea typeface="Aharoni"/>
                <a:cs typeface="Aharoni"/>
                <a:sym typeface="Aharoni"/>
              </a:rPr>
              <a:t>¿Cómo obtenemos la fe?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p30"/>
          <p:cNvSpPr txBox="1"/>
          <p:nvPr/>
        </p:nvSpPr>
        <p:spPr>
          <a:xfrm>
            <a:off x="3311122" y="875141"/>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cxnSp>
        <p:nvCxnSpPr>
          <p:cNvPr id="386" name="Google Shape;386;p30"/>
          <p:cNvCxnSpPr/>
          <p:nvPr/>
        </p:nvCxnSpPr>
        <p:spPr>
          <a:xfrm>
            <a:off x="3311122" y="187329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87" name="Google Shape;387;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8" name="Google Shape;388;p30"/>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389" name="Google Shape;389;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90" name="Google Shape;390;p30"/>
          <p:cNvSpPr txBox="1"/>
          <p:nvPr/>
        </p:nvSpPr>
        <p:spPr>
          <a:xfrm>
            <a:off x="3311122" y="2614870"/>
            <a:ext cx="7957513" cy="35086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700" b="0" i="0" u="none" strike="noStrike" cap="none" dirty="0">
                <a:solidFill>
                  <a:schemeClr val="dk1"/>
                </a:solidFill>
                <a:latin typeface="Lato"/>
                <a:ea typeface="Lato"/>
                <a:cs typeface="Lato"/>
                <a:sym typeface="Lato"/>
              </a:rPr>
              <a:t>1. Creo </a:t>
            </a:r>
            <a:r>
              <a:rPr lang="en-US" sz="3700" b="0" i="0" u="none" strike="noStrike" cap="none" dirty="0" err="1">
                <a:solidFill>
                  <a:schemeClr val="dk1"/>
                </a:solidFill>
                <a:latin typeface="Lato"/>
                <a:ea typeface="Lato"/>
                <a:cs typeface="Lato"/>
                <a:sym typeface="Lato"/>
              </a:rPr>
              <a:t>en</a:t>
            </a:r>
            <a:r>
              <a:rPr lang="en-US" sz="3700" b="0" i="0" u="none" strike="noStrike" cap="none" dirty="0">
                <a:solidFill>
                  <a:schemeClr val="dk1"/>
                </a:solidFill>
                <a:latin typeface="Lato"/>
                <a:ea typeface="Lato"/>
                <a:cs typeface="Lato"/>
                <a:sym typeface="Lato"/>
              </a:rPr>
              <a:t> Dios </a:t>
            </a:r>
            <a:r>
              <a:rPr lang="en-US" sz="3700" b="0" i="0" u="none" strike="noStrike" cap="none" dirty="0" err="1">
                <a:solidFill>
                  <a:schemeClr val="dk1"/>
                </a:solidFill>
                <a:latin typeface="Lato"/>
                <a:ea typeface="Lato"/>
                <a:cs typeface="Lato"/>
                <a:sym typeface="Lato"/>
              </a:rPr>
              <a:t>trino</a:t>
            </a:r>
            <a:r>
              <a:rPr lang="en-US" sz="3700" b="0" i="0" u="none" strike="noStrike" cap="none" dirty="0">
                <a:solidFill>
                  <a:schemeClr val="dk1"/>
                </a:solidFill>
                <a:latin typeface="Lato"/>
                <a:ea typeface="Lato"/>
                <a:cs typeface="Lato"/>
                <a:sym typeface="Lato"/>
              </a:rPr>
              <a:t>. ¿</a:t>
            </a:r>
            <a:r>
              <a:rPr lang="en-US" sz="3700" b="0" i="0" u="none" strike="noStrike" cap="none" dirty="0" err="1">
                <a:solidFill>
                  <a:schemeClr val="dk1"/>
                </a:solidFill>
                <a:latin typeface="Lato"/>
                <a:ea typeface="Lato"/>
                <a:cs typeface="Lato"/>
                <a:sym typeface="Lato"/>
              </a:rPr>
              <a:t>Qué</a:t>
            </a:r>
            <a:r>
              <a:rPr lang="en-US" sz="3700" b="0" i="0" u="none" strike="noStrike" cap="none" dirty="0">
                <a:solidFill>
                  <a:schemeClr val="dk1"/>
                </a:solidFill>
                <a:latin typeface="Lato"/>
                <a:ea typeface="Lato"/>
                <a:cs typeface="Lato"/>
                <a:sym typeface="Lato"/>
              </a:rPr>
              <a:t> </a:t>
            </a:r>
            <a:r>
              <a:rPr lang="en-US" sz="3700" b="0" i="0" u="none" strike="noStrike" cap="none" dirty="0" err="1">
                <a:solidFill>
                  <a:schemeClr val="dk1"/>
                </a:solidFill>
                <a:latin typeface="Lato"/>
                <a:ea typeface="Lato"/>
                <a:cs typeface="Lato"/>
                <a:sym typeface="Lato"/>
              </a:rPr>
              <a:t>significa</a:t>
            </a:r>
            <a:r>
              <a:rPr lang="en-US" sz="3700" b="0" i="0" u="none" strike="noStrike" cap="none" dirty="0">
                <a:solidFill>
                  <a:schemeClr val="dk1"/>
                </a:solidFill>
                <a:latin typeface="Lato"/>
                <a:ea typeface="Lato"/>
                <a:cs typeface="Lato"/>
                <a:sym typeface="Lato"/>
              </a:rPr>
              <a:t> la palabra “Trinidad”?</a:t>
            </a:r>
            <a:endParaRPr dirty="0"/>
          </a:p>
          <a:p>
            <a:pPr marL="0" marR="0" lvl="0" indent="0" algn="l" rtl="0">
              <a:lnSpc>
                <a:spcPct val="100000"/>
              </a:lnSpc>
              <a:spcBef>
                <a:spcPts val="0"/>
              </a:spcBef>
              <a:spcAft>
                <a:spcPts val="0"/>
              </a:spcAft>
              <a:buClr>
                <a:schemeClr val="dk1"/>
              </a:buClr>
              <a:buSzPts val="1100"/>
              <a:buFont typeface="Arial"/>
              <a:buNone/>
            </a:pPr>
            <a:endParaRPr sz="37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700" b="0" i="0" u="none" strike="noStrike" cap="none" dirty="0">
                <a:solidFill>
                  <a:schemeClr val="dk1"/>
                </a:solidFill>
                <a:latin typeface="Lato"/>
                <a:ea typeface="Lato"/>
                <a:cs typeface="Lato"/>
                <a:sym typeface="Lato"/>
              </a:rPr>
              <a:t>2. Creo </a:t>
            </a:r>
            <a:r>
              <a:rPr lang="en-US" sz="3700" b="0" i="0" u="none" strike="noStrike" cap="none" dirty="0" err="1">
                <a:solidFill>
                  <a:schemeClr val="dk1"/>
                </a:solidFill>
                <a:latin typeface="Lato"/>
                <a:ea typeface="Lato"/>
                <a:cs typeface="Lato"/>
                <a:sym typeface="Lato"/>
              </a:rPr>
              <a:t>en</a:t>
            </a:r>
            <a:r>
              <a:rPr lang="en-US" sz="3700" b="0" i="0" u="none" strike="noStrike" cap="none" dirty="0">
                <a:solidFill>
                  <a:schemeClr val="dk1"/>
                </a:solidFill>
                <a:latin typeface="Lato"/>
                <a:ea typeface="Lato"/>
                <a:cs typeface="Lato"/>
                <a:sym typeface="Lato"/>
              </a:rPr>
              <a:t> Dios Padre, </a:t>
            </a:r>
            <a:r>
              <a:rPr lang="en-US" sz="3700" b="0" i="0" u="none" strike="noStrike" cap="none" dirty="0" err="1">
                <a:solidFill>
                  <a:schemeClr val="dk1"/>
                </a:solidFill>
                <a:latin typeface="Lato"/>
                <a:ea typeface="Lato"/>
                <a:cs typeface="Lato"/>
                <a:sym typeface="Lato"/>
              </a:rPr>
              <a:t>Creador</a:t>
            </a:r>
            <a:r>
              <a:rPr lang="en-US" sz="3700" b="0" i="0" u="none" strike="noStrike" cap="none"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Qué</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medios</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utiliza</a:t>
            </a:r>
            <a:r>
              <a:rPr lang="en-US" sz="3700" dirty="0">
                <a:solidFill>
                  <a:schemeClr val="dk1"/>
                </a:solidFill>
                <a:latin typeface="Lato"/>
                <a:ea typeface="Lato"/>
                <a:cs typeface="Lato"/>
                <a:sym typeface="Lato"/>
              </a:rPr>
              <a:t> Dios para </a:t>
            </a:r>
            <a:r>
              <a:rPr lang="en-US" sz="3700" dirty="0" err="1">
                <a:solidFill>
                  <a:schemeClr val="dk1"/>
                </a:solidFill>
                <a:latin typeface="Lato"/>
                <a:ea typeface="Lato"/>
                <a:cs typeface="Lato"/>
                <a:sym typeface="Lato"/>
              </a:rPr>
              <a:t>proveer</a:t>
            </a:r>
            <a:r>
              <a:rPr lang="en-US" sz="3700" dirty="0">
                <a:solidFill>
                  <a:schemeClr val="dk1"/>
                </a:solidFill>
                <a:latin typeface="Lato"/>
                <a:ea typeface="Lato"/>
                <a:cs typeface="Lato"/>
                <a:sym typeface="Lato"/>
              </a:rPr>
              <a:t> y </a:t>
            </a:r>
            <a:r>
              <a:rPr lang="en-US" sz="3700" dirty="0" err="1">
                <a:solidFill>
                  <a:schemeClr val="dk1"/>
                </a:solidFill>
                <a:latin typeface="Lato"/>
                <a:ea typeface="Lato"/>
                <a:cs typeface="Lato"/>
                <a:sym typeface="Lato"/>
              </a:rPr>
              <a:t>protegernos</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corporalmente</a:t>
            </a:r>
            <a:r>
              <a:rPr lang="en-US" sz="3700" b="0" i="0" u="none" strike="noStrike" cap="none" dirty="0">
                <a:solidFill>
                  <a:schemeClr val="dk1"/>
                </a:solidFill>
                <a:latin typeface="Lato"/>
                <a:ea typeface="Lato"/>
                <a:cs typeface="Lato"/>
                <a:sym typeface="Lato"/>
              </a:rPr>
              <a:t>? </a:t>
            </a:r>
            <a:endParaRPr sz="3700" b="1" i="1" u="none" strike="noStrike" cap="none" dirty="0">
              <a:solidFill>
                <a:schemeClr val="dk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4"/>
        <p:cNvGrpSpPr/>
        <p:nvPr/>
      </p:nvGrpSpPr>
      <p:grpSpPr>
        <a:xfrm>
          <a:off x="0" y="0"/>
          <a:ext cx="0" cy="0"/>
          <a:chOff x="0" y="0"/>
          <a:chExt cx="0" cy="0"/>
        </a:xfrm>
      </p:grpSpPr>
      <p:sp>
        <p:nvSpPr>
          <p:cNvPr id="395" name="Google Shape;395;p3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96" name="Google Shape;396;p3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97" name="Google Shape;397;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8" name="Google Shape;398;p31"/>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99" name="Google Shape;399;p31"/>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400" name="Google Shape;400;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p:cNvGrpSpPr/>
        <p:nvPr/>
      </p:nvGrpSpPr>
      <p:grpSpPr>
        <a:xfrm>
          <a:off x="0" y="0"/>
          <a:ext cx="0" cy="0"/>
          <a:chOff x="0" y="0"/>
          <a:chExt cx="0" cy="0"/>
        </a:xfrm>
      </p:grpSpPr>
      <p:sp>
        <p:nvSpPr>
          <p:cNvPr id="405" name="Google Shape;405;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06" name="Google Shape;406;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7" name="Google Shape;407;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08" name="Google Shape;408;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4" name="Google Shape;414;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5" name="Google Shape;415;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16" name="Google Shape;416;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17" name="Google Shape;417;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18" name="Google Shape;418;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9" name="Google Shape;419;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3571761" y="312420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19" name="Google Shape;119;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0" name="Google Shape;120;p5"/>
          <p:cNvGrpSpPr/>
          <p:nvPr/>
        </p:nvGrpSpPr>
        <p:grpSpPr>
          <a:xfrm>
            <a:off x="551075" y="2011050"/>
            <a:ext cx="11197475" cy="3947713"/>
            <a:chOff x="0" y="0"/>
            <a:chExt cx="10450280" cy="3947713"/>
          </a:xfrm>
        </p:grpSpPr>
        <p:sp>
          <p:nvSpPr>
            <p:cNvPr id="121" name="Google Shape;121;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2" name="Google Shape;122;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3" name="Google Shape;123;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4" name="Google Shape;124;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Identificar las características de Dios. </a:t>
              </a:r>
              <a:endParaRPr sz="3600" b="0" i="0" u="none" strike="noStrike" cap="none">
                <a:solidFill>
                  <a:schemeClr val="dk1"/>
                </a:solidFill>
                <a:latin typeface="Lato"/>
                <a:ea typeface="Lato"/>
                <a:cs typeface="Lato"/>
                <a:sym typeface="Lato"/>
              </a:endParaRPr>
            </a:p>
          </p:txBody>
        </p:sp>
        <p:sp>
          <p:nvSpPr>
            <p:cNvPr id="125" name="Google Shape;125;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6" name="Google Shape;126;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7" name="Google Shape;127;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8" name="Google Shape;128;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600" b="0" i="0" u="none" strike="noStrike" cap="none">
                  <a:solidFill>
                    <a:schemeClr val="dk1"/>
                  </a:solidFill>
                  <a:latin typeface="Lato"/>
                  <a:ea typeface="Lato"/>
                  <a:cs typeface="Lato"/>
                  <a:sym typeface="Lato"/>
                </a:rPr>
                <a:t>Explicar el </a:t>
              </a:r>
              <a:r>
                <a:rPr lang="en-US" sz="3600">
                  <a:solidFill>
                    <a:schemeClr val="dk1"/>
                  </a:solidFill>
                  <a:latin typeface="Lato"/>
                  <a:ea typeface="Lato"/>
                  <a:cs typeface="Lato"/>
                  <a:sym typeface="Lato"/>
                </a:rPr>
                <a:t>significado</a:t>
              </a:r>
              <a:r>
                <a:rPr lang="en-US" sz="3600" b="0" i="0" u="none" strike="noStrike" cap="none">
                  <a:solidFill>
                    <a:schemeClr val="dk1"/>
                  </a:solidFill>
                  <a:latin typeface="Lato"/>
                  <a:ea typeface="Lato"/>
                  <a:cs typeface="Lato"/>
                  <a:sym typeface="Lato"/>
                </a:rPr>
                <a:t> de la palabra “Trinidad”.</a:t>
              </a:r>
              <a:endParaRPr sz="3600" b="0" i="0" u="none" strike="noStrike" cap="none">
                <a:solidFill>
                  <a:schemeClr val="dk1"/>
                </a:solidFill>
                <a:latin typeface="Lato"/>
                <a:ea typeface="Lato"/>
                <a:cs typeface="Lato"/>
                <a:sym typeface="Lato"/>
              </a:endParaRPr>
            </a:p>
          </p:txBody>
        </p:sp>
        <p:sp>
          <p:nvSpPr>
            <p:cNvPr id="129" name="Google Shape;129;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Reflexionar sobre cómo Dios Padre nos cuida y protege</a:t>
              </a:r>
              <a:endParaRPr sz="3600" b="0" i="0" u="none" strike="noStrike" cap="none">
                <a:solidFill>
                  <a:schemeClr val="dk1"/>
                </a:solidFill>
                <a:latin typeface="Lato"/>
                <a:ea typeface="Lato"/>
                <a:cs typeface="Lato"/>
                <a:sym typeface="Lato"/>
              </a:endParaRPr>
            </a:p>
          </p:txBody>
        </p:sp>
      </p:grpSp>
      <p:pic>
        <p:nvPicPr>
          <p:cNvPr id="133" name="Google Shape;133;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6" descr="Screen Clipping"/>
          <p:cNvPicPr preferRelativeResize="0"/>
          <p:nvPr/>
        </p:nvPicPr>
        <p:blipFill rotWithShape="1">
          <a:blip r:embed="rId3">
            <a:alphaModFix/>
          </a:blip>
          <a:srcRect/>
          <a:stretch/>
        </p:blipFill>
        <p:spPr>
          <a:xfrm>
            <a:off x="0" y="0"/>
            <a:ext cx="12192000" cy="8474927"/>
          </a:xfrm>
          <a:prstGeom prst="rect">
            <a:avLst/>
          </a:prstGeom>
          <a:noFill/>
          <a:ln>
            <a:noFill/>
          </a:ln>
        </p:spPr>
      </p:pic>
      <p:sp>
        <p:nvSpPr>
          <p:cNvPr id="140" name="Google Shape;140;p6"/>
          <p:cNvSpPr txBox="1">
            <a:spLocks noGrp="1"/>
          </p:cNvSpPr>
          <p:nvPr>
            <p:ph type="body" idx="1"/>
          </p:nvPr>
        </p:nvSpPr>
        <p:spPr>
          <a:xfrm>
            <a:off x="1062319" y="2607014"/>
            <a:ext cx="10377409" cy="1425102"/>
          </a:xfrm>
          <a:prstGeom prst="rect">
            <a:avLst/>
          </a:prstGeom>
          <a:solidFill>
            <a:schemeClr val="lt1">
              <a:alpha val="72941"/>
            </a:schemeClr>
          </a:solidFill>
          <a:ln>
            <a:noFill/>
          </a:ln>
        </p:spPr>
        <p:txBody>
          <a:bodyPr spcFirstLastPara="1" wrap="square" lIns="91425" tIns="45700" rIns="91425" bIns="45700" anchor="t" anchorCtr="0">
            <a:normAutofit lnSpcReduction="10000"/>
          </a:bodyPr>
          <a:lstStyle/>
          <a:p>
            <a:pPr marL="0" lvl="0" indent="0" algn="ctr" rtl="0">
              <a:lnSpc>
                <a:spcPct val="90000"/>
              </a:lnSpc>
              <a:spcBef>
                <a:spcPts val="1000"/>
              </a:spcBef>
              <a:spcAft>
                <a:spcPts val="0"/>
              </a:spcAft>
              <a:buSzPts val="1800"/>
              <a:buNone/>
            </a:pPr>
            <a:r>
              <a:rPr lang="en-US" sz="4800" b="1">
                <a:solidFill>
                  <a:srgbClr val="00B050"/>
                </a:solidFill>
                <a:latin typeface="Aharoni"/>
                <a:ea typeface="Aharoni"/>
                <a:cs typeface="Aharoni"/>
                <a:sym typeface="Aharoni"/>
              </a:rPr>
              <a:t>Objetivo 1: Identificar las características de Dios</a:t>
            </a:r>
            <a:endParaRPr sz="4800">
              <a:solidFill>
                <a:srgbClr val="00B050"/>
              </a:solidFill>
              <a:latin typeface="Aharoni"/>
              <a:ea typeface="Aharoni"/>
              <a:cs typeface="Aharoni"/>
              <a:sym typeface="Aharon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p7"/>
          <p:cNvPicPr preferRelativeResize="0"/>
          <p:nvPr/>
        </p:nvPicPr>
        <p:blipFill rotWithShape="1">
          <a:blip r:embed="rId3">
            <a:alphaModFix/>
          </a:blip>
          <a:srcRect/>
          <a:stretch/>
        </p:blipFill>
        <p:spPr>
          <a:xfrm>
            <a:off x="-1" y="1993256"/>
            <a:ext cx="2889835" cy="2871488"/>
          </a:xfrm>
          <a:prstGeom prst="rect">
            <a:avLst/>
          </a:prstGeom>
          <a:noFill/>
          <a:ln>
            <a:noFill/>
          </a:ln>
          <a:effectLst>
            <a:outerShdw blurRad="50800" dist="38100" dir="2700000" algn="tl" rotWithShape="0">
              <a:srgbClr val="000000">
                <a:alpha val="40000"/>
              </a:srgbClr>
            </a:outerShdw>
          </a:effectLst>
        </p:spPr>
      </p:pic>
      <p:sp>
        <p:nvSpPr>
          <p:cNvPr id="147" name="Google Shape;147;p7"/>
          <p:cNvSpPr txBox="1"/>
          <p:nvPr/>
        </p:nvSpPr>
        <p:spPr>
          <a:xfrm>
            <a:off x="2889834" y="572784"/>
            <a:ext cx="8368470" cy="571243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Deuteronomio 33:27 (RVC)</a:t>
            </a:r>
            <a:endParaRPr sz="4400" b="1" i="0" u="none" strike="noStrike" cap="none">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ts val="4400"/>
              <a:buFont typeface="Arial"/>
              <a:buNone/>
            </a:pPr>
            <a:r>
              <a:rPr lang="en-US" sz="4400" b="0" i="0" u="none" strike="noStrike" cap="none">
                <a:solidFill>
                  <a:schemeClr val="dk1"/>
                </a:solidFill>
                <a:latin typeface="Overlock"/>
                <a:ea typeface="Overlock"/>
                <a:cs typeface="Overlock"/>
                <a:sym typeface="Overlock"/>
              </a:rPr>
              <a:t>El Dios eterno es tu refugio; aquí en la tierra siempre te apoya.</a:t>
            </a:r>
            <a:endParaRPr/>
          </a:p>
          <a:p>
            <a:pPr marL="0" marR="0" lvl="0" indent="0" algn="l" rtl="0">
              <a:lnSpc>
                <a:spcPct val="90000"/>
              </a:lnSpc>
              <a:spcBef>
                <a:spcPts val="1000"/>
              </a:spcBef>
              <a:spcAft>
                <a:spcPts val="0"/>
              </a:spcAft>
              <a:buClr>
                <a:srgbClr val="000000"/>
              </a:buClr>
              <a:buSzPts val="4400"/>
              <a:buFont typeface="Arial"/>
              <a:buNone/>
            </a:pPr>
            <a:endParaRPr sz="44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400"/>
              <a:buFont typeface="Arial"/>
              <a:buNone/>
            </a:pPr>
            <a:endParaRPr sz="44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Lucas 1:37 (RVC)</a:t>
            </a:r>
            <a:endParaRPr sz="4400" b="1" i="0" u="none" strike="noStrike" cap="none">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ts val="4400"/>
              <a:buFont typeface="Arial"/>
              <a:buNone/>
            </a:pPr>
            <a:r>
              <a:rPr lang="en-US" sz="4400" b="0" i="0" u="none" strike="noStrike" cap="none">
                <a:solidFill>
                  <a:schemeClr val="dk1"/>
                </a:solidFill>
                <a:latin typeface="Overlock"/>
                <a:ea typeface="Overlock"/>
                <a:cs typeface="Overlock"/>
                <a:sym typeface="Overlock"/>
              </a:rPr>
              <a:t>Para Dios no hay nada imposible!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8"/>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
        <p:nvSpPr>
          <p:cNvPr id="154" name="Google Shape;154;p8"/>
          <p:cNvSpPr txBox="1"/>
          <p:nvPr/>
        </p:nvSpPr>
        <p:spPr>
          <a:xfrm>
            <a:off x="3206497" y="651590"/>
            <a:ext cx="8842917" cy="65452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dirty="0" err="1">
                <a:solidFill>
                  <a:srgbClr val="00B050"/>
                </a:solidFill>
                <a:latin typeface="Arial Rounded"/>
                <a:ea typeface="Arial Rounded"/>
                <a:cs typeface="Arial Rounded"/>
                <a:sym typeface="Arial Rounded"/>
              </a:rPr>
              <a:t>Jeremías</a:t>
            </a:r>
            <a:r>
              <a:rPr lang="en-US" sz="4400" b="1" i="0" u="none" strike="noStrike" cap="none" dirty="0">
                <a:solidFill>
                  <a:srgbClr val="00B050"/>
                </a:solidFill>
                <a:latin typeface="Arial Rounded"/>
                <a:ea typeface="Arial Rounded"/>
                <a:cs typeface="Arial Rounded"/>
                <a:sym typeface="Arial Rounded"/>
              </a:rPr>
              <a:t> 23:24 (RVC)</a:t>
            </a:r>
            <a:endParaRPr sz="4400" b="1" i="0" u="none" strike="noStrike" cap="none" dirty="0">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ts val="4400"/>
              <a:buFont typeface="Arial"/>
              <a:buNone/>
            </a:pPr>
            <a:r>
              <a:rPr lang="en-US" sz="4400" b="0" i="0" u="none" strike="noStrike" cap="none" dirty="0">
                <a:solidFill>
                  <a:schemeClr val="dk1"/>
                </a:solidFill>
                <a:latin typeface="Overlock"/>
                <a:ea typeface="Overlock"/>
                <a:cs typeface="Overlock"/>
                <a:sym typeface="Overlock"/>
              </a:rPr>
              <a:t>¿</a:t>
            </a:r>
            <a:r>
              <a:rPr lang="en-US" sz="4400" b="0" i="0" u="none" strike="noStrike" cap="none" dirty="0" err="1">
                <a:solidFill>
                  <a:schemeClr val="dk1"/>
                </a:solidFill>
                <a:latin typeface="Overlock"/>
                <a:ea typeface="Overlock"/>
                <a:cs typeface="Overlock"/>
                <a:sym typeface="Overlock"/>
              </a:rPr>
              <a:t>Podrá</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alguien</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esconderse</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donde</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yo</a:t>
            </a:r>
            <a:r>
              <a:rPr lang="en-US" sz="4400" b="0" i="0" u="none" strike="noStrike" cap="none" dirty="0">
                <a:solidFill>
                  <a:schemeClr val="dk1"/>
                </a:solidFill>
                <a:latin typeface="Overlock"/>
                <a:ea typeface="Overlock"/>
                <a:cs typeface="Overlock"/>
                <a:sym typeface="Overlock"/>
              </a:rPr>
              <a:t> no </a:t>
            </a:r>
            <a:r>
              <a:rPr lang="en-US" sz="4400" b="0" i="0" u="none" strike="noStrike" cap="none" dirty="0" err="1">
                <a:solidFill>
                  <a:schemeClr val="dk1"/>
                </a:solidFill>
                <a:latin typeface="Overlock"/>
                <a:ea typeface="Overlock"/>
                <a:cs typeface="Overlock"/>
                <a:sym typeface="Overlock"/>
              </a:rPr>
              <a:t>pueda</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verlo</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Acaso</a:t>
            </a:r>
            <a:r>
              <a:rPr lang="en-US" sz="4400" b="0" i="0" u="none" strike="noStrike" cap="none" dirty="0">
                <a:solidFill>
                  <a:schemeClr val="dk1"/>
                </a:solidFill>
                <a:latin typeface="Overlock"/>
                <a:ea typeface="Overlock"/>
                <a:cs typeface="Overlock"/>
                <a:sym typeface="Overlock"/>
              </a:rPr>
              <a:t> no soy </a:t>
            </a:r>
            <a:r>
              <a:rPr lang="en-US" sz="4400" b="0" i="0" u="none" strike="noStrike" cap="none" dirty="0" err="1">
                <a:solidFill>
                  <a:schemeClr val="dk1"/>
                </a:solidFill>
                <a:latin typeface="Overlock"/>
                <a:ea typeface="Overlock"/>
                <a:cs typeface="Overlock"/>
                <a:sym typeface="Overlock"/>
              </a:rPr>
              <a:t>yo</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el</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Señor</a:t>
            </a:r>
            <a:r>
              <a:rPr lang="en-US" sz="4400" b="0" i="0" u="none" strike="noStrike" cap="none" dirty="0">
                <a:solidFill>
                  <a:schemeClr val="dk1"/>
                </a:solidFill>
                <a:latin typeface="Overlock"/>
                <a:ea typeface="Overlock"/>
                <a:cs typeface="Overlock"/>
                <a:sym typeface="Overlock"/>
              </a:rPr>
              <a:t>, que </a:t>
            </a:r>
            <a:r>
              <a:rPr lang="en-US" sz="4400" b="0" i="0" u="none" strike="noStrike" cap="none" dirty="0" err="1">
                <a:solidFill>
                  <a:schemeClr val="dk1"/>
                </a:solidFill>
                <a:latin typeface="Overlock"/>
                <a:ea typeface="Overlock"/>
                <a:cs typeface="Overlock"/>
                <a:sym typeface="Overlock"/>
              </a:rPr>
              <a:t>llena</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el</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cielo</a:t>
            </a:r>
            <a:r>
              <a:rPr lang="en-US" sz="4400" b="0" i="0" u="none" strike="noStrike" cap="none" dirty="0">
                <a:solidFill>
                  <a:schemeClr val="dk1"/>
                </a:solidFill>
                <a:latin typeface="Overlock"/>
                <a:ea typeface="Overlock"/>
                <a:cs typeface="Overlock"/>
                <a:sym typeface="Overlock"/>
              </a:rPr>
              <a:t> y la tierra? —Palabra del </a:t>
            </a:r>
            <a:r>
              <a:rPr lang="en-US" sz="4400" b="0" i="0" u="none" strike="noStrike" cap="none" dirty="0" err="1">
                <a:solidFill>
                  <a:schemeClr val="dk1"/>
                </a:solidFill>
                <a:latin typeface="Overlock"/>
                <a:ea typeface="Overlock"/>
                <a:cs typeface="Overlock"/>
                <a:sym typeface="Overlock"/>
              </a:rPr>
              <a:t>Señor</a:t>
            </a:r>
            <a:r>
              <a:rPr lang="en-US" sz="4400" b="0" i="0" u="none" strike="noStrike" cap="none" dirty="0">
                <a:solidFill>
                  <a:schemeClr val="dk1"/>
                </a:solidFill>
                <a:latin typeface="Overlock"/>
                <a:ea typeface="Overlock"/>
                <a:cs typeface="Overlock"/>
                <a:sym typeface="Overlock"/>
              </a:rPr>
              <a:t>.</a:t>
            </a:r>
            <a:endParaRPr dirty="0"/>
          </a:p>
          <a:p>
            <a:pPr marL="0" marR="0" lvl="0" indent="0" algn="l" rtl="0">
              <a:lnSpc>
                <a:spcPct val="90000"/>
              </a:lnSpc>
              <a:spcBef>
                <a:spcPts val="1000"/>
              </a:spcBef>
              <a:spcAft>
                <a:spcPts val="0"/>
              </a:spcAft>
              <a:buClr>
                <a:srgbClr val="000000"/>
              </a:buClr>
              <a:buSzPts val="4400"/>
              <a:buFont typeface="Arial"/>
              <a:buNone/>
            </a:pPr>
            <a:endParaRPr sz="4400" b="0" i="0" u="none" strike="noStrike" cap="none" dirty="0">
              <a:solidFill>
                <a:srgbClr val="996633"/>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400"/>
              <a:buFont typeface="Arial"/>
              <a:buNone/>
            </a:pPr>
            <a:r>
              <a:rPr lang="en-US" sz="4400" b="1" i="0" u="none" strike="noStrike" cap="none" dirty="0">
                <a:solidFill>
                  <a:srgbClr val="00B050"/>
                </a:solidFill>
                <a:latin typeface="Arial Rounded"/>
                <a:ea typeface="Arial Rounded"/>
                <a:cs typeface="Arial Rounded"/>
                <a:sym typeface="Arial Rounded"/>
              </a:rPr>
              <a:t>Juan 21:17 (RVC)</a:t>
            </a:r>
            <a:endParaRPr sz="4400" b="1" i="0" u="none" strike="noStrike" cap="none" dirty="0">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ts val="4400"/>
              <a:buFont typeface="Arial"/>
              <a:buNone/>
            </a:pPr>
            <a:r>
              <a:rPr lang="en-US" sz="4400" b="0" i="0" u="none" strike="noStrike" cap="none" dirty="0" err="1">
                <a:solidFill>
                  <a:schemeClr val="dk1"/>
                </a:solidFill>
                <a:latin typeface="Overlock"/>
                <a:ea typeface="Overlock"/>
                <a:cs typeface="Overlock"/>
                <a:sym typeface="Overlock"/>
              </a:rPr>
              <a:t>Señor</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tú</a:t>
            </a:r>
            <a:r>
              <a:rPr lang="en-US" sz="4400" b="0" i="0" u="none" strike="noStrike" cap="none" dirty="0">
                <a:solidFill>
                  <a:schemeClr val="dk1"/>
                </a:solidFill>
                <a:latin typeface="Overlock"/>
                <a:ea typeface="Overlock"/>
                <a:cs typeface="Overlock"/>
                <a:sym typeface="Overlock"/>
              </a:rPr>
              <a:t> lo sabes </a:t>
            </a:r>
            <a:r>
              <a:rPr lang="en-US" sz="4400" b="0" i="0" u="none" strike="noStrike" cap="none" dirty="0" err="1">
                <a:solidFill>
                  <a:schemeClr val="dk1"/>
                </a:solidFill>
                <a:latin typeface="Overlock"/>
                <a:ea typeface="Overlock"/>
                <a:cs typeface="Overlock"/>
                <a:sym typeface="Overlock"/>
              </a:rPr>
              <a:t>todo</a:t>
            </a:r>
            <a:r>
              <a:rPr lang="en-US" sz="4400" b="0" i="0" u="none" strike="noStrike" cap="none" dirty="0">
                <a:solidFill>
                  <a:schemeClr val="dk1"/>
                </a:solidFill>
                <a:latin typeface="Overlock"/>
                <a:ea typeface="Overlock"/>
                <a:cs typeface="Overlock"/>
                <a:sym typeface="Overlock"/>
              </a:rPr>
              <a:t>. </a:t>
            </a:r>
            <a:endParaRPr sz="4400" b="0" i="0" u="none" strike="noStrike" cap="none" dirty="0">
              <a:solidFill>
                <a:schemeClr val="dk1"/>
              </a:solidFill>
              <a:latin typeface="Overlock"/>
              <a:ea typeface="Overlock"/>
              <a:cs typeface="Overlock"/>
              <a:sym typeface="Overlo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9"/>
          <p:cNvPicPr preferRelativeResize="0"/>
          <p:nvPr/>
        </p:nvPicPr>
        <p:blipFill rotWithShape="1">
          <a:blip r:embed="rId3">
            <a:alphaModFix/>
          </a:blip>
          <a:srcRect/>
          <a:stretch/>
        </p:blipFill>
        <p:spPr>
          <a:xfrm>
            <a:off x="80901" y="1857775"/>
            <a:ext cx="3125596" cy="3218436"/>
          </a:xfrm>
          <a:prstGeom prst="rect">
            <a:avLst/>
          </a:prstGeom>
          <a:noFill/>
          <a:ln>
            <a:noFill/>
          </a:ln>
          <a:effectLst>
            <a:outerShdw blurRad="50800" dist="38100" dir="2700000" algn="tl" rotWithShape="0">
              <a:srgbClr val="000000">
                <a:alpha val="40000"/>
              </a:srgbClr>
            </a:outerShdw>
          </a:effectLst>
        </p:spPr>
      </p:pic>
      <p:sp>
        <p:nvSpPr>
          <p:cNvPr id="161" name="Google Shape;161;p9"/>
          <p:cNvSpPr txBox="1"/>
          <p:nvPr/>
        </p:nvSpPr>
        <p:spPr>
          <a:xfrm>
            <a:off x="3206497" y="383898"/>
            <a:ext cx="8284463" cy="65452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dirty="0" err="1">
                <a:solidFill>
                  <a:srgbClr val="00B050"/>
                </a:solidFill>
                <a:latin typeface="Arial Rounded"/>
                <a:ea typeface="Arial Rounded"/>
                <a:cs typeface="Arial Rounded"/>
                <a:sym typeface="Arial Rounded"/>
              </a:rPr>
              <a:t>Levítico</a:t>
            </a:r>
            <a:r>
              <a:rPr lang="en-US" sz="4000" b="1" i="0" u="none" strike="noStrike" cap="none" dirty="0">
                <a:solidFill>
                  <a:srgbClr val="00B050"/>
                </a:solidFill>
                <a:latin typeface="Arial Rounded"/>
                <a:ea typeface="Arial Rounded"/>
                <a:cs typeface="Arial Rounded"/>
                <a:sym typeface="Arial Rounded"/>
              </a:rPr>
              <a:t> 19:1-2</a:t>
            </a:r>
            <a:endParaRPr sz="4000" b="1" i="0" u="none" strike="noStrike" cap="none" dirty="0">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ts val="4000"/>
              <a:buFont typeface="Arial"/>
              <a:buNone/>
            </a:pPr>
            <a:r>
              <a:rPr lang="en-US" sz="4000" b="0" i="0" u="none" strike="noStrike" cap="none" dirty="0">
                <a:solidFill>
                  <a:schemeClr val="dk1"/>
                </a:solidFill>
                <a:latin typeface="Overlock"/>
                <a:ea typeface="Overlock"/>
                <a:cs typeface="Overlock"/>
                <a:sym typeface="Overlock"/>
              </a:rPr>
              <a:t>El </a:t>
            </a:r>
            <a:r>
              <a:rPr lang="en-US" sz="4000" b="0" i="0" u="none" strike="noStrike" cap="none" dirty="0" err="1">
                <a:solidFill>
                  <a:schemeClr val="dk1"/>
                </a:solidFill>
                <a:latin typeface="Overlock"/>
                <a:ea typeface="Overlock"/>
                <a:cs typeface="Overlock"/>
                <a:sym typeface="Overlock"/>
              </a:rPr>
              <a:t>Señor</a:t>
            </a:r>
            <a:r>
              <a:rPr lang="en-US" sz="4000" b="0" i="0" u="none" strike="noStrike" cap="none" dirty="0">
                <a:solidFill>
                  <a:schemeClr val="dk1"/>
                </a:solidFill>
                <a:latin typeface="Overlock"/>
                <a:ea typeface="Overlock"/>
                <a:cs typeface="Overlock"/>
                <a:sym typeface="Overlock"/>
              </a:rPr>
              <a:t> </a:t>
            </a:r>
            <a:r>
              <a:rPr lang="en-US" sz="4000" dirty="0" err="1">
                <a:solidFill>
                  <a:schemeClr val="dk1"/>
                </a:solidFill>
                <a:latin typeface="Overlock"/>
                <a:ea typeface="Overlock"/>
                <a:cs typeface="Overlock"/>
                <a:sym typeface="Overlock"/>
              </a:rPr>
              <a:t>habló</a:t>
            </a:r>
            <a:r>
              <a:rPr lang="en-US" sz="4000" b="0" i="0" u="none" strike="noStrike" cap="none" dirty="0">
                <a:solidFill>
                  <a:schemeClr val="dk1"/>
                </a:solidFill>
                <a:latin typeface="Overlock"/>
                <a:ea typeface="Overlock"/>
                <a:cs typeface="Overlock"/>
                <a:sym typeface="Overlock"/>
              </a:rPr>
              <a:t> con Moisés y le </a:t>
            </a:r>
            <a:r>
              <a:rPr lang="en-US" sz="4000" b="0" i="0" u="none" strike="noStrike" cap="none" dirty="0" err="1">
                <a:solidFill>
                  <a:schemeClr val="dk1"/>
                </a:solidFill>
                <a:latin typeface="Overlock"/>
                <a:ea typeface="Overlock"/>
                <a:cs typeface="Overlock"/>
                <a:sym typeface="Overlock"/>
              </a:rPr>
              <a:t>dijo</a:t>
            </a:r>
            <a:r>
              <a:rPr lang="en-US" sz="4000" b="0" i="0" u="none" strike="noStrike" cap="none" dirty="0">
                <a:solidFill>
                  <a:schemeClr val="dk1"/>
                </a:solidFill>
                <a:latin typeface="Overlock"/>
                <a:ea typeface="Overlock"/>
                <a:cs typeface="Overlock"/>
                <a:sym typeface="Overlock"/>
              </a:rPr>
              <a:t>: “Habla con </a:t>
            </a:r>
            <a:r>
              <a:rPr lang="en-US" sz="4000" b="0" i="0" u="none" strike="noStrike" cap="none" dirty="0" err="1">
                <a:solidFill>
                  <a:schemeClr val="dk1"/>
                </a:solidFill>
                <a:latin typeface="Overlock"/>
                <a:ea typeface="Overlock"/>
                <a:cs typeface="Overlock"/>
                <a:sym typeface="Overlock"/>
              </a:rPr>
              <a:t>toda</a:t>
            </a:r>
            <a:r>
              <a:rPr lang="en-US" sz="4000" b="0" i="0" u="none" strike="noStrike" cap="none" dirty="0">
                <a:solidFill>
                  <a:schemeClr val="dk1"/>
                </a:solidFill>
                <a:latin typeface="Overlock"/>
                <a:ea typeface="Overlock"/>
                <a:cs typeface="Overlock"/>
                <a:sym typeface="Overlock"/>
              </a:rPr>
              <a:t> la </a:t>
            </a:r>
            <a:r>
              <a:rPr lang="en-US" sz="4000" b="0" i="0" u="none" strike="noStrike" cap="none" dirty="0" err="1">
                <a:solidFill>
                  <a:schemeClr val="dk1"/>
                </a:solidFill>
                <a:latin typeface="Overlock"/>
                <a:ea typeface="Overlock"/>
                <a:cs typeface="Overlock"/>
                <a:sym typeface="Overlock"/>
              </a:rPr>
              <a:t>congregación</a:t>
            </a:r>
            <a:r>
              <a:rPr lang="en-US" sz="4000" b="0" i="0" u="none" strike="noStrike" cap="none" dirty="0">
                <a:solidFill>
                  <a:schemeClr val="dk1"/>
                </a:solidFill>
                <a:latin typeface="Overlock"/>
                <a:ea typeface="Overlock"/>
                <a:cs typeface="Overlock"/>
                <a:sym typeface="Overlock"/>
              </a:rPr>
              <a:t> de </a:t>
            </a:r>
            <a:r>
              <a:rPr lang="en-US" sz="4000" b="0" i="0" u="none" strike="noStrike" cap="none" dirty="0" err="1">
                <a:solidFill>
                  <a:schemeClr val="dk1"/>
                </a:solidFill>
                <a:latin typeface="Overlock"/>
                <a:ea typeface="Overlock"/>
                <a:cs typeface="Overlock"/>
                <a:sym typeface="Overlock"/>
              </a:rPr>
              <a:t>los</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hijos</a:t>
            </a:r>
            <a:r>
              <a:rPr lang="en-US" sz="4000" b="0" i="0" u="none" strike="noStrike" cap="none" dirty="0">
                <a:solidFill>
                  <a:schemeClr val="dk1"/>
                </a:solidFill>
                <a:latin typeface="Overlock"/>
                <a:ea typeface="Overlock"/>
                <a:cs typeface="Overlock"/>
                <a:sym typeface="Overlock"/>
              </a:rPr>
              <a:t> de Israel, y </a:t>
            </a:r>
            <a:r>
              <a:rPr lang="en-US" sz="4000" b="0" i="0" u="none" strike="noStrike" cap="none" dirty="0" err="1">
                <a:solidFill>
                  <a:schemeClr val="dk1"/>
                </a:solidFill>
                <a:latin typeface="Overlock"/>
                <a:ea typeface="Overlock"/>
                <a:cs typeface="Overlock"/>
                <a:sym typeface="Overlock"/>
              </a:rPr>
              <a:t>diles</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Ustedes</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deben</a:t>
            </a:r>
            <a:r>
              <a:rPr lang="en-US" sz="4000" b="0" i="0" u="none" strike="noStrike" cap="none" dirty="0">
                <a:solidFill>
                  <a:schemeClr val="dk1"/>
                </a:solidFill>
                <a:latin typeface="Overlock"/>
                <a:ea typeface="Overlock"/>
                <a:cs typeface="Overlock"/>
                <a:sym typeface="Overlock"/>
              </a:rPr>
              <a:t> ser santos </a:t>
            </a:r>
            <a:r>
              <a:rPr lang="en-US" sz="4000" b="0" i="0" u="none" strike="noStrike" cap="none" dirty="0" err="1">
                <a:solidFill>
                  <a:schemeClr val="dk1"/>
                </a:solidFill>
                <a:latin typeface="Overlock"/>
                <a:ea typeface="Overlock"/>
                <a:cs typeface="Overlock"/>
                <a:sym typeface="Overlock"/>
              </a:rPr>
              <a:t>porque</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yo</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el</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Señor</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tu</a:t>
            </a:r>
            <a:r>
              <a:rPr lang="en-US" sz="4000" b="0" i="0" u="none" strike="noStrike" cap="none" dirty="0">
                <a:solidFill>
                  <a:schemeClr val="dk1"/>
                </a:solidFill>
                <a:latin typeface="Overlock"/>
                <a:ea typeface="Overlock"/>
                <a:cs typeface="Overlock"/>
                <a:sym typeface="Overlock"/>
              </a:rPr>
              <a:t> Dios, soy santo. </a:t>
            </a:r>
            <a:endParaRPr dirty="0"/>
          </a:p>
          <a:p>
            <a:pPr marL="0" marR="0" lvl="0" indent="0" algn="l" rtl="0">
              <a:lnSpc>
                <a:spcPct val="90000"/>
              </a:lnSpc>
              <a:spcBef>
                <a:spcPts val="1000"/>
              </a:spcBef>
              <a:spcAft>
                <a:spcPts val="0"/>
              </a:spcAft>
              <a:buClr>
                <a:srgbClr val="000000"/>
              </a:buClr>
              <a:buSzPts val="4000"/>
              <a:buFont typeface="Arial"/>
              <a:buNone/>
            </a:pPr>
            <a:endParaRPr sz="4000" b="0" i="0" u="none" strike="noStrike" cap="none" dirty="0">
              <a:solidFill>
                <a:srgbClr val="996633"/>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000"/>
              <a:buFont typeface="Arial"/>
              <a:buNone/>
            </a:pPr>
            <a:r>
              <a:rPr lang="en-US" sz="4000" b="1" i="0" u="none" strike="noStrike" cap="none" dirty="0">
                <a:solidFill>
                  <a:srgbClr val="00B050"/>
                </a:solidFill>
                <a:latin typeface="Arial Rounded"/>
                <a:ea typeface="Arial Rounded"/>
                <a:cs typeface="Arial Rounded"/>
                <a:sym typeface="Arial Rounded"/>
              </a:rPr>
              <a:t>Salmo 145:9 (RVC)</a:t>
            </a:r>
            <a:endParaRPr sz="4000" b="1" i="0" u="none" strike="noStrike" cap="none" dirty="0">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ts val="4000"/>
              <a:buFont typeface="Arial"/>
              <a:buNone/>
            </a:pPr>
            <a:r>
              <a:rPr lang="en-US" sz="4000" b="0" i="0" u="none" strike="noStrike" cap="none" dirty="0">
                <a:solidFill>
                  <a:schemeClr val="dk1"/>
                </a:solidFill>
                <a:latin typeface="Overlock"/>
                <a:ea typeface="Overlock"/>
                <a:cs typeface="Overlock"/>
                <a:sym typeface="Overlock"/>
              </a:rPr>
              <a:t>El </a:t>
            </a:r>
            <a:r>
              <a:rPr lang="en-US" sz="4000" b="0" i="0" u="none" strike="noStrike" cap="none" dirty="0" err="1">
                <a:solidFill>
                  <a:schemeClr val="dk1"/>
                </a:solidFill>
                <a:latin typeface="Overlock"/>
                <a:ea typeface="Overlock"/>
                <a:cs typeface="Overlock"/>
                <a:sym typeface="Overlock"/>
              </a:rPr>
              <a:t>Señor</a:t>
            </a:r>
            <a:r>
              <a:rPr lang="en-US" sz="4000" b="0" i="0" u="none" strike="noStrike" cap="none" dirty="0">
                <a:solidFill>
                  <a:schemeClr val="dk1"/>
                </a:solidFill>
                <a:latin typeface="Overlock"/>
                <a:ea typeface="Overlock"/>
                <a:cs typeface="Overlock"/>
                <a:sym typeface="Overlock"/>
              </a:rPr>
              <a:t> es bueno con </a:t>
            </a:r>
            <a:r>
              <a:rPr lang="en-US" sz="4000" b="0" i="0" u="none" strike="noStrike" cap="none" dirty="0" err="1">
                <a:solidFill>
                  <a:schemeClr val="dk1"/>
                </a:solidFill>
                <a:latin typeface="Overlock"/>
                <a:ea typeface="Overlock"/>
                <a:cs typeface="Overlock"/>
                <a:sym typeface="Overlock"/>
              </a:rPr>
              <a:t>todos</a:t>
            </a:r>
            <a:r>
              <a:rPr lang="en-US" sz="4000" b="0" i="0" u="none" strike="noStrike" cap="none" dirty="0">
                <a:solidFill>
                  <a:schemeClr val="dk1"/>
                </a:solidFill>
                <a:latin typeface="Overlock"/>
                <a:ea typeface="Overlock"/>
                <a:cs typeface="Overlock"/>
                <a:sym typeface="Overlock"/>
              </a:rPr>
              <a:t>, y se </a:t>
            </a:r>
            <a:r>
              <a:rPr lang="en-US" sz="4000" b="0" i="0" u="none" strike="noStrike" cap="none" dirty="0" err="1">
                <a:solidFill>
                  <a:schemeClr val="dk1"/>
                </a:solidFill>
                <a:latin typeface="Overlock"/>
                <a:ea typeface="Overlock"/>
                <a:cs typeface="Overlock"/>
                <a:sym typeface="Overlock"/>
              </a:rPr>
              <a:t>compadece</a:t>
            </a:r>
            <a:r>
              <a:rPr lang="en-US" sz="4000" b="0" i="0" u="none" strike="noStrike" cap="none" dirty="0">
                <a:solidFill>
                  <a:schemeClr val="dk1"/>
                </a:solidFill>
                <a:latin typeface="Overlock"/>
                <a:ea typeface="Overlock"/>
                <a:cs typeface="Overlock"/>
                <a:sym typeface="Overlock"/>
              </a:rPr>
              <a:t> de </a:t>
            </a:r>
            <a:r>
              <a:rPr lang="en-US" sz="4000" b="0" i="0" u="none" strike="noStrike" cap="none" dirty="0" err="1">
                <a:solidFill>
                  <a:schemeClr val="dk1"/>
                </a:solidFill>
                <a:latin typeface="Overlock"/>
                <a:ea typeface="Overlock"/>
                <a:cs typeface="Overlock"/>
                <a:sym typeface="Overlock"/>
              </a:rPr>
              <a:t>toda</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su</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creación</a:t>
            </a:r>
            <a:r>
              <a:rPr lang="en-US" sz="4000" b="0" i="0" u="none" strike="noStrike" cap="none" dirty="0">
                <a:solidFill>
                  <a:schemeClr val="dk1"/>
                </a:solidFill>
                <a:latin typeface="Overlock"/>
                <a:ea typeface="Overlock"/>
                <a:cs typeface="Overlock"/>
                <a:sym typeface="Overlock"/>
              </a:rPr>
              <a:t>.</a:t>
            </a:r>
            <a:endParaRPr sz="4000" b="0" i="0" u="none" strike="noStrike" cap="none" dirty="0">
              <a:solidFill>
                <a:schemeClr val="dk1"/>
              </a:solidFill>
              <a:latin typeface="Overlock"/>
              <a:ea typeface="Overlock"/>
              <a:cs typeface="Overlock"/>
              <a:sym typeface="Overlo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f0288ce0d9bc0a40cc81541303d8b0e">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a0a8a31e0ab85a9268b1017ef012f2aa"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620E734F-2EBD-42DD-8512-1509378D8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16B5D8-1849-4B9A-BA84-A9B6F89DE9E5}">
  <ds:schemaRefs>
    <ds:schemaRef ds:uri="http://schemas.microsoft.com/sharepoint/v3/contenttype/forms"/>
  </ds:schemaRefs>
</ds:datastoreItem>
</file>

<file path=customXml/itemProps3.xml><?xml version="1.0" encoding="utf-8"?>
<ds:datastoreItem xmlns:ds="http://schemas.openxmlformats.org/officeDocument/2006/customXml" ds:itemID="{44617FD7-E708-41E6-8DFE-4A2F4102AD63}">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docProps/app.xml><?xml version="1.0" encoding="utf-8"?>
<Properties xmlns="http://schemas.openxmlformats.org/officeDocument/2006/extended-properties" xmlns:vt="http://schemas.openxmlformats.org/officeDocument/2006/docPropsVTypes">
  <TotalTime>89</TotalTime>
  <Words>4734</Words>
  <Application>Microsoft Macintosh PowerPoint</Application>
  <PresentationFormat>Widescreen</PresentationFormat>
  <Paragraphs>334</Paragraphs>
  <Slides>36</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Symbol</vt:lpstr>
      <vt:lpstr>Arial</vt:lpstr>
      <vt:lpstr>Arial Rounded</vt:lpstr>
      <vt:lpstr>Aharoni</vt:lpstr>
      <vt:lpstr>Times New Roman</vt:lpstr>
      <vt:lpstr>Lato</vt:lpstr>
      <vt:lpstr>Noto Sans Symbols</vt:lpstr>
      <vt:lpstr>Calibri</vt:lpstr>
      <vt:lpstr>Overlock</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9</cp:revision>
  <dcterms:created xsi:type="dcterms:W3CDTF">2023-11-29T19:33:05Z</dcterms:created>
  <dcterms:modified xsi:type="dcterms:W3CDTF">2026-01-14T22:12:41Z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