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0"/>
  </p:notesMasterIdLst>
  <p:sldIdLst>
    <p:sldId id="256" r:id="rId5"/>
    <p:sldId id="257" r:id="rId6"/>
    <p:sldId id="259" r:id="rId7"/>
    <p:sldId id="258" r:id="rId8"/>
    <p:sldId id="260" r:id="rId9"/>
    <p:sldId id="261" r:id="rId10"/>
    <p:sldId id="262" r:id="rId11"/>
    <p:sldId id="263" r:id="rId12"/>
    <p:sldId id="299" r:id="rId13"/>
    <p:sldId id="264" r:id="rId14"/>
    <p:sldId id="265" r:id="rId15"/>
    <p:sldId id="266" r:id="rId16"/>
    <p:sldId id="300" r:id="rId17"/>
    <p:sldId id="267" r:id="rId18"/>
    <p:sldId id="268" r:id="rId19"/>
    <p:sldId id="269" r:id="rId20"/>
    <p:sldId id="275" r:id="rId21"/>
    <p:sldId id="270" r:id="rId22"/>
    <p:sldId id="294" r:id="rId23"/>
    <p:sldId id="295" r:id="rId24"/>
    <p:sldId id="296" r:id="rId25"/>
    <p:sldId id="274" r:id="rId26"/>
    <p:sldId id="277" r:id="rId27"/>
    <p:sldId id="278" r:id="rId28"/>
    <p:sldId id="301" r:id="rId29"/>
    <p:sldId id="302" r:id="rId30"/>
    <p:sldId id="303" r:id="rId31"/>
    <p:sldId id="279" r:id="rId32"/>
    <p:sldId id="280" r:id="rId33"/>
    <p:sldId id="292" r:id="rId34"/>
    <p:sldId id="298" r:id="rId35"/>
    <p:sldId id="285" r:id="rId36"/>
    <p:sldId id="286" r:id="rId37"/>
    <p:sldId id="287" r:id="rId38"/>
    <p:sldId id="284"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3913"/>
    <a:srgbClr val="018443"/>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765" autoAdjust="0"/>
    <p:restoredTop sz="94660"/>
  </p:normalViewPr>
  <p:slideViewPr>
    <p:cSldViewPr snapToGrid="0">
      <p:cViewPr varScale="1">
        <p:scale>
          <a:sx n="67" d="100"/>
          <a:sy n="67" d="100"/>
        </p:scale>
        <p:origin x="1424" y="184"/>
      </p:cViewPr>
      <p:guideLst/>
    </p:cSldViewPr>
  </p:slideViewPr>
  <p:notesTextViewPr>
    <p:cViewPr>
      <p:scale>
        <a:sx n="1" d="1"/>
        <a:sy n="1" d="1"/>
      </p:scale>
      <p:origin x="0" y="0"/>
    </p:cViewPr>
  </p:notesTextViewPr>
  <p:sorterViewPr>
    <p:cViewPr>
      <p:scale>
        <a:sx n="100" d="100"/>
        <a:sy n="100" d="100"/>
      </p:scale>
      <p:origin x="0" y="-443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920166-486D-4A91-A14D-0F5886A2BE21}" type="datetimeFigureOut">
              <a:rPr lang="en-US" smtClean="0"/>
              <a:t>1/29/23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5E2035-59E8-4149-BD1B-827783978824}" type="slidenum">
              <a:rPr lang="en-US" smtClean="0"/>
              <a:t>‹#›</a:t>
            </a:fld>
            <a:endParaRPr lang="en-US"/>
          </a:p>
        </p:txBody>
      </p:sp>
    </p:spTree>
    <p:extLst>
      <p:ext uri="{BB962C8B-B14F-4D97-AF65-F5344CB8AC3E}">
        <p14:creationId xmlns:p14="http://schemas.microsoft.com/office/powerpoint/2010/main" val="1384287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B3F107E-542C-4F93-8F1B-75D8E47B02A2}" type="datetimeFigureOut">
              <a:rPr lang="en-US" smtClean="0"/>
              <a:t>1/29/23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EF412-7A27-464D-A465-13275E072503}" type="slidenum">
              <a:rPr lang="en-US" smtClean="0"/>
              <a:t>‹#›</a:t>
            </a:fld>
            <a:endParaRPr lang="en-US"/>
          </a:p>
        </p:txBody>
      </p:sp>
    </p:spTree>
    <p:extLst>
      <p:ext uri="{BB962C8B-B14F-4D97-AF65-F5344CB8AC3E}">
        <p14:creationId xmlns:p14="http://schemas.microsoft.com/office/powerpoint/2010/main" val="2882341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3F107E-542C-4F93-8F1B-75D8E47B02A2}" type="datetimeFigureOut">
              <a:rPr lang="en-US" smtClean="0"/>
              <a:t>1/29/23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EF412-7A27-464D-A465-13275E072503}" type="slidenum">
              <a:rPr lang="en-US" smtClean="0"/>
              <a:t>‹#›</a:t>
            </a:fld>
            <a:endParaRPr lang="en-US"/>
          </a:p>
        </p:txBody>
      </p:sp>
    </p:spTree>
    <p:extLst>
      <p:ext uri="{BB962C8B-B14F-4D97-AF65-F5344CB8AC3E}">
        <p14:creationId xmlns:p14="http://schemas.microsoft.com/office/powerpoint/2010/main" val="419586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3F107E-542C-4F93-8F1B-75D8E47B02A2}" type="datetimeFigureOut">
              <a:rPr lang="en-US" smtClean="0"/>
              <a:t>1/29/23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EF412-7A27-464D-A465-13275E072503}" type="slidenum">
              <a:rPr lang="en-US" smtClean="0"/>
              <a:t>‹#›</a:t>
            </a:fld>
            <a:endParaRPr lang="en-US"/>
          </a:p>
        </p:txBody>
      </p:sp>
    </p:spTree>
    <p:extLst>
      <p:ext uri="{BB962C8B-B14F-4D97-AF65-F5344CB8AC3E}">
        <p14:creationId xmlns:p14="http://schemas.microsoft.com/office/powerpoint/2010/main" val="995232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3F107E-542C-4F93-8F1B-75D8E47B02A2}" type="datetimeFigureOut">
              <a:rPr lang="en-US" smtClean="0"/>
              <a:t>1/29/23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EF412-7A27-464D-A465-13275E072503}" type="slidenum">
              <a:rPr lang="en-US" smtClean="0"/>
              <a:t>‹#›</a:t>
            </a:fld>
            <a:endParaRPr lang="en-US"/>
          </a:p>
        </p:txBody>
      </p:sp>
    </p:spTree>
    <p:extLst>
      <p:ext uri="{BB962C8B-B14F-4D97-AF65-F5344CB8AC3E}">
        <p14:creationId xmlns:p14="http://schemas.microsoft.com/office/powerpoint/2010/main" val="3660550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3F107E-542C-4F93-8F1B-75D8E47B02A2}" type="datetimeFigureOut">
              <a:rPr lang="en-US" smtClean="0"/>
              <a:t>1/29/23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EF412-7A27-464D-A465-13275E072503}" type="slidenum">
              <a:rPr lang="en-US" smtClean="0"/>
              <a:t>‹#›</a:t>
            </a:fld>
            <a:endParaRPr lang="en-US"/>
          </a:p>
        </p:txBody>
      </p:sp>
    </p:spTree>
    <p:extLst>
      <p:ext uri="{BB962C8B-B14F-4D97-AF65-F5344CB8AC3E}">
        <p14:creationId xmlns:p14="http://schemas.microsoft.com/office/powerpoint/2010/main" val="3554652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3F107E-542C-4F93-8F1B-75D8E47B02A2}" type="datetimeFigureOut">
              <a:rPr lang="en-US" smtClean="0"/>
              <a:t>1/29/23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0EF412-7A27-464D-A465-13275E072503}" type="slidenum">
              <a:rPr lang="en-US" smtClean="0"/>
              <a:t>‹#›</a:t>
            </a:fld>
            <a:endParaRPr lang="en-US"/>
          </a:p>
        </p:txBody>
      </p:sp>
    </p:spTree>
    <p:extLst>
      <p:ext uri="{BB962C8B-B14F-4D97-AF65-F5344CB8AC3E}">
        <p14:creationId xmlns:p14="http://schemas.microsoft.com/office/powerpoint/2010/main" val="1481904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3F107E-542C-4F93-8F1B-75D8E47B02A2}" type="datetimeFigureOut">
              <a:rPr lang="en-US" smtClean="0"/>
              <a:t>1/29/23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0EF412-7A27-464D-A465-13275E072503}" type="slidenum">
              <a:rPr lang="en-US" smtClean="0"/>
              <a:t>‹#›</a:t>
            </a:fld>
            <a:endParaRPr lang="en-US"/>
          </a:p>
        </p:txBody>
      </p:sp>
    </p:spTree>
    <p:extLst>
      <p:ext uri="{BB962C8B-B14F-4D97-AF65-F5344CB8AC3E}">
        <p14:creationId xmlns:p14="http://schemas.microsoft.com/office/powerpoint/2010/main" val="711761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3F107E-542C-4F93-8F1B-75D8E47B02A2}" type="datetimeFigureOut">
              <a:rPr lang="en-US" smtClean="0"/>
              <a:t>1/29/23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0EF412-7A27-464D-A465-13275E072503}" type="slidenum">
              <a:rPr lang="en-US" smtClean="0"/>
              <a:t>‹#›</a:t>
            </a:fld>
            <a:endParaRPr lang="en-US"/>
          </a:p>
        </p:txBody>
      </p:sp>
    </p:spTree>
    <p:extLst>
      <p:ext uri="{BB962C8B-B14F-4D97-AF65-F5344CB8AC3E}">
        <p14:creationId xmlns:p14="http://schemas.microsoft.com/office/powerpoint/2010/main" val="3301525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3F107E-542C-4F93-8F1B-75D8E47B02A2}" type="datetimeFigureOut">
              <a:rPr lang="en-US" smtClean="0"/>
              <a:t>1/29/23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0EF412-7A27-464D-A465-13275E072503}" type="slidenum">
              <a:rPr lang="en-US" smtClean="0"/>
              <a:t>‹#›</a:t>
            </a:fld>
            <a:endParaRPr lang="en-US"/>
          </a:p>
        </p:txBody>
      </p:sp>
    </p:spTree>
    <p:extLst>
      <p:ext uri="{BB962C8B-B14F-4D97-AF65-F5344CB8AC3E}">
        <p14:creationId xmlns:p14="http://schemas.microsoft.com/office/powerpoint/2010/main" val="183211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3F107E-542C-4F93-8F1B-75D8E47B02A2}" type="datetimeFigureOut">
              <a:rPr lang="en-US" smtClean="0"/>
              <a:t>1/29/23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0EF412-7A27-464D-A465-13275E072503}" type="slidenum">
              <a:rPr lang="en-US" smtClean="0"/>
              <a:t>‹#›</a:t>
            </a:fld>
            <a:endParaRPr lang="en-US"/>
          </a:p>
        </p:txBody>
      </p:sp>
    </p:spTree>
    <p:extLst>
      <p:ext uri="{BB962C8B-B14F-4D97-AF65-F5344CB8AC3E}">
        <p14:creationId xmlns:p14="http://schemas.microsoft.com/office/powerpoint/2010/main" val="2958514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3F107E-542C-4F93-8F1B-75D8E47B02A2}" type="datetimeFigureOut">
              <a:rPr lang="en-US" smtClean="0"/>
              <a:t>1/29/23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0EF412-7A27-464D-A465-13275E072503}" type="slidenum">
              <a:rPr lang="en-US" smtClean="0"/>
              <a:t>‹#›</a:t>
            </a:fld>
            <a:endParaRPr lang="en-US"/>
          </a:p>
        </p:txBody>
      </p:sp>
    </p:spTree>
    <p:extLst>
      <p:ext uri="{BB962C8B-B14F-4D97-AF65-F5344CB8AC3E}">
        <p14:creationId xmlns:p14="http://schemas.microsoft.com/office/powerpoint/2010/main" val="3211509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3F107E-542C-4F93-8F1B-75D8E47B02A2}" type="datetimeFigureOut">
              <a:rPr lang="en-US" smtClean="0"/>
              <a:t>1/29/23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0EF412-7A27-464D-A465-13275E072503}" type="slidenum">
              <a:rPr lang="en-US" smtClean="0"/>
              <a:t>‹#›</a:t>
            </a:fld>
            <a:endParaRPr lang="en-US"/>
          </a:p>
        </p:txBody>
      </p:sp>
    </p:spTree>
    <p:extLst>
      <p:ext uri="{BB962C8B-B14F-4D97-AF65-F5344CB8AC3E}">
        <p14:creationId xmlns:p14="http://schemas.microsoft.com/office/powerpoint/2010/main" val="829420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5109" y="523366"/>
            <a:ext cx="8878298" cy="5826680"/>
          </a:xfrm>
          <a:prstGeom prst="rect">
            <a:avLst/>
          </a:prstGeom>
        </p:spPr>
      </p:pic>
    </p:spTree>
    <p:extLst>
      <p:ext uri="{BB962C8B-B14F-4D97-AF65-F5344CB8AC3E}">
        <p14:creationId xmlns:p14="http://schemas.microsoft.com/office/powerpoint/2010/main" val="510603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2" name="TextBox 1"/>
          <p:cNvSpPr txBox="1"/>
          <p:nvPr/>
        </p:nvSpPr>
        <p:spPr>
          <a:xfrm>
            <a:off x="986508" y="1063318"/>
            <a:ext cx="10364114" cy="2800767"/>
          </a:xfrm>
          <a:prstGeom prst="rect">
            <a:avLst/>
          </a:prstGeom>
          <a:noFill/>
        </p:spPr>
        <p:txBody>
          <a:bodyPr wrap="square" rtlCol="0">
            <a:spAutoFit/>
          </a:bodyPr>
          <a:lstStyle/>
          <a:p>
            <a:pPr algn="ctr"/>
            <a:r>
              <a:rPr lang="es-ES" sz="4400" dirty="0">
                <a:solidFill>
                  <a:srgbClr val="5F3913"/>
                </a:solidFill>
                <a:latin typeface="Berlin Sans FB Demi" panose="020E0802020502020306" pitchFamily="34" charset="0"/>
              </a:rPr>
              <a:t>1 Juan 1:7 nos dice: “... la sangre de Jesús, su Hijo, nos limpia de todo pecado”.  ¿Cuál es la palabra que más te habla en este pasaje? </a:t>
            </a:r>
            <a:endParaRPr lang="en-US" sz="4400" dirty="0">
              <a:solidFill>
                <a:srgbClr val="5F3913"/>
              </a:solidFill>
              <a:latin typeface="Berlin Sans FB Demi" panose="020E0802020502020306" pitchFamily="34" charset="0"/>
            </a:endParaRPr>
          </a:p>
        </p:txBody>
      </p:sp>
      <p:sp>
        <p:nvSpPr>
          <p:cNvPr id="6" name="TextBox 5"/>
          <p:cNvSpPr txBox="1"/>
          <p:nvPr/>
        </p:nvSpPr>
        <p:spPr>
          <a:xfrm>
            <a:off x="1196171" y="4404772"/>
            <a:ext cx="9944788" cy="707886"/>
          </a:xfrm>
          <a:prstGeom prst="rect">
            <a:avLst/>
          </a:prstGeom>
          <a:solidFill>
            <a:srgbClr val="E6E6E6"/>
          </a:solidFill>
        </p:spPr>
        <p:txBody>
          <a:bodyPr wrap="square" rtlCol="0">
            <a:spAutoFit/>
          </a:bodyPr>
          <a:lstStyle/>
          <a:p>
            <a:pPr algn="ctr"/>
            <a:r>
              <a:rPr lang="es-CO" sz="4000" dirty="0">
                <a:solidFill>
                  <a:srgbClr val="018443"/>
                </a:solidFill>
                <a:latin typeface="Berlin Sans FB" panose="020E0602020502020306" pitchFamily="34" charset="0"/>
              </a:rPr>
              <a:t>Comparemos, veamos lo que otros han dicho</a:t>
            </a:r>
            <a:endParaRPr lang="en-US" sz="4000" dirty="0">
              <a:solidFill>
                <a:srgbClr val="018443"/>
              </a:solidFill>
              <a:latin typeface="Berlin Sans FB" panose="020E0602020502020306" pitchFamily="34" charset="0"/>
            </a:endParaRPr>
          </a:p>
        </p:txBody>
      </p:sp>
      <p:sp>
        <p:nvSpPr>
          <p:cNvPr id="8" name="TextBox 7"/>
          <p:cNvSpPr txBox="1"/>
          <p:nvPr/>
        </p:nvSpPr>
        <p:spPr>
          <a:xfrm>
            <a:off x="488515" y="6276548"/>
            <a:ext cx="1517266"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10</a:t>
            </a:r>
          </a:p>
        </p:txBody>
      </p:sp>
      <p:cxnSp>
        <p:nvCxnSpPr>
          <p:cNvPr id="9" name="Straight Connector 8"/>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610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2" name="TextBox 1"/>
          <p:cNvSpPr txBox="1"/>
          <p:nvPr/>
        </p:nvSpPr>
        <p:spPr>
          <a:xfrm>
            <a:off x="1114873" y="261014"/>
            <a:ext cx="10107385" cy="1569660"/>
          </a:xfrm>
          <a:prstGeom prst="rect">
            <a:avLst/>
          </a:prstGeom>
          <a:noFill/>
        </p:spPr>
        <p:txBody>
          <a:bodyPr wrap="square" rtlCol="0">
            <a:spAutoFit/>
          </a:bodyPr>
          <a:lstStyle/>
          <a:p>
            <a:pPr algn="ctr"/>
            <a:r>
              <a:rPr lang="es-ES" sz="3200" dirty="0">
                <a:solidFill>
                  <a:srgbClr val="5F3913"/>
                </a:solidFill>
                <a:latin typeface="Berlin Sans FB Demi" panose="020E0802020502020306" pitchFamily="34" charset="0"/>
              </a:rPr>
              <a:t>1 Juan 1:7 nos dice: “... la sangre de Jesús, su Hijo, nos limpia de todo pecado”.  ¿Cuál es la palabra que más te habla en este pasaje?</a:t>
            </a:r>
            <a:endParaRPr lang="en-US" sz="3200" dirty="0">
              <a:solidFill>
                <a:srgbClr val="5F3913"/>
              </a:solidFill>
              <a:latin typeface="Berlin Sans FB Demi" panose="020E0802020502020306" pitchFamily="34" charset="0"/>
            </a:endParaRPr>
          </a:p>
        </p:txBody>
      </p:sp>
      <p:sp>
        <p:nvSpPr>
          <p:cNvPr id="4" name="TextBox 3"/>
          <p:cNvSpPr txBox="1"/>
          <p:nvPr/>
        </p:nvSpPr>
        <p:spPr>
          <a:xfrm>
            <a:off x="749400" y="2000189"/>
            <a:ext cx="10838329" cy="4247317"/>
          </a:xfrm>
          <a:prstGeom prst="rect">
            <a:avLst/>
          </a:prstGeom>
          <a:noFill/>
        </p:spPr>
        <p:txBody>
          <a:bodyPr wrap="square" rtlCol="0">
            <a:spAutoFit/>
          </a:bodyPr>
          <a:lstStyle/>
          <a:p>
            <a:pPr marL="285750" indent="-285750">
              <a:buFont typeface="Arial" panose="020B0604020202020204" pitchFamily="34" charset="0"/>
              <a:buChar char="•"/>
            </a:pPr>
            <a:r>
              <a:rPr lang="es-ES" sz="3000" dirty="0">
                <a:solidFill>
                  <a:srgbClr val="018443"/>
                </a:solidFill>
                <a:latin typeface="Berlin Sans FB" panose="020E0602020502020306" pitchFamily="34" charset="0"/>
              </a:rPr>
              <a:t>Algunos se centrarán en la palabra “sangre” porque el derramamiento de la sangre de Cristo perdonó nuestros pecados.</a:t>
            </a:r>
          </a:p>
          <a:p>
            <a:pPr marL="285750" indent="-285750">
              <a:buFont typeface="Arial" panose="020B0604020202020204" pitchFamily="34" charset="0"/>
              <a:buChar char="•"/>
            </a:pPr>
            <a:r>
              <a:rPr lang="es-ES" sz="3000" dirty="0">
                <a:solidFill>
                  <a:srgbClr val="5F3913"/>
                </a:solidFill>
                <a:latin typeface="Berlin Sans FB" panose="020E0602020502020306" pitchFamily="34" charset="0"/>
              </a:rPr>
              <a:t>Otros elegirán la palabra “limpia” porque pensamos en la inmundicia de nuestros pecados de pensamiento, palabra, acción y omisión que se limpian. </a:t>
            </a:r>
          </a:p>
          <a:p>
            <a:pPr marL="285750" indent="-285750">
              <a:buFont typeface="Arial" panose="020B0604020202020204" pitchFamily="34" charset="0"/>
              <a:buChar char="•"/>
            </a:pPr>
            <a:r>
              <a:rPr lang="es-ES" sz="3000" dirty="0">
                <a:solidFill>
                  <a:srgbClr val="018443"/>
                </a:solidFill>
                <a:latin typeface="Berlin Sans FB" panose="020E0602020502020306" pitchFamily="34" charset="0"/>
              </a:rPr>
              <a:t>Finalmente, hay un gran consuelo en la palabra “todos”. Si la sangre de Cristo ofreciera solo un perdón parcial y el resto nos quedara a nosotros, nunca tendríamos el consuelo de nuestra salvación. </a:t>
            </a:r>
          </a:p>
        </p:txBody>
      </p:sp>
      <p:sp>
        <p:nvSpPr>
          <p:cNvPr id="8" name="TextBox 7"/>
          <p:cNvSpPr txBox="1"/>
          <p:nvPr/>
        </p:nvSpPr>
        <p:spPr>
          <a:xfrm>
            <a:off x="488514" y="6276548"/>
            <a:ext cx="1541007"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11</a:t>
            </a:r>
          </a:p>
        </p:txBody>
      </p:sp>
      <p:cxnSp>
        <p:nvCxnSpPr>
          <p:cNvPr id="9" name="Straight Connector 8"/>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0618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2" name="TextBox 1"/>
          <p:cNvSpPr txBox="1"/>
          <p:nvPr/>
        </p:nvSpPr>
        <p:spPr>
          <a:xfrm>
            <a:off x="1092009" y="553694"/>
            <a:ext cx="10364114" cy="3785652"/>
          </a:xfrm>
          <a:prstGeom prst="rect">
            <a:avLst/>
          </a:prstGeom>
          <a:noFill/>
        </p:spPr>
        <p:txBody>
          <a:bodyPr wrap="square" rtlCol="0">
            <a:spAutoFit/>
          </a:bodyPr>
          <a:lstStyle/>
          <a:p>
            <a:r>
              <a:rPr lang="es-ES" sz="4000" dirty="0">
                <a:solidFill>
                  <a:srgbClr val="5F3913"/>
                </a:solidFill>
                <a:latin typeface="Berlin Sans FB Demi" panose="020E0802020502020306" pitchFamily="34" charset="0"/>
              </a:rPr>
              <a:t>¿Cuál es la palabra que está detrás de Isaías 1:18, </a:t>
            </a:r>
            <a:r>
              <a:rPr lang="es-ES" sz="4000" dirty="0">
                <a:solidFill>
                  <a:srgbClr val="018443"/>
                </a:solidFill>
                <a:latin typeface="Berlin Sans FB Demi" panose="020E0802020502020306" pitchFamily="34" charset="0"/>
              </a:rPr>
              <a:t>“El Señor dice: Vengan ahora, y pongamos las cosas en claro. Si sus pecados son como la grana, se pondrán blancos como la nieve. Si son rojos como el carmesí, se pondrán blancos como la lana”</a:t>
            </a:r>
            <a:r>
              <a:rPr lang="es-ES" sz="4000" dirty="0">
                <a:solidFill>
                  <a:srgbClr val="5F3913"/>
                </a:solidFill>
                <a:latin typeface="Berlin Sans FB Demi" panose="020E0802020502020306" pitchFamily="34" charset="0"/>
              </a:rPr>
              <a:t>? </a:t>
            </a:r>
            <a:endParaRPr lang="en-US" sz="4000" dirty="0">
              <a:solidFill>
                <a:srgbClr val="5F3913"/>
              </a:solidFill>
              <a:latin typeface="Berlin Sans FB Demi" panose="020E0802020502020306" pitchFamily="34" charset="0"/>
            </a:endParaRPr>
          </a:p>
        </p:txBody>
      </p:sp>
      <p:sp>
        <p:nvSpPr>
          <p:cNvPr id="6" name="TextBox 5"/>
          <p:cNvSpPr txBox="1"/>
          <p:nvPr/>
        </p:nvSpPr>
        <p:spPr>
          <a:xfrm>
            <a:off x="1123606" y="4819638"/>
            <a:ext cx="9944788" cy="707886"/>
          </a:xfrm>
          <a:prstGeom prst="rect">
            <a:avLst/>
          </a:prstGeom>
          <a:solidFill>
            <a:srgbClr val="E6E6E6"/>
          </a:solidFill>
        </p:spPr>
        <p:txBody>
          <a:bodyPr wrap="square" rtlCol="0">
            <a:spAutoFit/>
          </a:bodyPr>
          <a:lstStyle/>
          <a:p>
            <a:pPr algn="ctr"/>
            <a:r>
              <a:rPr lang="es-CO" sz="4000" dirty="0">
                <a:solidFill>
                  <a:srgbClr val="018443"/>
                </a:solidFill>
                <a:latin typeface="Berlin Sans FB" panose="020E0602020502020306" pitchFamily="34" charset="0"/>
              </a:rPr>
              <a:t>Comparemos, veamos lo que otros han dicho</a:t>
            </a:r>
            <a:endParaRPr lang="en-US" sz="4000" dirty="0">
              <a:solidFill>
                <a:srgbClr val="018443"/>
              </a:solidFill>
              <a:latin typeface="Berlin Sans FB" panose="020E0602020502020306" pitchFamily="34" charset="0"/>
            </a:endParaRPr>
          </a:p>
        </p:txBody>
      </p:sp>
      <p:sp>
        <p:nvSpPr>
          <p:cNvPr id="8" name="TextBox 7"/>
          <p:cNvSpPr txBox="1"/>
          <p:nvPr/>
        </p:nvSpPr>
        <p:spPr>
          <a:xfrm>
            <a:off x="488515" y="6276548"/>
            <a:ext cx="1495202"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12</a:t>
            </a:r>
          </a:p>
        </p:txBody>
      </p:sp>
      <p:cxnSp>
        <p:nvCxnSpPr>
          <p:cNvPr id="9" name="Straight Connector 8"/>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8208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2" name="TextBox 1"/>
          <p:cNvSpPr txBox="1"/>
          <p:nvPr/>
        </p:nvSpPr>
        <p:spPr>
          <a:xfrm>
            <a:off x="766916" y="291795"/>
            <a:ext cx="10825316" cy="1938992"/>
          </a:xfrm>
          <a:prstGeom prst="rect">
            <a:avLst/>
          </a:prstGeom>
          <a:noFill/>
        </p:spPr>
        <p:txBody>
          <a:bodyPr wrap="square" rtlCol="0">
            <a:spAutoFit/>
          </a:bodyPr>
          <a:lstStyle/>
          <a:p>
            <a:pPr algn="ctr"/>
            <a:r>
              <a:rPr lang="es-ES" sz="3000" dirty="0">
                <a:solidFill>
                  <a:srgbClr val="5F3913"/>
                </a:solidFill>
                <a:latin typeface="Berlin Sans FB Demi" panose="020E0802020502020306" pitchFamily="34" charset="0"/>
              </a:rPr>
              <a:t>¿Cuál es la palabra que está detrás de Isaías 1:18, </a:t>
            </a:r>
            <a:r>
              <a:rPr lang="es-ES" sz="3000" dirty="0">
                <a:solidFill>
                  <a:srgbClr val="018443"/>
                </a:solidFill>
                <a:latin typeface="Berlin Sans FB Demi" panose="020E0802020502020306" pitchFamily="34" charset="0"/>
              </a:rPr>
              <a:t>“El Señor dice: Vengan ahora, y pongamos las cosas en claro. Si sus pecados son como la grana, se pondrán blancos como la nieve. Si son rojos como el carmesí, se pondrán blancos como la lana”</a:t>
            </a:r>
            <a:r>
              <a:rPr lang="es-ES" sz="3000" dirty="0">
                <a:solidFill>
                  <a:srgbClr val="5F3913"/>
                </a:solidFill>
                <a:latin typeface="Berlin Sans FB Demi" panose="020E0802020502020306" pitchFamily="34" charset="0"/>
              </a:rPr>
              <a:t>?</a:t>
            </a:r>
            <a:endParaRPr lang="en-US" sz="3000" dirty="0">
              <a:solidFill>
                <a:srgbClr val="5F3913"/>
              </a:solidFill>
              <a:latin typeface="Berlin Sans FB Demi" panose="020E0802020502020306" pitchFamily="34" charset="0"/>
            </a:endParaRPr>
          </a:p>
        </p:txBody>
      </p:sp>
      <p:sp>
        <p:nvSpPr>
          <p:cNvPr id="8" name="TextBox 7"/>
          <p:cNvSpPr txBox="1"/>
          <p:nvPr/>
        </p:nvSpPr>
        <p:spPr>
          <a:xfrm>
            <a:off x="488515" y="6276548"/>
            <a:ext cx="1495202"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13</a:t>
            </a:r>
          </a:p>
        </p:txBody>
      </p:sp>
      <p:cxnSp>
        <p:nvCxnSpPr>
          <p:cNvPr id="9" name="Straight Connector 8"/>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840656" y="2316597"/>
            <a:ext cx="10618839" cy="3785652"/>
          </a:xfrm>
          <a:prstGeom prst="rect">
            <a:avLst/>
          </a:prstGeom>
          <a:noFill/>
        </p:spPr>
        <p:txBody>
          <a:bodyPr wrap="square" rtlCol="0">
            <a:spAutoFit/>
          </a:bodyPr>
          <a:lstStyle/>
          <a:p>
            <a:pPr marL="457200" indent="-457200">
              <a:buFont typeface="Arial" panose="020B0604020202020204" pitchFamily="34" charset="0"/>
              <a:buChar char="•"/>
            </a:pPr>
            <a:r>
              <a:rPr lang="es-ES" sz="3000" dirty="0">
                <a:solidFill>
                  <a:srgbClr val="5F3913"/>
                </a:solidFill>
                <a:latin typeface="Berlin Sans FB" panose="020E0602020502020306" pitchFamily="34" charset="0"/>
              </a:rPr>
              <a:t>En el contexto, vemos la infidelidad del pueblo de Dios. </a:t>
            </a:r>
          </a:p>
          <a:p>
            <a:pPr marL="457200" indent="-457200">
              <a:buFont typeface="Arial" panose="020B0604020202020204" pitchFamily="34" charset="0"/>
              <a:buChar char="•"/>
            </a:pPr>
            <a:r>
              <a:rPr lang="es-ES" sz="3000" dirty="0">
                <a:solidFill>
                  <a:srgbClr val="018443"/>
                </a:solidFill>
                <a:latin typeface="Berlin Sans FB" panose="020E0602020502020306" pitchFamily="34" charset="0"/>
              </a:rPr>
              <a:t>Isaías dice, “El buey conoce a su dueño, y el asno conoce el pesebre de su amo, pero Israel no entiende; ¡mi pueblo no tiene entendimiento!” </a:t>
            </a:r>
          </a:p>
          <a:p>
            <a:pPr marL="457200" indent="-457200">
              <a:buFont typeface="Arial" panose="020B0604020202020204" pitchFamily="34" charset="0"/>
              <a:buChar char="•"/>
            </a:pPr>
            <a:r>
              <a:rPr lang="es-ES" sz="3000" dirty="0">
                <a:solidFill>
                  <a:srgbClr val="5F3913"/>
                </a:solidFill>
                <a:latin typeface="Berlin Sans FB" panose="020E0602020502020306" pitchFamily="34" charset="0"/>
              </a:rPr>
              <a:t>(v.3) “Han abandonado al Señor! Han provocado la ira del Santo de Israel; ¡le han dado la espalda!” (v. 4). </a:t>
            </a:r>
          </a:p>
          <a:p>
            <a:pPr marL="457200" indent="-457200">
              <a:buFont typeface="Arial" panose="020B0604020202020204" pitchFamily="34" charset="0"/>
              <a:buChar char="•"/>
            </a:pPr>
            <a:r>
              <a:rPr lang="es-ES" sz="3000" dirty="0">
                <a:solidFill>
                  <a:srgbClr val="018443"/>
                </a:solidFill>
                <a:latin typeface="Berlin Sans FB" panose="020E0602020502020306" pitchFamily="34" charset="0"/>
              </a:rPr>
              <a:t>Él les dice que su infidelidad solo les ha llevado al dolor y la miseria y que su adoración vacía no tiene sentido para ellos. </a:t>
            </a:r>
            <a:endParaRPr lang="en-US" sz="3000" dirty="0">
              <a:solidFill>
                <a:srgbClr val="018443"/>
              </a:solidFill>
              <a:latin typeface="Berlin Sans FB" panose="020E0602020502020306" pitchFamily="34" charset="0"/>
            </a:endParaRPr>
          </a:p>
        </p:txBody>
      </p:sp>
    </p:spTree>
    <p:extLst>
      <p:ext uri="{BB962C8B-B14F-4D97-AF65-F5344CB8AC3E}">
        <p14:creationId xmlns:p14="http://schemas.microsoft.com/office/powerpoint/2010/main" val="14687514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2" name="TextBox 1"/>
          <p:cNvSpPr txBox="1"/>
          <p:nvPr/>
        </p:nvSpPr>
        <p:spPr>
          <a:xfrm>
            <a:off x="766916" y="291795"/>
            <a:ext cx="10825316" cy="1938992"/>
          </a:xfrm>
          <a:prstGeom prst="rect">
            <a:avLst/>
          </a:prstGeom>
          <a:noFill/>
        </p:spPr>
        <p:txBody>
          <a:bodyPr wrap="square" rtlCol="0">
            <a:spAutoFit/>
          </a:bodyPr>
          <a:lstStyle/>
          <a:p>
            <a:pPr algn="ctr"/>
            <a:r>
              <a:rPr lang="es-ES" sz="3000" dirty="0">
                <a:solidFill>
                  <a:srgbClr val="5F3913"/>
                </a:solidFill>
                <a:latin typeface="Berlin Sans FB Demi" panose="020E0802020502020306" pitchFamily="34" charset="0"/>
              </a:rPr>
              <a:t>¿Cuál es la palabra que está detrás de Isaías 1:18, </a:t>
            </a:r>
            <a:r>
              <a:rPr lang="es-ES" sz="3000" dirty="0">
                <a:solidFill>
                  <a:srgbClr val="018443"/>
                </a:solidFill>
                <a:latin typeface="Berlin Sans FB Demi" panose="020E0802020502020306" pitchFamily="34" charset="0"/>
              </a:rPr>
              <a:t>“El Señor dice: Vengan ahora, y pongamos las cosas en claro. Si sus pecados son como la grana, se pondrán blancos como la nieve. Si son rojos como el carmesí, se pondrán blancos como la lana”</a:t>
            </a:r>
            <a:r>
              <a:rPr lang="es-ES" sz="3000" dirty="0">
                <a:solidFill>
                  <a:srgbClr val="5F3913"/>
                </a:solidFill>
                <a:latin typeface="Berlin Sans FB Demi" panose="020E0802020502020306" pitchFamily="34" charset="0"/>
              </a:rPr>
              <a:t>?</a:t>
            </a:r>
            <a:endParaRPr lang="en-US" sz="3000" dirty="0">
              <a:solidFill>
                <a:srgbClr val="5F3913"/>
              </a:solidFill>
              <a:latin typeface="Berlin Sans FB Demi" panose="020E0802020502020306" pitchFamily="34" charset="0"/>
            </a:endParaRPr>
          </a:p>
        </p:txBody>
      </p:sp>
      <p:sp>
        <p:nvSpPr>
          <p:cNvPr id="8" name="TextBox 7"/>
          <p:cNvSpPr txBox="1"/>
          <p:nvPr/>
        </p:nvSpPr>
        <p:spPr>
          <a:xfrm>
            <a:off x="488515" y="6276548"/>
            <a:ext cx="1495202"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14</a:t>
            </a:r>
          </a:p>
        </p:txBody>
      </p:sp>
      <p:cxnSp>
        <p:nvCxnSpPr>
          <p:cNvPr id="9" name="Straight Connector 8"/>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1077264" y="2378173"/>
            <a:ext cx="10204619" cy="3539430"/>
          </a:xfrm>
          <a:prstGeom prst="rect">
            <a:avLst/>
          </a:prstGeom>
          <a:noFill/>
        </p:spPr>
        <p:txBody>
          <a:bodyPr wrap="square" rtlCol="0">
            <a:spAutoFit/>
          </a:bodyPr>
          <a:lstStyle/>
          <a:p>
            <a:r>
              <a:rPr lang="es-ES" sz="3200" dirty="0">
                <a:solidFill>
                  <a:srgbClr val="5F3913"/>
                </a:solidFill>
                <a:latin typeface="Berlin Sans FB" panose="020E0602020502020306" pitchFamily="34" charset="0"/>
              </a:rPr>
              <a:t>Luego, después de condenarlos con la ley, vemos una hermosa proclamación del evangelio. </a:t>
            </a:r>
            <a:r>
              <a:rPr lang="es-ES" sz="3200" i="1" dirty="0">
                <a:solidFill>
                  <a:srgbClr val="5F3913"/>
                </a:solidFill>
                <a:latin typeface="Berlin Sans FB" panose="020E0602020502020306" pitchFamily="34" charset="0"/>
              </a:rPr>
              <a:t>“Vengan ahora, y pongamos las cosas en claro” </a:t>
            </a:r>
            <a:r>
              <a:rPr lang="es-ES" sz="3200" dirty="0">
                <a:solidFill>
                  <a:srgbClr val="5F3913"/>
                </a:solidFill>
                <a:latin typeface="Berlin Sans FB" panose="020E0602020502020306" pitchFamily="34" charset="0"/>
              </a:rPr>
              <a:t>nos recuerda a un tribunal donde se dictará un veredicto. </a:t>
            </a:r>
          </a:p>
          <a:p>
            <a:r>
              <a:rPr lang="es-ES" sz="3200" dirty="0">
                <a:solidFill>
                  <a:srgbClr val="018443"/>
                </a:solidFill>
                <a:latin typeface="Berlin Sans FB" panose="020E0602020502020306" pitchFamily="34" charset="0"/>
              </a:rPr>
              <a:t>Y cuál es el veredicto: </a:t>
            </a:r>
            <a:r>
              <a:rPr lang="es-ES" sz="3200" i="1" dirty="0">
                <a:solidFill>
                  <a:srgbClr val="018443"/>
                </a:solidFill>
                <a:latin typeface="Berlin Sans FB" panose="020E0602020502020306" pitchFamily="34" charset="0"/>
              </a:rPr>
              <a:t>“Si sus pecados son como la grana, se pondrán blancos como la nieve. Si son rojos como el carmesí, se pondrán blancos como la lana.”</a:t>
            </a:r>
            <a:endParaRPr lang="en-US" sz="3200" i="1" dirty="0">
              <a:solidFill>
                <a:srgbClr val="018443"/>
              </a:solidFill>
              <a:latin typeface="Berlin Sans FB" panose="020E0602020502020306" pitchFamily="34" charset="0"/>
            </a:endParaRPr>
          </a:p>
        </p:txBody>
      </p:sp>
    </p:spTree>
    <p:extLst>
      <p:ext uri="{BB962C8B-B14F-4D97-AF65-F5344CB8AC3E}">
        <p14:creationId xmlns:p14="http://schemas.microsoft.com/office/powerpoint/2010/main" val="525505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2" name="TextBox 1"/>
          <p:cNvSpPr txBox="1"/>
          <p:nvPr/>
        </p:nvSpPr>
        <p:spPr>
          <a:xfrm>
            <a:off x="986508" y="1063318"/>
            <a:ext cx="10364114" cy="2800767"/>
          </a:xfrm>
          <a:prstGeom prst="rect">
            <a:avLst/>
          </a:prstGeom>
          <a:noFill/>
        </p:spPr>
        <p:txBody>
          <a:bodyPr wrap="square" rtlCol="0">
            <a:spAutoFit/>
          </a:bodyPr>
          <a:lstStyle/>
          <a:p>
            <a:pPr algn="ctr"/>
            <a:r>
              <a:rPr lang="es-ES" sz="4400" dirty="0">
                <a:solidFill>
                  <a:srgbClr val="5F3913"/>
                </a:solidFill>
                <a:latin typeface="Berlin Sans FB Demi" panose="020E0802020502020306" pitchFamily="34" charset="0"/>
              </a:rPr>
              <a:t>¿Qué consuelo especial encuentras en las palabras de Jeremías 31:34, “Y yo perdonaré su maldad, y no volveré a acordarme de su pecado”? </a:t>
            </a:r>
            <a:endParaRPr lang="en-US" sz="4400" dirty="0">
              <a:solidFill>
                <a:srgbClr val="5F3913"/>
              </a:solidFill>
              <a:latin typeface="Berlin Sans FB Demi" panose="020E0802020502020306" pitchFamily="34" charset="0"/>
            </a:endParaRPr>
          </a:p>
        </p:txBody>
      </p:sp>
      <p:sp>
        <p:nvSpPr>
          <p:cNvPr id="6" name="TextBox 5"/>
          <p:cNvSpPr txBox="1"/>
          <p:nvPr/>
        </p:nvSpPr>
        <p:spPr>
          <a:xfrm>
            <a:off x="1196171" y="4442378"/>
            <a:ext cx="9944788" cy="707886"/>
          </a:xfrm>
          <a:prstGeom prst="rect">
            <a:avLst/>
          </a:prstGeom>
          <a:solidFill>
            <a:srgbClr val="E6E6E6"/>
          </a:solidFill>
        </p:spPr>
        <p:txBody>
          <a:bodyPr wrap="square" rtlCol="0">
            <a:spAutoFit/>
          </a:bodyPr>
          <a:lstStyle/>
          <a:p>
            <a:pPr algn="ctr"/>
            <a:r>
              <a:rPr lang="es-CO" sz="4000" dirty="0">
                <a:solidFill>
                  <a:srgbClr val="018443"/>
                </a:solidFill>
                <a:latin typeface="Berlin Sans FB" panose="020E0602020502020306" pitchFamily="34" charset="0"/>
              </a:rPr>
              <a:t>Comparemos, veamos lo que otros han dicho</a:t>
            </a:r>
            <a:endParaRPr lang="en-US" sz="4000" dirty="0">
              <a:solidFill>
                <a:srgbClr val="018443"/>
              </a:solidFill>
              <a:latin typeface="Berlin Sans FB" panose="020E0602020502020306" pitchFamily="34" charset="0"/>
            </a:endParaRPr>
          </a:p>
        </p:txBody>
      </p:sp>
      <p:sp>
        <p:nvSpPr>
          <p:cNvPr id="8" name="TextBox 7"/>
          <p:cNvSpPr txBox="1"/>
          <p:nvPr/>
        </p:nvSpPr>
        <p:spPr>
          <a:xfrm>
            <a:off x="488515" y="6276548"/>
            <a:ext cx="1495202"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15</a:t>
            </a:r>
          </a:p>
        </p:txBody>
      </p:sp>
      <p:cxnSp>
        <p:nvCxnSpPr>
          <p:cNvPr id="9" name="Straight Connector 8"/>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2294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2" name="TextBox 1"/>
          <p:cNvSpPr txBox="1"/>
          <p:nvPr/>
        </p:nvSpPr>
        <p:spPr>
          <a:xfrm>
            <a:off x="986507" y="455140"/>
            <a:ext cx="10364114" cy="2554545"/>
          </a:xfrm>
          <a:prstGeom prst="rect">
            <a:avLst/>
          </a:prstGeom>
          <a:noFill/>
        </p:spPr>
        <p:txBody>
          <a:bodyPr wrap="square" rtlCol="0">
            <a:spAutoFit/>
          </a:bodyPr>
          <a:lstStyle/>
          <a:p>
            <a:pPr algn="ctr"/>
            <a:r>
              <a:rPr lang="es-ES" sz="4000" dirty="0">
                <a:solidFill>
                  <a:srgbClr val="5F3913"/>
                </a:solidFill>
                <a:latin typeface="Berlin Sans FB Demi" panose="020E0802020502020306" pitchFamily="34" charset="0"/>
              </a:rPr>
              <a:t>¿Qué consuelo especial encuentras en las palabras de Jeremías 31:34, “Y yo perdonaré su maldad, y no volveré a acordarme de su pecado”? </a:t>
            </a:r>
            <a:endParaRPr lang="en-US" sz="4000" dirty="0">
              <a:solidFill>
                <a:srgbClr val="5F3913"/>
              </a:solidFill>
              <a:latin typeface="Berlin Sans FB Demi" panose="020E0802020502020306" pitchFamily="34" charset="0"/>
            </a:endParaRPr>
          </a:p>
        </p:txBody>
      </p:sp>
      <p:sp>
        <p:nvSpPr>
          <p:cNvPr id="4" name="TextBox 3"/>
          <p:cNvSpPr txBox="1"/>
          <p:nvPr/>
        </p:nvSpPr>
        <p:spPr>
          <a:xfrm>
            <a:off x="1247308" y="3214959"/>
            <a:ext cx="9842511" cy="2308324"/>
          </a:xfrm>
          <a:prstGeom prst="rect">
            <a:avLst/>
          </a:prstGeom>
          <a:noFill/>
        </p:spPr>
        <p:txBody>
          <a:bodyPr wrap="square" rtlCol="0">
            <a:spAutoFit/>
          </a:bodyPr>
          <a:lstStyle/>
          <a:p>
            <a:r>
              <a:rPr lang="es-ES" sz="3600" dirty="0">
                <a:solidFill>
                  <a:srgbClr val="018443"/>
                </a:solidFill>
                <a:latin typeface="Berlin Sans FB" panose="020E0602020502020306" pitchFamily="34" charset="0"/>
              </a:rPr>
              <a:t>Es reconfortante saber que Dios no solamente nos perdona, también se olvida la vergüenza de nuestros pecados. Ya no los recuerda. Es como si nunca hubiera pasado.</a:t>
            </a:r>
          </a:p>
        </p:txBody>
      </p:sp>
      <p:sp>
        <p:nvSpPr>
          <p:cNvPr id="8" name="TextBox 7"/>
          <p:cNvSpPr txBox="1"/>
          <p:nvPr/>
        </p:nvSpPr>
        <p:spPr>
          <a:xfrm>
            <a:off x="488515" y="6276548"/>
            <a:ext cx="1495202"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16</a:t>
            </a:r>
          </a:p>
        </p:txBody>
      </p:sp>
      <p:cxnSp>
        <p:nvCxnSpPr>
          <p:cNvPr id="9" name="Straight Connector 8"/>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1976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3" name="TextBox 2"/>
          <p:cNvSpPr txBox="1"/>
          <p:nvPr/>
        </p:nvSpPr>
        <p:spPr>
          <a:xfrm>
            <a:off x="488515" y="6276548"/>
            <a:ext cx="1495202"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17</a:t>
            </a:r>
          </a:p>
        </p:txBody>
      </p:sp>
      <p:cxnSp>
        <p:nvCxnSpPr>
          <p:cNvPr id="7" name="Straight Connector 6"/>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86508" y="1006720"/>
            <a:ext cx="10364114" cy="769441"/>
          </a:xfrm>
          <a:prstGeom prst="rect">
            <a:avLst/>
          </a:prstGeom>
          <a:noFill/>
        </p:spPr>
        <p:txBody>
          <a:bodyPr wrap="square" rtlCol="0">
            <a:spAutoFit/>
          </a:bodyPr>
          <a:lstStyle/>
          <a:p>
            <a:pPr algn="ctr"/>
            <a:r>
              <a:rPr lang="es-ES" sz="4400" dirty="0">
                <a:solidFill>
                  <a:srgbClr val="018443"/>
                </a:solidFill>
                <a:latin typeface="Berlin Sans FB Demi" panose="020E0802020502020306" pitchFamily="34" charset="0"/>
              </a:rPr>
              <a:t>Resumamos  5-10 minutos</a:t>
            </a:r>
            <a:endParaRPr lang="en-US" sz="4400" dirty="0">
              <a:solidFill>
                <a:srgbClr val="018443"/>
              </a:solidFill>
              <a:latin typeface="Berlin Sans FB Demi" panose="020E0802020502020306" pitchFamily="34" charset="0"/>
            </a:endParaRPr>
          </a:p>
        </p:txBody>
      </p:sp>
      <p:pic>
        <p:nvPicPr>
          <p:cNvPr id="18434" name="Picture 2" descr="Image result for professor teaching cartoon&qu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3323" y="1776161"/>
            <a:ext cx="6250484" cy="4164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8459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3" name="TextBox 2"/>
          <p:cNvSpPr txBox="1"/>
          <p:nvPr/>
        </p:nvSpPr>
        <p:spPr>
          <a:xfrm>
            <a:off x="488515" y="6276548"/>
            <a:ext cx="1495202"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18</a:t>
            </a:r>
          </a:p>
        </p:txBody>
      </p:sp>
      <p:cxnSp>
        <p:nvCxnSpPr>
          <p:cNvPr id="7" name="Straight Connector 6"/>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6808755" y="370241"/>
            <a:ext cx="4573861" cy="5632311"/>
          </a:xfrm>
          <a:prstGeom prst="rect">
            <a:avLst/>
          </a:prstGeom>
          <a:noFill/>
        </p:spPr>
        <p:txBody>
          <a:bodyPr wrap="square" rtlCol="0">
            <a:spAutoFit/>
          </a:bodyPr>
          <a:lstStyle/>
          <a:p>
            <a:pPr marL="571500" indent="-571500">
              <a:buFont typeface="Arial" panose="020B0604020202020204" pitchFamily="34" charset="0"/>
              <a:buChar char="•"/>
            </a:pPr>
            <a:r>
              <a:rPr lang="es-ES" sz="4000" dirty="0">
                <a:solidFill>
                  <a:srgbClr val="5F3913"/>
                </a:solidFill>
                <a:latin typeface="Berlin Sans FB Demi" panose="020E0802020502020306" pitchFamily="34" charset="0"/>
              </a:rPr>
              <a:t>cubre la vergüenza de mis pecados </a:t>
            </a:r>
          </a:p>
          <a:p>
            <a:pPr marL="571500" indent="-571500">
              <a:buFont typeface="Arial" panose="020B0604020202020204" pitchFamily="34" charset="0"/>
              <a:buChar char="•"/>
            </a:pPr>
            <a:r>
              <a:rPr lang="es-ES" sz="4000" dirty="0">
                <a:solidFill>
                  <a:srgbClr val="5F3913"/>
                </a:solidFill>
                <a:latin typeface="Berlin Sans FB Demi" panose="020E0802020502020306" pitchFamily="34" charset="0"/>
              </a:rPr>
              <a:t>me hace hermoso/a los ojos de Dios, </a:t>
            </a:r>
          </a:p>
          <a:p>
            <a:pPr marL="571500" indent="-571500">
              <a:buFont typeface="Arial" panose="020B0604020202020204" pitchFamily="34" charset="0"/>
              <a:buChar char="•"/>
            </a:pPr>
            <a:r>
              <a:rPr lang="es-ES" sz="4000" dirty="0">
                <a:solidFill>
                  <a:srgbClr val="5F3913"/>
                </a:solidFill>
                <a:latin typeface="Berlin Sans FB Demi" panose="020E0802020502020306" pitchFamily="34" charset="0"/>
              </a:rPr>
              <a:t>me protege de la condenación eterna.</a:t>
            </a:r>
            <a:endParaRPr lang="en-US" sz="4000" dirty="0">
              <a:solidFill>
                <a:srgbClr val="018443"/>
              </a:solidFill>
              <a:latin typeface="Berlin Sans FB Demi" panose="020E0802020502020306" pitchFamily="34" charset="0"/>
            </a:endParaRPr>
          </a:p>
        </p:txBody>
      </p:sp>
      <p:pic>
        <p:nvPicPr>
          <p:cNvPr id="1026" name="Picture 2" descr="Image result for revistido en Cristo"/>
          <p:cNvPicPr>
            <a:picLocks noChangeAspect="1" noChangeArrowheads="1"/>
          </p:cNvPicPr>
          <p:nvPr/>
        </p:nvPicPr>
        <p:blipFill rotWithShape="1">
          <a:blip r:embed="rId3">
            <a:extLst>
              <a:ext uri="{28A0092B-C50C-407E-A947-70E740481C1C}">
                <a14:useLocalDpi xmlns:a14="http://schemas.microsoft.com/office/drawing/2010/main" val="0"/>
              </a:ext>
            </a:extLst>
          </a:blip>
          <a:srcRect l="8452" r="8754"/>
          <a:stretch/>
        </p:blipFill>
        <p:spPr bwMode="auto">
          <a:xfrm>
            <a:off x="1103083" y="1844488"/>
            <a:ext cx="4842915" cy="438703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91327" y="185703"/>
            <a:ext cx="5866429" cy="1938992"/>
          </a:xfrm>
          <a:prstGeom prst="rect">
            <a:avLst/>
          </a:prstGeom>
          <a:noFill/>
        </p:spPr>
        <p:txBody>
          <a:bodyPr wrap="square" rtlCol="0">
            <a:spAutoFit/>
          </a:bodyPr>
          <a:lstStyle/>
          <a:p>
            <a:pPr algn="ctr"/>
            <a:r>
              <a:rPr lang="es-ES" sz="4000" dirty="0">
                <a:solidFill>
                  <a:srgbClr val="018443"/>
                </a:solidFill>
                <a:latin typeface="Berlin Sans FB Demi" panose="020E0802020502020306" pitchFamily="34" charset="0"/>
              </a:rPr>
              <a:t>la perfecta obediencia de Cristo como mi sustituto</a:t>
            </a:r>
          </a:p>
        </p:txBody>
      </p:sp>
    </p:spTree>
    <p:extLst>
      <p:ext uri="{BB962C8B-B14F-4D97-AF65-F5344CB8AC3E}">
        <p14:creationId xmlns:p14="http://schemas.microsoft.com/office/powerpoint/2010/main" val="34118288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3" name="TextBox 2"/>
          <p:cNvSpPr txBox="1"/>
          <p:nvPr/>
        </p:nvSpPr>
        <p:spPr>
          <a:xfrm>
            <a:off x="488515" y="6276548"/>
            <a:ext cx="1495202"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19</a:t>
            </a:r>
          </a:p>
        </p:txBody>
      </p:sp>
      <p:cxnSp>
        <p:nvCxnSpPr>
          <p:cNvPr id="7" name="Straight Connector 6"/>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5552509" y="1277622"/>
            <a:ext cx="5669749" cy="3970318"/>
          </a:xfrm>
          <a:prstGeom prst="rect">
            <a:avLst/>
          </a:prstGeom>
          <a:noFill/>
        </p:spPr>
        <p:txBody>
          <a:bodyPr wrap="square" rtlCol="0">
            <a:spAutoFit/>
          </a:bodyPr>
          <a:lstStyle/>
          <a:p>
            <a:pPr algn="ctr"/>
            <a:r>
              <a:rPr lang="es-ES" sz="4400" dirty="0">
                <a:solidFill>
                  <a:srgbClr val="5F3913"/>
                </a:solidFill>
                <a:latin typeface="Berlin Sans FB Demi" panose="020E0802020502020306" pitchFamily="34" charset="0"/>
              </a:rPr>
              <a:t>¿Cómo te habla este pasaje? </a:t>
            </a:r>
          </a:p>
          <a:p>
            <a:pPr algn="ctr"/>
            <a:endParaRPr lang="es-ES" sz="4400" dirty="0">
              <a:solidFill>
                <a:srgbClr val="018443"/>
              </a:solidFill>
              <a:latin typeface="Berlin Sans FB Demi" panose="020E0802020502020306" pitchFamily="34" charset="0"/>
            </a:endParaRPr>
          </a:p>
          <a:p>
            <a:pPr algn="ctr"/>
            <a:r>
              <a:rPr lang="es-ES" sz="4000" dirty="0">
                <a:solidFill>
                  <a:srgbClr val="018443"/>
                </a:solidFill>
                <a:latin typeface="Berlin Sans FB Demi" panose="020E0802020502020306" pitchFamily="34" charset="0"/>
              </a:rPr>
              <a:t>“... la </a:t>
            </a:r>
            <a:r>
              <a:rPr lang="es-ES" sz="4000" dirty="0">
                <a:solidFill>
                  <a:srgbClr val="FF0000"/>
                </a:solidFill>
                <a:latin typeface="Berlin Sans FB Demi" panose="020E0802020502020306" pitchFamily="34" charset="0"/>
              </a:rPr>
              <a:t>sangre</a:t>
            </a:r>
            <a:r>
              <a:rPr lang="es-ES" sz="4000" dirty="0">
                <a:solidFill>
                  <a:srgbClr val="018443"/>
                </a:solidFill>
                <a:latin typeface="Berlin Sans FB Demi" panose="020E0802020502020306" pitchFamily="34" charset="0"/>
              </a:rPr>
              <a:t> de Jesús, su Hijo, nos </a:t>
            </a:r>
            <a:r>
              <a:rPr lang="es-ES" sz="4000" dirty="0">
                <a:solidFill>
                  <a:srgbClr val="FF0000"/>
                </a:solidFill>
                <a:latin typeface="Berlin Sans FB Demi" panose="020E0802020502020306" pitchFamily="34" charset="0"/>
              </a:rPr>
              <a:t>limpia</a:t>
            </a:r>
            <a:r>
              <a:rPr lang="es-ES" sz="4000" dirty="0">
                <a:solidFill>
                  <a:srgbClr val="018443"/>
                </a:solidFill>
                <a:latin typeface="Berlin Sans FB Demi" panose="020E0802020502020306" pitchFamily="34" charset="0"/>
              </a:rPr>
              <a:t> de </a:t>
            </a:r>
            <a:r>
              <a:rPr lang="es-ES" sz="4000" dirty="0">
                <a:solidFill>
                  <a:srgbClr val="FF0000"/>
                </a:solidFill>
                <a:latin typeface="Berlin Sans FB Demi" panose="020E0802020502020306" pitchFamily="34" charset="0"/>
              </a:rPr>
              <a:t>todo</a:t>
            </a:r>
            <a:r>
              <a:rPr lang="es-ES" sz="4000" dirty="0">
                <a:solidFill>
                  <a:srgbClr val="018443"/>
                </a:solidFill>
                <a:latin typeface="Berlin Sans FB Demi" panose="020E0802020502020306" pitchFamily="34" charset="0"/>
              </a:rPr>
              <a:t> pecado”. 1 Juan 1:7</a:t>
            </a:r>
            <a:endParaRPr lang="en-US" sz="4000" dirty="0">
              <a:solidFill>
                <a:srgbClr val="018443"/>
              </a:solidFill>
              <a:latin typeface="Berlin Sans FB Demi" panose="020E0802020502020306" pitchFamily="34" charset="0"/>
            </a:endParaRPr>
          </a:p>
        </p:txBody>
      </p:sp>
      <p:pic>
        <p:nvPicPr>
          <p:cNvPr id="4" name="Picture 2" descr="Image result for christ crucifi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4174" y="763802"/>
            <a:ext cx="3843884" cy="4997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9681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8066" y="1894266"/>
            <a:ext cx="12192000" cy="769441"/>
          </a:xfrm>
          <a:prstGeom prst="rect">
            <a:avLst/>
          </a:prstGeom>
          <a:noFill/>
        </p:spPr>
        <p:txBody>
          <a:bodyPr wrap="square" rtlCol="0">
            <a:spAutoFit/>
          </a:bodyPr>
          <a:lstStyle/>
          <a:p>
            <a:pPr algn="ctr"/>
            <a:r>
              <a:rPr lang="es-CO" sz="4400" dirty="0">
                <a:solidFill>
                  <a:srgbClr val="018443"/>
                </a:solidFill>
                <a:latin typeface="Berlin Sans FB Demi" panose="020E0802020502020306" pitchFamily="34" charset="0"/>
              </a:rPr>
              <a:t>Adoremos al Señor </a:t>
            </a:r>
            <a:r>
              <a:rPr lang="en-US" sz="4400" dirty="0">
                <a:solidFill>
                  <a:srgbClr val="018443"/>
                </a:solidFill>
                <a:latin typeface="Berlin Sans FB Demi" panose="020E0802020502020306" pitchFamily="34" charset="0"/>
              </a:rPr>
              <a:t>– 3/8</a:t>
            </a:r>
            <a:endParaRPr lang="es-CO" sz="4400" dirty="0">
              <a:solidFill>
                <a:srgbClr val="018443"/>
              </a:solidFill>
              <a:latin typeface="Berlin Sans FB Demi" panose="020E0802020502020306" pitchFamily="34" charset="0"/>
            </a:endParaRPr>
          </a:p>
        </p:txBody>
      </p:sp>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13" name="TextBox 12"/>
          <p:cNvSpPr txBox="1"/>
          <p:nvPr/>
        </p:nvSpPr>
        <p:spPr>
          <a:xfrm>
            <a:off x="488515" y="6276548"/>
            <a:ext cx="1495202"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2</a:t>
            </a:r>
          </a:p>
        </p:txBody>
      </p:sp>
      <p:cxnSp>
        <p:nvCxnSpPr>
          <p:cNvPr id="14" name="Straight Connector 13"/>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025205" y="3429000"/>
            <a:ext cx="8141590" cy="1323439"/>
          </a:xfrm>
          <a:prstGeom prst="rect">
            <a:avLst/>
          </a:prstGeom>
          <a:solidFill>
            <a:srgbClr val="E6E6E6"/>
          </a:solidFill>
        </p:spPr>
        <p:txBody>
          <a:bodyPr wrap="square" rtlCol="0">
            <a:spAutoFit/>
          </a:bodyPr>
          <a:lstStyle/>
          <a:p>
            <a:pPr algn="ctr"/>
            <a:r>
              <a:rPr lang="es-ES" sz="4000" dirty="0">
                <a:solidFill>
                  <a:srgbClr val="5F3913"/>
                </a:solidFill>
                <a:latin typeface="Berlin Sans FB" panose="020E0602020502020306" pitchFamily="34" charset="0"/>
              </a:rPr>
              <a:t>Cuando Dios mira dentro de tu corazón</a:t>
            </a:r>
            <a:endParaRPr lang="en-US" sz="4000" dirty="0">
              <a:solidFill>
                <a:srgbClr val="5F3913"/>
              </a:solidFill>
              <a:latin typeface="Berlin Sans FB" panose="020E0602020502020306" pitchFamily="34" charset="0"/>
            </a:endParaRPr>
          </a:p>
        </p:txBody>
      </p:sp>
    </p:spTree>
    <p:extLst>
      <p:ext uri="{BB962C8B-B14F-4D97-AF65-F5344CB8AC3E}">
        <p14:creationId xmlns:p14="http://schemas.microsoft.com/office/powerpoint/2010/main" val="3062363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3" name="TextBox 2"/>
          <p:cNvSpPr txBox="1"/>
          <p:nvPr/>
        </p:nvSpPr>
        <p:spPr>
          <a:xfrm>
            <a:off x="488514" y="6276548"/>
            <a:ext cx="1557999"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20</a:t>
            </a:r>
          </a:p>
        </p:txBody>
      </p:sp>
      <p:cxnSp>
        <p:nvCxnSpPr>
          <p:cNvPr id="7" name="Straight Connector 6"/>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6487886" y="464961"/>
            <a:ext cx="5024658" cy="5632311"/>
          </a:xfrm>
          <a:prstGeom prst="rect">
            <a:avLst/>
          </a:prstGeom>
          <a:noFill/>
        </p:spPr>
        <p:txBody>
          <a:bodyPr wrap="square" rtlCol="0">
            <a:spAutoFit/>
          </a:bodyPr>
          <a:lstStyle/>
          <a:p>
            <a:pPr algn="ctr"/>
            <a:r>
              <a:rPr lang="es-ES" sz="3600" dirty="0">
                <a:solidFill>
                  <a:srgbClr val="5F3913"/>
                </a:solidFill>
                <a:latin typeface="Berlin Sans FB Demi" panose="020E0802020502020306" pitchFamily="34" charset="0"/>
              </a:rPr>
              <a:t>“El Señor dice: Vengan ahora, y pongamos las cosas en claro. Si sus pecados son como la grana, se pondrán blancos como la nieve. Si son rojos como el carmesí, se pondrán blancos como la lana.” </a:t>
            </a:r>
            <a:r>
              <a:rPr lang="es-ES" sz="3600" dirty="0">
                <a:solidFill>
                  <a:srgbClr val="018443"/>
                </a:solidFill>
                <a:latin typeface="Berlin Sans FB Demi" panose="020E0802020502020306" pitchFamily="34" charset="0"/>
              </a:rPr>
              <a:t>Isaías 1:18 </a:t>
            </a:r>
            <a:endParaRPr lang="en-US" sz="3600" dirty="0">
              <a:solidFill>
                <a:srgbClr val="018443"/>
              </a:solidFill>
              <a:latin typeface="Berlin Sans FB Demi" panose="020E0802020502020306" pitchFamily="34" charset="0"/>
            </a:endParaRPr>
          </a:p>
        </p:txBody>
      </p:sp>
      <p:pic>
        <p:nvPicPr>
          <p:cNvPr id="3076" name="Picture 4" descr="Image result for god as judge"/>
          <p:cNvPicPr>
            <a:picLocks noChangeAspect="1" noChangeArrowheads="1"/>
          </p:cNvPicPr>
          <p:nvPr/>
        </p:nvPicPr>
        <p:blipFill rotWithShape="1">
          <a:blip r:embed="rId3">
            <a:extLst>
              <a:ext uri="{28A0092B-C50C-407E-A947-70E740481C1C}">
                <a14:useLocalDpi xmlns:a14="http://schemas.microsoft.com/office/drawing/2010/main" val="0"/>
              </a:ext>
            </a:extLst>
          </a:blip>
          <a:srcRect l="17414" r="17401"/>
          <a:stretch/>
        </p:blipFill>
        <p:spPr bwMode="auto">
          <a:xfrm>
            <a:off x="863647" y="637947"/>
            <a:ext cx="5065389" cy="502262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914399" y="914400"/>
            <a:ext cx="4963886" cy="584775"/>
          </a:xfrm>
          <a:prstGeom prst="rect">
            <a:avLst/>
          </a:prstGeom>
          <a:noFill/>
        </p:spPr>
        <p:txBody>
          <a:bodyPr wrap="square" rtlCol="0">
            <a:spAutoFit/>
          </a:bodyPr>
          <a:lstStyle/>
          <a:p>
            <a:pPr algn="ctr"/>
            <a:r>
              <a:rPr lang="es-ES" sz="3200" dirty="0">
                <a:solidFill>
                  <a:schemeClr val="bg1"/>
                </a:solidFill>
                <a:latin typeface="Berlin Sans FB Demi" panose="020E0802020502020306" pitchFamily="34" charset="0"/>
              </a:rPr>
              <a:t>El Veredicto de Dios</a:t>
            </a:r>
            <a:endParaRPr lang="en-US" sz="3200" dirty="0">
              <a:solidFill>
                <a:schemeClr val="bg1"/>
              </a:solidFill>
            </a:endParaRPr>
          </a:p>
        </p:txBody>
      </p:sp>
    </p:spTree>
    <p:extLst>
      <p:ext uri="{BB962C8B-B14F-4D97-AF65-F5344CB8AC3E}">
        <p14:creationId xmlns:p14="http://schemas.microsoft.com/office/powerpoint/2010/main" val="21414158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2" name="TextBox 1"/>
          <p:cNvSpPr txBox="1"/>
          <p:nvPr/>
        </p:nvSpPr>
        <p:spPr>
          <a:xfrm>
            <a:off x="913943" y="1478101"/>
            <a:ext cx="10364114" cy="1446550"/>
          </a:xfrm>
          <a:prstGeom prst="rect">
            <a:avLst/>
          </a:prstGeom>
          <a:noFill/>
        </p:spPr>
        <p:txBody>
          <a:bodyPr wrap="square" rtlCol="0">
            <a:spAutoFit/>
          </a:bodyPr>
          <a:lstStyle/>
          <a:p>
            <a:pPr algn="ctr"/>
            <a:r>
              <a:rPr lang="es-ES" sz="4400" dirty="0">
                <a:solidFill>
                  <a:srgbClr val="5F3913"/>
                </a:solidFill>
                <a:latin typeface="Berlin Sans FB Demi" panose="020E0802020502020306" pitchFamily="34" charset="0"/>
              </a:rPr>
              <a:t>Dios, que no puede olvidar, olvida nuestros pecados</a:t>
            </a:r>
            <a:endParaRPr lang="en-US" sz="4400" dirty="0">
              <a:solidFill>
                <a:srgbClr val="5F3913"/>
              </a:solidFill>
              <a:latin typeface="Berlin Sans FB Demi" panose="020E0802020502020306" pitchFamily="34" charset="0"/>
            </a:endParaRPr>
          </a:p>
        </p:txBody>
      </p:sp>
      <p:sp>
        <p:nvSpPr>
          <p:cNvPr id="4" name="TextBox 3"/>
          <p:cNvSpPr txBox="1"/>
          <p:nvPr/>
        </p:nvSpPr>
        <p:spPr>
          <a:xfrm>
            <a:off x="1165600" y="3382940"/>
            <a:ext cx="10216931" cy="1323439"/>
          </a:xfrm>
          <a:prstGeom prst="rect">
            <a:avLst/>
          </a:prstGeom>
          <a:noFill/>
        </p:spPr>
        <p:txBody>
          <a:bodyPr wrap="square" rtlCol="0">
            <a:spAutoFit/>
          </a:bodyPr>
          <a:lstStyle/>
          <a:p>
            <a:r>
              <a:rPr lang="es-ES" sz="4000" dirty="0">
                <a:solidFill>
                  <a:srgbClr val="018443"/>
                </a:solidFill>
                <a:latin typeface="Berlin Sans FB" panose="020E0602020502020306" pitchFamily="34" charset="0"/>
              </a:rPr>
              <a:t>“ Y yo perdonaré su maldad, y no volveré a acordarme de su pecado.” </a:t>
            </a:r>
            <a:r>
              <a:rPr lang="es-ES" sz="4000" dirty="0">
                <a:solidFill>
                  <a:srgbClr val="5F3913"/>
                </a:solidFill>
                <a:latin typeface="Berlin Sans FB" panose="020E0602020502020306" pitchFamily="34" charset="0"/>
              </a:rPr>
              <a:t>Jeremías 31:34</a:t>
            </a:r>
          </a:p>
        </p:txBody>
      </p:sp>
      <p:sp>
        <p:nvSpPr>
          <p:cNvPr id="8" name="TextBox 7"/>
          <p:cNvSpPr txBox="1"/>
          <p:nvPr/>
        </p:nvSpPr>
        <p:spPr>
          <a:xfrm>
            <a:off x="488515" y="6276548"/>
            <a:ext cx="1582332"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21</a:t>
            </a:r>
          </a:p>
        </p:txBody>
      </p:sp>
      <p:cxnSp>
        <p:nvCxnSpPr>
          <p:cNvPr id="9" name="Straight Connector 8"/>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28317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3" name="TextBox 2"/>
          <p:cNvSpPr txBox="1"/>
          <p:nvPr/>
        </p:nvSpPr>
        <p:spPr>
          <a:xfrm>
            <a:off x="488514" y="6276548"/>
            <a:ext cx="1550147"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22</a:t>
            </a:r>
          </a:p>
        </p:txBody>
      </p:sp>
      <p:cxnSp>
        <p:nvCxnSpPr>
          <p:cNvPr id="7" name="Straight Connector 6"/>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13943" y="642311"/>
            <a:ext cx="10364114" cy="769441"/>
          </a:xfrm>
          <a:prstGeom prst="rect">
            <a:avLst/>
          </a:prstGeom>
          <a:noFill/>
        </p:spPr>
        <p:txBody>
          <a:bodyPr wrap="square" rtlCol="0">
            <a:spAutoFit/>
          </a:bodyPr>
          <a:lstStyle/>
          <a:p>
            <a:pPr algn="ctr"/>
            <a:r>
              <a:rPr lang="es-ES" sz="4400" dirty="0">
                <a:solidFill>
                  <a:srgbClr val="5F3913"/>
                </a:solidFill>
                <a:latin typeface="Berlin Sans FB Demi" panose="020E0802020502020306" pitchFamily="34" charset="0"/>
              </a:rPr>
              <a:t>Profundicemos</a:t>
            </a:r>
            <a:endParaRPr lang="en-US" sz="4400" dirty="0">
              <a:solidFill>
                <a:srgbClr val="5F3913"/>
              </a:solidFill>
              <a:latin typeface="Berlin Sans FB Demi" panose="020E0802020502020306" pitchFamily="34" charset="0"/>
            </a:endParaRPr>
          </a:p>
        </p:txBody>
      </p:sp>
      <p:pic>
        <p:nvPicPr>
          <p:cNvPr id="15362" name="Picture 2" descr="Image result for cartoon man diving&quot;"/>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7734"/>
          <a:stretch/>
        </p:blipFill>
        <p:spPr bwMode="auto">
          <a:xfrm>
            <a:off x="1393360" y="2114315"/>
            <a:ext cx="3090545" cy="343686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6804449" y="4760944"/>
            <a:ext cx="3586401" cy="707886"/>
          </a:xfrm>
          <a:prstGeom prst="rect">
            <a:avLst/>
          </a:prstGeom>
          <a:noFill/>
        </p:spPr>
        <p:txBody>
          <a:bodyPr wrap="square" rtlCol="0">
            <a:spAutoFit/>
          </a:bodyPr>
          <a:lstStyle/>
          <a:p>
            <a:pPr algn="ctr"/>
            <a:r>
              <a:rPr lang="es-CO" sz="4000" dirty="0">
                <a:solidFill>
                  <a:srgbClr val="018443"/>
                </a:solidFill>
                <a:latin typeface="Berlin Sans FB Demi" panose="020E0802020502020306" pitchFamily="34" charset="0"/>
              </a:rPr>
              <a:t>15 - 20 Minutos</a:t>
            </a:r>
            <a:endParaRPr lang="en-US" sz="4000" dirty="0">
              <a:solidFill>
                <a:srgbClr val="018443"/>
              </a:solidFill>
              <a:latin typeface="Berlin Sans FB Demi" panose="020E0802020502020306" pitchFamily="34" charset="0"/>
            </a:endParaRPr>
          </a:p>
        </p:txBody>
      </p:sp>
      <p:pic>
        <p:nvPicPr>
          <p:cNvPr id="15364" name="Picture 4" descr="Image result for clock&quo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7462" y="2200216"/>
            <a:ext cx="2525611" cy="2525611"/>
          </a:xfrm>
          <a:prstGeom prst="rect">
            <a:avLst/>
          </a:prstGeom>
          <a:noFill/>
          <a:extLst>
            <a:ext uri="{909E8E84-426E-40DD-AFC4-6F175D3DCCD1}">
              <a14:hiddenFill xmlns:a14="http://schemas.microsoft.com/office/drawing/2010/main">
                <a:solidFill>
                  <a:srgbClr val="FFFFFF"/>
                </a:solidFill>
              </a14:hiddenFill>
            </a:ext>
          </a:extLst>
        </p:spPr>
      </p:pic>
      <p:sp>
        <p:nvSpPr>
          <p:cNvPr id="2" name="Down Arrow 1"/>
          <p:cNvSpPr/>
          <p:nvPr/>
        </p:nvSpPr>
        <p:spPr>
          <a:xfrm rot="18251760">
            <a:off x="8675646" y="3222288"/>
            <a:ext cx="289932" cy="748021"/>
          </a:xfrm>
          <a:prstGeom prst="downArrow">
            <a:avLst/>
          </a:prstGeom>
          <a:solidFill>
            <a:srgbClr val="0184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866039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3" name="TextBox 2"/>
          <p:cNvSpPr txBox="1"/>
          <p:nvPr/>
        </p:nvSpPr>
        <p:spPr>
          <a:xfrm>
            <a:off x="488515" y="6276548"/>
            <a:ext cx="1552158"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23</a:t>
            </a:r>
          </a:p>
        </p:txBody>
      </p:sp>
      <p:cxnSp>
        <p:nvCxnSpPr>
          <p:cNvPr id="7" name="Straight Connector 6"/>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092009" y="603389"/>
            <a:ext cx="10364114" cy="5139869"/>
          </a:xfrm>
          <a:prstGeom prst="rect">
            <a:avLst/>
          </a:prstGeom>
          <a:noFill/>
        </p:spPr>
        <p:txBody>
          <a:bodyPr wrap="square" rtlCol="0">
            <a:spAutoFit/>
          </a:bodyPr>
          <a:lstStyle/>
          <a:p>
            <a:pPr algn="ctr"/>
            <a:r>
              <a:rPr lang="es-ES" sz="4400" dirty="0">
                <a:solidFill>
                  <a:srgbClr val="5F3913"/>
                </a:solidFill>
                <a:latin typeface="Berlin Sans FB Demi" panose="020E0802020502020306" pitchFamily="34" charset="0"/>
              </a:rPr>
              <a:t>#1 - </a:t>
            </a:r>
            <a:r>
              <a:rPr lang="es-ES" sz="4400" dirty="0">
                <a:solidFill>
                  <a:srgbClr val="018443"/>
                </a:solidFill>
                <a:latin typeface="Berlin Sans FB Demi" panose="020E0802020502020306" pitchFamily="34" charset="0"/>
              </a:rPr>
              <a:t>¿Cómo nos describen las palabras de</a:t>
            </a:r>
          </a:p>
          <a:p>
            <a:pPr algn="ctr"/>
            <a:r>
              <a:rPr lang="es-ES" sz="4400" dirty="0">
                <a:solidFill>
                  <a:srgbClr val="018443"/>
                </a:solidFill>
                <a:latin typeface="Berlin Sans FB Demi" panose="020E0802020502020306" pitchFamily="34" charset="0"/>
              </a:rPr>
              <a:t>1 Pedro 2:9? </a:t>
            </a:r>
          </a:p>
          <a:p>
            <a:endParaRPr lang="es-ES" sz="4000" dirty="0">
              <a:solidFill>
                <a:srgbClr val="018443"/>
              </a:solidFill>
              <a:latin typeface="Berlin Sans FB Demi" panose="020E0802020502020306" pitchFamily="34" charset="0"/>
            </a:endParaRPr>
          </a:p>
          <a:p>
            <a:r>
              <a:rPr lang="es-ES" sz="4000" dirty="0">
                <a:solidFill>
                  <a:srgbClr val="5F3913"/>
                </a:solidFill>
                <a:latin typeface="Berlin Sans FB Demi" panose="020E0802020502020306" pitchFamily="34" charset="0"/>
              </a:rPr>
              <a:t>“Pero ustedes son linaje escogido, real sacerdocio, nación santa, pueblo adquirido por Dios, para que anuncien los hechos maravillosos de aquel que los llamó de las tinieblas a su luz admirable.”</a:t>
            </a:r>
            <a:endParaRPr lang="en-US" sz="4000" dirty="0">
              <a:solidFill>
                <a:srgbClr val="5F3913"/>
              </a:solidFill>
              <a:latin typeface="Berlin Sans FB Demi" panose="020E0802020502020306" pitchFamily="34" charset="0"/>
            </a:endParaRPr>
          </a:p>
        </p:txBody>
      </p:sp>
    </p:spTree>
    <p:extLst>
      <p:ext uri="{BB962C8B-B14F-4D97-AF65-F5344CB8AC3E}">
        <p14:creationId xmlns:p14="http://schemas.microsoft.com/office/powerpoint/2010/main" val="21381843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3" name="TextBox 2"/>
          <p:cNvSpPr txBox="1"/>
          <p:nvPr/>
        </p:nvSpPr>
        <p:spPr>
          <a:xfrm>
            <a:off x="488514" y="6276548"/>
            <a:ext cx="1552159"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24</a:t>
            </a:r>
          </a:p>
        </p:txBody>
      </p:sp>
      <p:cxnSp>
        <p:nvCxnSpPr>
          <p:cNvPr id="7" name="Straight Connector 6"/>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58144" y="430888"/>
            <a:ext cx="10364114" cy="769441"/>
          </a:xfrm>
          <a:prstGeom prst="rect">
            <a:avLst/>
          </a:prstGeom>
          <a:noFill/>
        </p:spPr>
        <p:txBody>
          <a:bodyPr wrap="square" rtlCol="0">
            <a:spAutoFit/>
          </a:bodyPr>
          <a:lstStyle/>
          <a:p>
            <a:pPr algn="ctr"/>
            <a:r>
              <a:rPr lang="es-ES" sz="4400" dirty="0">
                <a:solidFill>
                  <a:srgbClr val="5F3913"/>
                </a:solidFill>
                <a:latin typeface="Berlin Sans FB Demi" panose="020E0802020502020306" pitchFamily="34" charset="0"/>
              </a:rPr>
              <a:t>Organizando los puntos</a:t>
            </a:r>
            <a:endParaRPr lang="en-US" sz="4400" dirty="0">
              <a:solidFill>
                <a:srgbClr val="5F3913"/>
              </a:solidFill>
              <a:latin typeface="Berlin Sans FB Demi" panose="020E0802020502020306" pitchFamily="34" charset="0"/>
            </a:endParaRPr>
          </a:p>
        </p:txBody>
      </p:sp>
      <p:sp>
        <p:nvSpPr>
          <p:cNvPr id="2" name="TextBox 1"/>
          <p:cNvSpPr txBox="1"/>
          <p:nvPr/>
        </p:nvSpPr>
        <p:spPr>
          <a:xfrm>
            <a:off x="780675" y="1708615"/>
            <a:ext cx="10519051" cy="4031873"/>
          </a:xfrm>
          <a:prstGeom prst="rect">
            <a:avLst/>
          </a:prstGeom>
          <a:noFill/>
        </p:spPr>
        <p:txBody>
          <a:bodyPr wrap="square" rtlCol="0">
            <a:spAutoFit/>
          </a:bodyPr>
          <a:lstStyle/>
          <a:p>
            <a:pPr marL="685800" indent="-685800">
              <a:buFont typeface="Arial" panose="020B0604020202020204" pitchFamily="34" charset="0"/>
              <a:buChar char="•"/>
            </a:pPr>
            <a:r>
              <a:rPr lang="es-ES" sz="3200" dirty="0">
                <a:solidFill>
                  <a:srgbClr val="5F3913"/>
                </a:solidFill>
                <a:latin typeface="Berlin Sans FB" panose="020E0602020502020306" pitchFamily="34" charset="0"/>
              </a:rPr>
              <a:t>Un pueblo elegido</a:t>
            </a:r>
            <a:r>
              <a:rPr lang="es-ES" sz="3200" dirty="0">
                <a:solidFill>
                  <a:srgbClr val="018443"/>
                </a:solidFill>
                <a:latin typeface="Berlin Sans FB" panose="020E0602020502020306" pitchFamily="34" charset="0"/>
              </a:rPr>
              <a:t>. Esto es paralelo a lo que leemos en </a:t>
            </a:r>
            <a:r>
              <a:rPr lang="es-ES" sz="3200" dirty="0">
                <a:solidFill>
                  <a:srgbClr val="5F3913"/>
                </a:solidFill>
                <a:latin typeface="Berlin Sans FB" panose="020E0602020502020306" pitchFamily="34" charset="0"/>
              </a:rPr>
              <a:t>Efesios 1:4-6; </a:t>
            </a:r>
          </a:p>
          <a:p>
            <a:pPr marL="685800" indent="-685800">
              <a:buFont typeface="Arial" panose="020B0604020202020204" pitchFamily="34" charset="0"/>
              <a:buChar char="•"/>
            </a:pPr>
            <a:r>
              <a:rPr lang="es-ES" sz="3200" i="1" dirty="0">
                <a:solidFill>
                  <a:srgbClr val="018443"/>
                </a:solidFill>
                <a:latin typeface="Berlin Sans FB" panose="020E0602020502020306" pitchFamily="34" charset="0"/>
              </a:rPr>
              <a:t>“Dios nos escogió antes de la fundación del mundo, para que en su presencia seamos santos e intachables. Por amor nos predestinó para que por medio de Jesucristo fuéramos adoptados como hijos suyos, según el beneplácito de su voluntad, para alabanza de la gloria de su gracia, con la cual nos hizo aceptos en el Amado.” </a:t>
            </a:r>
          </a:p>
        </p:txBody>
      </p:sp>
    </p:spTree>
    <p:extLst>
      <p:ext uri="{BB962C8B-B14F-4D97-AF65-F5344CB8AC3E}">
        <p14:creationId xmlns:p14="http://schemas.microsoft.com/office/powerpoint/2010/main" val="3884618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3" name="TextBox 2"/>
          <p:cNvSpPr txBox="1"/>
          <p:nvPr/>
        </p:nvSpPr>
        <p:spPr>
          <a:xfrm>
            <a:off x="488514" y="6276548"/>
            <a:ext cx="1552159"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25</a:t>
            </a:r>
          </a:p>
        </p:txBody>
      </p:sp>
      <p:cxnSp>
        <p:nvCxnSpPr>
          <p:cNvPr id="7" name="Straight Connector 6"/>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58144" y="470695"/>
            <a:ext cx="10364114" cy="769441"/>
          </a:xfrm>
          <a:prstGeom prst="rect">
            <a:avLst/>
          </a:prstGeom>
          <a:noFill/>
        </p:spPr>
        <p:txBody>
          <a:bodyPr wrap="square" rtlCol="0">
            <a:spAutoFit/>
          </a:bodyPr>
          <a:lstStyle/>
          <a:p>
            <a:pPr algn="ctr"/>
            <a:r>
              <a:rPr lang="es-ES" sz="4400" dirty="0">
                <a:solidFill>
                  <a:srgbClr val="5F3913"/>
                </a:solidFill>
                <a:latin typeface="Berlin Sans FB Demi" panose="020E0802020502020306" pitchFamily="34" charset="0"/>
              </a:rPr>
              <a:t>Organizando los puntos</a:t>
            </a:r>
            <a:endParaRPr lang="en-US" sz="4400" dirty="0">
              <a:solidFill>
                <a:srgbClr val="5F3913"/>
              </a:solidFill>
              <a:latin typeface="Berlin Sans FB Demi" panose="020E0802020502020306" pitchFamily="34" charset="0"/>
            </a:endParaRPr>
          </a:p>
        </p:txBody>
      </p:sp>
      <p:sp>
        <p:nvSpPr>
          <p:cNvPr id="2" name="TextBox 1"/>
          <p:cNvSpPr txBox="1"/>
          <p:nvPr/>
        </p:nvSpPr>
        <p:spPr>
          <a:xfrm>
            <a:off x="858144" y="1837742"/>
            <a:ext cx="10364114" cy="3539430"/>
          </a:xfrm>
          <a:prstGeom prst="rect">
            <a:avLst/>
          </a:prstGeom>
          <a:noFill/>
        </p:spPr>
        <p:txBody>
          <a:bodyPr wrap="square" rtlCol="0">
            <a:spAutoFit/>
          </a:bodyPr>
          <a:lstStyle/>
          <a:p>
            <a:pPr marL="685800" indent="-685800">
              <a:buFont typeface="Arial" panose="020B0604020202020204" pitchFamily="34" charset="0"/>
              <a:buChar char="•"/>
            </a:pPr>
            <a:r>
              <a:rPr lang="es-ES" sz="3200" dirty="0">
                <a:solidFill>
                  <a:srgbClr val="018443"/>
                </a:solidFill>
                <a:latin typeface="Berlin Sans FB" panose="020E0602020502020306" pitchFamily="34" charset="0"/>
              </a:rPr>
              <a:t>Obviamente, no fuimos elegidos por ninguna bondad o mérito de nuestra parte, sino simplemente </a:t>
            </a:r>
            <a:r>
              <a:rPr lang="es-ES" sz="3200" dirty="0">
                <a:solidFill>
                  <a:srgbClr val="5F3913"/>
                </a:solidFill>
                <a:latin typeface="Berlin Sans FB" panose="020E0602020502020306" pitchFamily="34" charset="0"/>
              </a:rPr>
              <a:t>“según el beneplácito de su voluntad”</a:t>
            </a:r>
            <a:r>
              <a:rPr lang="es-ES" sz="3200" dirty="0">
                <a:solidFill>
                  <a:srgbClr val="018443"/>
                </a:solidFill>
                <a:latin typeface="Berlin Sans FB" panose="020E0602020502020306" pitchFamily="34" charset="0"/>
              </a:rPr>
              <a:t>. </a:t>
            </a:r>
          </a:p>
          <a:p>
            <a:pPr marL="685800" indent="-685800">
              <a:buFont typeface="Arial" panose="020B0604020202020204" pitchFamily="34" charset="0"/>
              <a:buChar char="•"/>
            </a:pPr>
            <a:r>
              <a:rPr lang="es-ES" sz="3200" dirty="0">
                <a:solidFill>
                  <a:srgbClr val="018443"/>
                </a:solidFill>
                <a:latin typeface="Berlin Sans FB" panose="020E0602020502020306" pitchFamily="34" charset="0"/>
              </a:rPr>
              <a:t>Talvez, en esta vida, no somos ricos o famosos. Pero hemos sido elegidos por Dios para una vida perfecta en el cielo después de una corta estadía en esta tierra. No hay privilegio más grande.</a:t>
            </a:r>
          </a:p>
        </p:txBody>
      </p:sp>
    </p:spTree>
    <p:extLst>
      <p:ext uri="{BB962C8B-B14F-4D97-AF65-F5344CB8AC3E}">
        <p14:creationId xmlns:p14="http://schemas.microsoft.com/office/powerpoint/2010/main" val="3805453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3" name="TextBox 2"/>
          <p:cNvSpPr txBox="1"/>
          <p:nvPr/>
        </p:nvSpPr>
        <p:spPr>
          <a:xfrm>
            <a:off x="488514" y="6276548"/>
            <a:ext cx="1552159"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26</a:t>
            </a:r>
          </a:p>
        </p:txBody>
      </p:sp>
      <p:cxnSp>
        <p:nvCxnSpPr>
          <p:cNvPr id="7" name="Straight Connector 6"/>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58144" y="430888"/>
            <a:ext cx="10364114" cy="769441"/>
          </a:xfrm>
          <a:prstGeom prst="rect">
            <a:avLst/>
          </a:prstGeom>
          <a:noFill/>
        </p:spPr>
        <p:txBody>
          <a:bodyPr wrap="square" rtlCol="0">
            <a:spAutoFit/>
          </a:bodyPr>
          <a:lstStyle/>
          <a:p>
            <a:pPr algn="ctr"/>
            <a:r>
              <a:rPr lang="es-ES" sz="4400" dirty="0">
                <a:solidFill>
                  <a:srgbClr val="5F3913"/>
                </a:solidFill>
                <a:latin typeface="Berlin Sans FB Demi" panose="020E0802020502020306" pitchFamily="34" charset="0"/>
              </a:rPr>
              <a:t>Organizando los puntos</a:t>
            </a:r>
            <a:endParaRPr lang="en-US" sz="4400" dirty="0">
              <a:solidFill>
                <a:srgbClr val="5F3913"/>
              </a:solidFill>
              <a:latin typeface="Berlin Sans FB Demi" panose="020E0802020502020306" pitchFamily="34" charset="0"/>
            </a:endParaRPr>
          </a:p>
        </p:txBody>
      </p:sp>
      <p:sp>
        <p:nvSpPr>
          <p:cNvPr id="2" name="TextBox 1"/>
          <p:cNvSpPr txBox="1"/>
          <p:nvPr/>
        </p:nvSpPr>
        <p:spPr>
          <a:xfrm>
            <a:off x="858144" y="1708615"/>
            <a:ext cx="10519051" cy="4031873"/>
          </a:xfrm>
          <a:prstGeom prst="rect">
            <a:avLst/>
          </a:prstGeom>
          <a:noFill/>
        </p:spPr>
        <p:txBody>
          <a:bodyPr wrap="square" rtlCol="0">
            <a:spAutoFit/>
          </a:bodyPr>
          <a:lstStyle/>
          <a:p>
            <a:pPr marL="685800" indent="-685800">
              <a:buFont typeface="Arial" panose="020B0604020202020204" pitchFamily="34" charset="0"/>
              <a:buChar char="•"/>
            </a:pPr>
            <a:r>
              <a:rPr lang="es-ES" sz="3200" dirty="0">
                <a:solidFill>
                  <a:srgbClr val="018443"/>
                </a:solidFill>
                <a:latin typeface="Berlin Sans FB" panose="020E0602020502020306" pitchFamily="34" charset="0"/>
              </a:rPr>
              <a:t>Se nos describe como un </a:t>
            </a:r>
            <a:r>
              <a:rPr lang="es-ES" sz="3200" dirty="0">
                <a:solidFill>
                  <a:srgbClr val="5F3913"/>
                </a:solidFill>
                <a:latin typeface="Berlin Sans FB" panose="020E0602020502020306" pitchFamily="34" charset="0"/>
              </a:rPr>
              <a:t>sacerdocio real</a:t>
            </a:r>
            <a:r>
              <a:rPr lang="es-ES" sz="3200" dirty="0">
                <a:solidFill>
                  <a:srgbClr val="018443"/>
                </a:solidFill>
                <a:latin typeface="Berlin Sans FB" panose="020E0602020502020306" pitchFamily="34" charset="0"/>
              </a:rPr>
              <a:t>. Real significa que estamos al servicio de Cristo, nuestro Rey.  Pensamos en la palabras de 2 Corintios 5:19,20</a:t>
            </a:r>
          </a:p>
          <a:p>
            <a:endParaRPr lang="es-ES" sz="3200" dirty="0">
              <a:solidFill>
                <a:srgbClr val="018443"/>
              </a:solidFill>
              <a:latin typeface="Berlin Sans FB" panose="020E0602020502020306" pitchFamily="34" charset="0"/>
            </a:endParaRPr>
          </a:p>
          <a:p>
            <a:pPr marL="685800" indent="-685800">
              <a:buFont typeface="Arial" panose="020B0604020202020204" pitchFamily="34" charset="0"/>
              <a:buChar char="•"/>
            </a:pPr>
            <a:r>
              <a:rPr lang="es-ES" sz="3200" dirty="0">
                <a:solidFill>
                  <a:srgbClr val="5F3913"/>
                </a:solidFill>
                <a:latin typeface="Berlin Sans FB" panose="020E0602020502020306" pitchFamily="34" charset="0"/>
              </a:rPr>
              <a:t>“….a nosotros nos encargó el mensaje de la reconciliación. Así que somos embajadores en nombre de Cristo, y como si Dios les rogara a ustedes por medio de nosotros”. Somos un sacerdocio al servicio de nuestro rey.</a:t>
            </a:r>
          </a:p>
        </p:txBody>
      </p:sp>
    </p:spTree>
    <p:extLst>
      <p:ext uri="{BB962C8B-B14F-4D97-AF65-F5344CB8AC3E}">
        <p14:creationId xmlns:p14="http://schemas.microsoft.com/office/powerpoint/2010/main" val="769472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3" name="TextBox 2"/>
          <p:cNvSpPr txBox="1"/>
          <p:nvPr/>
        </p:nvSpPr>
        <p:spPr>
          <a:xfrm>
            <a:off x="488514" y="6276548"/>
            <a:ext cx="1552159"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27</a:t>
            </a:r>
          </a:p>
        </p:txBody>
      </p:sp>
      <p:cxnSp>
        <p:nvCxnSpPr>
          <p:cNvPr id="7" name="Straight Connector 6"/>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58144" y="430888"/>
            <a:ext cx="10364114" cy="769441"/>
          </a:xfrm>
          <a:prstGeom prst="rect">
            <a:avLst/>
          </a:prstGeom>
          <a:noFill/>
        </p:spPr>
        <p:txBody>
          <a:bodyPr wrap="square" rtlCol="0">
            <a:spAutoFit/>
          </a:bodyPr>
          <a:lstStyle/>
          <a:p>
            <a:pPr algn="ctr"/>
            <a:r>
              <a:rPr lang="es-ES" sz="4400" dirty="0">
                <a:solidFill>
                  <a:srgbClr val="5F3913"/>
                </a:solidFill>
                <a:latin typeface="Berlin Sans FB Demi" panose="020E0802020502020306" pitchFamily="34" charset="0"/>
              </a:rPr>
              <a:t>Organizando los puntos</a:t>
            </a:r>
            <a:endParaRPr lang="en-US" sz="4400" dirty="0">
              <a:solidFill>
                <a:srgbClr val="5F3913"/>
              </a:solidFill>
              <a:latin typeface="Berlin Sans FB Demi" panose="020E0802020502020306" pitchFamily="34" charset="0"/>
            </a:endParaRPr>
          </a:p>
        </p:txBody>
      </p:sp>
      <p:sp>
        <p:nvSpPr>
          <p:cNvPr id="2" name="TextBox 1"/>
          <p:cNvSpPr txBox="1"/>
          <p:nvPr/>
        </p:nvSpPr>
        <p:spPr>
          <a:xfrm>
            <a:off x="858144" y="1548445"/>
            <a:ext cx="10519051" cy="4524315"/>
          </a:xfrm>
          <a:prstGeom prst="rect">
            <a:avLst/>
          </a:prstGeom>
          <a:noFill/>
        </p:spPr>
        <p:txBody>
          <a:bodyPr wrap="square" rtlCol="0">
            <a:spAutoFit/>
          </a:bodyPr>
          <a:lstStyle/>
          <a:p>
            <a:pPr marL="685800" indent="-685800">
              <a:buFont typeface="Arial" panose="020B0604020202020204" pitchFamily="34" charset="0"/>
              <a:buChar char="•"/>
            </a:pPr>
            <a:r>
              <a:rPr lang="es-ES" sz="3200" dirty="0">
                <a:solidFill>
                  <a:srgbClr val="018443"/>
                </a:solidFill>
                <a:latin typeface="Berlin Sans FB" panose="020E0602020502020306" pitchFamily="34" charset="0"/>
              </a:rPr>
              <a:t>Una </a:t>
            </a:r>
            <a:r>
              <a:rPr lang="es-ES" sz="3200" dirty="0">
                <a:solidFill>
                  <a:srgbClr val="5F3913"/>
                </a:solidFill>
                <a:latin typeface="Berlin Sans FB" panose="020E0602020502020306" pitchFamily="34" charset="0"/>
              </a:rPr>
              <a:t>nación santa</a:t>
            </a:r>
            <a:r>
              <a:rPr lang="es-ES" sz="3200" dirty="0">
                <a:solidFill>
                  <a:srgbClr val="018443"/>
                </a:solidFill>
                <a:latin typeface="Berlin Sans FB" panose="020E0602020502020306" pitchFamily="34" charset="0"/>
              </a:rPr>
              <a:t>. Entendido en el significado de la palabra “santo” es “apartado - dedicado a Dios”. </a:t>
            </a:r>
          </a:p>
          <a:p>
            <a:pPr marL="685800" indent="-685800">
              <a:buFont typeface="Arial" panose="020B0604020202020204" pitchFamily="34" charset="0"/>
              <a:buChar char="•"/>
            </a:pPr>
            <a:r>
              <a:rPr lang="es-ES" sz="3200" dirty="0">
                <a:solidFill>
                  <a:srgbClr val="018443"/>
                </a:solidFill>
                <a:latin typeface="Berlin Sans FB" panose="020E0602020502020306" pitchFamily="34" charset="0"/>
              </a:rPr>
              <a:t>Un pueblo que es </a:t>
            </a:r>
            <a:r>
              <a:rPr lang="es-ES" sz="3200" dirty="0">
                <a:solidFill>
                  <a:srgbClr val="5F3913"/>
                </a:solidFill>
                <a:latin typeface="Berlin Sans FB" panose="020E0602020502020306" pitchFamily="34" charset="0"/>
              </a:rPr>
              <a:t>posesión de Dios</a:t>
            </a:r>
            <a:r>
              <a:rPr lang="es-ES" sz="3200" dirty="0">
                <a:solidFill>
                  <a:srgbClr val="018443"/>
                </a:solidFill>
                <a:latin typeface="Berlin Sans FB" panose="020E0602020502020306" pitchFamily="34" charset="0"/>
              </a:rPr>
              <a:t>. Una vez fuimos posesión del diablo pero ahora del Señor.  Pensamos en las palabras de 1 Pedro 1:18,19</a:t>
            </a:r>
          </a:p>
          <a:p>
            <a:pPr marL="685800" indent="-685800">
              <a:buFont typeface="Arial" panose="020B0604020202020204" pitchFamily="34" charset="0"/>
              <a:buChar char="•"/>
            </a:pPr>
            <a:r>
              <a:rPr lang="es-ES" sz="3200" i="1" dirty="0">
                <a:solidFill>
                  <a:srgbClr val="018443"/>
                </a:solidFill>
                <a:latin typeface="Berlin Sans FB" panose="020E0602020502020306" pitchFamily="34" charset="0"/>
              </a:rPr>
              <a:t>‘Porque saben que no fue con cosas perecederas como la plata o el oro que fueron redimidos del estilo de vida vacío que les transmitieron sus antepasados, sino con la preciosa sangre de Cristo.’</a:t>
            </a:r>
          </a:p>
        </p:txBody>
      </p:sp>
    </p:spTree>
    <p:extLst>
      <p:ext uri="{BB962C8B-B14F-4D97-AF65-F5344CB8AC3E}">
        <p14:creationId xmlns:p14="http://schemas.microsoft.com/office/powerpoint/2010/main" val="1310477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3" name="TextBox 2"/>
          <p:cNvSpPr txBox="1"/>
          <p:nvPr/>
        </p:nvSpPr>
        <p:spPr>
          <a:xfrm>
            <a:off x="488515" y="6276548"/>
            <a:ext cx="1552158"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25</a:t>
            </a:r>
          </a:p>
        </p:txBody>
      </p:sp>
      <p:cxnSp>
        <p:nvCxnSpPr>
          <p:cNvPr id="7" name="Straight Connector 6"/>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246264" y="1823597"/>
            <a:ext cx="10055603" cy="2800767"/>
          </a:xfrm>
          <a:prstGeom prst="rect">
            <a:avLst/>
          </a:prstGeom>
          <a:noFill/>
        </p:spPr>
        <p:txBody>
          <a:bodyPr wrap="square" rtlCol="0">
            <a:spAutoFit/>
          </a:bodyPr>
          <a:lstStyle/>
          <a:p>
            <a:r>
              <a:rPr lang="es-ES" sz="4400" dirty="0">
                <a:solidFill>
                  <a:srgbClr val="5F3913"/>
                </a:solidFill>
                <a:latin typeface="Berlin Sans FB Demi" panose="020E0802020502020306" pitchFamily="34" charset="0"/>
              </a:rPr>
              <a:t>#2 - </a:t>
            </a:r>
            <a:r>
              <a:rPr lang="es-ES" sz="4400" dirty="0">
                <a:solidFill>
                  <a:srgbClr val="018443"/>
                </a:solidFill>
                <a:latin typeface="Berlin Sans FB Demi" panose="020E0802020502020306" pitchFamily="34" charset="0"/>
              </a:rPr>
              <a:t>Dios nos hizo su pueblo </a:t>
            </a:r>
            <a:r>
              <a:rPr lang="es-ES" sz="4400" dirty="0">
                <a:solidFill>
                  <a:srgbClr val="5F3913"/>
                </a:solidFill>
                <a:latin typeface="Berlin Sans FB Demi" panose="020E0802020502020306" pitchFamily="34" charset="0"/>
              </a:rPr>
              <a:t>“para que anuncien los hechos maravillosos de aquel que los llamó de las tinieblas a su luz admirable”</a:t>
            </a:r>
            <a:r>
              <a:rPr lang="es-ES" sz="4400" dirty="0">
                <a:solidFill>
                  <a:srgbClr val="018443"/>
                </a:solidFill>
                <a:latin typeface="Berlin Sans FB Demi" panose="020E0802020502020306" pitchFamily="34" charset="0"/>
              </a:rPr>
              <a:t> ¿Cómo hacemos eso?</a:t>
            </a:r>
            <a:endParaRPr lang="en-US" sz="4400" dirty="0">
              <a:solidFill>
                <a:srgbClr val="018443"/>
              </a:solidFill>
              <a:latin typeface="Berlin Sans FB Demi" panose="020E0802020502020306" pitchFamily="34" charset="0"/>
            </a:endParaRPr>
          </a:p>
        </p:txBody>
      </p:sp>
    </p:spTree>
    <p:extLst>
      <p:ext uri="{BB962C8B-B14F-4D97-AF65-F5344CB8AC3E}">
        <p14:creationId xmlns:p14="http://schemas.microsoft.com/office/powerpoint/2010/main" val="15658050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3" name="TextBox 2"/>
          <p:cNvSpPr txBox="1"/>
          <p:nvPr/>
        </p:nvSpPr>
        <p:spPr>
          <a:xfrm>
            <a:off x="488514" y="6276548"/>
            <a:ext cx="1541007"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29</a:t>
            </a:r>
          </a:p>
        </p:txBody>
      </p:sp>
      <p:cxnSp>
        <p:nvCxnSpPr>
          <p:cNvPr id="7" name="Straight Connector 6"/>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58144" y="335783"/>
            <a:ext cx="10364114" cy="769441"/>
          </a:xfrm>
          <a:prstGeom prst="rect">
            <a:avLst/>
          </a:prstGeom>
          <a:noFill/>
        </p:spPr>
        <p:txBody>
          <a:bodyPr wrap="square" rtlCol="0">
            <a:spAutoFit/>
          </a:bodyPr>
          <a:lstStyle/>
          <a:p>
            <a:pPr algn="ctr"/>
            <a:r>
              <a:rPr lang="es-ES" sz="4400" dirty="0">
                <a:solidFill>
                  <a:srgbClr val="5F3913"/>
                </a:solidFill>
                <a:latin typeface="Berlin Sans FB Demi" panose="020E0802020502020306" pitchFamily="34" charset="0"/>
              </a:rPr>
              <a:t>Organizando los puntos</a:t>
            </a:r>
            <a:endParaRPr lang="en-US" sz="4400" dirty="0">
              <a:solidFill>
                <a:srgbClr val="5F3913"/>
              </a:solidFill>
              <a:latin typeface="Berlin Sans FB Demi" panose="020E0802020502020306" pitchFamily="34" charset="0"/>
            </a:endParaRPr>
          </a:p>
        </p:txBody>
      </p:sp>
      <p:sp>
        <p:nvSpPr>
          <p:cNvPr id="8" name="TextBox 7"/>
          <p:cNvSpPr txBox="1"/>
          <p:nvPr/>
        </p:nvSpPr>
        <p:spPr>
          <a:xfrm>
            <a:off x="1023709" y="1478237"/>
            <a:ext cx="10032984" cy="4524315"/>
          </a:xfrm>
          <a:prstGeom prst="rect">
            <a:avLst/>
          </a:prstGeom>
          <a:noFill/>
        </p:spPr>
        <p:txBody>
          <a:bodyPr wrap="square" rtlCol="0">
            <a:spAutoFit/>
          </a:bodyPr>
          <a:lstStyle/>
          <a:p>
            <a:pPr marL="571500" indent="-571500">
              <a:buFont typeface="Arial" panose="020B0604020202020204" pitchFamily="34" charset="0"/>
              <a:buChar char="•"/>
            </a:pPr>
            <a:r>
              <a:rPr lang="es-MX" sz="3600" dirty="0">
                <a:solidFill>
                  <a:srgbClr val="018443"/>
                </a:solidFill>
                <a:latin typeface="Berlin Sans FB" panose="020E0602020502020306" pitchFamily="34" charset="0"/>
              </a:rPr>
              <a:t>Por compartir el evangelio de Jesucristo con otros</a:t>
            </a:r>
          </a:p>
          <a:p>
            <a:pPr marL="571500" indent="-571500">
              <a:buFont typeface="Arial" panose="020B0604020202020204" pitchFamily="34" charset="0"/>
              <a:buChar char="•"/>
            </a:pPr>
            <a:r>
              <a:rPr lang="es-MX" sz="3600" dirty="0">
                <a:solidFill>
                  <a:srgbClr val="5F3913"/>
                </a:solidFill>
                <a:latin typeface="Berlin Sans FB" panose="020E0602020502020306" pitchFamily="34" charset="0"/>
              </a:rPr>
              <a:t>Por servir a otros - </a:t>
            </a:r>
            <a:r>
              <a:rPr lang="es-ES" sz="3600" dirty="0">
                <a:solidFill>
                  <a:srgbClr val="5F3913"/>
                </a:solidFill>
                <a:latin typeface="Berlin Sans FB" panose="020E0602020502020306" pitchFamily="34" charset="0"/>
              </a:rPr>
              <a:t>La gente primero debe ver a Cristo en nosotros para luego poder ver a Cristo a través de nosotros.</a:t>
            </a:r>
          </a:p>
          <a:p>
            <a:pPr marL="571500" indent="-571500">
              <a:buFont typeface="Arial" panose="020B0604020202020204" pitchFamily="34" charset="0"/>
              <a:buChar char="•"/>
            </a:pPr>
            <a:r>
              <a:rPr lang="es-ES" sz="3600" dirty="0">
                <a:solidFill>
                  <a:srgbClr val="018443"/>
                </a:solidFill>
                <a:latin typeface="Berlin Sans FB" panose="020E0602020502020306" pitchFamily="34" charset="0"/>
              </a:rPr>
              <a:t>Cuando apoyamos, con nuestras oraciones y nuestros recursos a quienes nos sirven (a nuestros líderes) y a quienes sirven en nuestro lugar (misioneros).</a:t>
            </a:r>
            <a:endParaRPr lang="es-MX" sz="3600" dirty="0">
              <a:solidFill>
                <a:srgbClr val="018443"/>
              </a:solidFill>
              <a:latin typeface="Berlin Sans FB" panose="020E0602020502020306" pitchFamily="34" charset="0"/>
            </a:endParaRPr>
          </a:p>
        </p:txBody>
      </p:sp>
    </p:spTree>
    <p:extLst>
      <p:ext uri="{BB962C8B-B14F-4D97-AF65-F5344CB8AC3E}">
        <p14:creationId xmlns:p14="http://schemas.microsoft.com/office/powerpoint/2010/main" val="973654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additive="base">
                                        <p:cTn id="7"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 calcmode="lin" valueType="num">
                                      <p:cBhvr additive="base">
                                        <p:cTn id="13"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8" name="TextBox 7"/>
          <p:cNvSpPr txBox="1"/>
          <p:nvPr/>
        </p:nvSpPr>
        <p:spPr>
          <a:xfrm>
            <a:off x="0" y="540853"/>
            <a:ext cx="12192000" cy="769441"/>
          </a:xfrm>
          <a:prstGeom prst="rect">
            <a:avLst/>
          </a:prstGeom>
          <a:noFill/>
        </p:spPr>
        <p:txBody>
          <a:bodyPr wrap="square" rtlCol="0">
            <a:spAutoFit/>
          </a:bodyPr>
          <a:lstStyle/>
          <a:p>
            <a:pPr algn="ctr"/>
            <a:r>
              <a:rPr lang="en-US" sz="4400" dirty="0" err="1">
                <a:solidFill>
                  <a:srgbClr val="018443"/>
                </a:solidFill>
                <a:latin typeface="Berlin Sans FB Demi" panose="020E0802020502020306" pitchFamily="34" charset="0"/>
              </a:rPr>
              <a:t>Introducciones</a:t>
            </a:r>
            <a:r>
              <a:rPr lang="en-US" sz="4400" dirty="0">
                <a:solidFill>
                  <a:srgbClr val="018443"/>
                </a:solidFill>
                <a:latin typeface="Berlin Sans FB Demi" panose="020E0802020502020306" pitchFamily="34" charset="0"/>
              </a:rPr>
              <a:t> – 5 </a:t>
            </a:r>
            <a:r>
              <a:rPr lang="en-US" sz="4400" dirty="0" err="1">
                <a:solidFill>
                  <a:srgbClr val="018443"/>
                </a:solidFill>
                <a:latin typeface="Berlin Sans FB Demi" panose="020E0802020502020306" pitchFamily="34" charset="0"/>
              </a:rPr>
              <a:t>minutos</a:t>
            </a:r>
            <a:endParaRPr lang="en-US" sz="4400" dirty="0">
              <a:solidFill>
                <a:srgbClr val="018443"/>
              </a:solidFill>
              <a:latin typeface="Berlin Sans FB Demi" panose="020E0802020502020306" pitchFamily="34" charset="0"/>
            </a:endParaRPr>
          </a:p>
        </p:txBody>
      </p:sp>
      <p:pic>
        <p:nvPicPr>
          <p:cNvPr id="2050" name="Picture 2" descr="Image result for two men greeting&quo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4191" y="2180716"/>
            <a:ext cx="3298371" cy="329837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347355" y="2285342"/>
            <a:ext cx="7968343" cy="3170099"/>
          </a:xfrm>
          <a:prstGeom prst="rect">
            <a:avLst/>
          </a:prstGeom>
          <a:noFill/>
        </p:spPr>
        <p:txBody>
          <a:bodyPr wrap="square" rtlCol="0">
            <a:spAutoFit/>
          </a:bodyPr>
          <a:lstStyle/>
          <a:p>
            <a:r>
              <a:rPr lang="es-CO" sz="4000" dirty="0">
                <a:solidFill>
                  <a:srgbClr val="5F3913"/>
                </a:solidFill>
                <a:latin typeface="Berlin Sans FB" panose="020E0602020502020306" pitchFamily="34" charset="0"/>
              </a:rPr>
              <a:t>Mi Nombre es _____________________</a:t>
            </a:r>
          </a:p>
          <a:p>
            <a:endParaRPr lang="es-CO" sz="4000" dirty="0">
              <a:solidFill>
                <a:srgbClr val="5F3913"/>
              </a:solidFill>
              <a:latin typeface="Berlin Sans FB" panose="020E0602020502020306" pitchFamily="34" charset="0"/>
            </a:endParaRPr>
          </a:p>
          <a:p>
            <a:r>
              <a:rPr lang="es-CO" sz="4000" dirty="0">
                <a:solidFill>
                  <a:srgbClr val="5F3913"/>
                </a:solidFill>
                <a:latin typeface="Berlin Sans FB" panose="020E0602020502020306" pitchFamily="34" charset="0"/>
              </a:rPr>
              <a:t>Vivo en ___________________________</a:t>
            </a:r>
          </a:p>
          <a:p>
            <a:endParaRPr lang="es-CO" sz="4000" dirty="0">
              <a:solidFill>
                <a:srgbClr val="5F3913"/>
              </a:solidFill>
              <a:latin typeface="Berlin Sans FB" panose="020E0602020502020306" pitchFamily="34" charset="0"/>
            </a:endParaRPr>
          </a:p>
          <a:p>
            <a:r>
              <a:rPr lang="es-CO" sz="4000" dirty="0">
                <a:solidFill>
                  <a:srgbClr val="5F3913"/>
                </a:solidFill>
                <a:latin typeface="Berlin Sans FB" panose="020E0602020502020306" pitchFamily="34" charset="0"/>
              </a:rPr>
              <a:t>Soy un ____________________________</a:t>
            </a:r>
            <a:endParaRPr lang="en-US" sz="4000" dirty="0">
              <a:solidFill>
                <a:srgbClr val="5F3913"/>
              </a:solidFill>
              <a:latin typeface="Berlin Sans FB" panose="020E0602020502020306" pitchFamily="34" charset="0"/>
            </a:endParaRPr>
          </a:p>
        </p:txBody>
      </p:sp>
      <p:sp>
        <p:nvSpPr>
          <p:cNvPr id="10" name="TextBox 9"/>
          <p:cNvSpPr txBox="1"/>
          <p:nvPr/>
        </p:nvSpPr>
        <p:spPr>
          <a:xfrm>
            <a:off x="488515" y="6276548"/>
            <a:ext cx="1495202"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3</a:t>
            </a:r>
          </a:p>
        </p:txBody>
      </p:sp>
      <p:cxnSp>
        <p:nvCxnSpPr>
          <p:cNvPr id="11" name="Straight Connector 10"/>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06724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3" name="TextBox 2"/>
          <p:cNvSpPr txBox="1"/>
          <p:nvPr/>
        </p:nvSpPr>
        <p:spPr>
          <a:xfrm>
            <a:off x="488515" y="6276548"/>
            <a:ext cx="1678488"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30</a:t>
            </a:r>
          </a:p>
        </p:txBody>
      </p:sp>
      <p:cxnSp>
        <p:nvCxnSpPr>
          <p:cNvPr id="7" name="Straight Connector 6"/>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13943" y="2133045"/>
            <a:ext cx="10364114" cy="2123658"/>
          </a:xfrm>
          <a:prstGeom prst="rect">
            <a:avLst/>
          </a:prstGeom>
          <a:noFill/>
        </p:spPr>
        <p:txBody>
          <a:bodyPr wrap="square" rtlCol="0">
            <a:spAutoFit/>
          </a:bodyPr>
          <a:lstStyle/>
          <a:p>
            <a:pPr algn="ctr"/>
            <a:r>
              <a:rPr lang="es-ES" sz="4400" dirty="0">
                <a:solidFill>
                  <a:srgbClr val="5F3913"/>
                </a:solidFill>
                <a:latin typeface="Berlin Sans FB Demi" panose="020E0802020502020306" pitchFamily="34" charset="0"/>
              </a:rPr>
              <a:t>#3 - </a:t>
            </a:r>
            <a:r>
              <a:rPr lang="es-ES" sz="4400" dirty="0">
                <a:solidFill>
                  <a:srgbClr val="018443"/>
                </a:solidFill>
                <a:latin typeface="Berlin Sans FB Demi" panose="020E0802020502020306" pitchFamily="34" charset="0"/>
              </a:rPr>
              <a:t>Esta es una lección sobre adoración. ¿Qué tiene que ver esta lección con la adoración?</a:t>
            </a:r>
            <a:endParaRPr lang="en-US" sz="4400" dirty="0">
              <a:solidFill>
                <a:srgbClr val="018443"/>
              </a:solidFill>
              <a:latin typeface="Berlin Sans FB Demi" panose="020E0802020502020306" pitchFamily="34" charset="0"/>
            </a:endParaRPr>
          </a:p>
        </p:txBody>
      </p:sp>
    </p:spTree>
    <p:extLst>
      <p:ext uri="{BB962C8B-B14F-4D97-AF65-F5344CB8AC3E}">
        <p14:creationId xmlns:p14="http://schemas.microsoft.com/office/powerpoint/2010/main" val="38058967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3" name="TextBox 2"/>
          <p:cNvSpPr txBox="1"/>
          <p:nvPr/>
        </p:nvSpPr>
        <p:spPr>
          <a:xfrm>
            <a:off x="488514" y="6276548"/>
            <a:ext cx="1541007"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31</a:t>
            </a:r>
          </a:p>
        </p:txBody>
      </p:sp>
      <p:cxnSp>
        <p:nvCxnSpPr>
          <p:cNvPr id="7" name="Straight Connector 6"/>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58144" y="335783"/>
            <a:ext cx="10364114" cy="769441"/>
          </a:xfrm>
          <a:prstGeom prst="rect">
            <a:avLst/>
          </a:prstGeom>
          <a:noFill/>
        </p:spPr>
        <p:txBody>
          <a:bodyPr wrap="square" rtlCol="0">
            <a:spAutoFit/>
          </a:bodyPr>
          <a:lstStyle/>
          <a:p>
            <a:pPr algn="ctr"/>
            <a:r>
              <a:rPr lang="es-ES" sz="4400" dirty="0">
                <a:solidFill>
                  <a:srgbClr val="5F3913"/>
                </a:solidFill>
                <a:latin typeface="Berlin Sans FB Demi" panose="020E0802020502020306" pitchFamily="34" charset="0"/>
              </a:rPr>
              <a:t>Organizando los puntos</a:t>
            </a:r>
            <a:endParaRPr lang="en-US" sz="4400" dirty="0">
              <a:solidFill>
                <a:srgbClr val="5F3913"/>
              </a:solidFill>
              <a:latin typeface="Berlin Sans FB Demi" panose="020E0802020502020306" pitchFamily="34" charset="0"/>
            </a:endParaRPr>
          </a:p>
        </p:txBody>
      </p:sp>
      <p:sp>
        <p:nvSpPr>
          <p:cNvPr id="8" name="TextBox 7"/>
          <p:cNvSpPr txBox="1"/>
          <p:nvPr/>
        </p:nvSpPr>
        <p:spPr>
          <a:xfrm>
            <a:off x="1179089" y="1514547"/>
            <a:ext cx="9722224" cy="4031873"/>
          </a:xfrm>
          <a:prstGeom prst="rect">
            <a:avLst/>
          </a:prstGeom>
          <a:noFill/>
        </p:spPr>
        <p:txBody>
          <a:bodyPr wrap="square" rtlCol="0">
            <a:spAutoFit/>
          </a:bodyPr>
          <a:lstStyle/>
          <a:p>
            <a:pPr marL="571500" indent="-571500">
              <a:buFont typeface="Arial" panose="020B0604020202020204" pitchFamily="34" charset="0"/>
              <a:buChar char="•"/>
            </a:pPr>
            <a:r>
              <a:rPr lang="es-ES" sz="3200" dirty="0">
                <a:solidFill>
                  <a:srgbClr val="018443"/>
                </a:solidFill>
                <a:latin typeface="Berlin Sans FB" panose="020E0602020502020306" pitchFamily="34" charset="0"/>
              </a:rPr>
              <a:t>Esta lección habla sobre cómo Dios nos ve. Aunque somos pecadores, él nos ve como perdonados, revestidos con la santa obediencia de Cristo a la ley de Dios, elegidos, que le pertenecen.</a:t>
            </a:r>
          </a:p>
          <a:p>
            <a:endParaRPr lang="es-ES" sz="3200" dirty="0">
              <a:solidFill>
                <a:srgbClr val="018443"/>
              </a:solidFill>
              <a:latin typeface="Berlin Sans FB" panose="020E0602020502020306" pitchFamily="34" charset="0"/>
            </a:endParaRPr>
          </a:p>
          <a:p>
            <a:pPr marL="571500" indent="-571500">
              <a:buFont typeface="Arial" panose="020B0604020202020204" pitchFamily="34" charset="0"/>
              <a:buChar char="•"/>
            </a:pPr>
            <a:r>
              <a:rPr lang="es-ES" sz="3200" dirty="0">
                <a:solidFill>
                  <a:srgbClr val="5F3913"/>
                </a:solidFill>
                <a:latin typeface="Berlin Sans FB" panose="020E0602020502020306" pitchFamily="34" charset="0"/>
              </a:rPr>
              <a:t>Este es el mensaje de consuelo y esperanza que debe caracterizar nuestra adoración, ya sea en forma de una clase de Biblia o un servicio dominical.</a:t>
            </a:r>
          </a:p>
        </p:txBody>
      </p:sp>
    </p:spTree>
    <p:extLst>
      <p:ext uri="{BB962C8B-B14F-4D97-AF65-F5344CB8AC3E}">
        <p14:creationId xmlns:p14="http://schemas.microsoft.com/office/powerpoint/2010/main" val="34395082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3" name="TextBox 2"/>
          <p:cNvSpPr txBox="1"/>
          <p:nvPr/>
        </p:nvSpPr>
        <p:spPr>
          <a:xfrm>
            <a:off x="488515" y="6276548"/>
            <a:ext cx="1552158"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32</a:t>
            </a:r>
          </a:p>
        </p:txBody>
      </p:sp>
      <p:cxnSp>
        <p:nvCxnSpPr>
          <p:cNvPr id="7" name="Straight Connector 6"/>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58144" y="470695"/>
            <a:ext cx="10364114" cy="769441"/>
          </a:xfrm>
          <a:prstGeom prst="rect">
            <a:avLst/>
          </a:prstGeom>
          <a:noFill/>
        </p:spPr>
        <p:txBody>
          <a:bodyPr wrap="square" rtlCol="0">
            <a:spAutoFit/>
          </a:bodyPr>
          <a:lstStyle/>
          <a:p>
            <a:pPr algn="ctr"/>
            <a:r>
              <a:rPr lang="es-ES" sz="4400" dirty="0">
                <a:solidFill>
                  <a:srgbClr val="5F3913"/>
                </a:solidFill>
                <a:latin typeface="Berlin Sans FB Demi" panose="020E0802020502020306" pitchFamily="34" charset="0"/>
              </a:rPr>
              <a:t>Oración</a:t>
            </a:r>
            <a:endParaRPr lang="en-US" sz="4400" dirty="0">
              <a:solidFill>
                <a:srgbClr val="5F3913"/>
              </a:solidFill>
              <a:latin typeface="Berlin Sans FB Demi" panose="020E0802020502020306" pitchFamily="34" charset="0"/>
            </a:endParaRPr>
          </a:p>
        </p:txBody>
      </p:sp>
      <p:pic>
        <p:nvPicPr>
          <p:cNvPr id="4" name="Picture 3"/>
          <p:cNvPicPr>
            <a:picLocks noChangeAspect="1"/>
          </p:cNvPicPr>
          <p:nvPr/>
        </p:nvPicPr>
        <p:blipFill>
          <a:blip r:embed="rId3"/>
          <a:stretch>
            <a:fillRect/>
          </a:stretch>
        </p:blipFill>
        <p:spPr>
          <a:xfrm>
            <a:off x="2120134" y="1746968"/>
            <a:ext cx="7840134" cy="3994973"/>
          </a:xfrm>
          <a:prstGeom prst="rect">
            <a:avLst/>
          </a:prstGeom>
        </p:spPr>
      </p:pic>
    </p:spTree>
    <p:extLst>
      <p:ext uri="{BB962C8B-B14F-4D97-AF65-F5344CB8AC3E}">
        <p14:creationId xmlns:p14="http://schemas.microsoft.com/office/powerpoint/2010/main" val="38881082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3" name="TextBox 2"/>
          <p:cNvSpPr txBox="1"/>
          <p:nvPr/>
        </p:nvSpPr>
        <p:spPr>
          <a:xfrm>
            <a:off x="488514" y="6276548"/>
            <a:ext cx="1541007"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33</a:t>
            </a:r>
          </a:p>
        </p:txBody>
      </p:sp>
      <p:cxnSp>
        <p:nvCxnSpPr>
          <p:cNvPr id="7" name="Straight Connector 6"/>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58144" y="259134"/>
            <a:ext cx="10364114" cy="769441"/>
          </a:xfrm>
          <a:prstGeom prst="rect">
            <a:avLst/>
          </a:prstGeom>
          <a:noFill/>
        </p:spPr>
        <p:txBody>
          <a:bodyPr wrap="square" rtlCol="0">
            <a:spAutoFit/>
          </a:bodyPr>
          <a:lstStyle/>
          <a:p>
            <a:pPr algn="ctr"/>
            <a:r>
              <a:rPr lang="es-ES" sz="4400" dirty="0">
                <a:solidFill>
                  <a:srgbClr val="5F3913"/>
                </a:solidFill>
                <a:latin typeface="Berlin Sans FB Demi" panose="020E0802020502020306" pitchFamily="34" charset="0"/>
              </a:rPr>
              <a:t>La Tarea</a:t>
            </a:r>
            <a:endParaRPr lang="en-US" sz="4400" dirty="0">
              <a:solidFill>
                <a:srgbClr val="5F3913"/>
              </a:solidFill>
              <a:latin typeface="Berlin Sans FB Demi" panose="020E0802020502020306" pitchFamily="34" charset="0"/>
            </a:endParaRPr>
          </a:p>
        </p:txBody>
      </p:sp>
      <p:sp>
        <p:nvSpPr>
          <p:cNvPr id="8" name="TextBox 7"/>
          <p:cNvSpPr txBox="1"/>
          <p:nvPr/>
        </p:nvSpPr>
        <p:spPr>
          <a:xfrm>
            <a:off x="846944" y="1095514"/>
            <a:ext cx="10854244" cy="5170646"/>
          </a:xfrm>
          <a:prstGeom prst="rect">
            <a:avLst/>
          </a:prstGeom>
          <a:noFill/>
        </p:spPr>
        <p:txBody>
          <a:bodyPr wrap="square" rtlCol="0">
            <a:spAutoFit/>
          </a:bodyPr>
          <a:lstStyle/>
          <a:p>
            <a:pPr marL="571500" indent="-571500">
              <a:buFont typeface="Arial" panose="020B0604020202020204" pitchFamily="34" charset="0"/>
              <a:buChar char="•"/>
            </a:pPr>
            <a:r>
              <a:rPr lang="es-ES" sz="3000" dirty="0">
                <a:solidFill>
                  <a:srgbClr val="018443"/>
                </a:solidFill>
                <a:latin typeface="Berlin Sans FB" panose="020E0602020502020306" pitchFamily="34" charset="0"/>
              </a:rPr>
              <a:t>¿Qué significa estar “revestidos de Cristo” (Gálatas 3:27)?</a:t>
            </a:r>
          </a:p>
          <a:p>
            <a:pPr marL="571500" indent="-571500">
              <a:buFont typeface="Arial" panose="020B0604020202020204" pitchFamily="34" charset="0"/>
              <a:buChar char="•"/>
            </a:pPr>
            <a:r>
              <a:rPr lang="es-ES" sz="3000" dirty="0">
                <a:solidFill>
                  <a:srgbClr val="5F3913"/>
                </a:solidFill>
                <a:latin typeface="Berlin Sans FB" panose="020E0602020502020306" pitchFamily="34" charset="0"/>
              </a:rPr>
              <a:t>1 Juan 1:7 nos dice: “... la sangre de Jesús, su Hijo, nos limpia de todo pecado”. ¿Cuál es la palabra que más te habla en este pasaje?</a:t>
            </a:r>
          </a:p>
          <a:p>
            <a:pPr marL="571500" indent="-571500">
              <a:buFont typeface="Arial" panose="020B0604020202020204" pitchFamily="34" charset="0"/>
              <a:buChar char="•"/>
            </a:pPr>
            <a:r>
              <a:rPr lang="es-ES" sz="3000" dirty="0">
                <a:solidFill>
                  <a:srgbClr val="018443"/>
                </a:solidFill>
                <a:latin typeface="Berlin Sans FB" panose="020E0602020502020306" pitchFamily="34" charset="0"/>
              </a:rPr>
              <a:t>¿Cuál es la palabra que está detrás de Isaías 1:18, “El Señor dice: Vengan ahora, y pongamos las cosas en claro. Si sus pecados son como la grana, se pondrán blancos como la nieve. Si son rojos como el carmesí, se pondrán blancos como la lana”?</a:t>
            </a:r>
          </a:p>
          <a:p>
            <a:pPr marL="571500" indent="-571500">
              <a:buFont typeface="Arial" panose="020B0604020202020204" pitchFamily="34" charset="0"/>
              <a:buChar char="•"/>
            </a:pPr>
            <a:r>
              <a:rPr lang="es-ES" sz="3000" dirty="0">
                <a:solidFill>
                  <a:srgbClr val="5F3913"/>
                </a:solidFill>
                <a:latin typeface="Berlin Sans FB" panose="020E0602020502020306" pitchFamily="34" charset="0"/>
              </a:rPr>
              <a:t>¿Qué consuelo especial encuentras en las palabras de Jeremías 31:34, “Y yo perdonaré su maldad, y no volveré a acordarme de su pecado”?</a:t>
            </a:r>
          </a:p>
        </p:txBody>
      </p:sp>
    </p:spTree>
    <p:extLst>
      <p:ext uri="{BB962C8B-B14F-4D97-AF65-F5344CB8AC3E}">
        <p14:creationId xmlns:p14="http://schemas.microsoft.com/office/powerpoint/2010/main" val="2470011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3" name="TextBox 2"/>
          <p:cNvSpPr txBox="1"/>
          <p:nvPr/>
        </p:nvSpPr>
        <p:spPr>
          <a:xfrm>
            <a:off x="488515" y="6276548"/>
            <a:ext cx="1678488"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30</a:t>
            </a:r>
          </a:p>
        </p:txBody>
      </p:sp>
      <p:cxnSp>
        <p:nvCxnSpPr>
          <p:cNvPr id="7" name="Straight Connector 6"/>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13943" y="468496"/>
            <a:ext cx="10364114" cy="769441"/>
          </a:xfrm>
          <a:prstGeom prst="rect">
            <a:avLst/>
          </a:prstGeom>
          <a:noFill/>
        </p:spPr>
        <p:txBody>
          <a:bodyPr wrap="square" rtlCol="0">
            <a:spAutoFit/>
          </a:bodyPr>
          <a:lstStyle/>
          <a:p>
            <a:pPr algn="ctr"/>
            <a:r>
              <a:rPr lang="es-ES" sz="4400" dirty="0">
                <a:solidFill>
                  <a:srgbClr val="5F3913"/>
                </a:solidFill>
                <a:latin typeface="Berlin Sans FB Demi" panose="020E0802020502020306" pitchFamily="34" charset="0"/>
              </a:rPr>
              <a:t>La Despedida</a:t>
            </a:r>
            <a:endParaRPr lang="en-US" sz="4400" dirty="0">
              <a:solidFill>
                <a:srgbClr val="5F3913"/>
              </a:solidFill>
              <a:latin typeface="Berlin Sans FB Demi" panose="020E0802020502020306" pitchFamily="34" charset="0"/>
            </a:endParaRPr>
          </a:p>
        </p:txBody>
      </p:sp>
      <p:pic>
        <p:nvPicPr>
          <p:cNvPr id="25602" name="Picture 2" descr="Image result for la despedida&qu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3662" y="1682769"/>
            <a:ext cx="7460708" cy="4196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57492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1936" y="100351"/>
            <a:ext cx="10168128" cy="6673174"/>
          </a:xfrm>
          <a:prstGeom prst="rect">
            <a:avLst/>
          </a:prstGeom>
        </p:spPr>
      </p:pic>
    </p:spTree>
    <p:extLst>
      <p:ext uri="{BB962C8B-B14F-4D97-AF65-F5344CB8AC3E}">
        <p14:creationId xmlns:p14="http://schemas.microsoft.com/office/powerpoint/2010/main" val="3416239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071397" y="733849"/>
            <a:ext cx="9948042" cy="5078313"/>
          </a:xfrm>
          <a:prstGeom prst="rect">
            <a:avLst/>
          </a:prstGeom>
          <a:noFill/>
        </p:spPr>
        <p:txBody>
          <a:bodyPr wrap="square" rtlCol="0">
            <a:spAutoFit/>
          </a:bodyPr>
          <a:lstStyle/>
          <a:p>
            <a:pPr lvl="0"/>
            <a:r>
              <a:rPr lang="es-ES" sz="3600" dirty="0">
                <a:solidFill>
                  <a:srgbClr val="5F3913"/>
                </a:solidFill>
                <a:latin typeface="Berlin Sans FB" panose="020E0602020502020306" pitchFamily="34" charset="0"/>
              </a:rPr>
              <a:t>Amado Dios Todopoderoso, perdónanos por todos nuestros pecados de pensamiento, palabra y obra. Perdónanos por todas esas veces que a sabiendas ponemos nuestra voluntad por encima de la tuya. Cuando nos sintamos demasiado cómodos con el pecado, aflígenos con su ley y llévanos al arrepentimiento para que podamos conocer el dulce consuelo del evangelio. En el nombre de Jesús oramos.   </a:t>
            </a:r>
            <a:r>
              <a:rPr lang="es-ES" sz="3600" dirty="0">
                <a:solidFill>
                  <a:srgbClr val="018443"/>
                </a:solidFill>
                <a:latin typeface="Berlin Sans FB" panose="020E0602020502020306" pitchFamily="34" charset="0"/>
              </a:rPr>
              <a:t>Amén.</a:t>
            </a:r>
            <a:r>
              <a:rPr lang="es-ES" sz="3600" dirty="0">
                <a:solidFill>
                  <a:srgbClr val="5F3913"/>
                </a:solidFill>
                <a:latin typeface="Berlin Sans FB" panose="020E0602020502020306" pitchFamily="34" charset="0"/>
              </a:rPr>
              <a:t> </a:t>
            </a:r>
            <a:endParaRPr lang="en-US" sz="3600" dirty="0">
              <a:solidFill>
                <a:srgbClr val="5F3913"/>
              </a:solidFill>
              <a:latin typeface="Berlin Sans FB" panose="020E0602020502020306" pitchFamily="34" charset="0"/>
            </a:endParaRPr>
          </a:p>
        </p:txBody>
      </p:sp>
      <p:pic>
        <p:nvPicPr>
          <p:cNvPr id="12" name="Picture 4" descr="Image result for praying hands"/>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7888" t="4477" r="16984" b="8684"/>
          <a:stretch/>
        </p:blipFill>
        <p:spPr bwMode="auto">
          <a:xfrm>
            <a:off x="10798213" y="5360526"/>
            <a:ext cx="964015" cy="1285354"/>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488515" y="6276548"/>
            <a:ext cx="1495202"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4</a:t>
            </a:r>
          </a:p>
        </p:txBody>
      </p:sp>
      <p:cxnSp>
        <p:nvCxnSpPr>
          <p:cNvPr id="14" name="Straight Connector 13"/>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3695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9" name="TextBox 8"/>
          <p:cNvSpPr txBox="1"/>
          <p:nvPr/>
        </p:nvSpPr>
        <p:spPr>
          <a:xfrm>
            <a:off x="3547223" y="1690062"/>
            <a:ext cx="7527659" cy="3477875"/>
          </a:xfrm>
          <a:prstGeom prst="rect">
            <a:avLst/>
          </a:prstGeom>
          <a:noFill/>
        </p:spPr>
        <p:txBody>
          <a:bodyPr wrap="square" rtlCol="0">
            <a:spAutoFit/>
          </a:bodyPr>
          <a:lstStyle/>
          <a:p>
            <a:pPr marL="571500" indent="-571500">
              <a:buFont typeface="Arial" panose="020B0604020202020204" pitchFamily="34" charset="0"/>
              <a:buChar char="•"/>
            </a:pPr>
            <a:r>
              <a:rPr lang="es-CO" sz="4400" dirty="0">
                <a:solidFill>
                  <a:srgbClr val="5F3913"/>
                </a:solidFill>
                <a:latin typeface="Berlin Sans FB" panose="020E0602020502020306" pitchFamily="34" charset="0"/>
              </a:rPr>
              <a:t>Por venir preparado</a:t>
            </a:r>
          </a:p>
          <a:p>
            <a:pPr marL="571500" indent="-571500">
              <a:buFont typeface="Arial" panose="020B0604020202020204" pitchFamily="34" charset="0"/>
              <a:buChar char="•"/>
            </a:pPr>
            <a:r>
              <a:rPr lang="es-CO" sz="4400" dirty="0">
                <a:solidFill>
                  <a:srgbClr val="5F3913"/>
                </a:solidFill>
                <a:latin typeface="Berlin Sans FB" panose="020E0602020502020306" pitchFamily="34" charset="0"/>
              </a:rPr>
              <a:t>Por respetar la hora</a:t>
            </a:r>
          </a:p>
          <a:p>
            <a:pPr marL="571500" indent="-571500">
              <a:buFont typeface="Arial" panose="020B0604020202020204" pitchFamily="34" charset="0"/>
              <a:buChar char="•"/>
            </a:pPr>
            <a:r>
              <a:rPr lang="es-CO" sz="4400" dirty="0">
                <a:solidFill>
                  <a:srgbClr val="5F3913"/>
                </a:solidFill>
                <a:latin typeface="Berlin Sans FB" panose="020E0602020502020306" pitchFamily="34" charset="0"/>
              </a:rPr>
              <a:t>Por los que nos sirven</a:t>
            </a:r>
          </a:p>
          <a:p>
            <a:pPr marL="571500" indent="-571500">
              <a:buFont typeface="Arial" panose="020B0604020202020204" pitchFamily="34" charset="0"/>
              <a:buChar char="•"/>
            </a:pPr>
            <a:r>
              <a:rPr lang="es-CO" sz="4400" dirty="0">
                <a:solidFill>
                  <a:srgbClr val="5F3913"/>
                </a:solidFill>
                <a:latin typeface="Berlin Sans FB" panose="020E0602020502020306" pitchFamily="34" charset="0"/>
              </a:rPr>
              <a:t>Por los </a:t>
            </a:r>
            <a:r>
              <a:rPr lang="es-CO" sz="4400" dirty="0" err="1">
                <a:solidFill>
                  <a:srgbClr val="5F3913"/>
                </a:solidFill>
                <a:latin typeface="Berlin Sans FB" panose="020E0602020502020306" pitchFamily="34" charset="0"/>
              </a:rPr>
              <a:t>co</a:t>
            </a:r>
            <a:r>
              <a:rPr lang="es-CO" sz="4400" dirty="0">
                <a:solidFill>
                  <a:srgbClr val="5F3913"/>
                </a:solidFill>
                <a:latin typeface="Berlin Sans FB" panose="020E0602020502020306" pitchFamily="34" charset="0"/>
              </a:rPr>
              <a:t>-alumnos</a:t>
            </a:r>
          </a:p>
          <a:p>
            <a:pPr marL="571500" indent="-571500">
              <a:buFont typeface="Arial" panose="020B0604020202020204" pitchFamily="34" charset="0"/>
              <a:buChar char="•"/>
            </a:pPr>
            <a:r>
              <a:rPr lang="es-CO" sz="4400" dirty="0">
                <a:solidFill>
                  <a:srgbClr val="5F3913"/>
                </a:solidFill>
                <a:latin typeface="Berlin Sans FB" panose="020E0602020502020306" pitchFamily="34" charset="0"/>
              </a:rPr>
              <a:t>Por el grupo de </a:t>
            </a:r>
            <a:r>
              <a:rPr lang="es-CO" sz="4400" dirty="0" err="1">
                <a:solidFill>
                  <a:srgbClr val="5F3913"/>
                </a:solidFill>
                <a:latin typeface="Berlin Sans FB" panose="020E0602020502020306" pitchFamily="34" charset="0"/>
              </a:rPr>
              <a:t>Whatsapp</a:t>
            </a:r>
            <a:endParaRPr lang="en-US" sz="4400" dirty="0">
              <a:solidFill>
                <a:srgbClr val="5F3913"/>
              </a:solidFill>
              <a:latin typeface="Berlin Sans FB" panose="020E0602020502020306" pitchFamily="34" charset="0"/>
            </a:endParaRPr>
          </a:p>
        </p:txBody>
      </p:sp>
      <p:pic>
        <p:nvPicPr>
          <p:cNvPr id="3078" name="Picture 6" descr="Image result for respeto&quot;"/>
          <p:cNvPicPr>
            <a:picLocks noChangeAspect="1" noChangeArrowheads="1"/>
          </p:cNvPicPr>
          <p:nvPr/>
        </p:nvPicPr>
        <p:blipFill rotWithShape="1">
          <a:blip r:embed="rId3">
            <a:extLst>
              <a:ext uri="{28A0092B-C50C-407E-A947-70E740481C1C}">
                <a14:useLocalDpi xmlns:a14="http://schemas.microsoft.com/office/drawing/2010/main" val="0"/>
              </a:ext>
            </a:extLst>
          </a:blip>
          <a:srcRect t="11683" b="36396"/>
          <a:stretch/>
        </p:blipFill>
        <p:spPr bwMode="auto">
          <a:xfrm rot="16200000">
            <a:off x="-644268" y="2316028"/>
            <a:ext cx="5215075" cy="1692301"/>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488515" y="6276548"/>
            <a:ext cx="1495202"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5</a:t>
            </a:r>
          </a:p>
        </p:txBody>
      </p:sp>
      <p:cxnSp>
        <p:nvCxnSpPr>
          <p:cNvPr id="12" name="Straight Connector 11"/>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0518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pic>
        <p:nvPicPr>
          <p:cNvPr id="4098" name="Picture 2" descr="Image result for repaso&qu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21449" y="2122487"/>
            <a:ext cx="6245999" cy="168713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442957" y="4178484"/>
            <a:ext cx="7202984" cy="769441"/>
          </a:xfrm>
          <a:prstGeom prst="rect">
            <a:avLst/>
          </a:prstGeom>
          <a:noFill/>
        </p:spPr>
        <p:txBody>
          <a:bodyPr wrap="square" rtlCol="0">
            <a:spAutoFit/>
          </a:bodyPr>
          <a:lstStyle/>
          <a:p>
            <a:pPr algn="ctr"/>
            <a:r>
              <a:rPr lang="es-CO" sz="4400" dirty="0">
                <a:solidFill>
                  <a:srgbClr val="018443"/>
                </a:solidFill>
                <a:latin typeface="Berlin Sans FB Demi" panose="020E0802020502020306" pitchFamily="34" charset="0"/>
              </a:rPr>
              <a:t>15-20 Minutos</a:t>
            </a:r>
            <a:endParaRPr lang="en-US" sz="4400" dirty="0">
              <a:solidFill>
                <a:srgbClr val="018443"/>
              </a:solidFill>
              <a:latin typeface="Berlin Sans FB Demi" panose="020E0802020502020306" pitchFamily="34" charset="0"/>
            </a:endParaRPr>
          </a:p>
        </p:txBody>
      </p:sp>
      <p:sp>
        <p:nvSpPr>
          <p:cNvPr id="8" name="TextBox 7"/>
          <p:cNvSpPr txBox="1"/>
          <p:nvPr/>
        </p:nvSpPr>
        <p:spPr>
          <a:xfrm>
            <a:off x="488515" y="6276548"/>
            <a:ext cx="1495202"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6</a:t>
            </a:r>
          </a:p>
        </p:txBody>
      </p:sp>
      <p:cxnSp>
        <p:nvCxnSpPr>
          <p:cNvPr id="9" name="Straight Connector 8"/>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7632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2" name="TextBox 1"/>
          <p:cNvSpPr txBox="1"/>
          <p:nvPr/>
        </p:nvSpPr>
        <p:spPr>
          <a:xfrm>
            <a:off x="1042307" y="1982450"/>
            <a:ext cx="10107385" cy="1446550"/>
          </a:xfrm>
          <a:prstGeom prst="rect">
            <a:avLst/>
          </a:prstGeom>
          <a:noFill/>
        </p:spPr>
        <p:txBody>
          <a:bodyPr wrap="square" rtlCol="0">
            <a:spAutoFit/>
          </a:bodyPr>
          <a:lstStyle/>
          <a:p>
            <a:pPr algn="ctr"/>
            <a:r>
              <a:rPr lang="es-ES" sz="4400" dirty="0">
                <a:solidFill>
                  <a:srgbClr val="5F3913"/>
                </a:solidFill>
                <a:latin typeface="Berlin Sans FB Demi" panose="020E0802020502020306" pitchFamily="34" charset="0"/>
              </a:rPr>
              <a:t>¿Qué significa estar “revestidos de Cristo” (Gálatas 3:27)? </a:t>
            </a:r>
            <a:endParaRPr lang="en-US" sz="4400" dirty="0">
              <a:solidFill>
                <a:srgbClr val="5F3913"/>
              </a:solidFill>
              <a:latin typeface="Berlin Sans FB Demi" panose="020E0802020502020306" pitchFamily="34" charset="0"/>
            </a:endParaRPr>
          </a:p>
        </p:txBody>
      </p:sp>
      <p:sp>
        <p:nvSpPr>
          <p:cNvPr id="6" name="TextBox 5"/>
          <p:cNvSpPr txBox="1"/>
          <p:nvPr/>
        </p:nvSpPr>
        <p:spPr>
          <a:xfrm>
            <a:off x="1123605" y="4119055"/>
            <a:ext cx="9944788" cy="707886"/>
          </a:xfrm>
          <a:prstGeom prst="rect">
            <a:avLst/>
          </a:prstGeom>
          <a:solidFill>
            <a:srgbClr val="E6E6E6"/>
          </a:solidFill>
        </p:spPr>
        <p:txBody>
          <a:bodyPr wrap="square" rtlCol="0">
            <a:spAutoFit/>
          </a:bodyPr>
          <a:lstStyle/>
          <a:p>
            <a:pPr algn="ctr"/>
            <a:r>
              <a:rPr lang="es-CO" sz="4000" dirty="0">
                <a:solidFill>
                  <a:srgbClr val="018443"/>
                </a:solidFill>
                <a:latin typeface="Berlin Sans FB" panose="020E0602020502020306" pitchFamily="34" charset="0"/>
              </a:rPr>
              <a:t>Comparemos, veamos lo que otros han dicho</a:t>
            </a:r>
            <a:endParaRPr lang="en-US" sz="4000" dirty="0">
              <a:solidFill>
                <a:srgbClr val="018443"/>
              </a:solidFill>
              <a:latin typeface="Berlin Sans FB" panose="020E0602020502020306" pitchFamily="34" charset="0"/>
            </a:endParaRPr>
          </a:p>
        </p:txBody>
      </p:sp>
      <p:sp>
        <p:nvSpPr>
          <p:cNvPr id="9" name="TextBox 8"/>
          <p:cNvSpPr txBox="1"/>
          <p:nvPr/>
        </p:nvSpPr>
        <p:spPr>
          <a:xfrm>
            <a:off x="488515" y="6276548"/>
            <a:ext cx="1495202"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7</a:t>
            </a:r>
          </a:p>
        </p:txBody>
      </p:sp>
      <p:cxnSp>
        <p:nvCxnSpPr>
          <p:cNvPr id="10" name="Straight Connector 9"/>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6707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2" name="TextBox 1"/>
          <p:cNvSpPr txBox="1"/>
          <p:nvPr/>
        </p:nvSpPr>
        <p:spPr>
          <a:xfrm>
            <a:off x="984245" y="244128"/>
            <a:ext cx="10107385" cy="1200329"/>
          </a:xfrm>
          <a:prstGeom prst="rect">
            <a:avLst/>
          </a:prstGeom>
          <a:noFill/>
        </p:spPr>
        <p:txBody>
          <a:bodyPr wrap="square" rtlCol="0">
            <a:spAutoFit/>
          </a:bodyPr>
          <a:lstStyle/>
          <a:p>
            <a:pPr algn="ctr"/>
            <a:r>
              <a:rPr lang="es-ES" sz="3600" dirty="0">
                <a:solidFill>
                  <a:srgbClr val="5F3913"/>
                </a:solidFill>
                <a:latin typeface="Berlin Sans FB Demi" panose="020E0802020502020306" pitchFamily="34" charset="0"/>
              </a:rPr>
              <a:t>¿Qué significa estar “revestidos de Cristo” (Gálatas 3:27)? </a:t>
            </a:r>
            <a:endParaRPr lang="en-US" sz="3600" dirty="0">
              <a:solidFill>
                <a:srgbClr val="5F3913"/>
              </a:solidFill>
              <a:latin typeface="Berlin Sans FB Demi" panose="020E0802020502020306" pitchFamily="34" charset="0"/>
            </a:endParaRPr>
          </a:p>
        </p:txBody>
      </p:sp>
      <p:sp>
        <p:nvSpPr>
          <p:cNvPr id="4" name="TextBox 3"/>
          <p:cNvSpPr txBox="1"/>
          <p:nvPr/>
        </p:nvSpPr>
        <p:spPr>
          <a:xfrm>
            <a:off x="747324" y="1567567"/>
            <a:ext cx="11053483" cy="4708981"/>
          </a:xfrm>
          <a:prstGeom prst="rect">
            <a:avLst/>
          </a:prstGeom>
          <a:noFill/>
        </p:spPr>
        <p:txBody>
          <a:bodyPr wrap="square" rtlCol="0">
            <a:spAutoFit/>
          </a:bodyPr>
          <a:lstStyle/>
          <a:p>
            <a:r>
              <a:rPr lang="es-ES" sz="3000" dirty="0">
                <a:solidFill>
                  <a:srgbClr val="018443"/>
                </a:solidFill>
                <a:latin typeface="Berlin Sans FB" panose="020E0602020502020306" pitchFamily="34" charset="0"/>
              </a:rPr>
              <a:t>La ropa que usamos tiene tres </a:t>
            </a:r>
            <a:r>
              <a:rPr lang="es-ES" sz="3000" dirty="0" err="1">
                <a:solidFill>
                  <a:srgbClr val="018443"/>
                </a:solidFill>
                <a:latin typeface="Berlin Sans FB" panose="020E0602020502020306" pitchFamily="34" charset="0"/>
              </a:rPr>
              <a:t>prop</a:t>
            </a:r>
            <a:r>
              <a:rPr lang="es-CO" sz="3000" dirty="0" err="1">
                <a:solidFill>
                  <a:srgbClr val="018443"/>
                </a:solidFill>
                <a:latin typeface="Berlin Sans FB" panose="020E0602020502020306" pitchFamily="34" charset="0"/>
              </a:rPr>
              <a:t>ósitos</a:t>
            </a:r>
            <a:r>
              <a:rPr lang="es-CO" sz="3000" dirty="0">
                <a:solidFill>
                  <a:srgbClr val="018443"/>
                </a:solidFill>
                <a:latin typeface="Berlin Sans FB" panose="020E0602020502020306" pitchFamily="34" charset="0"/>
              </a:rPr>
              <a:t>:</a:t>
            </a:r>
          </a:p>
          <a:p>
            <a:pPr marL="742950" lvl="1" indent="-285750">
              <a:buFont typeface="Arial" panose="020B0604020202020204" pitchFamily="34" charset="0"/>
              <a:buChar char="•"/>
            </a:pPr>
            <a:r>
              <a:rPr lang="es-ES" sz="3000" dirty="0">
                <a:solidFill>
                  <a:srgbClr val="5F3913"/>
                </a:solidFill>
                <a:latin typeface="Berlin Sans FB" panose="020E0602020502020306" pitchFamily="34" charset="0"/>
              </a:rPr>
              <a:t>La ropa nos protege de los elementos, el frío y el calor. </a:t>
            </a:r>
          </a:p>
          <a:p>
            <a:pPr marL="742950" lvl="1" indent="-285750">
              <a:buFont typeface="Arial" panose="020B0604020202020204" pitchFamily="34" charset="0"/>
              <a:buChar char="•"/>
            </a:pPr>
            <a:r>
              <a:rPr lang="es-ES" sz="3000" dirty="0">
                <a:solidFill>
                  <a:srgbClr val="5F3913"/>
                </a:solidFill>
                <a:latin typeface="Berlin Sans FB" panose="020E0602020502020306" pitchFamily="34" charset="0"/>
              </a:rPr>
              <a:t>La ropa nos evita la vergüenza de estar desnudos en público.</a:t>
            </a:r>
          </a:p>
          <a:p>
            <a:pPr marL="742950" lvl="1" indent="-285750">
              <a:buFont typeface="Arial" panose="020B0604020202020204" pitchFamily="34" charset="0"/>
              <a:buChar char="•"/>
            </a:pPr>
            <a:r>
              <a:rPr lang="es-ES" sz="3000" dirty="0">
                <a:solidFill>
                  <a:srgbClr val="5F3913"/>
                </a:solidFill>
                <a:latin typeface="Berlin Sans FB" panose="020E0602020502020306" pitchFamily="34" charset="0"/>
              </a:rPr>
              <a:t>Finalmente, la ropa nos hace quedar bien. </a:t>
            </a:r>
          </a:p>
          <a:p>
            <a:pPr marL="0" lvl="1"/>
            <a:r>
              <a:rPr lang="es-ES" sz="3000" dirty="0">
                <a:solidFill>
                  <a:srgbClr val="018443"/>
                </a:solidFill>
                <a:latin typeface="Berlin Sans FB" panose="020E0602020502020306" pitchFamily="34" charset="0"/>
              </a:rPr>
              <a:t>Los tres propósitos podrían aplicarse a estar revestido de Cristo. </a:t>
            </a:r>
          </a:p>
          <a:p>
            <a:pPr marL="742950" lvl="1" indent="-285750">
              <a:buFont typeface="Arial" panose="020B0604020202020204" pitchFamily="34" charset="0"/>
              <a:buChar char="•"/>
            </a:pPr>
            <a:r>
              <a:rPr lang="es-ES" sz="3000" dirty="0">
                <a:solidFill>
                  <a:srgbClr val="5F3913"/>
                </a:solidFill>
                <a:latin typeface="Berlin Sans FB" panose="020E0602020502020306" pitchFamily="34" charset="0"/>
              </a:rPr>
              <a:t>Nos protege de los ataques del diablo</a:t>
            </a:r>
          </a:p>
          <a:p>
            <a:pPr marL="742950" lvl="1" indent="-285750">
              <a:buFont typeface="Arial" panose="020B0604020202020204" pitchFamily="34" charset="0"/>
              <a:buChar char="•"/>
            </a:pPr>
            <a:r>
              <a:rPr lang="es-ES" sz="3000" dirty="0">
                <a:solidFill>
                  <a:srgbClr val="5F3913"/>
                </a:solidFill>
                <a:latin typeface="Berlin Sans FB" panose="020E0602020502020306" pitchFamily="34" charset="0"/>
              </a:rPr>
              <a:t>Se cubre la vergüenza de nuestros pecados al vestirse de la justicia de Cristo. </a:t>
            </a:r>
          </a:p>
          <a:p>
            <a:pPr marL="742950" lvl="1" indent="-285750">
              <a:buFont typeface="Arial" panose="020B0604020202020204" pitchFamily="34" charset="0"/>
              <a:buChar char="•"/>
            </a:pPr>
            <a:r>
              <a:rPr lang="es-ES" sz="3000" dirty="0">
                <a:solidFill>
                  <a:srgbClr val="5F3913"/>
                </a:solidFill>
                <a:latin typeface="Berlin Sans FB" panose="020E0602020502020306" pitchFamily="34" charset="0"/>
              </a:rPr>
              <a:t>Estar vestidos con la justicia de Cristo también nos hace hermosos a los ojos de Dios. </a:t>
            </a:r>
            <a:endParaRPr lang="en-US" sz="3000" dirty="0">
              <a:solidFill>
                <a:srgbClr val="5F3913"/>
              </a:solidFill>
              <a:latin typeface="Berlin Sans FB" panose="020E0602020502020306" pitchFamily="34" charset="0"/>
            </a:endParaRPr>
          </a:p>
        </p:txBody>
      </p:sp>
      <p:sp>
        <p:nvSpPr>
          <p:cNvPr id="8" name="TextBox 7"/>
          <p:cNvSpPr txBox="1"/>
          <p:nvPr/>
        </p:nvSpPr>
        <p:spPr>
          <a:xfrm>
            <a:off x="488515" y="6276548"/>
            <a:ext cx="1495202"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8</a:t>
            </a:r>
          </a:p>
        </p:txBody>
      </p:sp>
      <p:cxnSp>
        <p:nvCxnSpPr>
          <p:cNvPr id="9" name="Straight Connector 8"/>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1316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2" name="TextBox 1"/>
          <p:cNvSpPr txBox="1"/>
          <p:nvPr/>
        </p:nvSpPr>
        <p:spPr>
          <a:xfrm>
            <a:off x="984245" y="244128"/>
            <a:ext cx="10107385" cy="1200329"/>
          </a:xfrm>
          <a:prstGeom prst="rect">
            <a:avLst/>
          </a:prstGeom>
          <a:noFill/>
        </p:spPr>
        <p:txBody>
          <a:bodyPr wrap="square" rtlCol="0">
            <a:spAutoFit/>
          </a:bodyPr>
          <a:lstStyle/>
          <a:p>
            <a:pPr algn="ctr"/>
            <a:r>
              <a:rPr lang="es-ES" sz="3600" dirty="0">
                <a:solidFill>
                  <a:srgbClr val="5F3913"/>
                </a:solidFill>
                <a:latin typeface="Berlin Sans FB Demi" panose="020E0802020502020306" pitchFamily="34" charset="0"/>
              </a:rPr>
              <a:t>¿Qué significa estar “revestidos de Cristo” (Gálatas 3:27)? </a:t>
            </a:r>
            <a:endParaRPr lang="en-US" sz="3600" dirty="0">
              <a:solidFill>
                <a:srgbClr val="5F3913"/>
              </a:solidFill>
              <a:latin typeface="Berlin Sans FB Demi" panose="020E0802020502020306" pitchFamily="34" charset="0"/>
            </a:endParaRPr>
          </a:p>
        </p:txBody>
      </p:sp>
      <p:sp>
        <p:nvSpPr>
          <p:cNvPr id="4" name="TextBox 3"/>
          <p:cNvSpPr txBox="1"/>
          <p:nvPr/>
        </p:nvSpPr>
        <p:spPr>
          <a:xfrm>
            <a:off x="1101913" y="1704125"/>
            <a:ext cx="10344306" cy="4524315"/>
          </a:xfrm>
          <a:prstGeom prst="rect">
            <a:avLst/>
          </a:prstGeom>
          <a:noFill/>
        </p:spPr>
        <p:txBody>
          <a:bodyPr wrap="square" rtlCol="0">
            <a:spAutoFit/>
          </a:bodyPr>
          <a:lstStyle/>
          <a:p>
            <a:r>
              <a:rPr lang="es-ES" sz="3600" dirty="0">
                <a:solidFill>
                  <a:srgbClr val="018443"/>
                </a:solidFill>
                <a:latin typeface="Berlin Sans FB" panose="020E0602020502020306" pitchFamily="34" charset="0"/>
              </a:rPr>
              <a:t>Nos recuerdan las palabras de Isaías 61:10, </a:t>
            </a:r>
            <a:r>
              <a:rPr lang="es-ES" sz="3600" i="1" dirty="0">
                <a:solidFill>
                  <a:srgbClr val="018443"/>
                </a:solidFill>
                <a:latin typeface="Berlin Sans FB" panose="020E0602020502020306" pitchFamily="34" charset="0"/>
              </a:rPr>
              <a:t>“Yo me regocijaré grandemente en el Señor; mi alma se alegrará en mi Dios. Porque él me revistió de salvación; me rodeó con un manto de justicia; ¡me atavió como a un novio!, ¡me adornó con joyas, como a una novia!”</a:t>
            </a:r>
            <a:r>
              <a:rPr lang="es-ES" sz="3600" dirty="0">
                <a:solidFill>
                  <a:srgbClr val="018443"/>
                </a:solidFill>
                <a:latin typeface="Berlin Sans FB" panose="020E0602020502020306" pitchFamily="34" charset="0"/>
              </a:rPr>
              <a:t> Finalmente, como la ropa nos protege de los elementos, estar vestidos con la justicia de Cristo nos protege del horror del infierno.</a:t>
            </a:r>
            <a:endParaRPr lang="en-US" sz="3600" dirty="0">
              <a:solidFill>
                <a:srgbClr val="018443"/>
              </a:solidFill>
              <a:latin typeface="Berlin Sans FB" panose="020E0602020502020306" pitchFamily="34" charset="0"/>
            </a:endParaRPr>
          </a:p>
        </p:txBody>
      </p:sp>
      <p:sp>
        <p:nvSpPr>
          <p:cNvPr id="8" name="TextBox 7"/>
          <p:cNvSpPr txBox="1"/>
          <p:nvPr/>
        </p:nvSpPr>
        <p:spPr>
          <a:xfrm>
            <a:off x="488515" y="6276548"/>
            <a:ext cx="1495202" cy="369332"/>
          </a:xfrm>
          <a:prstGeom prst="rect">
            <a:avLst/>
          </a:prstGeom>
          <a:noFill/>
        </p:spPr>
        <p:txBody>
          <a:bodyPr wrap="square" rtlCol="0">
            <a:spAutoFit/>
          </a:bodyPr>
          <a:lstStyle/>
          <a:p>
            <a:r>
              <a:rPr lang="es-CO" dirty="0">
                <a:solidFill>
                  <a:srgbClr val="5F3913"/>
                </a:solidFill>
                <a:latin typeface="Berlin Sans FB" panose="020E0602020502020306" pitchFamily="34" charset="0"/>
              </a:rPr>
              <a:t>Diapositiva 9</a:t>
            </a:r>
          </a:p>
        </p:txBody>
      </p:sp>
      <p:cxnSp>
        <p:nvCxnSpPr>
          <p:cNvPr id="9" name="Straight Connector 8"/>
          <p:cNvCxnSpPr/>
          <p:nvPr/>
        </p:nvCxnSpPr>
        <p:spPr>
          <a:xfrm flipV="1">
            <a:off x="2167003" y="6488108"/>
            <a:ext cx="8214126" cy="374"/>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8753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69A67C346E6B04F8F3828DDC292199C" ma:contentTypeVersion="7" ma:contentTypeDescription="Create a new document." ma:contentTypeScope="" ma:versionID="a9d7e2e169b0dd4dee5e799b0b927e87">
  <xsd:schema xmlns:xsd="http://www.w3.org/2001/XMLSchema" xmlns:xs="http://www.w3.org/2001/XMLSchema" xmlns:p="http://schemas.microsoft.com/office/2006/metadata/properties" xmlns:ns2="d9dd568f-92e7-4aa1-8e50-87aa9ffea924" xmlns:ns3="c29a6dd2-512b-4752-8473-975d37cb7242" targetNamespace="http://schemas.microsoft.com/office/2006/metadata/properties" ma:root="true" ma:fieldsID="f3dec56afaddf601f15aab203107d7af" ns2:_="" ns3:_="">
    <xsd:import namespace="d9dd568f-92e7-4aa1-8e50-87aa9ffea924"/>
    <xsd:import namespace="c29a6dd2-512b-4752-8473-975d37cb7242"/>
    <xsd:element name="properties">
      <xsd:complexType>
        <xsd:sequence>
          <xsd:element name="documentManagement">
            <xsd:complexType>
              <xsd:all>
                <xsd:element ref="ns2:Doc_x0020__x0023_" minOccurs="0"/>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dd568f-92e7-4aa1-8e50-87aa9ffea924" elementFormDefault="qualified">
    <xsd:import namespace="http://schemas.microsoft.com/office/2006/documentManagement/types"/>
    <xsd:import namespace="http://schemas.microsoft.com/office/infopath/2007/PartnerControls"/>
    <xsd:element name="Doc_x0020__x0023_" ma:index="8" nillable="true" ma:displayName="Doc #" ma:internalName="Doc_x0020__x0023_">
      <xsd:simpleType>
        <xsd:restriction base="dms:Text">
          <xsd:maxLength value="255"/>
        </xsd:restriction>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29a6dd2-512b-4752-8473-975d37cb7242"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oc_x0020__x0023_ xmlns="d9dd568f-92e7-4aa1-8e50-87aa9ffea92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3662EA6-57EA-4CC2-A592-F915D44A52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dd568f-92e7-4aa1-8e50-87aa9ffea924"/>
    <ds:schemaRef ds:uri="c29a6dd2-512b-4752-8473-975d37cb72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7E8A642-087D-4E66-9D8A-2214235906AB}">
  <ds:schemaRefs>
    <ds:schemaRef ds:uri="http://schemas.microsoft.com/office/2006/metadata/properties"/>
    <ds:schemaRef ds:uri="http://schemas.microsoft.com/office/infopath/2007/PartnerControls"/>
    <ds:schemaRef ds:uri="d9dd568f-92e7-4aa1-8e50-87aa9ffea924"/>
  </ds:schemaRefs>
</ds:datastoreItem>
</file>

<file path=customXml/itemProps3.xml><?xml version="1.0" encoding="utf-8"?>
<ds:datastoreItem xmlns:ds="http://schemas.openxmlformats.org/officeDocument/2006/customXml" ds:itemID="{AA54DDA8-67B8-4EB7-9A9A-BB44DC6B68B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5911</TotalTime>
  <Words>1844</Words>
  <Application>Microsoft Macintosh PowerPoint</Application>
  <PresentationFormat>Widescreen</PresentationFormat>
  <Paragraphs>130</Paragraphs>
  <Slides>35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Berlin Sans FB</vt:lpstr>
      <vt:lpstr>Berlin Sans FB Demi</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Leyrer</dc:creator>
  <cp:lastModifiedBy>juan david escobar amaya</cp:lastModifiedBy>
  <cp:revision>87</cp:revision>
  <dcterms:created xsi:type="dcterms:W3CDTF">2019-11-25T17:14:25Z</dcterms:created>
  <dcterms:modified xsi:type="dcterms:W3CDTF">2023-01-30T00:48:38Z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0x010100469A67C346E6B04F8F3828DDC292199C</vt:lpwstr>
  </property>
</Properties>
</file>