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Lato" panose="020F050202020403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3sJqm1UB2vvVVQwSzqVue6Lmx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576" autoAdjust="0"/>
  </p:normalViewPr>
  <p:slideViewPr>
    <p:cSldViewPr snapToGrid="0">
      <p:cViewPr varScale="1">
        <p:scale>
          <a:sx n="26" d="100"/>
          <a:sy n="26" d="100"/>
        </p:scale>
        <p:origin x="219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AMXGqPeVt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LF1OY-hpI5o"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cademiacristo.com/Musica/Dios-ahora-salv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cademiacristo.com/Musica/Dios-ahora-salv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https://www.youtube.com/watch?v=pAMXGqPeVto</a:t>
            </a:r>
            <a:r>
              <a:rPr lang="en-US" sz="10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Mateo 3:1-17 y contestar las siguientes preguntas de Consolidar:</a:t>
            </a:r>
            <a:endParaRPr>
              <a:solidFill>
                <a:schemeClr val="dk1"/>
              </a:solidFill>
              <a:latin typeface="Calibri"/>
              <a:ea typeface="Calibri"/>
              <a:cs typeface="Calibri"/>
              <a:sym typeface="Calibri"/>
            </a:endParaRPr>
          </a:p>
          <a:p>
            <a:pPr marL="914400" marR="17145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pediré que Dios obre en mí para poner en práctica esta palabra de Dios?</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marL="914400" marR="17145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Mateo 3:1-17.&gt;</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None/>
            </a:pPr>
            <a:endParaRPr b="1">
              <a:solidFill>
                <a:schemeClr val="dk1"/>
              </a:solidFill>
              <a:latin typeface="Calibri"/>
              <a:ea typeface="Calibri"/>
              <a:cs typeface="Calibri"/>
              <a:sym typeface="Calibri"/>
            </a:endParaRPr>
          </a:p>
        </p:txBody>
      </p:sp>
      <p:sp>
        <p:nvSpPr>
          <p:cNvPr id="176" name="Google Shape;176;g26c0eec2cfd_0_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d1a1029c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Platicar las seis preguntas para</a:t>
            </a:r>
            <a:r>
              <a:rPr lang="en-US">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228600" marR="171450" lvl="0" indent="0" algn="ctr" rtl="0">
              <a:spcBef>
                <a:spcPts val="1000"/>
              </a:spcBef>
              <a:spcAft>
                <a:spcPts val="1000"/>
              </a:spcAft>
              <a:buClr>
                <a:schemeClr val="dk1"/>
              </a:buClr>
              <a:buSzPts val="1100"/>
              <a:buFont typeface="Arial"/>
              <a:buNone/>
            </a:pPr>
            <a:r>
              <a:rPr lang="en-US" i="1">
                <a:solidFill>
                  <a:schemeClr val="dk1"/>
                </a:solidFill>
                <a:latin typeface="Calibri"/>
                <a:ea typeface="Calibri"/>
                <a:cs typeface="Calibri"/>
                <a:sym typeface="Calibri"/>
              </a:rPr>
              <a:t>***El enfoque de esta lección es “Consolidar.” Por eso, no es necesario tomar mucho tiempo con las preguntas de Considerar.***</a:t>
            </a:r>
            <a:endParaRPr b="1">
              <a:solidFill>
                <a:schemeClr val="dk1"/>
              </a:solidFill>
              <a:latin typeface="Calibri"/>
              <a:ea typeface="Calibri"/>
              <a:cs typeface="Calibri"/>
              <a:sym typeface="Calibri"/>
            </a:endParaRPr>
          </a:p>
        </p:txBody>
      </p:sp>
      <p:sp>
        <p:nvSpPr>
          <p:cNvPr id="186" name="Google Shape;186;g26d1a1029c0_0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d1a1029c0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hijo de Zacarías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multitudes que fueron a ser bautizadas desde Jerusalén, Judea y el área por el Jordán</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fariseos y los saduceos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Espíritu como paloma</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 voz del Padre</a:t>
            </a:r>
            <a:endParaRPr>
              <a:solidFill>
                <a:schemeClr val="dk1"/>
              </a:solidFill>
              <a:latin typeface="Calibri"/>
              <a:ea typeface="Calibri"/>
              <a:cs typeface="Calibri"/>
              <a:sym typeface="Calibri"/>
            </a:endParaRPr>
          </a:p>
        </p:txBody>
      </p:sp>
      <p:sp>
        <p:nvSpPr>
          <p:cNvPr id="197" name="Google Shape;197;g26d1a1029c0_0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d1a1029c0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 ropa de pelo de camello</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Cinto de cuero</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Langostas y miel silvestre</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Agua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Calzado</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209" name="Google Shape;209;g26d1a1029c0_0_1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6d1a1029c0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Vienen En el desierto de Judea, cerca del río Jordán</a:t>
            </a:r>
            <a:endParaRPr>
              <a:solidFill>
                <a:schemeClr val="dk1"/>
              </a:solidFill>
              <a:latin typeface="Calibri"/>
              <a:ea typeface="Calibri"/>
              <a:cs typeface="Calibri"/>
              <a:sym typeface="Calibri"/>
            </a:endParaRPr>
          </a:p>
          <a:p>
            <a:pPr marL="0" marR="171450" lvl="0" indent="0" algn="l" rtl="0">
              <a:spcBef>
                <a:spcPts val="1000"/>
              </a:spcBef>
              <a:spcAft>
                <a:spcPts val="1000"/>
              </a:spcAft>
              <a:buNone/>
            </a:pPr>
            <a:endParaRPr>
              <a:solidFill>
                <a:schemeClr val="dk1"/>
              </a:solidFill>
              <a:latin typeface="Calibri"/>
              <a:ea typeface="Calibri"/>
              <a:cs typeface="Calibri"/>
              <a:sym typeface="Calibri"/>
            </a:endParaRPr>
          </a:p>
        </p:txBody>
      </p:sp>
      <p:sp>
        <p:nvSpPr>
          <p:cNvPr id="221" name="Google Shape;221;g26d1a1029c0_0_1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6d1a1029c0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(Lucas 4 nos dice): El año 15 del imperio de Tiberio César.  Poncio Pilato es gobernador de Judea, Herodes Agripa era tetrarca de Galilea; Anás y Caifás eran sumo sacerdotes</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bautismo de Jesús: Cuando él tenía 30 años, más o menos en el año 25 d.C.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33" name="Google Shape;233;g26d1a1029c0_0_1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6d1a1029c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gente iba cargada de sus pecados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fariseos creían que eran hijos de Dios por el simple hecho de ser judíos</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Juan no quiere bautizar a Jesús</a:t>
            </a:r>
            <a:endParaRPr>
              <a:solidFill>
                <a:schemeClr val="dk1"/>
              </a:solidFill>
              <a:latin typeface="Calibri"/>
              <a:ea typeface="Calibri"/>
              <a:cs typeface="Calibri"/>
              <a:sym typeface="Calibri"/>
            </a:endParaRPr>
          </a:p>
        </p:txBody>
      </p:sp>
      <p:sp>
        <p:nvSpPr>
          <p:cNvPr id="245" name="Google Shape;245;g26d1a1029c0_0_1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d1a1029c0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confiesan sus pecados y Juan los bautiza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los fariseos les llama a arrepentirse.</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aceptó bautizar a Jesús.</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257" name="Google Shape;257;g26d1a1029c0_0_1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Platicar las cuatro preguntas de “Consolidar.”</a:t>
            </a:r>
            <a:r>
              <a:rPr lang="en-US">
                <a:solidFill>
                  <a:schemeClr val="dk1"/>
                </a:solidFill>
                <a:latin typeface="Calibri"/>
                <a:ea typeface="Calibri"/>
                <a:cs typeface="Calibri"/>
                <a:sym typeface="Calibri"/>
              </a:rPr>
              <a:t> (El maestro tiene la opción de platicar las preguntas de Consolidar junto con los estudiantes o usar grupos pequeños de Zoom.)</a:t>
            </a:r>
            <a:endParaRPr b="1">
              <a:solidFill>
                <a:schemeClr val="dk1"/>
              </a:solidFill>
              <a:latin typeface="Calibri"/>
              <a:ea typeface="Calibri"/>
              <a:cs typeface="Calibri"/>
              <a:sym typeface="Calibri"/>
            </a:endParaRPr>
          </a:p>
          <a:p>
            <a:pPr marL="228600" marR="171450" lvl="0" indent="0" algn="ctr" rtl="0">
              <a:spcBef>
                <a:spcPts val="1000"/>
              </a:spcBef>
              <a:spcAft>
                <a:spcPts val="0"/>
              </a:spcAft>
              <a:buClr>
                <a:schemeClr val="dk1"/>
              </a:buClr>
              <a:buSzPts val="1100"/>
              <a:buFont typeface="Arial"/>
              <a:buNone/>
            </a:pPr>
            <a:r>
              <a:rPr lang="en-US" i="1">
                <a:solidFill>
                  <a:schemeClr val="dk1"/>
                </a:solidFill>
                <a:latin typeface="Calibri"/>
                <a:ea typeface="Calibri"/>
                <a:cs typeface="Calibri"/>
                <a:sym typeface="Calibri"/>
              </a:rPr>
              <a:t>***¡Las preguntas de Consolidar son el enfoque de esta lección! Toma tiempo en esta parte.***</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69" name="Google Shape;269;g26ba99a7413_0_5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Como Juan preparaba el corazón de los judíos para recibir al Salvador prometido, cuando bautizó a los arrepentidos de sus pecados; y bautizando a Jesucristo para iniciar su ministerio público.</a:t>
            </a:r>
            <a:endParaRPr>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solidFill>
                <a:schemeClr val="dk1"/>
              </a:solidFill>
              <a:latin typeface="Calibri"/>
              <a:ea typeface="Calibri"/>
              <a:cs typeface="Calibri"/>
              <a:sym typeface="Calibri"/>
            </a:endParaRPr>
          </a:p>
        </p:txBody>
      </p:sp>
      <p:sp>
        <p:nvSpPr>
          <p:cNvPr id="280" name="Google Shape;28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pecado de ver la obediencia a Dios como una mera acción externa, como pensaban los fariseos y escribas y los muchos otros pecados como por ejemplo: el no ayudar al vecino, el engañar a otras personas, y el hacer denuncias falsas.</a:t>
            </a:r>
            <a:endParaRPr>
              <a:solidFill>
                <a:schemeClr val="dk1"/>
              </a:solidFill>
              <a:latin typeface="Calibri"/>
              <a:ea typeface="Calibri"/>
              <a:cs typeface="Calibri"/>
              <a:sym typeface="Calibri"/>
            </a:endParaRPr>
          </a:p>
          <a:p>
            <a:pPr marL="0" marR="171450" lvl="0" indent="0" algn="l" rtl="0">
              <a:lnSpc>
                <a:spcPct val="100000"/>
              </a:lnSpc>
              <a:spcBef>
                <a:spcPts val="600"/>
              </a:spcBef>
              <a:spcAft>
                <a:spcPts val="0"/>
              </a:spcAft>
              <a:buSzPts val="1100"/>
              <a:buNone/>
            </a:pPr>
            <a:endParaRPr>
              <a:solidFill>
                <a:schemeClr val="dk1"/>
              </a:solidFill>
              <a:latin typeface="Calibri"/>
              <a:ea typeface="Calibri"/>
              <a:cs typeface="Calibri"/>
              <a:sym typeface="Calibri"/>
            </a:endParaRPr>
          </a:p>
        </p:txBody>
      </p:sp>
      <p:sp>
        <p:nvSpPr>
          <p:cNvPr id="292" name="Google Shape;29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marL="13716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Primero, como Juan bautizó a la gente arrepentida para el perdón de sus pecados (Lucas 3:3), yo igual que ellos también recibí el perdón en el bautismo. </a:t>
            </a:r>
            <a:endParaRPr>
              <a:solidFill>
                <a:schemeClr val="dk1"/>
              </a:solidFill>
              <a:latin typeface="Calibri"/>
              <a:ea typeface="Calibri"/>
              <a:cs typeface="Calibri"/>
              <a:sym typeface="Calibri"/>
            </a:endParaRPr>
          </a:p>
          <a:p>
            <a:pPr marL="13716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Segundo, cuando Jesús fue bautizado porque “convenía”, Jesús no necesitaba perdón porque él no era pecador, sino que fue bautizado porque convenía que se cumpliera toda justicia. Jesús se bautizó.  Nosotros también necesitamos ser bautizados (si es que aún no fuimos bautizados).  Jesús recibió bendiciones en su bautismo.  Nosotros también recibimos bendiciones en el bautismo.  En nuestro bautismo Dios nos da fe, el perdón de nuestros pecados, y una conciencia limpia delante de él.  </a:t>
            </a:r>
            <a:endParaRPr>
              <a:solidFill>
                <a:schemeClr val="dk1"/>
              </a:solidFill>
              <a:latin typeface="Calibri"/>
              <a:ea typeface="Calibri"/>
              <a:cs typeface="Calibri"/>
              <a:sym typeface="Calibri"/>
            </a:endParaRPr>
          </a:p>
          <a:p>
            <a:pPr marL="13716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se revela, Padre, Hijo, y Espíritu Santo aquí en el Bautismo de Jesús.  La voz de Dios me hace saber que Jesús es su Hijo amado.</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304" name="Google Shape;30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marL="1371600" marR="171450" lvl="1" indent="-2984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 historia me enseña a apreciar el hecho de que yo fui bautizado en el nombre del Dios trino. En el bautismo fui adoptado por Dios y cubierto con la justicia de Jesús. Diariamente reconozco que todavía peco según mi carne pecaminosa, y recuerdo que en el bautismo sí soy perdonado.  Soy un hijo adoptado de Dios cubierto con la justicia de mi Salvador y Redentor, Jesucristo.</a:t>
            </a:r>
            <a:endParaRPr>
              <a:solidFill>
                <a:schemeClr val="dk1"/>
              </a:solidFill>
              <a:latin typeface="Calibri"/>
              <a:ea typeface="Calibri"/>
              <a:cs typeface="Calibri"/>
              <a:sym typeface="Calibri"/>
            </a:endParaRPr>
          </a:p>
          <a:p>
            <a:pPr marL="1371600" marR="171450" lvl="1" indent="-2984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Además, la historia me anima a llamar a otros a ser bautizados y a arrepentirse.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316" name="Google Shape;316;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7cd4f111b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Describir el bautismo y las bendiciones que recibimos en el bautismo.</a:t>
            </a:r>
            <a:endParaRPr b="1">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28" name="Google Shape;328;g2c7cd4f111b_0_1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6d3524d6b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Hay algunas historias de la Biblia que describen eventos, describen lo que sucedió. Mateo 3:1-17 es un mensaje descrito del ministerio de Juan y del bautismo de Jesús. Jesús fue bautizado por Juan para “cumplir con lo que es justo” (Mateo 3:15). Recordamos Gálatas 4:4-5 “Cuando se cumplió el plazo, Dios envió a su Hijo, nacido de una mujer, nacido bajo la ley, para rescatar a los que estaban bajo la ley, a fin de que fuéramos adoptados como hijos.” El bautismo de Jesús pasó para cumplir la ley. También el bautismo de Jesús marcó el comienzo de su ministerio. </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39" name="Google Shape;339;g26d3524d6bd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6d3524d6bd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El bautismo fue instituido y mandado para todas las naciones cuando Jesús le dio la gran comisión de la iglesia después de su resurrección. Mateo 28:18-20 Toda potestad me es dada en el cielo y en la tierra. Por tanto, id, y haced discípulos a todas las naciones, bautizándolos en el nombre del Padre, y del Hijo, y del Espíritu Santo; enseñándoles que guarden todas las cosas que os he mandado; y he aquí yo estoy con vosotros todos los días, hasta el final del mundo. Amén.” Este es un mensaje prescrito, un mandato para los creyentes y es claro que la iglesia primitiva reconocía y hacía este mandato de Cristo de bautizar y nosotros también lo hacemos hoy en día. </a:t>
            </a:r>
            <a:endParaRPr>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7" name="Google Shape;347;g26d3524d6bd_0_2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6d3524d6bd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bendiciones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recibimos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no es un simple </a:t>
            </a:r>
            <a:r>
              <a:rPr lang="en-US" dirty="0" err="1">
                <a:solidFill>
                  <a:schemeClr val="dk1"/>
                </a:solidFill>
                <a:latin typeface="Calibri"/>
                <a:ea typeface="Calibri"/>
                <a:cs typeface="Calibri"/>
                <a:sym typeface="Calibri"/>
              </a:rPr>
              <a:t>símbolo</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señal</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condición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creyentes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es un simple </a:t>
            </a:r>
            <a:r>
              <a:rPr lang="en-US" dirty="0" err="1">
                <a:solidFill>
                  <a:schemeClr val="dk1"/>
                </a:solidFill>
                <a:latin typeface="Calibri"/>
                <a:ea typeface="Calibri"/>
                <a:cs typeface="Calibri"/>
                <a:sym typeface="Calibri"/>
              </a:rPr>
              <a:t>acto</a:t>
            </a:r>
            <a:r>
              <a:rPr lang="en-US" dirty="0">
                <a:solidFill>
                  <a:schemeClr val="dk1"/>
                </a:solidFill>
                <a:latin typeface="Calibri"/>
                <a:ea typeface="Calibri"/>
                <a:cs typeface="Calibri"/>
                <a:sym typeface="Calibri"/>
              </a:rPr>
              <a:t> que Dios </a:t>
            </a:r>
            <a:r>
              <a:rPr lang="en-US" dirty="0" err="1">
                <a:solidFill>
                  <a:schemeClr val="dk1"/>
                </a:solidFill>
                <a:latin typeface="Calibri"/>
                <a:ea typeface="Calibri"/>
                <a:cs typeface="Calibri"/>
                <a:sym typeface="Calibri"/>
              </a:rPr>
              <a:t>mandó</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observemos</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es un medio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distribuye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pecadores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bendiciones</a:t>
            </a:r>
            <a:r>
              <a:rPr lang="en-US" dirty="0">
                <a:solidFill>
                  <a:schemeClr val="dk1"/>
                </a:solidFill>
                <a:latin typeface="Calibri"/>
                <a:ea typeface="Calibri"/>
                <a:cs typeface="Calibri"/>
                <a:sym typeface="Calibri"/>
              </a:rPr>
              <a:t> que Cristo </a:t>
            </a:r>
            <a:r>
              <a:rPr lang="en-US" dirty="0" err="1">
                <a:solidFill>
                  <a:schemeClr val="dk1"/>
                </a:solidFill>
                <a:latin typeface="Calibri"/>
                <a:ea typeface="Calibri"/>
                <a:cs typeface="Calibri"/>
                <a:sym typeface="Calibri"/>
              </a:rPr>
              <a:t>aseguró</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santa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sustitutivas</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poderoso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poder</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yace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agua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solamente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agua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imagen de lo que </a:t>
            </a:r>
            <a:r>
              <a:rPr lang="en-US" dirty="0" err="1">
                <a:solidFill>
                  <a:schemeClr val="dk1"/>
                </a:solidFill>
                <a:latin typeface="Calibri"/>
                <a:ea typeface="Calibri"/>
                <a:cs typeface="Calibri"/>
                <a:sym typeface="Calibri"/>
              </a:rPr>
              <a:t>pasa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espiritualmente</a:t>
            </a:r>
            <a:r>
              <a:rPr lang="en-US" dirty="0">
                <a:solidFill>
                  <a:schemeClr val="dk1"/>
                </a:solidFill>
                <a:latin typeface="Calibri"/>
                <a:ea typeface="Calibri"/>
                <a:cs typeface="Calibri"/>
                <a:sym typeface="Calibri"/>
              </a:rPr>
              <a:t> al que lo </a:t>
            </a:r>
            <a:r>
              <a:rPr lang="en-US" dirty="0" err="1">
                <a:solidFill>
                  <a:schemeClr val="dk1"/>
                </a:solidFill>
                <a:latin typeface="Calibri"/>
                <a:ea typeface="Calibri"/>
                <a:cs typeface="Calibri"/>
                <a:sym typeface="Calibri"/>
              </a:rPr>
              <a:t>recibe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las palabras y </a:t>
            </a:r>
            <a:r>
              <a:rPr lang="en-US" dirty="0" err="1">
                <a:solidFill>
                  <a:schemeClr val="dk1"/>
                </a:solidFill>
                <a:latin typeface="Calibri"/>
                <a:ea typeface="Calibri"/>
                <a:cs typeface="Calibri"/>
                <a:sym typeface="Calibri"/>
              </a:rPr>
              <a:t>promesas</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Bautizar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del Dios </a:t>
            </a:r>
            <a:r>
              <a:rPr lang="en-US" dirty="0" err="1">
                <a:solidFill>
                  <a:schemeClr val="dk1"/>
                </a:solidFill>
                <a:latin typeface="Calibri"/>
                <a:ea typeface="Calibri"/>
                <a:cs typeface="Calibri"/>
                <a:sym typeface="Calibri"/>
              </a:rPr>
              <a:t>trino</a:t>
            </a:r>
            <a:r>
              <a:rPr lang="en-US" dirty="0">
                <a:solidFill>
                  <a:schemeClr val="dk1"/>
                </a:solidFill>
                <a:latin typeface="Calibri"/>
                <a:ea typeface="Calibri"/>
                <a:cs typeface="Calibri"/>
                <a:sym typeface="Calibri"/>
              </a:rPr>
              <a:t> (del Padre, del </a:t>
            </a:r>
            <a:r>
              <a:rPr lang="en-US" dirty="0" err="1">
                <a:solidFill>
                  <a:schemeClr val="dk1"/>
                </a:solidFill>
                <a:latin typeface="Calibri"/>
                <a:ea typeface="Calibri"/>
                <a:cs typeface="Calibri"/>
                <a:sym typeface="Calibri"/>
              </a:rPr>
              <a:t>Hijo</a:t>
            </a:r>
            <a:r>
              <a:rPr lang="en-US" dirty="0">
                <a:solidFill>
                  <a:schemeClr val="dk1"/>
                </a:solidFill>
                <a:latin typeface="Calibri"/>
                <a:ea typeface="Calibri"/>
                <a:cs typeface="Calibri"/>
                <a:sym typeface="Calibri"/>
              </a:rPr>
              <a:t> y del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a:t>
            </a:r>
            <a:r>
              <a:rPr lang="en-US" dirty="0" err="1">
                <a:solidFill>
                  <a:schemeClr val="dk1"/>
                </a:solidFill>
                <a:latin typeface="Calibri"/>
                <a:ea typeface="Calibri"/>
                <a:cs typeface="Calibri"/>
                <a:sym typeface="Calibri"/>
              </a:rPr>
              <a:t>significa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bautizar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conexión</a:t>
            </a:r>
            <a:r>
              <a:rPr lang="en-US" dirty="0">
                <a:solidFill>
                  <a:schemeClr val="dk1"/>
                </a:solidFill>
                <a:latin typeface="Calibri"/>
                <a:ea typeface="Calibri"/>
                <a:cs typeface="Calibri"/>
                <a:sym typeface="Calibri"/>
              </a:rPr>
              <a:t> con la </a:t>
            </a:r>
            <a:r>
              <a:rPr lang="en-US" dirty="0" err="1">
                <a:solidFill>
                  <a:schemeClr val="dk1"/>
                </a:solidFill>
                <a:latin typeface="Calibri"/>
                <a:ea typeface="Calibri"/>
                <a:cs typeface="Calibri"/>
                <a:sym typeface="Calibri"/>
              </a:rPr>
              <a:t>revelación</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conectado</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recuerda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trino</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hecho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recordarnos</a:t>
            </a:r>
            <a:r>
              <a:rPr lang="en-US" dirty="0">
                <a:solidFill>
                  <a:schemeClr val="dk1"/>
                </a:solidFill>
                <a:latin typeface="Calibri"/>
                <a:ea typeface="Calibri"/>
                <a:cs typeface="Calibri"/>
                <a:sym typeface="Calibri"/>
              </a:rPr>
              <a:t> lo que Dios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beneficio</a:t>
            </a:r>
            <a:r>
              <a:rPr lang="en-US" dirty="0">
                <a:solidFill>
                  <a:schemeClr val="dk1"/>
                </a:solidFill>
                <a:latin typeface="Calibri"/>
                <a:ea typeface="Calibri"/>
                <a:cs typeface="Calibri"/>
                <a:sym typeface="Calibri"/>
              </a:rPr>
              <a:t> de lo que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Cristo. </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perdón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a:t>
            </a:r>
            <a:endParaRPr i="1" dirty="0">
              <a:solidFill>
                <a:srgbClr val="00B050"/>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2:38 En </a:t>
            </a:r>
            <a:r>
              <a:rPr lang="en-US" dirty="0" err="1">
                <a:solidFill>
                  <a:schemeClr val="dk1"/>
                </a:solidFill>
                <a:latin typeface="Calibri"/>
                <a:ea typeface="Calibri"/>
                <a:cs typeface="Calibri"/>
                <a:sym typeface="Calibri"/>
              </a:rPr>
              <a:t>Pentecostés</a:t>
            </a:r>
            <a:r>
              <a:rPr lang="en-US" dirty="0">
                <a:solidFill>
                  <a:schemeClr val="dk1"/>
                </a:solidFill>
                <a:latin typeface="Calibri"/>
                <a:ea typeface="Calibri"/>
                <a:cs typeface="Calibri"/>
                <a:sym typeface="Calibri"/>
              </a:rPr>
              <a:t>, Pedro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Arrepentíos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bautícese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uno de </a:t>
            </a:r>
            <a:r>
              <a:rPr lang="en-US" dirty="0" err="1">
                <a:solidFill>
                  <a:schemeClr val="dk1"/>
                </a:solidFill>
                <a:latin typeface="Calibri"/>
                <a:ea typeface="Calibri"/>
                <a:cs typeface="Calibri"/>
                <a:sym typeface="Calibri"/>
              </a:rPr>
              <a:t>vosotros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perdón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recibiréis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don del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22:16 </a:t>
            </a:r>
            <a:r>
              <a:rPr lang="en-US" dirty="0" err="1">
                <a:solidFill>
                  <a:schemeClr val="dk1"/>
                </a:solidFill>
                <a:latin typeface="Calibri"/>
                <a:ea typeface="Calibri"/>
                <a:cs typeface="Calibri"/>
                <a:sym typeface="Calibri"/>
              </a:rPr>
              <a:t>Ananías</a:t>
            </a:r>
            <a:r>
              <a:rPr lang="en-US" dirty="0">
                <a:solidFill>
                  <a:schemeClr val="dk1"/>
                </a:solidFill>
                <a:latin typeface="Calibri"/>
                <a:ea typeface="Calibri"/>
                <a:cs typeface="Calibri"/>
                <a:sym typeface="Calibri"/>
              </a:rPr>
              <a:t> le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a Pablo “</a:t>
            </a:r>
            <a:r>
              <a:rPr lang="en-US" dirty="0" err="1">
                <a:solidFill>
                  <a:schemeClr val="dk1"/>
                </a:solidFill>
                <a:latin typeface="Calibri"/>
                <a:ea typeface="Calibri"/>
                <a:cs typeface="Calibri"/>
                <a:sym typeface="Calibri"/>
              </a:rPr>
              <a:t>Levántate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bautizate</a:t>
            </a:r>
            <a:r>
              <a:rPr lang="en-US" dirty="0">
                <a:solidFill>
                  <a:schemeClr val="dk1"/>
                </a:solidFill>
                <a:latin typeface="Calibri"/>
                <a:ea typeface="Calibri"/>
                <a:cs typeface="Calibri"/>
                <a:sym typeface="Calibri"/>
              </a:rPr>
              <a:t>, y lava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invocando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Gálatas</a:t>
            </a:r>
            <a:r>
              <a:rPr lang="en-US" dirty="0">
                <a:solidFill>
                  <a:schemeClr val="dk1"/>
                </a:solidFill>
                <a:latin typeface="Calibri"/>
                <a:ea typeface="Calibri"/>
                <a:cs typeface="Calibri"/>
                <a:sym typeface="Calibri"/>
              </a:rPr>
              <a:t> 3:26,27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hijos</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Jesús,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bautizados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se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revestido</a:t>
            </a:r>
            <a:r>
              <a:rPr lang="en-US" dirty="0">
                <a:solidFill>
                  <a:schemeClr val="dk1"/>
                </a:solidFill>
                <a:latin typeface="Calibri"/>
                <a:ea typeface="Calibri"/>
                <a:cs typeface="Calibri"/>
                <a:sym typeface="Calibri"/>
              </a:rPr>
              <a:t> de Cristo.” 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reviste</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manto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justicia</a:t>
            </a:r>
            <a:r>
              <a:rPr lang="en-US" dirty="0">
                <a:solidFill>
                  <a:schemeClr val="dk1"/>
                </a:solidFill>
                <a:latin typeface="Calibri"/>
                <a:ea typeface="Calibri"/>
                <a:cs typeface="Calibri"/>
                <a:sym typeface="Calibri"/>
              </a:rPr>
              <a:t> de Cristo, </a:t>
            </a:r>
            <a:r>
              <a:rPr lang="en-US" dirty="0" err="1">
                <a:solidFill>
                  <a:schemeClr val="dk1"/>
                </a:solidFill>
                <a:latin typeface="Calibri"/>
                <a:ea typeface="Calibri"/>
                <a:cs typeface="Calibri"/>
                <a:sym typeface="Calibri"/>
              </a:rPr>
              <a:t>cubre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suciedad</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limpia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lavamiento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agua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palabra" (</a:t>
            </a:r>
            <a:r>
              <a:rPr lang="en-US" dirty="0" err="1">
                <a:solidFill>
                  <a:schemeClr val="dk1"/>
                </a:solidFill>
                <a:latin typeface="Calibri"/>
                <a:ea typeface="Calibri"/>
                <a:cs typeface="Calibri"/>
                <a:sym typeface="Calibri"/>
              </a:rPr>
              <a:t>Efesios</a:t>
            </a:r>
            <a:r>
              <a:rPr lang="en-US" dirty="0">
                <a:solidFill>
                  <a:schemeClr val="dk1"/>
                </a:solidFill>
                <a:latin typeface="Calibri"/>
                <a:ea typeface="Calibri"/>
                <a:cs typeface="Calibri"/>
                <a:sym typeface="Calibri"/>
              </a:rPr>
              <a:t> 5:26). </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1 Pedro 3:21- “El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consiste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limpieza</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compromiso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tener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conciencia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delante</a:t>
            </a:r>
            <a:r>
              <a:rPr lang="en-US" dirty="0">
                <a:solidFill>
                  <a:schemeClr val="dk1"/>
                </a:solidFill>
                <a:latin typeface="Calibri"/>
                <a:ea typeface="Calibri"/>
                <a:cs typeface="Calibri"/>
                <a:sym typeface="Calibri"/>
              </a:rPr>
              <a:t> de Dios. Esta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posible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a:t>
            </a:r>
            <a:r>
              <a:rPr lang="en-US" dirty="0" err="1">
                <a:solidFill>
                  <a:schemeClr val="dk1"/>
                </a:solidFill>
                <a:latin typeface="Calibri"/>
                <a:ea typeface="Calibri"/>
                <a:cs typeface="Calibri"/>
                <a:sym typeface="Calibri"/>
              </a:rPr>
              <a:t>buena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conciencia</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asegurarnos</a:t>
            </a:r>
            <a:r>
              <a:rPr lang="en-US" dirty="0">
                <a:solidFill>
                  <a:schemeClr val="dk1"/>
                </a:solidFill>
                <a:latin typeface="Calibri"/>
                <a:ea typeface="Calibri"/>
                <a:cs typeface="Calibri"/>
                <a:sym typeface="Calibri"/>
              </a:rPr>
              <a:t> que Dios ha </a:t>
            </a:r>
            <a:r>
              <a:rPr lang="en-US" dirty="0" err="1">
                <a:solidFill>
                  <a:schemeClr val="dk1"/>
                </a:solidFill>
                <a:latin typeface="Calibri"/>
                <a:ea typeface="Calibri"/>
                <a:cs typeface="Calibri"/>
                <a:sym typeface="Calibri"/>
              </a:rPr>
              <a:t>perdonado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da </a:t>
            </a:r>
            <a:r>
              <a:rPr lang="en-US" dirty="0" err="1">
                <a:solidFill>
                  <a:schemeClr val="dk1"/>
                </a:solidFill>
                <a:latin typeface="Calibri"/>
                <a:ea typeface="Calibri"/>
                <a:cs typeface="Calibri"/>
                <a:sym typeface="Calibri"/>
              </a:rPr>
              <a:t>nueva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Pablo llama al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lavamiento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regeneración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renovación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(Tito 3:5). 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a:t>
            </a:r>
            <a:r>
              <a:rPr lang="en-US" dirty="0">
                <a:solidFill>
                  <a:schemeClr val="dk1"/>
                </a:solidFill>
                <a:latin typeface="Calibri"/>
                <a:ea typeface="Calibri"/>
                <a:cs typeface="Calibri"/>
                <a:sym typeface="Calibri"/>
              </a:rPr>
              <a:t> personas </a:t>
            </a:r>
            <a:r>
              <a:rPr lang="en-US" dirty="0" err="1">
                <a:solidFill>
                  <a:schemeClr val="dk1"/>
                </a:solidFill>
                <a:latin typeface="Calibri"/>
                <a:ea typeface="Calibri"/>
                <a:cs typeface="Calibri"/>
                <a:sym typeface="Calibri"/>
              </a:rPr>
              <a:t>nuevas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asegura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diariamente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cristianos</a:t>
            </a:r>
            <a:r>
              <a:rPr lang="en-US" dirty="0">
                <a:solidFill>
                  <a:schemeClr val="dk1"/>
                </a:solidFill>
                <a:latin typeface="Calibri"/>
                <a:ea typeface="Calibri"/>
                <a:cs typeface="Calibri"/>
                <a:sym typeface="Calibri"/>
              </a:rPr>
              <a:t> que 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ha dado: </a:t>
            </a:r>
            <a:r>
              <a:rPr lang="en-US" dirty="0" err="1">
                <a:solidFill>
                  <a:schemeClr val="dk1"/>
                </a:solidFill>
                <a:latin typeface="Calibri"/>
                <a:ea typeface="Calibri"/>
                <a:cs typeface="Calibri"/>
                <a:sym typeface="Calibri"/>
              </a:rPr>
              <a:t>perdón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salvación</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Los </a:t>
            </a:r>
            <a:r>
              <a:rPr lang="en-US" dirty="0" err="1">
                <a:solidFill>
                  <a:schemeClr val="dk1"/>
                </a:solidFill>
                <a:latin typeface="Calibri"/>
                <a:ea typeface="Calibri"/>
                <a:cs typeface="Calibri"/>
                <a:sym typeface="Calibri"/>
              </a:rPr>
              <a:t>beneficios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reciben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(Marcos 16:16) “El que </a:t>
            </a:r>
            <a:r>
              <a:rPr lang="en-US" dirty="0" err="1">
                <a:solidFill>
                  <a:schemeClr val="dk1"/>
                </a:solidFill>
                <a:latin typeface="Calibri"/>
                <a:ea typeface="Calibri"/>
                <a:cs typeface="Calibri"/>
                <a:sym typeface="Calibri"/>
              </a:rPr>
              <a:t>creyere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fuere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bautizado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será</a:t>
            </a:r>
            <a:r>
              <a:rPr lang="en-US" dirty="0">
                <a:solidFill>
                  <a:schemeClr val="dk1"/>
                </a:solidFill>
                <a:latin typeface="Calibri"/>
                <a:ea typeface="Calibri"/>
                <a:cs typeface="Calibri"/>
                <a:sym typeface="Calibri"/>
              </a:rPr>
              <a:t> salvo.” El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es un medio de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instrumento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para </a:t>
            </a:r>
            <a:r>
              <a:rPr lang="en-US" dirty="0" err="1">
                <a:solidFill>
                  <a:schemeClr val="dk1"/>
                </a:solidFill>
                <a:latin typeface="Calibri"/>
                <a:ea typeface="Calibri"/>
                <a:cs typeface="Calibri"/>
                <a:sym typeface="Calibri"/>
              </a:rPr>
              <a:t>darnos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bendiciones</a:t>
            </a:r>
            <a:r>
              <a:rPr lang="en-US" dirty="0">
                <a:solidFill>
                  <a:schemeClr val="dk1"/>
                </a:solidFill>
                <a:latin typeface="Calibri"/>
                <a:ea typeface="Calibri"/>
                <a:cs typeface="Calibri"/>
                <a:sym typeface="Calibri"/>
              </a:rPr>
              <a:t> que Cristo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aseguró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55" name="Google Shape;355;g26d3524d6bd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6d3524d6bd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Si uno no se ha bautizado todavía, ¿qué puede hacer?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“Arrepiéntanse, y bautícense todos ustedes… para que sus pecados les sean perdonados…”</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Crean en el Señor Jesucristo.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esas horas de la noche [el carcelero] y toda su familia fueron bautizados…” (Hechos 16:33).</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64" name="Google Shape;364;g26d3524d6bd_0_2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6ba99a741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Ver el siguiente video para la lección 5: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https://www.youtube.com/watch?v=LF1OY-hpI5o</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Leer Juan 2:1-12 en sus Biblias</a:t>
            </a:r>
            <a:endParaRPr>
              <a:solidFill>
                <a:schemeClr val="dk1"/>
              </a:solidFill>
              <a:latin typeface="Calibri"/>
              <a:ea typeface="Calibri"/>
              <a:cs typeface="Calibri"/>
              <a:sym typeface="Calibri"/>
            </a:endParaRPr>
          </a:p>
          <a:p>
            <a:pPr marL="0" marR="171450" lvl="0" indent="0" algn="l" rtl="0">
              <a:lnSpc>
                <a:spcPct val="100000"/>
              </a:lnSpc>
              <a:spcBef>
                <a:spcPts val="600"/>
              </a:spcBef>
              <a:spcAft>
                <a:spcPts val="600"/>
              </a:spcAft>
              <a:buNone/>
            </a:pPr>
            <a:endParaRPr b="1">
              <a:solidFill>
                <a:schemeClr val="dk1"/>
              </a:solidFill>
              <a:latin typeface="Calibri"/>
              <a:ea typeface="Calibri"/>
              <a:cs typeface="Calibri"/>
              <a:sym typeface="Calibri"/>
            </a:endParaRPr>
          </a:p>
        </p:txBody>
      </p:sp>
      <p:sp>
        <p:nvSpPr>
          <p:cNvPr id="373" name="Google Shape;373;g26ba99a7413_0_6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83" name="Google Shape;383;g2adf147660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91" name="Google Shape;391;g2adf14766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Material extra</a:t>
            </a:r>
            <a:r>
              <a:rPr lang="en-US" b="1">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marL="457200" marR="17145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regalamos esta canción acerca del bautismo.  Pueden descargarla aquí:  </a:t>
            </a:r>
            <a:r>
              <a:rPr lang="en-US"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https://www.academiacristo.com/Musica/Dios-ahora-salva</a:t>
            </a:r>
            <a:endParaRPr u="sng">
              <a:solidFill>
                <a:schemeClr val="dk1"/>
              </a:solidFill>
              <a:latin typeface="Calibri"/>
              <a:ea typeface="Calibri"/>
              <a:cs typeface="Calibri"/>
              <a:sym typeface="Calibri"/>
            </a:endParaRPr>
          </a:p>
          <a:p>
            <a:pPr marL="4572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¿Bautizaban en el Antiguo Testamento?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Antiguo Testamento requería varios lavamientos ceremoniales (Levítico 14:8,9; 15:16-27; Números 19:11-13), los cuales llevan a los cristianos a pensar en el bautismo.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 hecho, el Nuevo Testamento ve una imagen del bautismo en la creación (porque en el bautismo el cristiano se convierte en una nueva creación, Efesios 5:26), en el diluvio (al igual que Noé y su familia fueron salvados de un mundo caído por las aguas del diluvio, el cristiano se salva a través del bautismo, 1 Pedro 3:20,21), y en el éxodo de Egipto (al igual que los israelitas fueron liberados de la esclavitud, el cristiano es liberado de la esclavitud del pecado, 1 Corintios 10:1-4).</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no, no bautizaban, así como en el Nuevo Testamento.</a:t>
            </a:r>
            <a:endParaRPr>
              <a:solidFill>
                <a:schemeClr val="dk1"/>
              </a:solidFill>
              <a:latin typeface="Calibri"/>
              <a:ea typeface="Calibri"/>
              <a:cs typeface="Calibri"/>
              <a:sym typeface="Calibri"/>
            </a:endParaRPr>
          </a:p>
          <a:p>
            <a:pPr marL="4572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 quiénes debemos bautizar?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mandó a sus discípulos: “Vayan y hagan discípulos a todas las naciones, bautizándolos en el nombre del Padre y del Hijo y del Espíritu Santo” (Mateo 28:19).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highlight>
                  <a:srgbClr val="FFFFFF"/>
                </a:highlight>
                <a:latin typeface="Calibri"/>
                <a:ea typeface="Calibri"/>
                <a:cs typeface="Calibri"/>
                <a:sym typeface="Calibri"/>
              </a:rPr>
              <a:t>(Hechos 2:38-39) Y Pedro les dijo: «Arrepiéntanse, y bautícense todos ustedes en el nombre de Jesucristo, para que sus pecados les sean perdonados. Entonces recibirán el don del Espíritu Santo. </a:t>
            </a:r>
            <a:r>
              <a:rPr lang="en-US" b="1" baseline="30000">
                <a:solidFill>
                  <a:schemeClr val="dk1"/>
                </a:solidFill>
                <a:highlight>
                  <a:srgbClr val="FFFFFF"/>
                </a:highlight>
                <a:latin typeface="Calibri"/>
                <a:ea typeface="Calibri"/>
                <a:cs typeface="Calibri"/>
                <a:sym typeface="Calibri"/>
              </a:rPr>
              <a:t> </a:t>
            </a:r>
            <a:r>
              <a:rPr lang="en-US">
                <a:solidFill>
                  <a:schemeClr val="dk1"/>
                </a:solidFill>
                <a:highlight>
                  <a:srgbClr val="FFFFFF"/>
                </a:highlight>
                <a:latin typeface="Calibri"/>
                <a:ea typeface="Calibri"/>
                <a:cs typeface="Calibri"/>
                <a:sym typeface="Calibri"/>
              </a:rPr>
              <a:t>Porque la promesa es para ustedes y para sus hijos, para todos los que están lejos, y para todos aquellos a quienes el Señor nuestro Dios llame.»</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¿Quiénes?  (Dejen que el grupo conteste)</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¿Para qué?</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don recibirán?</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Solo para aclarar, ¿la promesa es para quiénes? </a:t>
            </a:r>
            <a:endParaRPr>
              <a:solidFill>
                <a:schemeClr val="dk1"/>
              </a:solidFill>
              <a:latin typeface="Calibri"/>
              <a:ea typeface="Calibri"/>
              <a:cs typeface="Calibri"/>
              <a:sym typeface="Calibri"/>
            </a:endParaRPr>
          </a:p>
          <a:p>
            <a:pPr marL="4572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significaba la palabra “bautizar” en los tiempos bíblicos?</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palabra “bautizar” simplemente quiso decir la aplicación de agua en varias formas, tales como sumergir, lavar, derramar o rociar (Marcos 7:3,4).</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Ni el modo de bautizar ni el lugar se determina en la Biblia (sumergir, rociar; en una iglesia, una casa o en un río).  Con que se use agua y se lo haga en el nombre de Dios, eso es lo importante.  </a:t>
            </a:r>
            <a:endParaRPr>
              <a:solidFill>
                <a:schemeClr val="dk1"/>
              </a:solidFill>
              <a:latin typeface="Calibri"/>
              <a:ea typeface="Calibri"/>
              <a:cs typeface="Calibri"/>
              <a:sym typeface="Calibri"/>
            </a:endParaRPr>
          </a:p>
          <a:p>
            <a:pPr marL="4572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Bautismo de Juan</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bautizaba a los pecadores arrepentidos “para el perdón de pecados” (Marcos 1:4), al igual que lo hicieron Pedro y los apóstoles en Pentecostés (Hechos 2:39).</a:t>
            </a:r>
            <a:endParaRPr>
              <a:solidFill>
                <a:schemeClr val="dk1"/>
              </a:solidFill>
              <a:latin typeface="Calibri"/>
              <a:ea typeface="Calibri"/>
              <a:cs typeface="Calibri"/>
              <a:sym typeface="Calibri"/>
            </a:endParaRPr>
          </a:p>
          <a:p>
            <a:pPr marL="914400" marR="171450" lvl="1" indent="-2984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Sabemos que Dios mandó a Juan a bautizar (Juan 1:33) apuntando a la obra de Cristo. Juan bautizaba a los pecadores arrepentidos “para el perdón de pecados” (Marcos 1:4)</a:t>
            </a:r>
            <a:endParaRPr b="1" u="sng">
              <a:solidFill>
                <a:schemeClr val="dk1"/>
              </a:solidFill>
              <a:latin typeface="Calibri"/>
              <a:ea typeface="Calibri"/>
              <a:cs typeface="Calibri"/>
              <a:sym typeface="Calibri"/>
            </a:endParaRPr>
          </a:p>
        </p:txBody>
      </p:sp>
      <p:sp>
        <p:nvSpPr>
          <p:cNvPr id="399" name="Google Shape;399;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Dios, te doy gracias porque nos das la certeza de que Jesús es verdaderamente tu Hijo. Ayúdame para que siempre crea esta verdad, y dame el valor para contarles a otros sobre tu maravilloso Hijo. Te doy gracias, Jesús, porque nos diste el gran regalo del bautismo y porque al ser bautizados, nuestros pecados son lavados. También te doy gracias porque nos enseñaste todo esto mientras viviste en esta tierra. Amen</a:t>
            </a:r>
            <a:endParaRPr b="1">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Usar el método de las Cuatro “C” para leer y entender Mateo 3:1-17</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Compartir las preguntas de “Consolidar” con un compañero.</a:t>
            </a:r>
            <a:endParaRPr b="1">
              <a:solidFill>
                <a:schemeClr val="dk1"/>
              </a:solidFill>
              <a:latin typeface="Calibri"/>
              <a:ea typeface="Calibri"/>
              <a:cs typeface="Calibri"/>
              <a:sym typeface="Calibri"/>
            </a:endParaRPr>
          </a:p>
          <a:p>
            <a:pPr marL="914400" marR="171450" lvl="1" indent="-298450" algn="l" rtl="0">
              <a:spcBef>
                <a:spcPts val="100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Describir las bendiciones que recibimos en el bautismo.</a:t>
            </a:r>
            <a:endParaRPr b="1">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d3524d6b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Recordamos el Propósito de Academia Cristo</a:t>
            </a:r>
            <a:endParaRPr b="1">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Academia Cristo brinda capacitación para cumplir la Gran Comisión de Jesucristo (“Vayan y hagan discípulos de todas las naciones”), ayudándoles a crecer en el conocimiento de la biblia y orientándoles en cómo llevar la Palabra a otros. </a:t>
            </a:r>
            <a:endParaRPr>
              <a:solidFill>
                <a:schemeClr val="dk1"/>
              </a:solidFill>
              <a:latin typeface="Calibri"/>
              <a:ea typeface="Calibri"/>
              <a:cs typeface="Calibri"/>
              <a:sym typeface="Calibri"/>
            </a:endParaRPr>
          </a:p>
          <a:p>
            <a:pPr marL="914400" lvl="0" indent="-298450" algn="l" rtl="0">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Al apropiarnos de ese conocimiento del amor de Cristo entendemos que no se puede quedar con nosotros, y tal como Jesucristo nos llama deseamos compartir la Palabra a otros. </a:t>
            </a:r>
            <a:endParaRPr b="1">
              <a:solidFill>
                <a:schemeClr val="dk1"/>
              </a:solidFill>
              <a:latin typeface="Calibri"/>
              <a:ea typeface="Calibri"/>
              <a:cs typeface="Calibri"/>
              <a:sym typeface="Calibri"/>
            </a:endParaRPr>
          </a:p>
        </p:txBody>
      </p:sp>
      <p:sp>
        <p:nvSpPr>
          <p:cNvPr id="144" name="Google Shape;144;g26d3524d6bd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d3524d6bd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Escuchar la canción: Dios ahora salva. </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https://www.academiacristo.com/Musica/Dios-ahora-salva</a:t>
            </a:r>
            <a:endParaRPr b="1">
              <a:solidFill>
                <a:schemeClr val="dk1"/>
              </a:solidFill>
              <a:latin typeface="Calibri"/>
              <a:ea typeface="Calibri"/>
              <a:cs typeface="Calibri"/>
              <a:sym typeface="Calibri"/>
            </a:endParaRPr>
          </a:p>
        </p:txBody>
      </p:sp>
      <p:sp>
        <p:nvSpPr>
          <p:cNvPr id="156" name="Google Shape;156;g26d3524d6bd_0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¿Qué te reveló la letra sobre el bautismo?</a:t>
            </a:r>
            <a:endParaRPr b="1">
              <a:solidFill>
                <a:schemeClr val="dk1"/>
              </a:solidFill>
              <a:latin typeface="Calibri"/>
              <a:ea typeface="Calibri"/>
              <a:cs typeface="Calibri"/>
              <a:sym typeface="Calibri"/>
            </a:endParaRPr>
          </a:p>
        </p:txBody>
      </p:sp>
      <p:sp>
        <p:nvSpPr>
          <p:cNvPr id="166" name="Google Shape;166;g26c0eec2cfd_0_2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www.youtube.com/watch?v=qKKAlMiDsAU"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40"/>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6c0eec2cfd_0_235"/>
          <p:cNvSpPr txBox="1"/>
          <p:nvPr/>
        </p:nvSpPr>
        <p:spPr>
          <a:xfrm>
            <a:off x="4127382" y="2340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79" name="Google Shape;179;g26c0eec2cfd_0_235"/>
          <p:cNvCxnSpPr/>
          <p:nvPr/>
        </p:nvCxnSpPr>
        <p:spPr>
          <a:xfrm>
            <a:off x="4230827" y="3585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0" name="Google Shape;180;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182" name="Google Shape;182;g26c0eec2cfd_0_235"/>
          <p:cNvSpPr txBox="1"/>
          <p:nvPr/>
        </p:nvSpPr>
        <p:spPr>
          <a:xfrm>
            <a:off x="4127381" y="40107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 </a:t>
            </a:r>
            <a:r>
              <a:rPr lang="en-US" sz="3200" b="1">
                <a:solidFill>
                  <a:schemeClr val="dk1"/>
                </a:solidFill>
                <a:latin typeface="Lato"/>
                <a:ea typeface="Lato"/>
                <a:cs typeface="Lato"/>
                <a:sym typeface="Lato"/>
              </a:rPr>
              <a:t>Mateo 3:1-17</a:t>
            </a:r>
            <a:r>
              <a:rPr lang="en-US" sz="3200" b="1" i="0" u="none" strike="noStrike" cap="none">
                <a:solidFill>
                  <a:schemeClr val="dk1"/>
                </a:solidFill>
                <a:latin typeface="Lato"/>
                <a:ea typeface="Lato"/>
                <a:cs typeface="Lato"/>
                <a:sym typeface="Lato"/>
              </a:rPr>
              <a:t>.</a:t>
            </a:r>
            <a:endParaRPr sz="3200" b="1" i="0" u="none" strike="noStrike" cap="none">
              <a:solidFill>
                <a:schemeClr val="dk1"/>
              </a:solidFill>
              <a:latin typeface="Lato"/>
              <a:ea typeface="Lato"/>
              <a:cs typeface="Lato"/>
              <a:sym typeface="Lato"/>
            </a:endParaRPr>
          </a:p>
        </p:txBody>
      </p:sp>
      <p:pic>
        <p:nvPicPr>
          <p:cNvPr id="183" name="Google Shape;183;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g26d1a1029c0_0_101"/>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9" name="Google Shape;189;g26d1a1029c0_0_101"/>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0" name="Google Shape;190;g26d1a1029c0_0_101"/>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191" name="Google Shape;191;g26d1a1029c0_0_10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26d1a1029c0_0_1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93" name="Google Shape;193;g26d1a1029c0_0_101"/>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94" name="Google Shape;194;g26d1a1029c0_0_1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g26d1a1029c0_0_111"/>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00" name="Google Shape;200;g26d1a1029c0_0_111"/>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1" name="Google Shape;201;g26d1a1029c0_0_1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02" name="Google Shape;202;g26d1a1029c0_0_1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g26d1a1029c0_0_1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4" name="Google Shape;204;g26d1a1029c0_0_1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205" name="Google Shape;205;g26d1a1029c0_0_111" descr="A black background with a black square&#10;&#10;Description automatically generated with medium confidence"/>
          <p:cNvPicPr preferRelativeResize="0"/>
          <p:nvPr/>
        </p:nvPicPr>
        <p:blipFill rotWithShape="1">
          <a:blip r:embed="rId4">
            <a:alphaModFix/>
          </a:blip>
          <a:srcRect l="7102" t="10151" r="7639" b="23588"/>
          <a:stretch/>
        </p:blipFill>
        <p:spPr>
          <a:xfrm>
            <a:off x="8577182" y="1617635"/>
            <a:ext cx="1662993" cy="1292389"/>
          </a:xfrm>
          <a:prstGeom prst="rect">
            <a:avLst/>
          </a:prstGeom>
          <a:noFill/>
          <a:ln>
            <a:noFill/>
          </a:ln>
        </p:spPr>
      </p:pic>
      <p:pic>
        <p:nvPicPr>
          <p:cNvPr id="206" name="Google Shape;206;g26d1a1029c0_0_111"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6d1a1029c0_0_12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2" name="Google Shape;212;g26d1a1029c0_0_12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3" name="Google Shape;213;g26d1a1029c0_0_12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14" name="Google Shape;214;g26d1a1029c0_0_1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g26d1a1029c0_0_12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6" name="Google Shape;216;g26d1a1029c0_0_122"/>
          <p:cNvSpPr txBox="1"/>
          <p:nvPr/>
        </p:nvSpPr>
        <p:spPr>
          <a:xfrm>
            <a:off x="4127381" y="4163146"/>
            <a:ext cx="6728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17" name="Google Shape;217;g26d1a1029c0_0_12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18" name="Google Shape;218;g26d1a1029c0_0_12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g26d1a1029c0_0_1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24" name="Google Shape;224;g26d1a1029c0_0_1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5" name="Google Shape;225;g26d1a1029c0_0_13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26" name="Google Shape;226;g26d1a1029c0_0_1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6d1a1029c0_0_13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6d1a1029c0_0_13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29" name="Google Shape;229;g26d1a1029c0_0_13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6"/>
          </a:xfrm>
          <a:prstGeom prst="rect">
            <a:avLst/>
          </a:prstGeom>
          <a:noFill/>
          <a:ln>
            <a:noFill/>
          </a:ln>
        </p:spPr>
      </p:pic>
      <p:pic>
        <p:nvPicPr>
          <p:cNvPr id="230" name="Google Shape;230;g26d1a1029c0_0_13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26d1a1029c0_0_144"/>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6" name="Google Shape;236;g26d1a1029c0_0_144"/>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7" name="Google Shape;237;g26d1a1029c0_0_14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38" name="Google Shape;238;g26d1a1029c0_0_1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6d1a1029c0_0_14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0" name="Google Shape;240;g26d1a1029c0_0_14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41" name="Google Shape;241;g26d1a1029c0_0_14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6"/>
          </a:xfrm>
          <a:prstGeom prst="rect">
            <a:avLst/>
          </a:prstGeom>
          <a:noFill/>
          <a:ln>
            <a:noFill/>
          </a:ln>
        </p:spPr>
      </p:pic>
      <p:pic>
        <p:nvPicPr>
          <p:cNvPr id="242" name="Google Shape;242;g26d1a1029c0_0_144"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6d1a1029c0_0_16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8" name="Google Shape;248;g26d1a1029c0_0_16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9" name="Google Shape;249;g26d1a1029c0_0_16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50" name="Google Shape;250;g26d1a1029c0_0_1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g26d1a1029c0_0_16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2" name="Google Shape;252;g26d1a1029c0_0_162"/>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53" name="Google Shape;253;g26d1a1029c0_0_162"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7"/>
          </a:xfrm>
          <a:prstGeom prst="rect">
            <a:avLst/>
          </a:prstGeom>
          <a:noFill/>
          <a:ln>
            <a:noFill/>
          </a:ln>
        </p:spPr>
      </p:pic>
      <p:pic>
        <p:nvPicPr>
          <p:cNvPr id="254" name="Google Shape;254;g26d1a1029c0_0_16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6d1a1029c0_0_17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60" name="Google Shape;260;g26d1a1029c0_0_17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1" name="Google Shape;261;g26d1a1029c0_0_17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4800" b="0" i="0" u="none" strike="noStrike" cap="none">
              <a:solidFill>
                <a:schemeClr val="dk1"/>
              </a:solidFill>
              <a:latin typeface="Lato"/>
              <a:ea typeface="Lato"/>
              <a:cs typeface="Lato"/>
              <a:sym typeface="Lato"/>
            </a:endParaRPr>
          </a:p>
        </p:txBody>
      </p:sp>
      <p:sp>
        <p:nvSpPr>
          <p:cNvPr id="262" name="Google Shape;262;g26d1a1029c0_0_1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6d1a1029c0_0_17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4" name="Google Shape;264;g26d1a1029c0_0_17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265" name="Google Shape;265;g26d1a1029c0_0_173"/>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66" name="Google Shape;266;g26d1a1029c0_0_17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72" name="Google Shape;272;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3" name="Google Shape;273;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4" name="Google Shape;274;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5" name="Google Shape;275;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6" name="Google Shape;276;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3" name="Google Shape;283;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4" name="Google Shape;284;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285" name="Google Shape;285;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6" name="Google Shape;286;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7" name="Google Shape;287;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88" name="Google Shape;288;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89" name="Google Shape;289;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95" name="Google Shape;295;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6" name="Google Shape;296;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297" name="Google Shape;297;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300" name="Google Shape;300;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301" name="Google Shape;301;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07" name="Google Shape;307;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8" name="Google Shape;308;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309" name="Google Shape;309;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0" name="Google Shape;310;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1" name="Google Shape;311;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312" name="Google Shape;312;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313" name="Google Shape;313;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19" name="Google Shape;319;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20" name="Google Shape;320;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321" name="Google Shape;321;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2" name="Google Shape;322;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23" name="Google Shape;323;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24" name="Google Shape;324;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25" name="Google Shape;325;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g2c7cd4f111b_0_185"/>
          <p:cNvSpPr txBox="1"/>
          <p:nvPr/>
        </p:nvSpPr>
        <p:spPr>
          <a:xfrm>
            <a:off x="6597350" y="3959025"/>
            <a:ext cx="55527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i="1">
                <a:solidFill>
                  <a:schemeClr val="dk1"/>
                </a:solidFill>
                <a:latin typeface="Lato"/>
                <a:ea typeface="Lato"/>
                <a:cs typeface="Lato"/>
                <a:sym typeface="Lato"/>
              </a:rPr>
              <a:t>Describir el bautismo y las bendiciones que recibimos en el bautismo</a:t>
            </a:r>
            <a:endParaRPr sz="3600" b="0" i="1" u="none" strike="noStrike" cap="none">
              <a:solidFill>
                <a:schemeClr val="dk1"/>
              </a:solidFill>
              <a:latin typeface="Lato"/>
              <a:ea typeface="Lato"/>
              <a:cs typeface="Lato"/>
              <a:sym typeface="Lato"/>
            </a:endParaRPr>
          </a:p>
        </p:txBody>
      </p:sp>
      <p:sp>
        <p:nvSpPr>
          <p:cNvPr id="331" name="Google Shape;331;g2c7cd4f111b_0_185"/>
          <p:cNvSpPr txBox="1"/>
          <p:nvPr/>
        </p:nvSpPr>
        <p:spPr>
          <a:xfrm>
            <a:off x="6673550" y="2678675"/>
            <a:ext cx="4091400" cy="6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a:solidFill>
                  <a:srgbClr val="009444"/>
                </a:solidFill>
                <a:latin typeface="Lato"/>
                <a:ea typeface="Lato"/>
                <a:cs typeface="Lato"/>
                <a:sym typeface="Lato"/>
              </a:rPr>
              <a:t>El Bautismo</a:t>
            </a:r>
            <a:endParaRPr sz="3850" b="0" i="0" u="none" strike="noStrike" cap="none">
              <a:solidFill>
                <a:srgbClr val="009444"/>
              </a:solidFill>
              <a:latin typeface="Lato"/>
              <a:ea typeface="Lato"/>
              <a:cs typeface="Lato"/>
              <a:sym typeface="Lato"/>
            </a:endParaRPr>
          </a:p>
        </p:txBody>
      </p:sp>
      <p:cxnSp>
        <p:nvCxnSpPr>
          <p:cNvPr id="332" name="Google Shape;332;g2c7cd4f111b_0_185"/>
          <p:cNvCxnSpPr/>
          <p:nvPr/>
        </p:nvCxnSpPr>
        <p:spPr>
          <a:xfrm>
            <a:off x="4230827" y="36612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3" name="Google Shape;333;g2c7cd4f111b_0_18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4" name="Google Shape;334;g2c7cd4f111b_0_18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5" name="Google Shape;335;g2c7cd4f111b_0_185"/>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6" name="Google Shape;336;g2c7cd4f111b_0_185"/>
          <p:cNvPicPr preferRelativeResize="0"/>
          <p:nvPr/>
        </p:nvPicPr>
        <p:blipFill rotWithShape="1">
          <a:blip r:embed="rId4">
            <a:alphaModFix/>
          </a:blip>
          <a:srcRect r="16457"/>
          <a:stretch/>
        </p:blipFill>
        <p:spPr>
          <a:xfrm>
            <a:off x="878225" y="1446125"/>
            <a:ext cx="5063175" cy="4040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g26d3524d6bd_0_1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6d3524d6bd_0_11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43" name="Google Shape;343;g26d3524d6bd_0_119"/>
          <p:cNvSpPr txBox="1"/>
          <p:nvPr/>
        </p:nvSpPr>
        <p:spPr>
          <a:xfrm>
            <a:off x="3959950" y="1803200"/>
            <a:ext cx="7379400" cy="372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Cuando se cumplió el plazo, Dios envió a su Hijo, nacido de una mujer, nacido bajo la ley, para rescatar a los que estaban bajo la ley, a fin de que fuéramos adoptados como hijos.</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a:solidFill>
                  <a:schemeClr val="dk1"/>
                </a:solidFill>
                <a:latin typeface="Lato"/>
                <a:ea typeface="Lato"/>
                <a:cs typeface="Lato"/>
                <a:sym typeface="Lato"/>
              </a:rPr>
              <a:t>Gálatas 4:4-5</a:t>
            </a:r>
            <a:endParaRPr sz="2800" b="0" i="1" u="none" strike="noStrike" cap="none">
              <a:solidFill>
                <a:schemeClr val="dk1"/>
              </a:solidFill>
              <a:latin typeface="Lato"/>
              <a:ea typeface="Lato"/>
              <a:cs typeface="Lato"/>
              <a:sym typeface="Lato"/>
            </a:endParaRPr>
          </a:p>
        </p:txBody>
      </p:sp>
      <p:pic>
        <p:nvPicPr>
          <p:cNvPr id="344" name="Google Shape;344;g26d3524d6bd_0_11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g26d3524d6bd_0_20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0" name="Google Shape;350;g26d3524d6bd_0_20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51" name="Google Shape;351;g26d3524d6bd_0_203"/>
          <p:cNvSpPr txBox="1"/>
          <p:nvPr/>
        </p:nvSpPr>
        <p:spPr>
          <a:xfrm>
            <a:off x="3959950" y="507800"/>
            <a:ext cx="7939500" cy="594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Toda potestad me es dada en el </a:t>
            </a:r>
            <a:endParaRPr sz="36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cielo y en la tierra. Por tanto, id, y haced discípulos a todas las naciones, bautizándolos en el nombre del Padre, y del Hijo, y del Espíritu Santo; enseñándoles que guarden todas las cosas que os he mandado; y he aquí yo estoy con vosotros todos los días, hasta el final del mundo. Amén.</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a:solidFill>
                  <a:schemeClr val="dk1"/>
                </a:solidFill>
                <a:latin typeface="Lato"/>
                <a:ea typeface="Lato"/>
                <a:cs typeface="Lato"/>
                <a:sym typeface="Lato"/>
              </a:rPr>
              <a:t>Mateo 28:18-20</a:t>
            </a:r>
            <a:endParaRPr sz="2800" b="0" i="1" u="none" strike="noStrike" cap="none">
              <a:solidFill>
                <a:schemeClr val="dk1"/>
              </a:solidFill>
              <a:latin typeface="Lato"/>
              <a:ea typeface="Lato"/>
              <a:cs typeface="Lato"/>
              <a:sym typeface="Lato"/>
            </a:endParaRPr>
          </a:p>
        </p:txBody>
      </p:sp>
      <p:pic>
        <p:nvPicPr>
          <p:cNvPr id="352" name="Google Shape;352;g26d3524d6bd_0_20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g26d3524d6bd_0_212"/>
          <p:cNvSpPr txBox="1"/>
          <p:nvPr/>
        </p:nvSpPr>
        <p:spPr>
          <a:xfrm>
            <a:off x="2224125" y="2335625"/>
            <a:ext cx="9675300" cy="3755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El bautismo es un medio por el cual Dios distribuye a los pecadores muchas bendiciones</a:t>
            </a:r>
            <a:endParaRPr sz="340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El Bautismo nos da el perdón de los pecados </a:t>
            </a:r>
            <a:endParaRPr sz="3400">
              <a:solidFill>
                <a:schemeClr val="dk1"/>
              </a:solidFill>
              <a:latin typeface="Lato"/>
              <a:ea typeface="Lato"/>
              <a:cs typeface="Lato"/>
              <a:sym typeface="Lato"/>
            </a:endParaRPr>
          </a:p>
          <a:p>
            <a:pPr marL="914400" marR="0" lvl="1" indent="-444500" algn="l" rtl="0">
              <a:lnSpc>
                <a:spcPct val="100000"/>
              </a:lnSpc>
              <a:spcBef>
                <a:spcPts val="0"/>
              </a:spcBef>
              <a:spcAft>
                <a:spcPts val="0"/>
              </a:spcAft>
              <a:buClr>
                <a:schemeClr val="dk1"/>
              </a:buClr>
              <a:buSzPts val="3400"/>
              <a:buFont typeface="Lato"/>
              <a:buChar char="○"/>
            </a:pPr>
            <a:r>
              <a:rPr lang="en-US" sz="3400" i="1">
                <a:solidFill>
                  <a:schemeClr val="dk1"/>
                </a:solidFill>
                <a:latin typeface="Lato"/>
                <a:ea typeface="Lato"/>
                <a:cs typeface="Lato"/>
                <a:sym typeface="Lato"/>
              </a:rPr>
              <a:t>Hechos 2:38, Hechos 22:16, Gálatas 3:26,27, </a:t>
            </a:r>
            <a:endParaRPr sz="3400" i="1">
              <a:solidFill>
                <a:schemeClr val="dk1"/>
              </a:solidFill>
              <a:latin typeface="Lato"/>
              <a:ea typeface="Lato"/>
              <a:cs typeface="Lato"/>
              <a:sym typeface="Lato"/>
            </a:endParaRPr>
          </a:p>
          <a:p>
            <a:pPr marL="914400" marR="0" lvl="0" indent="0" algn="l" rtl="0">
              <a:lnSpc>
                <a:spcPct val="100000"/>
              </a:lnSpc>
              <a:spcBef>
                <a:spcPts val="0"/>
              </a:spcBef>
              <a:spcAft>
                <a:spcPts val="0"/>
              </a:spcAft>
              <a:buNone/>
            </a:pPr>
            <a:r>
              <a:rPr lang="en-US" sz="3400" i="1">
                <a:solidFill>
                  <a:schemeClr val="dk1"/>
                </a:solidFill>
                <a:latin typeface="Lato"/>
                <a:ea typeface="Lato"/>
                <a:cs typeface="Lato"/>
                <a:sym typeface="Lato"/>
              </a:rPr>
              <a:t>1 Pedro 3:21</a:t>
            </a:r>
            <a:endParaRPr sz="3400" i="1">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El Bautismo da nueva vida</a:t>
            </a:r>
            <a:endParaRPr sz="340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Los beneficios del bautismo se reciben por la fe</a:t>
            </a:r>
            <a:endParaRPr sz="3400">
              <a:solidFill>
                <a:schemeClr val="dk1"/>
              </a:solidFill>
              <a:latin typeface="Lato"/>
              <a:ea typeface="Lato"/>
              <a:cs typeface="Lato"/>
              <a:sym typeface="Lato"/>
            </a:endParaRPr>
          </a:p>
        </p:txBody>
      </p:sp>
      <p:sp>
        <p:nvSpPr>
          <p:cNvPr id="358" name="Google Shape;358;g26d3524d6bd_0_212"/>
          <p:cNvSpPr txBox="1"/>
          <p:nvPr/>
        </p:nvSpPr>
        <p:spPr>
          <a:xfrm>
            <a:off x="2300324" y="1055275"/>
            <a:ext cx="7094687" cy="6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Las </a:t>
            </a:r>
            <a:r>
              <a:rPr lang="en-US" sz="3850" dirty="0" err="1">
                <a:solidFill>
                  <a:srgbClr val="009444"/>
                </a:solidFill>
                <a:latin typeface="Lato"/>
                <a:ea typeface="Lato"/>
                <a:cs typeface="Lato"/>
                <a:sym typeface="Lato"/>
              </a:rPr>
              <a:t>Bendiciones</a:t>
            </a:r>
            <a:r>
              <a:rPr lang="en-US" sz="3850" dirty="0">
                <a:solidFill>
                  <a:srgbClr val="009444"/>
                </a:solidFill>
                <a:latin typeface="Lato"/>
                <a:ea typeface="Lato"/>
                <a:cs typeface="Lato"/>
                <a:sym typeface="Lato"/>
              </a:rPr>
              <a:t> del </a:t>
            </a:r>
            <a:r>
              <a:rPr lang="en-US" sz="3850" dirty="0" err="1">
                <a:solidFill>
                  <a:srgbClr val="009444"/>
                </a:solidFill>
                <a:latin typeface="Lato"/>
                <a:ea typeface="Lato"/>
                <a:cs typeface="Lato"/>
                <a:sym typeface="Lato"/>
              </a:rPr>
              <a:t>Bautismo</a:t>
            </a:r>
            <a:endParaRPr sz="3850" b="0" i="0" u="none" strike="noStrike" cap="none" dirty="0">
              <a:solidFill>
                <a:srgbClr val="009444"/>
              </a:solidFill>
              <a:latin typeface="Lato"/>
              <a:ea typeface="Lato"/>
              <a:cs typeface="Lato"/>
              <a:sym typeface="Lato"/>
            </a:endParaRPr>
          </a:p>
        </p:txBody>
      </p:sp>
      <p:cxnSp>
        <p:nvCxnSpPr>
          <p:cNvPr id="359" name="Google Shape;359;g26d3524d6bd_0_212"/>
          <p:cNvCxnSpPr/>
          <p:nvPr/>
        </p:nvCxnSpPr>
        <p:spPr>
          <a:xfrm>
            <a:off x="-142398" y="20378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0" name="Google Shape;360;g26d3524d6bd_0_2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1" name="Google Shape;361;g26d3524d6bd_0_2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g26d3524d6bd_0_226"/>
          <p:cNvSpPr txBox="1"/>
          <p:nvPr/>
        </p:nvSpPr>
        <p:spPr>
          <a:xfrm>
            <a:off x="8045150" y="2678675"/>
            <a:ext cx="40914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a:solidFill>
                  <a:srgbClr val="009444"/>
                </a:solidFill>
                <a:latin typeface="Lato"/>
                <a:ea typeface="Lato"/>
                <a:cs typeface="Lato"/>
                <a:sym typeface="Lato"/>
              </a:rPr>
              <a:t>Si uno no se ha bautizado todavía, ¿qué puede hacer? </a:t>
            </a:r>
            <a:endParaRPr sz="3850" b="0" i="0" u="none" strike="noStrike" cap="none">
              <a:solidFill>
                <a:srgbClr val="009444"/>
              </a:solidFill>
              <a:latin typeface="Lato"/>
              <a:ea typeface="Lato"/>
              <a:cs typeface="Lato"/>
              <a:sym typeface="Lato"/>
            </a:endParaRPr>
          </a:p>
        </p:txBody>
      </p:sp>
      <p:sp>
        <p:nvSpPr>
          <p:cNvPr id="367" name="Google Shape;367;g26d3524d6bd_0_2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8" name="Google Shape;368;g26d3524d6bd_0_2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69" name="Google Shape;369;g26d3524d6bd_0_226"/>
          <p:cNvSpPr/>
          <p:nvPr/>
        </p:nvSpPr>
        <p:spPr>
          <a:xfrm>
            <a:off x="752225" y="633912"/>
            <a:ext cx="174300" cy="56997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70" name="Google Shape;370;g26d3524d6bd_0_226"/>
          <p:cNvPicPr preferRelativeResize="0"/>
          <p:nvPr/>
        </p:nvPicPr>
        <p:blipFill rotWithShape="1">
          <a:blip r:embed="rId4">
            <a:alphaModFix/>
          </a:blip>
          <a:srcRect l="10598" r="10598"/>
          <a:stretch/>
        </p:blipFill>
        <p:spPr>
          <a:xfrm>
            <a:off x="926742" y="633928"/>
            <a:ext cx="6737409" cy="56996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26ba99a7413_0_6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76" name="Google Shape;376;g26ba99a7413_0_6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6ba99a7413_0_6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8" name="Google Shape;378;g26ba99a7413_0_6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79" name="Google Shape;379;g26ba99a7413_0_633"/>
          <p:cNvSpPr txBox="1"/>
          <p:nvPr/>
        </p:nvSpPr>
        <p:spPr>
          <a:xfrm>
            <a:off x="4127375" y="3633850"/>
            <a:ext cx="7772100" cy="1154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a:solidFill>
                  <a:schemeClr val="dk1"/>
                </a:solidFill>
                <a:latin typeface="Lato"/>
                <a:ea typeface="Lato"/>
                <a:cs typeface="Lato"/>
                <a:sym typeface="Lato"/>
              </a:rPr>
              <a:t>Ver el video de lección </a:t>
            </a:r>
            <a:r>
              <a:rPr lang="en-US" sz="3200" b="1">
                <a:solidFill>
                  <a:schemeClr val="dk1"/>
                </a:solidFill>
                <a:latin typeface="Lato"/>
                <a:ea typeface="Lato"/>
                <a:cs typeface="Lato"/>
                <a:sym typeface="Lato"/>
              </a:rPr>
              <a:t>5</a:t>
            </a:r>
            <a:endParaRPr sz="3200" b="1" i="0" u="none" strike="noStrike" cap="none">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a:solidFill>
                  <a:schemeClr val="dk1"/>
                </a:solidFill>
                <a:latin typeface="Lato"/>
                <a:ea typeface="Lato"/>
                <a:cs typeface="Lato"/>
                <a:sym typeface="Lato"/>
              </a:rPr>
              <a:t>Leer Juan 2:1-12 en sus Biblias</a:t>
            </a:r>
            <a:endParaRPr sz="3200" b="1" i="0" u="none" strike="noStrike" cap="none">
              <a:solidFill>
                <a:schemeClr val="dk1"/>
              </a:solidFill>
              <a:latin typeface="Lato"/>
              <a:ea typeface="Lato"/>
              <a:cs typeface="Lato"/>
              <a:sym typeface="Lato"/>
            </a:endParaRPr>
          </a:p>
        </p:txBody>
      </p:sp>
      <p:pic>
        <p:nvPicPr>
          <p:cNvPr id="380" name="Google Shape;380;g26ba99a7413_0_6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86" name="Google Shape;386;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7" name="Google Shape;387;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88" name="Google Shape;388;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Bautiza a Jesús </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82" y="41221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3:1-17</a:t>
            </a:r>
            <a:endParaRPr sz="3888"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94" name="Google Shape;394;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5" name="Google Shape;395;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96" name="Google Shape;396;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3" name="Google Shape;403;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04" name="Google Shape;404;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05" name="Google Shape;405;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06" name="Google Shape;406;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4" name="Google Shape;114;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Cuatro “C” para leer y entender </a:t>
            </a:r>
            <a:endParaRPr sz="2500">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Mateo 3:1-17</a:t>
            </a:r>
            <a:endParaRPr sz="2500" b="0" i="0" u="none" strike="noStrike" cap="none">
              <a:solidFill>
                <a:schemeClr val="lt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Compartir las preguntas de “Consolidar” con un compañero.</a:t>
            </a:r>
            <a:endParaRPr sz="2500" b="0" i="0" u="none" strike="noStrike" cap="none">
              <a:solidFill>
                <a:schemeClr val="lt1"/>
              </a:solidFill>
              <a:latin typeface="Lato"/>
              <a:ea typeface="Lato"/>
              <a:cs typeface="Lato"/>
              <a:sym typeface="Lato"/>
            </a:endParaRPr>
          </a:p>
        </p:txBody>
      </p:sp>
      <p:sp>
        <p:nvSpPr>
          <p:cNvPr id="137" name="Google Shape;137;p5"/>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las bendiciones que recibimos en el bautismo.</a:t>
            </a:r>
            <a:endParaRPr sz="2500" b="0" i="0" u="none" strike="noStrike" cap="none">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6d3524d6bd_0_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g26d3524d6bd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g26d3524d6bd_0_6"/>
          <p:cNvPicPr preferRelativeResize="0"/>
          <p:nvPr/>
        </p:nvPicPr>
        <p:blipFill rotWithShape="1">
          <a:blip r:embed="rId3">
            <a:alphaModFix/>
          </a:blip>
          <a:srcRect l="17154" t="8250" r="29537" b="8242"/>
          <a:stretch/>
        </p:blipFill>
        <p:spPr>
          <a:xfrm>
            <a:off x="6580094" y="810985"/>
            <a:ext cx="5007431" cy="5236029"/>
          </a:xfrm>
          <a:prstGeom prst="rect">
            <a:avLst/>
          </a:prstGeom>
          <a:noFill/>
          <a:ln>
            <a:noFill/>
          </a:ln>
        </p:spPr>
      </p:pic>
      <p:sp>
        <p:nvSpPr>
          <p:cNvPr id="149" name="Google Shape;149;g26d3524d6bd_0_6"/>
          <p:cNvSpPr txBox="1"/>
          <p:nvPr/>
        </p:nvSpPr>
        <p:spPr>
          <a:xfrm>
            <a:off x="1706430" y="33197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150" name="Google Shape;150;g26d3524d6bd_0_6"/>
          <p:cNvSpPr/>
          <p:nvPr/>
        </p:nvSpPr>
        <p:spPr>
          <a:xfrm>
            <a:off x="1264510" y="3199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g26d3524d6bd_0_6"/>
          <p:cNvSpPr/>
          <p:nvPr/>
        </p:nvSpPr>
        <p:spPr>
          <a:xfrm>
            <a:off x="1379327" y="3199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26d3524d6bd_0_6"/>
          <p:cNvSpPr txBox="1"/>
          <p:nvPr/>
        </p:nvSpPr>
        <p:spPr>
          <a:xfrm>
            <a:off x="1663038" y="2408675"/>
            <a:ext cx="6741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 El Propósito de</a:t>
            </a:r>
            <a:endParaRPr sz="4800" b="0" i="0" u="none" strike="noStrike" cap="none">
              <a:solidFill>
                <a:srgbClr val="009444"/>
              </a:solidFill>
              <a:latin typeface="Lato"/>
              <a:ea typeface="Lato"/>
              <a:cs typeface="Lato"/>
              <a:sym typeface="Lato"/>
            </a:endParaRPr>
          </a:p>
        </p:txBody>
      </p:sp>
      <p:pic>
        <p:nvPicPr>
          <p:cNvPr id="153" name="Google Shape;153;g26d3524d6bd_0_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g26d3524d6bd_0_93"/>
          <p:cNvSpPr txBox="1"/>
          <p:nvPr/>
        </p:nvSpPr>
        <p:spPr>
          <a:xfrm>
            <a:off x="4127382" y="663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sp>
        <p:nvSpPr>
          <p:cNvPr id="159" name="Google Shape;159;g26d3524d6bd_0_9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g26d3524d6bd_0_93"/>
          <p:cNvPicPr preferRelativeResize="0"/>
          <p:nvPr/>
        </p:nvPicPr>
        <p:blipFill rotWithShape="1">
          <a:blip r:embed="rId3">
            <a:alphaModFix/>
          </a:blip>
          <a:srcRect l="1447" r="1437"/>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pic>
        <p:nvPicPr>
          <p:cNvPr id="161" name="Google Shape;161;g26d3524d6bd_0_9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162" name="Google Shape;162;g26d3524d6bd_0_93" descr="¿Estás buscando devociones? | https://www.youtube.com/channel/UCUNwHajbWkZj62eBC0lHBoA&#10;&#10;¿Estás buscando nuestra aplicación? | https://play.google.com/store/apps/details?id=com.tellnetwork.academiacristo&amp;hl=en&amp;gl=US" title="Dios Ahora Salva">
            <a:hlinkClick r:id="rId5"/>
          </p:cNvPr>
          <p:cNvPicPr preferRelativeResize="0"/>
          <p:nvPr/>
        </p:nvPicPr>
        <p:blipFill>
          <a:blip r:embed="rId6">
            <a:alphaModFix/>
          </a:blip>
          <a:stretch>
            <a:fillRect/>
          </a:stretch>
        </p:blipFill>
        <p:spPr>
          <a:xfrm>
            <a:off x="4237500" y="2235175"/>
            <a:ext cx="7612775" cy="4282175"/>
          </a:xfrm>
          <a:prstGeom prst="rect">
            <a:avLst/>
          </a:prstGeom>
          <a:noFill/>
          <a:ln>
            <a:noFill/>
          </a:ln>
        </p:spPr>
      </p:pic>
      <p:sp>
        <p:nvSpPr>
          <p:cNvPr id="163" name="Google Shape;163;g26d3524d6bd_0_93"/>
          <p:cNvSpPr txBox="1"/>
          <p:nvPr/>
        </p:nvSpPr>
        <p:spPr>
          <a:xfrm>
            <a:off x="4161306" y="1402859"/>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i="1">
                <a:solidFill>
                  <a:schemeClr val="dk1"/>
                </a:solidFill>
                <a:latin typeface="Lato"/>
                <a:ea typeface="Lato"/>
                <a:cs typeface="Lato"/>
                <a:sym typeface="Lato"/>
              </a:rPr>
              <a:t>Dios Ahora Salva</a:t>
            </a:r>
            <a:endParaRPr sz="3200" i="1" u="none" strike="noStrike" cap="none">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g26c0eec2cfd_0_221"/>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69" name="Google Shape;169;g26c0eec2cfd_0_221"/>
          <p:cNvCxnSpPr/>
          <p:nvPr/>
        </p:nvCxnSpPr>
        <p:spPr>
          <a:xfrm>
            <a:off x="4230827" y="343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0" name="Google Shape;170;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6c0eec2cfd_0_221"/>
          <p:cNvPicPr preferRelativeResize="0"/>
          <p:nvPr/>
        </p:nvPicPr>
        <p:blipFill rotWithShape="1">
          <a:blip r:embed="rId3">
            <a:alphaModFix/>
          </a:blip>
          <a:srcRect l="1446" r="1434"/>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72" name="Google Shape;172;g26c0eec2cfd_0_221"/>
          <p:cNvSpPr txBox="1"/>
          <p:nvPr/>
        </p:nvSpPr>
        <p:spPr>
          <a:xfrm>
            <a:off x="4127381" y="38583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Lato"/>
                <a:ea typeface="Lato"/>
                <a:cs typeface="Lato"/>
                <a:sym typeface="Lato"/>
              </a:rPr>
              <a:t>¿Qué te reveló la letra sobre el bautismo? </a:t>
            </a:r>
            <a:endParaRPr sz="3200" b="1" i="0" u="none" strike="noStrike" cap="none">
              <a:solidFill>
                <a:schemeClr val="dk1"/>
              </a:solidFill>
              <a:latin typeface="Lato"/>
              <a:ea typeface="Lato"/>
              <a:cs typeface="Lato"/>
              <a:sym typeface="Lato"/>
            </a:endParaRPr>
          </a:p>
        </p:txBody>
      </p:sp>
      <p:pic>
        <p:nvPicPr>
          <p:cNvPr id="173" name="Google Shape;173;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2787</Words>
  <Application>Microsoft Office PowerPoint</Application>
  <PresentationFormat>Widescreen</PresentationFormat>
  <Paragraphs>185</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Lato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Nathan Schulte</cp:lastModifiedBy>
  <cp:revision>1</cp:revision>
  <dcterms:created xsi:type="dcterms:W3CDTF">2023-11-29T19:33:05Z</dcterms:created>
  <dcterms:modified xsi:type="dcterms:W3CDTF">2024-06-06T14:22:58Z</dcterms:modified>
</cp:coreProperties>
</file>