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8" roundtripDataSignature="AMtx7miBnLPw8zUzUVZSm/wtpfl52sIu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3" Type="http://schemas.openxmlformats.org/officeDocument/2006/relationships/slide" Target="slides/slide9.xml"/><Relationship Id="rId39" Type="http://schemas.openxmlformats.org/officeDocument/2006/relationships/slide" Target="slides/slide35.xml"/><Relationship Id="rId18" Type="http://schemas.openxmlformats.org/officeDocument/2006/relationships/slide" Target="slides/slide14.xml"/><Relationship Id="rId42" Type="http://schemas.openxmlformats.org/officeDocument/2006/relationships/slide" Target="slides/slide38.xml"/><Relationship Id="rId21" Type="http://schemas.openxmlformats.org/officeDocument/2006/relationships/slide" Target="slides/slide17.xml"/><Relationship Id="rId47" Type="http://schemas.openxmlformats.org/officeDocument/2006/relationships/slide" Target="slides/slide43.xml"/><Relationship Id="rId34" Type="http://schemas.openxmlformats.org/officeDocument/2006/relationships/slide" Target="slides/slide30.xml"/><Relationship Id="rId50" Type="http://schemas.openxmlformats.org/officeDocument/2006/relationships/customXml" Target="../customXml/item2.xml"/><Relationship Id="rId7" Type="http://schemas.openxmlformats.org/officeDocument/2006/relationships/slide" Target="slides/slide3.xml"/><Relationship Id="rId2" Type="http://schemas.openxmlformats.org/officeDocument/2006/relationships/presProps" Target="presProps.xml"/><Relationship Id="rId29" Type="http://schemas.openxmlformats.org/officeDocument/2006/relationships/slide" Target="slides/slide25.xml"/><Relationship Id="rId16" Type="http://schemas.openxmlformats.org/officeDocument/2006/relationships/slide" Target="slides/slide12.xml"/><Relationship Id="rId40" Type="http://schemas.openxmlformats.org/officeDocument/2006/relationships/slide" Target="slides/slide36.xml"/><Relationship Id="rId24" Type="http://schemas.openxmlformats.org/officeDocument/2006/relationships/slide" Target="slides/slide20.xml"/><Relationship Id="rId45" Type="http://schemas.openxmlformats.org/officeDocument/2006/relationships/slide" Target="slides/slide41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49" Type="http://schemas.openxmlformats.org/officeDocument/2006/relationships/customXml" Target="../customXml/item1.xml"/><Relationship Id="rId44" Type="http://schemas.openxmlformats.org/officeDocument/2006/relationships/slide" Target="slides/slide40.xml"/><Relationship Id="rId31" Type="http://schemas.openxmlformats.org/officeDocument/2006/relationships/slide" Target="slides/slide2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22" Type="http://schemas.openxmlformats.org/officeDocument/2006/relationships/slide" Target="slides/slide18.xml"/><Relationship Id="rId43" Type="http://schemas.openxmlformats.org/officeDocument/2006/relationships/slide" Target="slides/slide39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customschemas.google.com/relationships/presentationmetadata" Target="metadata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14" Type="http://schemas.openxmlformats.org/officeDocument/2006/relationships/slide" Target="slides/slide10.xml"/><Relationship Id="rId8" Type="http://schemas.openxmlformats.org/officeDocument/2006/relationships/slide" Target="slides/slide4.xml"/><Relationship Id="rId51" Type="http://schemas.openxmlformats.org/officeDocument/2006/relationships/customXml" Target="../customXml/item3.xml"/><Relationship Id="rId3" Type="http://schemas.openxmlformats.org/officeDocument/2006/relationships/slideMaster" Target="slideMasters/slideMaster1.xml"/><Relationship Id="rId46" Type="http://schemas.openxmlformats.org/officeDocument/2006/relationships/slide" Target="slides/slide42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theme" Target="theme/theme2.xml"/><Relationship Id="rId6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O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5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5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5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5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5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5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5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5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4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4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4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4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5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5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5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5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5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4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png"/><Relationship Id="rId4" Type="http://schemas.openxmlformats.org/officeDocument/2006/relationships/image" Target="../media/image1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.png"/><Relationship Id="rId4" Type="http://schemas.openxmlformats.org/officeDocument/2006/relationships/image" Target="../media/image11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5109" y="523366"/>
            <a:ext cx="8878298" cy="5826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164" name="Google Shape;16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0"/>
          <p:cNvSpPr txBox="1"/>
          <p:nvPr/>
        </p:nvSpPr>
        <p:spPr>
          <a:xfrm>
            <a:off x="1137150" y="873075"/>
            <a:ext cx="100038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54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¿Qué cosas hacen ciertas iglesias para que su oración </a:t>
            </a:r>
            <a:endParaRPr sz="54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54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sea más efectiva? </a:t>
            </a:r>
            <a:endParaRPr sz="54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66" name="Google Shape;166;p10"/>
          <p:cNvSpPr txBox="1"/>
          <p:nvPr/>
        </p:nvSpPr>
        <p:spPr>
          <a:xfrm>
            <a:off x="1196171" y="4610153"/>
            <a:ext cx="9944788" cy="64633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Comparemos, veamos lo que otros han dicho</a:t>
            </a:r>
            <a:endParaRPr sz="360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67" name="Google Shape;167;p10"/>
          <p:cNvSpPr txBox="1"/>
          <p:nvPr/>
        </p:nvSpPr>
        <p:spPr>
          <a:xfrm>
            <a:off x="488515" y="6276548"/>
            <a:ext cx="16784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10</a:t>
            </a:r>
            <a:endParaRPr/>
          </a:p>
        </p:txBody>
      </p:sp>
      <p:cxnSp>
        <p:nvCxnSpPr>
          <p:cNvPr id="168" name="Google Shape;168;p10"/>
          <p:cNvCxnSpPr/>
          <p:nvPr/>
        </p:nvCxnSpPr>
        <p:spPr>
          <a:xfrm flipH="1" rot="10800000">
            <a:off x="2167003" y="6488108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173" name="Google Shape;17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1"/>
          <p:cNvSpPr txBox="1"/>
          <p:nvPr/>
        </p:nvSpPr>
        <p:spPr>
          <a:xfrm>
            <a:off x="1042307" y="369518"/>
            <a:ext cx="10107385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2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¿Qué cosas hacen ciertas iglesias</a:t>
            </a:r>
            <a:endParaRPr sz="32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2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 para que su oración sea más efectiva? </a:t>
            </a:r>
            <a:endParaRPr sz="32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75" name="Google Shape;175;p11"/>
          <p:cNvSpPr txBox="1"/>
          <p:nvPr/>
        </p:nvSpPr>
        <p:spPr>
          <a:xfrm>
            <a:off x="488514" y="6276548"/>
            <a:ext cx="154100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11</a:t>
            </a:r>
            <a:endParaRPr/>
          </a:p>
        </p:txBody>
      </p:sp>
      <p:cxnSp>
        <p:nvCxnSpPr>
          <p:cNvPr id="176" name="Google Shape;176;p11"/>
          <p:cNvCxnSpPr/>
          <p:nvPr/>
        </p:nvCxnSpPr>
        <p:spPr>
          <a:xfrm flipH="1" rot="10800000">
            <a:off x="2167003" y="6488108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7" name="Google Shape;177;p11"/>
          <p:cNvSpPr txBox="1"/>
          <p:nvPr/>
        </p:nvSpPr>
        <p:spPr>
          <a:xfrm>
            <a:off x="747200" y="1705275"/>
            <a:ext cx="10402500" cy="42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018443"/>
              </a:buClr>
              <a:buSzPts val="3400"/>
              <a:buFont typeface="Arial"/>
              <a:buChar char="•"/>
            </a:pPr>
            <a:r>
              <a:rPr lang="es-CO" sz="34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Enseñan que una vigilia de oración en grupo o reunión hace que la oración sea más efectiva. </a:t>
            </a:r>
            <a:endParaRPr/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5F3913"/>
              </a:buClr>
              <a:buSzPts val="3400"/>
              <a:buFont typeface="Arial"/>
              <a:buChar char="•"/>
            </a:pPr>
            <a:r>
              <a:rPr lang="es-CO" sz="34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Orar durante mucho tiempo o con muchas palabras, asegura que Dios escuchará más atentamente sus oraciones. </a:t>
            </a:r>
            <a:endParaRPr/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018443"/>
              </a:buClr>
              <a:buSzPts val="3400"/>
              <a:buFont typeface="Arial"/>
              <a:buChar char="•"/>
            </a:pPr>
            <a:r>
              <a:rPr lang="es-CO" sz="34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Cambian ciertas palabras para hacer sus oraciones más efectivas. En lugar de decir “oramos” debemos decir “declaramos” o “decretamos”</a:t>
            </a:r>
            <a:endParaRPr sz="34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182" name="Google Shape;18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2"/>
          <p:cNvSpPr txBox="1"/>
          <p:nvPr/>
        </p:nvSpPr>
        <p:spPr>
          <a:xfrm>
            <a:off x="1196175" y="808850"/>
            <a:ext cx="100347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72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¿Qué es la </a:t>
            </a:r>
            <a:endParaRPr sz="72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72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confesión positiva? </a:t>
            </a:r>
            <a:endParaRPr sz="72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84" name="Google Shape;184;p12"/>
          <p:cNvSpPr txBox="1"/>
          <p:nvPr/>
        </p:nvSpPr>
        <p:spPr>
          <a:xfrm>
            <a:off x="1196171" y="4610153"/>
            <a:ext cx="9944788" cy="64633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Comparemos, veamos lo que otros han dicho</a:t>
            </a:r>
            <a:endParaRPr sz="360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85" name="Google Shape;185;p12"/>
          <p:cNvSpPr txBox="1"/>
          <p:nvPr/>
        </p:nvSpPr>
        <p:spPr>
          <a:xfrm>
            <a:off x="488515" y="6276548"/>
            <a:ext cx="149520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12</a:t>
            </a:r>
            <a:endParaRPr/>
          </a:p>
        </p:txBody>
      </p:sp>
      <p:cxnSp>
        <p:nvCxnSpPr>
          <p:cNvPr id="186" name="Google Shape;186;p12"/>
          <p:cNvCxnSpPr/>
          <p:nvPr/>
        </p:nvCxnSpPr>
        <p:spPr>
          <a:xfrm flipH="1" rot="10800000">
            <a:off x="2167003" y="6488108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191" name="Google Shape;19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3"/>
          <p:cNvSpPr txBox="1"/>
          <p:nvPr/>
        </p:nvSpPr>
        <p:spPr>
          <a:xfrm>
            <a:off x="913943" y="643974"/>
            <a:ext cx="1036411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0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¿Qué es la confesión positiva? </a:t>
            </a:r>
            <a:endParaRPr sz="40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93" name="Google Shape;193;p13"/>
          <p:cNvSpPr txBox="1"/>
          <p:nvPr/>
        </p:nvSpPr>
        <p:spPr>
          <a:xfrm>
            <a:off x="1314475" y="1955150"/>
            <a:ext cx="9728700" cy="31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0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La confesión positiva dice que debemos en nuestras oraciones, rechazar o rehusar cosas negativas, como una enfermedad o una deuda, y de esa manera las cosas negativas desaparecerán.</a:t>
            </a:r>
            <a:endParaRPr sz="40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94" name="Google Shape;194;p13"/>
          <p:cNvSpPr txBox="1"/>
          <p:nvPr/>
        </p:nvSpPr>
        <p:spPr>
          <a:xfrm>
            <a:off x="488515" y="6276548"/>
            <a:ext cx="149520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13</a:t>
            </a:r>
            <a:endParaRPr/>
          </a:p>
        </p:txBody>
      </p:sp>
      <p:cxnSp>
        <p:nvCxnSpPr>
          <p:cNvPr id="195" name="Google Shape;195;p13"/>
          <p:cNvCxnSpPr/>
          <p:nvPr/>
        </p:nvCxnSpPr>
        <p:spPr>
          <a:xfrm flipH="1" rot="10800000">
            <a:off x="2167003" y="6488108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200" name="Google Shape;20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4"/>
          <p:cNvSpPr txBox="1"/>
          <p:nvPr/>
        </p:nvSpPr>
        <p:spPr>
          <a:xfrm>
            <a:off x="488515" y="6276548"/>
            <a:ext cx="149520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14</a:t>
            </a:r>
            <a:endParaRPr/>
          </a:p>
        </p:txBody>
      </p:sp>
      <p:cxnSp>
        <p:nvCxnSpPr>
          <p:cNvPr id="202" name="Google Shape;202;p14"/>
          <p:cNvCxnSpPr/>
          <p:nvPr/>
        </p:nvCxnSpPr>
        <p:spPr>
          <a:xfrm flipH="1" rot="10800000">
            <a:off x="2167003" y="6488108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3" name="Google Shape;203;p14"/>
          <p:cNvSpPr txBox="1"/>
          <p:nvPr/>
        </p:nvSpPr>
        <p:spPr>
          <a:xfrm>
            <a:off x="986508" y="606161"/>
            <a:ext cx="10364114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66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Resumamos  5-10 minutos</a:t>
            </a:r>
            <a:endParaRPr sz="660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204" name="Google Shape;20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27176" y="2305504"/>
            <a:ext cx="5537648" cy="3696674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5000" kx="195000" rotWithShape="0" algn="tl" dir="12900000" dist="50800" ky="145000">
              <a:srgbClr val="000000">
                <a:alpha val="29803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209" name="Google Shape;20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5"/>
          <p:cNvSpPr txBox="1"/>
          <p:nvPr/>
        </p:nvSpPr>
        <p:spPr>
          <a:xfrm>
            <a:off x="488515" y="6276548"/>
            <a:ext cx="16784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15</a:t>
            </a:r>
            <a:endParaRPr/>
          </a:p>
        </p:txBody>
      </p:sp>
      <p:cxnSp>
        <p:nvCxnSpPr>
          <p:cNvPr id="211" name="Google Shape;211;p15"/>
          <p:cNvCxnSpPr/>
          <p:nvPr/>
        </p:nvCxnSpPr>
        <p:spPr>
          <a:xfrm flipH="1" rot="10800000">
            <a:off x="2167003" y="6488108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2" name="Google Shape;212;p15"/>
          <p:cNvSpPr txBox="1"/>
          <p:nvPr/>
        </p:nvSpPr>
        <p:spPr>
          <a:xfrm>
            <a:off x="1617509" y="1585212"/>
            <a:ext cx="9426300" cy="14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Título: ¿Qué es la oración? </a:t>
            </a:r>
            <a:endParaRPr/>
          </a:p>
          <a:p>
            <a:pPr indent="0" lvl="0" marL="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oración es comunicación con Dios con palabras habladas o aun con nuestros pensamientos. </a:t>
            </a:r>
            <a:endParaRPr sz="540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217" name="Google Shape;21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6"/>
          <p:cNvSpPr txBox="1"/>
          <p:nvPr/>
        </p:nvSpPr>
        <p:spPr>
          <a:xfrm>
            <a:off x="488515" y="6276548"/>
            <a:ext cx="149520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16</a:t>
            </a:r>
            <a:endParaRPr/>
          </a:p>
        </p:txBody>
      </p:sp>
      <p:cxnSp>
        <p:nvCxnSpPr>
          <p:cNvPr id="219" name="Google Shape;219;p16"/>
          <p:cNvCxnSpPr/>
          <p:nvPr/>
        </p:nvCxnSpPr>
        <p:spPr>
          <a:xfrm flipH="1" rot="10800000">
            <a:off x="2167003" y="6488108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0" name="Google Shape;220;p16"/>
          <p:cNvSpPr txBox="1"/>
          <p:nvPr/>
        </p:nvSpPr>
        <p:spPr>
          <a:xfrm>
            <a:off x="1617509" y="1585212"/>
            <a:ext cx="9426300" cy="11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Título: ¿Cómo intentan algunas iglesias hacer que su oración sea más efectiva? 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Sacrificio personal.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1"/>
                </a:solidFill>
              </a:rPr>
              <a:t>E</a:t>
            </a:r>
            <a:r>
              <a:rPr lang="es-CO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xigen en lugar de pedir.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225" name="Google Shape;22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7"/>
          <p:cNvSpPr txBox="1"/>
          <p:nvPr/>
        </p:nvSpPr>
        <p:spPr>
          <a:xfrm>
            <a:off x="488514" y="6276548"/>
            <a:ext cx="15630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17</a:t>
            </a:r>
            <a:endParaRPr/>
          </a:p>
        </p:txBody>
      </p:sp>
      <p:cxnSp>
        <p:nvCxnSpPr>
          <p:cNvPr id="227" name="Google Shape;227;p17"/>
          <p:cNvCxnSpPr/>
          <p:nvPr/>
        </p:nvCxnSpPr>
        <p:spPr>
          <a:xfrm flipH="1" rot="10800000">
            <a:off x="2167003" y="6488108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8" name="Google Shape;228;p17"/>
          <p:cNvSpPr txBox="1"/>
          <p:nvPr/>
        </p:nvSpPr>
        <p:spPr>
          <a:xfrm>
            <a:off x="1617509" y="1585212"/>
            <a:ext cx="9426300" cy="11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Título: Confesión Positiva</a:t>
            </a:r>
            <a:endParaRPr/>
          </a:p>
          <a:p>
            <a:pPr indent="0" lvl="0" marL="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1"/>
                </a:solidFill>
              </a:rPr>
              <a:t>R</a:t>
            </a:r>
            <a:r>
              <a:rPr lang="es-CO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echazo de cosas negativas.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233" name="Google Shape;23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8"/>
          <p:cNvSpPr txBox="1"/>
          <p:nvPr/>
        </p:nvSpPr>
        <p:spPr>
          <a:xfrm>
            <a:off x="488515" y="6276548"/>
            <a:ext cx="158647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18</a:t>
            </a:r>
            <a:endParaRPr/>
          </a:p>
        </p:txBody>
      </p:sp>
      <p:cxnSp>
        <p:nvCxnSpPr>
          <p:cNvPr id="235" name="Google Shape;235;p18"/>
          <p:cNvCxnSpPr/>
          <p:nvPr/>
        </p:nvCxnSpPr>
        <p:spPr>
          <a:xfrm flipH="1" rot="10800000">
            <a:off x="2167003" y="6488108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6" name="Google Shape;236;p18"/>
          <p:cNvSpPr txBox="1"/>
          <p:nvPr/>
        </p:nvSpPr>
        <p:spPr>
          <a:xfrm>
            <a:off x="858144" y="375936"/>
            <a:ext cx="1036411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72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Profundicemos</a:t>
            </a:r>
            <a:endParaRPr sz="72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237" name="Google Shape;237;p18"/>
          <p:cNvSpPr txBox="1"/>
          <p:nvPr/>
        </p:nvSpPr>
        <p:spPr>
          <a:xfrm>
            <a:off x="6794728" y="4878752"/>
            <a:ext cx="358640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0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10 minutos</a:t>
            </a:r>
            <a:endParaRPr sz="400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descr="Image result for clock&quot;" id="238" name="Google Shape;23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83159" y="2206897"/>
            <a:ext cx="2525611" cy="2525611"/>
          </a:xfrm>
          <a:prstGeom prst="ellipse">
            <a:avLst/>
          </a:prstGeom>
          <a:noFill/>
          <a:ln cap="rnd" cmpd="sng" w="190500">
            <a:solidFill>
              <a:srgbClr val="C8C6BD"/>
            </a:solidFill>
            <a:prstDash val="solid"/>
            <a:round/>
            <a:headEnd len="sm" w="sm" type="none"/>
            <a:tailEnd len="sm" w="sm" type="none"/>
          </a:ln>
          <a:effectLst>
            <a:outerShdw blurRad="127000" rotWithShape="0" algn="bl">
              <a:srgbClr val="000000"/>
            </a:outerShdw>
          </a:effectLst>
        </p:spPr>
      </p:pic>
      <p:sp>
        <p:nvSpPr>
          <p:cNvPr id="239" name="Google Shape;239;p18"/>
          <p:cNvSpPr/>
          <p:nvPr/>
        </p:nvSpPr>
        <p:spPr>
          <a:xfrm rot="-7398341">
            <a:off x="8725034" y="2912888"/>
            <a:ext cx="215086" cy="735774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18443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Google Shape;240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8515" y="1464946"/>
            <a:ext cx="5341337" cy="3928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245" name="Google Shape;24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9"/>
          <p:cNvSpPr txBox="1"/>
          <p:nvPr/>
        </p:nvSpPr>
        <p:spPr>
          <a:xfrm>
            <a:off x="488515" y="6276548"/>
            <a:ext cx="155215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19</a:t>
            </a:r>
            <a:endParaRPr/>
          </a:p>
        </p:txBody>
      </p:sp>
      <p:cxnSp>
        <p:nvCxnSpPr>
          <p:cNvPr id="247" name="Google Shape;247;p19"/>
          <p:cNvCxnSpPr/>
          <p:nvPr/>
        </p:nvCxnSpPr>
        <p:spPr>
          <a:xfrm flipH="1" rot="10800000">
            <a:off x="2167003" y="6488108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8" name="Google Shape;248;p19"/>
          <p:cNvSpPr txBox="1"/>
          <p:nvPr/>
        </p:nvSpPr>
        <p:spPr>
          <a:xfrm>
            <a:off x="1892416" y="1528777"/>
            <a:ext cx="8407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66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¿Cómo debemos orar?</a:t>
            </a:r>
            <a:endParaRPr/>
          </a:p>
        </p:txBody>
      </p:sp>
      <p:sp>
        <p:nvSpPr>
          <p:cNvPr id="249" name="Google Shape;249;p19"/>
          <p:cNvSpPr txBox="1"/>
          <p:nvPr/>
        </p:nvSpPr>
        <p:spPr>
          <a:xfrm>
            <a:off x="1114873" y="4876784"/>
            <a:ext cx="9944788" cy="64633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Comparemos, veamos lo que otros han dicho</a:t>
            </a:r>
            <a:endParaRPr sz="360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0" y="598866"/>
            <a:ext cx="121920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O" sz="5400" u="none" cap="none" strike="noStrike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Identificación Espiritual Dos – 5/8</a:t>
            </a:r>
            <a:endParaRPr b="0" i="0" sz="5400" u="none" cap="none" strike="noStrike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descr="Screen Clipping" id="94" name="Google Shape;9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488515" y="6276548"/>
            <a:ext cx="149520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O" sz="1800" u="none" cap="none" strike="noStrike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2</a:t>
            </a:r>
            <a:endParaRPr/>
          </a:p>
        </p:txBody>
      </p:sp>
      <p:cxnSp>
        <p:nvCxnSpPr>
          <p:cNvPr id="96" name="Google Shape;96;p2"/>
          <p:cNvCxnSpPr/>
          <p:nvPr/>
        </p:nvCxnSpPr>
        <p:spPr>
          <a:xfrm flipH="1" rot="10800000">
            <a:off x="2167003" y="6488108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7" name="Google Shape;97;p2"/>
          <p:cNvSpPr txBox="1"/>
          <p:nvPr/>
        </p:nvSpPr>
        <p:spPr>
          <a:xfrm>
            <a:off x="2025205" y="2921619"/>
            <a:ext cx="8141590" cy="1015663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60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Lecciones 5a, 5b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254" name="Google Shape;25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0"/>
          <p:cNvSpPr txBox="1"/>
          <p:nvPr/>
        </p:nvSpPr>
        <p:spPr>
          <a:xfrm>
            <a:off x="488514" y="6276548"/>
            <a:ext cx="157998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20</a:t>
            </a:r>
            <a:endParaRPr/>
          </a:p>
        </p:txBody>
      </p:sp>
      <p:cxnSp>
        <p:nvCxnSpPr>
          <p:cNvPr id="256" name="Google Shape;256;p20"/>
          <p:cNvCxnSpPr/>
          <p:nvPr/>
        </p:nvCxnSpPr>
        <p:spPr>
          <a:xfrm flipH="1" rot="10800000">
            <a:off x="2167003" y="6488108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57" name="Google Shape;257;p20"/>
          <p:cNvSpPr txBox="1"/>
          <p:nvPr/>
        </p:nvSpPr>
        <p:spPr>
          <a:xfrm>
            <a:off x="1765598" y="605599"/>
            <a:ext cx="9016800" cy="45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0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Organizando los puntos</a:t>
            </a:r>
            <a:endParaRPr/>
          </a:p>
          <a:p>
            <a:pPr indent="-2032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sz="40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-539750" lvl="0" marL="571500" marR="0" rtl="0" algn="l">
              <a:spcBef>
                <a:spcPts val="0"/>
              </a:spcBef>
              <a:spcAft>
                <a:spcPts val="0"/>
              </a:spcAft>
              <a:buClr>
                <a:srgbClr val="5F3913"/>
              </a:buClr>
              <a:buSzPts val="3500"/>
              <a:buFont typeface="Arial"/>
              <a:buChar char="•"/>
            </a:pPr>
            <a:r>
              <a:rPr lang="es-CO" sz="35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Debemos expresar los deseos o pensamientos de nuestro corazón, </a:t>
            </a:r>
            <a:endParaRPr sz="900"/>
          </a:p>
          <a:p>
            <a:pPr indent="-539750" lvl="0" marL="571500" marR="0" rtl="0" algn="l">
              <a:spcBef>
                <a:spcPts val="0"/>
              </a:spcBef>
              <a:spcAft>
                <a:spcPts val="0"/>
              </a:spcAft>
              <a:buClr>
                <a:srgbClr val="018443"/>
              </a:buClr>
              <a:buSzPts val="3500"/>
              <a:buFont typeface="Arial"/>
              <a:buChar char="•"/>
            </a:pPr>
            <a:r>
              <a:rPr lang="es-CO" sz="35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Al verdadero Dios, </a:t>
            </a:r>
            <a:endParaRPr sz="900"/>
          </a:p>
          <a:p>
            <a:pPr indent="-539750" lvl="0" marL="571500" marR="0" rtl="0" algn="l">
              <a:spcBef>
                <a:spcPts val="0"/>
              </a:spcBef>
              <a:spcAft>
                <a:spcPts val="0"/>
              </a:spcAft>
              <a:buClr>
                <a:srgbClr val="5F3913"/>
              </a:buClr>
              <a:buSzPts val="3500"/>
              <a:buFont typeface="Arial"/>
              <a:buChar char="•"/>
            </a:pPr>
            <a:r>
              <a:rPr lang="es-CO" sz="35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Con fe, </a:t>
            </a:r>
            <a:endParaRPr sz="900"/>
          </a:p>
          <a:p>
            <a:pPr indent="-539750" lvl="0" marL="571500" marR="0" rtl="0" algn="l">
              <a:spcBef>
                <a:spcPts val="0"/>
              </a:spcBef>
              <a:spcAft>
                <a:spcPts val="0"/>
              </a:spcAft>
              <a:buClr>
                <a:srgbClr val="018443"/>
              </a:buClr>
              <a:buSzPts val="3500"/>
              <a:buFont typeface="Arial"/>
              <a:buChar char="•"/>
            </a:pPr>
            <a:r>
              <a:rPr lang="es-CO" sz="35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De acuerdo con su voluntad, </a:t>
            </a:r>
            <a:endParaRPr sz="900"/>
          </a:p>
          <a:p>
            <a:pPr indent="-539750" lvl="0" marL="571500" marR="0" rtl="0" algn="l">
              <a:spcBef>
                <a:spcPts val="0"/>
              </a:spcBef>
              <a:spcAft>
                <a:spcPts val="0"/>
              </a:spcAft>
              <a:buClr>
                <a:srgbClr val="5F3913"/>
              </a:buClr>
              <a:buSzPts val="3500"/>
              <a:buFont typeface="Arial"/>
              <a:buChar char="•"/>
            </a:pPr>
            <a:r>
              <a:rPr lang="es-CO" sz="35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Si es su voluntad.</a:t>
            </a:r>
            <a:endParaRPr sz="9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262" name="Google Shape;26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1"/>
          <p:cNvSpPr txBox="1"/>
          <p:nvPr/>
        </p:nvSpPr>
        <p:spPr>
          <a:xfrm>
            <a:off x="488515" y="6276548"/>
            <a:ext cx="155215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21</a:t>
            </a:r>
            <a:endParaRPr/>
          </a:p>
        </p:txBody>
      </p:sp>
      <p:cxnSp>
        <p:nvCxnSpPr>
          <p:cNvPr id="264" name="Google Shape;264;p21"/>
          <p:cNvCxnSpPr/>
          <p:nvPr/>
        </p:nvCxnSpPr>
        <p:spPr>
          <a:xfrm flipH="1" rot="10800000">
            <a:off x="2167003" y="6488108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5" name="Google Shape;265;p21"/>
          <p:cNvSpPr txBox="1"/>
          <p:nvPr/>
        </p:nvSpPr>
        <p:spPr>
          <a:xfrm>
            <a:off x="1114875" y="934400"/>
            <a:ext cx="99447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4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¿Cuál es el problema fundamental </a:t>
            </a:r>
            <a:endParaRPr sz="44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4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con los intentos de hacer sus oraciones más efectivas y el concepto de</a:t>
            </a:r>
            <a:endParaRPr sz="44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4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 la confesión positiva? </a:t>
            </a:r>
            <a:endParaRPr/>
          </a:p>
        </p:txBody>
      </p:sp>
      <p:sp>
        <p:nvSpPr>
          <p:cNvPr id="266" name="Google Shape;266;p21"/>
          <p:cNvSpPr txBox="1"/>
          <p:nvPr/>
        </p:nvSpPr>
        <p:spPr>
          <a:xfrm>
            <a:off x="1114873" y="4876784"/>
            <a:ext cx="9944788" cy="64633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Comparemos, veamos lo que otros han dicho</a:t>
            </a:r>
            <a:endParaRPr sz="360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271" name="Google Shape;27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2"/>
          <p:cNvSpPr txBox="1"/>
          <p:nvPr/>
        </p:nvSpPr>
        <p:spPr>
          <a:xfrm>
            <a:off x="488514" y="6276548"/>
            <a:ext cx="155215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22</a:t>
            </a:r>
            <a:endParaRPr/>
          </a:p>
        </p:txBody>
      </p:sp>
      <p:cxnSp>
        <p:nvCxnSpPr>
          <p:cNvPr id="273" name="Google Shape;273;p22"/>
          <p:cNvCxnSpPr/>
          <p:nvPr/>
        </p:nvCxnSpPr>
        <p:spPr>
          <a:xfrm flipH="1" rot="10800000">
            <a:off x="2167003" y="6488108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74" name="Google Shape;274;p22"/>
          <p:cNvSpPr txBox="1"/>
          <p:nvPr/>
        </p:nvSpPr>
        <p:spPr>
          <a:xfrm>
            <a:off x="1014875" y="670525"/>
            <a:ext cx="10157100" cy="48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2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Organizando los puntos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-685800" lvl="0" marL="685800" marR="0" rtl="0" algn="just">
              <a:spcBef>
                <a:spcPts val="0"/>
              </a:spcBef>
              <a:spcAft>
                <a:spcPts val="0"/>
              </a:spcAft>
              <a:buClr>
                <a:srgbClr val="5F3913"/>
              </a:buClr>
              <a:buSzPts val="3600"/>
              <a:buFont typeface="Arial"/>
              <a:buChar char="•"/>
            </a:pPr>
            <a:r>
              <a:rPr lang="es-CO" sz="36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Es el intento y deseo de obligar a Dios a cumplir con sus deseos de ellos en vez de decir, ‘que se haga tu voluntad’.  </a:t>
            </a:r>
            <a:endParaRPr/>
          </a:p>
          <a:p>
            <a:pPr indent="-685800" lvl="0" marL="685800" marR="0" rtl="0" algn="just">
              <a:spcBef>
                <a:spcPts val="0"/>
              </a:spcBef>
              <a:spcAft>
                <a:spcPts val="0"/>
              </a:spcAft>
              <a:buClr>
                <a:srgbClr val="018443"/>
              </a:buClr>
              <a:buSzPts val="3600"/>
              <a:buFont typeface="Arial"/>
              <a:buChar char="•"/>
            </a:pPr>
            <a:r>
              <a:rPr lang="es-CO" sz="36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Es un insulto a la soberanía de Dios y su perfecto conocimiento. De nuevo, nosotros solamente sabemos lo que queremos. Dios sabe lo que necesitamos. 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279" name="Google Shape;27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23"/>
          <p:cNvSpPr txBox="1"/>
          <p:nvPr/>
        </p:nvSpPr>
        <p:spPr>
          <a:xfrm>
            <a:off x="479612" y="6276548"/>
            <a:ext cx="155215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23</a:t>
            </a:r>
            <a:endParaRPr/>
          </a:p>
        </p:txBody>
      </p:sp>
      <p:cxnSp>
        <p:nvCxnSpPr>
          <p:cNvPr id="281" name="Google Shape;281;p23"/>
          <p:cNvCxnSpPr/>
          <p:nvPr/>
        </p:nvCxnSpPr>
        <p:spPr>
          <a:xfrm flipH="1" rot="10800000">
            <a:off x="2167003" y="6488108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2" name="Google Shape;282;p23"/>
          <p:cNvSpPr txBox="1"/>
          <p:nvPr/>
        </p:nvSpPr>
        <p:spPr>
          <a:xfrm>
            <a:off x="4189042" y="2752734"/>
            <a:ext cx="692057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4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5b</a:t>
            </a:r>
            <a:r>
              <a:rPr lang="es-CO" sz="44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 - Ayuno</a:t>
            </a:r>
            <a:endParaRPr sz="440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descr="Pausa – Calamitiche" id="283" name="Google Shape;283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9909" y="1372785"/>
            <a:ext cx="3529340" cy="3529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288" name="Google Shape;28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repaso&quot;" id="289" name="Google Shape;289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8905" y="617537"/>
            <a:ext cx="10771088" cy="2909434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4"/>
          <p:cNvSpPr txBox="1"/>
          <p:nvPr/>
        </p:nvSpPr>
        <p:spPr>
          <a:xfrm>
            <a:off x="2442957" y="4178484"/>
            <a:ext cx="7202984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88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10-15 Minutos</a:t>
            </a:r>
            <a:endParaRPr sz="880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291" name="Google Shape;291;p24"/>
          <p:cNvSpPr txBox="1"/>
          <p:nvPr/>
        </p:nvSpPr>
        <p:spPr>
          <a:xfrm>
            <a:off x="488514" y="6276548"/>
            <a:ext cx="156222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24</a:t>
            </a:r>
            <a:endParaRPr/>
          </a:p>
        </p:txBody>
      </p:sp>
      <p:cxnSp>
        <p:nvCxnSpPr>
          <p:cNvPr id="292" name="Google Shape;292;p24"/>
          <p:cNvCxnSpPr/>
          <p:nvPr/>
        </p:nvCxnSpPr>
        <p:spPr>
          <a:xfrm flipH="1" rot="10800000">
            <a:off x="2167003" y="6488108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297" name="Google Shape;29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25"/>
          <p:cNvSpPr txBox="1"/>
          <p:nvPr/>
        </p:nvSpPr>
        <p:spPr>
          <a:xfrm>
            <a:off x="1114873" y="506187"/>
            <a:ext cx="101073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60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¿Cuál es la diferencia más importante entre </a:t>
            </a:r>
            <a:endParaRPr sz="60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60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el ayuno y la oración? </a:t>
            </a:r>
            <a:endParaRPr sz="60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299" name="Google Shape;299;p25"/>
          <p:cNvSpPr txBox="1"/>
          <p:nvPr/>
        </p:nvSpPr>
        <p:spPr>
          <a:xfrm>
            <a:off x="1114873" y="4876784"/>
            <a:ext cx="9944788" cy="64633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Comparemos, veamos lo que otros han dicho</a:t>
            </a:r>
            <a:endParaRPr sz="360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300" name="Google Shape;300;p25"/>
          <p:cNvSpPr txBox="1"/>
          <p:nvPr/>
        </p:nvSpPr>
        <p:spPr>
          <a:xfrm>
            <a:off x="488515" y="6276548"/>
            <a:ext cx="16784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25</a:t>
            </a:r>
            <a:endParaRPr/>
          </a:p>
        </p:txBody>
      </p:sp>
      <p:cxnSp>
        <p:nvCxnSpPr>
          <p:cNvPr id="301" name="Google Shape;301;p25"/>
          <p:cNvCxnSpPr/>
          <p:nvPr/>
        </p:nvCxnSpPr>
        <p:spPr>
          <a:xfrm flipH="1" rot="10800000">
            <a:off x="2167003" y="6488108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306" name="Google Shape;30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26"/>
          <p:cNvSpPr txBox="1"/>
          <p:nvPr/>
        </p:nvSpPr>
        <p:spPr>
          <a:xfrm>
            <a:off x="1042307" y="550322"/>
            <a:ext cx="1010738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¿Cuál es la diferencia importante entre el ayuno y la oración? </a:t>
            </a:r>
            <a:endParaRPr sz="36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308" name="Google Shape;308;p26"/>
          <p:cNvSpPr txBox="1"/>
          <p:nvPr/>
        </p:nvSpPr>
        <p:spPr>
          <a:xfrm>
            <a:off x="1594050" y="1909750"/>
            <a:ext cx="90039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18443"/>
              </a:buClr>
              <a:buSzPts val="4000"/>
              <a:buFont typeface="Arial"/>
              <a:buChar char="•"/>
            </a:pPr>
            <a:r>
              <a:rPr lang="es-CO" sz="40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Dios no solo nos da el don de la oración, ¡sino que también exige que lo usemos! 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5F3913"/>
              </a:buClr>
              <a:buSzPts val="4000"/>
              <a:buFont typeface="Arial"/>
              <a:buChar char="•"/>
            </a:pPr>
            <a:r>
              <a:rPr lang="es-CO" sz="40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El ayuno, por otro lado, si bien tiene beneficios positivos, si se hace con la motivación correcta, no se exige en el Nuevo Testamento.</a:t>
            </a:r>
            <a:endParaRPr sz="40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309" name="Google Shape;309;p26"/>
          <p:cNvSpPr txBox="1"/>
          <p:nvPr/>
        </p:nvSpPr>
        <p:spPr>
          <a:xfrm>
            <a:off x="488514" y="6276548"/>
            <a:ext cx="15630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26</a:t>
            </a:r>
            <a:endParaRPr/>
          </a:p>
        </p:txBody>
      </p:sp>
      <p:cxnSp>
        <p:nvCxnSpPr>
          <p:cNvPr id="310" name="Google Shape;310;p26"/>
          <p:cNvCxnSpPr/>
          <p:nvPr/>
        </p:nvCxnSpPr>
        <p:spPr>
          <a:xfrm flipH="1" rot="10800000">
            <a:off x="2167003" y="6488108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315" name="Google Shape;31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27"/>
          <p:cNvSpPr txBox="1"/>
          <p:nvPr/>
        </p:nvSpPr>
        <p:spPr>
          <a:xfrm>
            <a:off x="751562" y="726975"/>
            <a:ext cx="109608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60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¿Cuáles son las motivaciones correctas e incorrectas </a:t>
            </a:r>
            <a:endParaRPr sz="60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60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para ayunar? </a:t>
            </a:r>
            <a:endParaRPr sz="60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317" name="Google Shape;317;p27"/>
          <p:cNvSpPr txBox="1"/>
          <p:nvPr/>
        </p:nvSpPr>
        <p:spPr>
          <a:xfrm>
            <a:off x="1123606" y="4722507"/>
            <a:ext cx="9944788" cy="64633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Comparemos, veamos lo que otros han dicho</a:t>
            </a:r>
            <a:endParaRPr sz="360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318" name="Google Shape;318;p27"/>
          <p:cNvSpPr txBox="1"/>
          <p:nvPr/>
        </p:nvSpPr>
        <p:spPr>
          <a:xfrm>
            <a:off x="488514" y="6276548"/>
            <a:ext cx="15630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27</a:t>
            </a:r>
            <a:endParaRPr/>
          </a:p>
        </p:txBody>
      </p:sp>
      <p:cxnSp>
        <p:nvCxnSpPr>
          <p:cNvPr id="319" name="Google Shape;319;p27"/>
          <p:cNvCxnSpPr/>
          <p:nvPr/>
        </p:nvCxnSpPr>
        <p:spPr>
          <a:xfrm flipH="1" rot="10800000">
            <a:off x="2167003" y="6488108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324" name="Google Shape;32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28"/>
          <p:cNvSpPr txBox="1"/>
          <p:nvPr/>
        </p:nvSpPr>
        <p:spPr>
          <a:xfrm>
            <a:off x="1261998" y="491006"/>
            <a:ext cx="98445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¿Cuáles son las motivaciones </a:t>
            </a:r>
            <a:endParaRPr sz="36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correctas e incorrectas para ayunar? </a:t>
            </a:r>
            <a:endParaRPr sz="36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326" name="Google Shape;326;p28"/>
          <p:cNvSpPr txBox="1"/>
          <p:nvPr/>
        </p:nvSpPr>
        <p:spPr>
          <a:xfrm>
            <a:off x="1037250" y="1937725"/>
            <a:ext cx="10117500" cy="39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71500" lvl="0" marL="571500" marR="0" rtl="0" algn="just">
              <a:spcBef>
                <a:spcPts val="0"/>
              </a:spcBef>
              <a:spcAft>
                <a:spcPts val="0"/>
              </a:spcAft>
              <a:buClr>
                <a:srgbClr val="018443"/>
              </a:buClr>
              <a:buSzPts val="3600"/>
              <a:buFont typeface="Arial"/>
              <a:buChar char="•"/>
            </a:pPr>
            <a:r>
              <a:rPr lang="es-CO" sz="36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El ayuno se usa correctamente cuando nos aleja de las distracciones y nos permite concentrarnos más intensamente en nuestras oraciones. </a:t>
            </a:r>
            <a:endParaRPr/>
          </a:p>
          <a:p>
            <a:pPr indent="-571500" lvl="0" marL="571500" marR="0" rtl="0" algn="just">
              <a:spcBef>
                <a:spcPts val="0"/>
              </a:spcBef>
              <a:spcAft>
                <a:spcPts val="0"/>
              </a:spcAft>
              <a:buClr>
                <a:srgbClr val="5F3913"/>
              </a:buClr>
              <a:buSzPts val="3600"/>
              <a:buFont typeface="Arial"/>
              <a:buChar char="•"/>
            </a:pPr>
            <a:r>
              <a:rPr lang="es-CO" sz="36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El ayuno se usa incorrectamente cuando se lo ve como una herramienta que obliga a Dios a responder de manera más positiva a nuestras oraciones.</a:t>
            </a:r>
            <a:endParaRPr sz="36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327" name="Google Shape;327;p28"/>
          <p:cNvSpPr txBox="1"/>
          <p:nvPr/>
        </p:nvSpPr>
        <p:spPr>
          <a:xfrm>
            <a:off x="488515" y="6276548"/>
            <a:ext cx="16784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28</a:t>
            </a:r>
            <a:endParaRPr/>
          </a:p>
        </p:txBody>
      </p:sp>
      <p:cxnSp>
        <p:nvCxnSpPr>
          <p:cNvPr id="328" name="Google Shape;328;p28"/>
          <p:cNvCxnSpPr/>
          <p:nvPr/>
        </p:nvCxnSpPr>
        <p:spPr>
          <a:xfrm flipH="1" rot="10800000">
            <a:off x="2167003" y="6488108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333" name="Google Shape;33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29"/>
          <p:cNvSpPr txBox="1"/>
          <p:nvPr/>
        </p:nvSpPr>
        <p:spPr>
          <a:xfrm>
            <a:off x="1220373" y="971698"/>
            <a:ext cx="101073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60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¿Cómo deberíamos </a:t>
            </a:r>
            <a:endParaRPr sz="60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60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ayunar y por cuánto tiempo? </a:t>
            </a:r>
            <a:endParaRPr sz="60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335" name="Google Shape;335;p29"/>
          <p:cNvSpPr txBox="1"/>
          <p:nvPr/>
        </p:nvSpPr>
        <p:spPr>
          <a:xfrm>
            <a:off x="1114873" y="4916806"/>
            <a:ext cx="9944788" cy="64633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Comparemos, veamos lo que otros han dicho</a:t>
            </a:r>
            <a:endParaRPr sz="360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336" name="Google Shape;336;p29"/>
          <p:cNvSpPr txBox="1"/>
          <p:nvPr/>
        </p:nvSpPr>
        <p:spPr>
          <a:xfrm>
            <a:off x="488515" y="6276548"/>
            <a:ext cx="16784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29</a:t>
            </a:r>
            <a:endParaRPr/>
          </a:p>
        </p:txBody>
      </p:sp>
      <p:cxnSp>
        <p:nvCxnSpPr>
          <p:cNvPr id="337" name="Google Shape;337;p29"/>
          <p:cNvCxnSpPr/>
          <p:nvPr/>
        </p:nvCxnSpPr>
        <p:spPr>
          <a:xfrm flipH="1" rot="10800000">
            <a:off x="2167003" y="6488108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03" name="Google Shape;103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20952" y="-7587709"/>
            <a:ext cx="13848523" cy="2077278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3"/>
          <p:cNvSpPr txBox="1"/>
          <p:nvPr/>
        </p:nvSpPr>
        <p:spPr>
          <a:xfrm>
            <a:off x="377687" y="0"/>
            <a:ext cx="11436626" cy="5355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9600">
                <a:solidFill>
                  <a:srgbClr val="00B050"/>
                </a:solidFill>
                <a:latin typeface="Overlock"/>
                <a:ea typeface="Overlock"/>
                <a:cs typeface="Overlock"/>
                <a:sym typeface="Overlock"/>
              </a:rPr>
              <a:t>Bienvenidos – 5a</a:t>
            </a:r>
            <a:endParaRPr sz="9600">
              <a:solidFill>
                <a:srgbClr val="00B05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6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6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54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Oración</a:t>
            </a:r>
            <a:endParaRPr sz="54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342" name="Google Shape;34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30"/>
          <p:cNvSpPr txBox="1"/>
          <p:nvPr/>
        </p:nvSpPr>
        <p:spPr>
          <a:xfrm>
            <a:off x="-125" y="466750"/>
            <a:ext cx="12192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¿Cómo deberíamos ayunar y por cuánto tiempo? </a:t>
            </a:r>
            <a:endParaRPr sz="36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344" name="Google Shape;344;p30"/>
          <p:cNvSpPr txBox="1"/>
          <p:nvPr/>
        </p:nvSpPr>
        <p:spPr>
          <a:xfrm>
            <a:off x="819900" y="1902375"/>
            <a:ext cx="10375800" cy="39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71500" lvl="0" marL="571500" marR="0" rtl="0" algn="just">
              <a:spcBef>
                <a:spcPts val="0"/>
              </a:spcBef>
              <a:spcAft>
                <a:spcPts val="0"/>
              </a:spcAft>
              <a:buClr>
                <a:srgbClr val="018443"/>
              </a:buClr>
              <a:buSzPts val="3600"/>
              <a:buFont typeface="Arial"/>
              <a:buChar char="•"/>
            </a:pPr>
            <a:r>
              <a:rPr lang="es-CO" sz="36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El ayuno puede ser por una sola comida, o por varios días. </a:t>
            </a:r>
            <a:endParaRPr/>
          </a:p>
          <a:p>
            <a:pPr indent="-571500" lvl="0" marL="571500" marR="0" rtl="0" algn="just">
              <a:spcBef>
                <a:spcPts val="0"/>
              </a:spcBef>
              <a:spcAft>
                <a:spcPts val="0"/>
              </a:spcAft>
              <a:buClr>
                <a:srgbClr val="5F3913"/>
              </a:buClr>
              <a:buSzPts val="3600"/>
              <a:buFont typeface="Arial"/>
              <a:buChar char="•"/>
            </a:pPr>
            <a:r>
              <a:rPr lang="es-CO" sz="36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Podemos hacer ayuno de algunos alimentos y bebidas, o de todos ellos. </a:t>
            </a:r>
            <a:endParaRPr/>
          </a:p>
          <a:p>
            <a:pPr indent="-571500" lvl="0" marL="571500" marR="0" rtl="0" algn="just">
              <a:spcBef>
                <a:spcPts val="0"/>
              </a:spcBef>
              <a:spcAft>
                <a:spcPts val="0"/>
              </a:spcAft>
              <a:buClr>
                <a:srgbClr val="018443"/>
              </a:buClr>
              <a:buSzPts val="3600"/>
              <a:buFont typeface="Arial"/>
              <a:buChar char="•"/>
            </a:pPr>
            <a:r>
              <a:rPr lang="es-CO" sz="36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Sea cual sea la forma en la que usted elija practicarlo, el ayuno sincero en la fe puede ser beneficioso.</a:t>
            </a:r>
            <a:endParaRPr sz="36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345" name="Google Shape;345;p30"/>
          <p:cNvSpPr txBox="1"/>
          <p:nvPr/>
        </p:nvSpPr>
        <p:spPr>
          <a:xfrm>
            <a:off x="488514" y="6276548"/>
            <a:ext cx="157474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30</a:t>
            </a:r>
            <a:endParaRPr/>
          </a:p>
        </p:txBody>
      </p:sp>
      <p:cxnSp>
        <p:nvCxnSpPr>
          <p:cNvPr id="346" name="Google Shape;346;p30"/>
          <p:cNvCxnSpPr/>
          <p:nvPr/>
        </p:nvCxnSpPr>
        <p:spPr>
          <a:xfrm flipH="1" rot="10800000">
            <a:off x="2167003" y="6488108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351" name="Google Shape;35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31"/>
          <p:cNvSpPr txBox="1"/>
          <p:nvPr/>
        </p:nvSpPr>
        <p:spPr>
          <a:xfrm>
            <a:off x="488514" y="6276548"/>
            <a:ext cx="15444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31</a:t>
            </a:r>
            <a:endParaRPr/>
          </a:p>
        </p:txBody>
      </p:sp>
      <p:cxnSp>
        <p:nvCxnSpPr>
          <p:cNvPr id="353" name="Google Shape;353;p31"/>
          <p:cNvCxnSpPr/>
          <p:nvPr/>
        </p:nvCxnSpPr>
        <p:spPr>
          <a:xfrm flipH="1" rot="10800000">
            <a:off x="2167003" y="6488108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54" name="Google Shape;354;p31"/>
          <p:cNvSpPr txBox="1"/>
          <p:nvPr/>
        </p:nvSpPr>
        <p:spPr>
          <a:xfrm>
            <a:off x="986508" y="606161"/>
            <a:ext cx="10364114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66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Resumamos  5-10 minutos</a:t>
            </a:r>
            <a:endParaRPr sz="660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355" name="Google Shape;355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27176" y="2305504"/>
            <a:ext cx="5537648" cy="3696674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5000" kx="195000" rotWithShape="0" algn="tl" dir="12900000" dist="50800" ky="145000">
              <a:srgbClr val="000000">
                <a:alpha val="29803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360" name="Google Shape;36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32"/>
          <p:cNvSpPr txBox="1"/>
          <p:nvPr/>
        </p:nvSpPr>
        <p:spPr>
          <a:xfrm>
            <a:off x="488514" y="6276548"/>
            <a:ext cx="157474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32</a:t>
            </a:r>
            <a:endParaRPr/>
          </a:p>
        </p:txBody>
      </p:sp>
      <p:cxnSp>
        <p:nvCxnSpPr>
          <p:cNvPr id="362" name="Google Shape;362;p32"/>
          <p:cNvCxnSpPr/>
          <p:nvPr/>
        </p:nvCxnSpPr>
        <p:spPr>
          <a:xfrm flipH="1" rot="10800000">
            <a:off x="2167003" y="6488108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3" name="Google Shape;363;p32"/>
          <p:cNvSpPr txBox="1"/>
          <p:nvPr/>
        </p:nvSpPr>
        <p:spPr>
          <a:xfrm>
            <a:off x="1617509" y="1585212"/>
            <a:ext cx="9426300" cy="7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Título: Oración versus Ayuno: 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O" sz="1800">
                <a:solidFill>
                  <a:schemeClr val="dk1"/>
                </a:solidFill>
              </a:rPr>
              <a:t>L</a:t>
            </a:r>
            <a:r>
              <a:rPr lang="es-CO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oración se exige, el ayuno no.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368" name="Google Shape;36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33"/>
          <p:cNvSpPr txBox="1"/>
          <p:nvPr/>
        </p:nvSpPr>
        <p:spPr>
          <a:xfrm>
            <a:off x="488514" y="6276548"/>
            <a:ext cx="157474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33</a:t>
            </a:r>
            <a:endParaRPr/>
          </a:p>
        </p:txBody>
      </p:sp>
      <p:cxnSp>
        <p:nvCxnSpPr>
          <p:cNvPr id="370" name="Google Shape;370;p33"/>
          <p:cNvCxnSpPr/>
          <p:nvPr/>
        </p:nvCxnSpPr>
        <p:spPr>
          <a:xfrm flipH="1" rot="10800000">
            <a:off x="2167003" y="6488108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71" name="Google Shape;371;p33"/>
          <p:cNvSpPr txBox="1"/>
          <p:nvPr/>
        </p:nvSpPr>
        <p:spPr>
          <a:xfrm>
            <a:off x="1617509" y="1585212"/>
            <a:ext cx="9426300" cy="11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Título: Aspectos positivos y negativos del ayuno 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1"/>
                </a:solidFill>
              </a:rPr>
              <a:t>Positivo - </a:t>
            </a:r>
            <a:r>
              <a:rPr lang="es-CO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Nos permite orar con menos distracción y más concentración</a:t>
            </a:r>
            <a:r>
              <a:rPr lang="es-CO" sz="1800">
                <a:solidFill>
                  <a:schemeClr val="dk1"/>
                </a:solidFill>
              </a:rPr>
              <a:t>.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Negativo - </a:t>
            </a:r>
            <a:r>
              <a:rPr lang="es-CO" sz="1800">
                <a:solidFill>
                  <a:schemeClr val="dk1"/>
                </a:solidFill>
              </a:rPr>
              <a:t>I</a:t>
            </a:r>
            <a:r>
              <a:rPr lang="es-CO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nstrumento de manipulación para obligar a Dios.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376" name="Google Shape;37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34"/>
          <p:cNvSpPr txBox="1"/>
          <p:nvPr/>
        </p:nvSpPr>
        <p:spPr>
          <a:xfrm>
            <a:off x="488514" y="6276548"/>
            <a:ext cx="157474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34</a:t>
            </a:r>
            <a:endParaRPr/>
          </a:p>
        </p:txBody>
      </p:sp>
      <p:cxnSp>
        <p:nvCxnSpPr>
          <p:cNvPr id="378" name="Google Shape;378;p34"/>
          <p:cNvCxnSpPr/>
          <p:nvPr/>
        </p:nvCxnSpPr>
        <p:spPr>
          <a:xfrm flipH="1" rot="10800000">
            <a:off x="2167003" y="6488108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79" name="Google Shape;379;p34"/>
          <p:cNvSpPr txBox="1"/>
          <p:nvPr/>
        </p:nvSpPr>
        <p:spPr>
          <a:xfrm>
            <a:off x="1617509" y="1585212"/>
            <a:ext cx="94263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Título: Ayuno: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1"/>
                </a:solidFill>
              </a:rPr>
              <a:t>¿C</a:t>
            </a:r>
            <a:r>
              <a:rPr lang="es-CO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uándo?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1"/>
                </a:solidFill>
              </a:rPr>
              <a:t>¿C</a:t>
            </a:r>
            <a:r>
              <a:rPr lang="es-CO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ómo</a:t>
            </a:r>
            <a:r>
              <a:rPr lang="es-CO" sz="1800">
                <a:solidFill>
                  <a:schemeClr val="dk1"/>
                </a:solidFill>
              </a:rPr>
              <a:t>?</a:t>
            </a:r>
            <a:r>
              <a:rPr lang="es-CO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1"/>
                </a:solidFill>
              </a:rPr>
              <a:t>S</a:t>
            </a:r>
            <a:r>
              <a:rPr lang="es-CO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reglas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Siempre a la gloria del Señor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384" name="Google Shape;38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35"/>
          <p:cNvSpPr txBox="1"/>
          <p:nvPr/>
        </p:nvSpPr>
        <p:spPr>
          <a:xfrm>
            <a:off x="488515" y="6276548"/>
            <a:ext cx="16784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35</a:t>
            </a:r>
            <a:endParaRPr/>
          </a:p>
        </p:txBody>
      </p:sp>
      <p:cxnSp>
        <p:nvCxnSpPr>
          <p:cNvPr id="386" name="Google Shape;386;p35"/>
          <p:cNvCxnSpPr/>
          <p:nvPr/>
        </p:nvCxnSpPr>
        <p:spPr>
          <a:xfrm flipH="1" rot="10800000">
            <a:off x="2167003" y="6488108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87" name="Google Shape;387;p35"/>
          <p:cNvSpPr txBox="1"/>
          <p:nvPr/>
        </p:nvSpPr>
        <p:spPr>
          <a:xfrm>
            <a:off x="858144" y="375936"/>
            <a:ext cx="1036411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72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Profundicemos</a:t>
            </a:r>
            <a:endParaRPr sz="72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388" name="Google Shape;388;p35"/>
          <p:cNvSpPr txBox="1"/>
          <p:nvPr/>
        </p:nvSpPr>
        <p:spPr>
          <a:xfrm>
            <a:off x="6794728" y="4878752"/>
            <a:ext cx="358640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0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10 minutos</a:t>
            </a:r>
            <a:endParaRPr sz="400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descr="Image result for clock&quot;" id="389" name="Google Shape;389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83159" y="2206897"/>
            <a:ext cx="2525611" cy="2525611"/>
          </a:xfrm>
          <a:prstGeom prst="ellipse">
            <a:avLst/>
          </a:prstGeom>
          <a:noFill/>
          <a:ln cap="rnd" cmpd="sng" w="190500">
            <a:solidFill>
              <a:srgbClr val="C8C6BD"/>
            </a:solidFill>
            <a:prstDash val="solid"/>
            <a:round/>
            <a:headEnd len="sm" w="sm" type="none"/>
            <a:tailEnd len="sm" w="sm" type="none"/>
          </a:ln>
          <a:effectLst>
            <a:outerShdw blurRad="127000" rotWithShape="0" algn="bl">
              <a:srgbClr val="000000"/>
            </a:outerShdw>
          </a:effectLst>
        </p:spPr>
      </p:pic>
      <p:sp>
        <p:nvSpPr>
          <p:cNvPr id="390" name="Google Shape;390;p35"/>
          <p:cNvSpPr/>
          <p:nvPr/>
        </p:nvSpPr>
        <p:spPr>
          <a:xfrm rot="-7398341">
            <a:off x="8725034" y="2912888"/>
            <a:ext cx="215086" cy="735774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18443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1" name="Google Shape;391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8515" y="1464946"/>
            <a:ext cx="5341337" cy="3928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396" name="Google Shape;39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36"/>
          <p:cNvSpPr txBox="1"/>
          <p:nvPr/>
        </p:nvSpPr>
        <p:spPr>
          <a:xfrm>
            <a:off x="488515" y="6276548"/>
            <a:ext cx="155215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36</a:t>
            </a:r>
            <a:endParaRPr/>
          </a:p>
        </p:txBody>
      </p:sp>
      <p:cxnSp>
        <p:nvCxnSpPr>
          <p:cNvPr id="398" name="Google Shape;398;p36"/>
          <p:cNvCxnSpPr/>
          <p:nvPr/>
        </p:nvCxnSpPr>
        <p:spPr>
          <a:xfrm flipH="1" rot="10800000">
            <a:off x="2167003" y="6488108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99" name="Google Shape;399;p36"/>
          <p:cNvSpPr txBox="1"/>
          <p:nvPr/>
        </p:nvSpPr>
        <p:spPr>
          <a:xfrm>
            <a:off x="1264594" y="770810"/>
            <a:ext cx="98319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54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En resumen:</a:t>
            </a:r>
            <a:endParaRPr sz="54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54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 ¿Cuándo agradan al Señor nuestras oraciones, nuestras ofrendas y nuestro ayuno?</a:t>
            </a:r>
            <a:endParaRPr/>
          </a:p>
        </p:txBody>
      </p:sp>
      <p:sp>
        <p:nvSpPr>
          <p:cNvPr id="400" name="Google Shape;400;p36"/>
          <p:cNvSpPr txBox="1"/>
          <p:nvPr/>
        </p:nvSpPr>
        <p:spPr>
          <a:xfrm>
            <a:off x="1114873" y="4916806"/>
            <a:ext cx="9944788" cy="64633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Comparemos, veamos lo que otros han dicho</a:t>
            </a:r>
            <a:endParaRPr sz="360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405" name="Google Shape;405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6" name="Google Shape;406;p37"/>
          <p:cNvCxnSpPr/>
          <p:nvPr/>
        </p:nvCxnSpPr>
        <p:spPr>
          <a:xfrm flipH="1" rot="10800000">
            <a:off x="2167002" y="6461214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07" name="Google Shape;407;p37"/>
          <p:cNvSpPr txBox="1"/>
          <p:nvPr/>
        </p:nvSpPr>
        <p:spPr>
          <a:xfrm>
            <a:off x="739600" y="336450"/>
            <a:ext cx="10491000" cy="57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8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Organizando los puntos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5F3913"/>
              </a:buClr>
              <a:buSzPts val="3200"/>
              <a:buFont typeface="Arial"/>
              <a:buChar char="•"/>
            </a:pPr>
            <a:r>
              <a:rPr lang="es-CO" sz="32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Nuestras oraciones son agradables cuando se ofrecen de acuerdo con la voluntad de Dios con corazones agradecidos y confiados que pidieron que fueran respondidas si fuere su voluntad. </a:t>
            </a:r>
            <a:endParaRPr/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018443"/>
              </a:buClr>
              <a:buSzPts val="3200"/>
              <a:buFont typeface="Arial"/>
              <a:buChar char="•"/>
            </a:pPr>
            <a:r>
              <a:rPr lang="es-CO" sz="32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Nuestras ofrendas son agradables cuando se ofrecen con alegría, de buena gana, por amor, proporcional y regularmente como primicias. </a:t>
            </a:r>
            <a:r>
              <a:rPr lang="es-CO" sz="32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endParaRPr/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5F3913"/>
              </a:buClr>
              <a:buSzPts val="3200"/>
              <a:buFont typeface="Arial"/>
              <a:buChar char="•"/>
            </a:pPr>
            <a:r>
              <a:rPr lang="es-CO" sz="32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El ayuno es agradable cuando se hace con humildad con el propósito de evitar distracciones que nos impedirían concentrarnos en nuestras oraciones. </a:t>
            </a:r>
            <a:endParaRPr/>
          </a:p>
        </p:txBody>
      </p:sp>
      <p:sp>
        <p:nvSpPr>
          <p:cNvPr id="408" name="Google Shape;408;p37"/>
          <p:cNvSpPr txBox="1"/>
          <p:nvPr/>
        </p:nvSpPr>
        <p:spPr>
          <a:xfrm>
            <a:off x="559298" y="6242252"/>
            <a:ext cx="177553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37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413" name="Google Shape;413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38"/>
          <p:cNvSpPr txBox="1"/>
          <p:nvPr/>
        </p:nvSpPr>
        <p:spPr>
          <a:xfrm>
            <a:off x="488515" y="6276548"/>
            <a:ext cx="155215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38</a:t>
            </a:r>
            <a:endParaRPr/>
          </a:p>
        </p:txBody>
      </p:sp>
      <p:cxnSp>
        <p:nvCxnSpPr>
          <p:cNvPr id="415" name="Google Shape;415;p38"/>
          <p:cNvCxnSpPr/>
          <p:nvPr/>
        </p:nvCxnSpPr>
        <p:spPr>
          <a:xfrm flipH="1" rot="10800000">
            <a:off x="2167003" y="6488108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16" name="Google Shape;416;p38"/>
          <p:cNvSpPr txBox="1"/>
          <p:nvPr/>
        </p:nvSpPr>
        <p:spPr>
          <a:xfrm>
            <a:off x="50" y="770800"/>
            <a:ext cx="12192000" cy="3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52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En resumen:</a:t>
            </a:r>
            <a:endParaRPr sz="52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52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 ¿Cuándo nuestras oraciones, </a:t>
            </a:r>
            <a:endParaRPr sz="52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52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nuestras ofrendas y nuestro ayuno </a:t>
            </a:r>
            <a:endParaRPr sz="52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52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son algo malo que desagrada al Señor? </a:t>
            </a:r>
            <a:endParaRPr sz="1200"/>
          </a:p>
        </p:txBody>
      </p:sp>
      <p:sp>
        <p:nvSpPr>
          <p:cNvPr id="417" name="Google Shape;417;p38"/>
          <p:cNvSpPr txBox="1"/>
          <p:nvPr/>
        </p:nvSpPr>
        <p:spPr>
          <a:xfrm>
            <a:off x="1114873" y="4916806"/>
            <a:ext cx="9944788" cy="64633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Comparemos, veamos lo que otros han dicho</a:t>
            </a:r>
            <a:endParaRPr sz="360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422" name="Google Shape;422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3" name="Google Shape;423;p39"/>
          <p:cNvCxnSpPr/>
          <p:nvPr/>
        </p:nvCxnSpPr>
        <p:spPr>
          <a:xfrm flipH="1" rot="10800000">
            <a:off x="2167002" y="6461214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24" name="Google Shape;424;p39"/>
          <p:cNvSpPr txBox="1"/>
          <p:nvPr/>
        </p:nvSpPr>
        <p:spPr>
          <a:xfrm>
            <a:off x="787675" y="582450"/>
            <a:ext cx="10407900" cy="51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0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Organizando los puntos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-558800" lvl="0" marL="571500" marR="0" rtl="0" algn="just">
              <a:spcBef>
                <a:spcPts val="0"/>
              </a:spcBef>
              <a:spcAft>
                <a:spcPts val="0"/>
              </a:spcAft>
              <a:buClr>
                <a:srgbClr val="5F3913"/>
              </a:buClr>
              <a:buSzPts val="3800"/>
              <a:buFont typeface="Arial"/>
              <a:buChar char="•"/>
            </a:pPr>
            <a:r>
              <a:rPr lang="es-CO" sz="3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Cuando la intención es manipular u obligar al Señor a hacer nuestra voluntad en lugar de la suya. </a:t>
            </a:r>
            <a:endParaRPr sz="1200"/>
          </a:p>
          <a:p>
            <a:pPr indent="-558800" lvl="0" marL="571500" marR="0" rtl="0" algn="just">
              <a:spcBef>
                <a:spcPts val="0"/>
              </a:spcBef>
              <a:spcAft>
                <a:spcPts val="0"/>
              </a:spcAft>
              <a:buClr>
                <a:srgbClr val="018443"/>
              </a:buClr>
              <a:buSzPts val="3800"/>
              <a:buFont typeface="Arial"/>
              <a:buChar char="•"/>
            </a:pPr>
            <a:r>
              <a:rPr lang="es-CO" sz="38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Esto no solo es ofensivo; no está prometido y, finalmente, es contraproducente. </a:t>
            </a:r>
            <a:endParaRPr sz="1200"/>
          </a:p>
          <a:p>
            <a:pPr indent="-558800" lvl="0" marL="571500" marR="0" rtl="0" algn="just">
              <a:spcBef>
                <a:spcPts val="0"/>
              </a:spcBef>
              <a:spcAft>
                <a:spcPts val="0"/>
              </a:spcAft>
              <a:buClr>
                <a:srgbClr val="5F3913"/>
              </a:buClr>
              <a:buSzPts val="3800"/>
              <a:buFont typeface="Arial"/>
              <a:buChar char="•"/>
            </a:pPr>
            <a:r>
              <a:rPr lang="es-CO" sz="3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Es mejor dejar nuestro tiempo en sus manos. (Salmos 31:15)</a:t>
            </a:r>
            <a:endParaRPr sz="1200"/>
          </a:p>
        </p:txBody>
      </p:sp>
      <p:sp>
        <p:nvSpPr>
          <p:cNvPr id="425" name="Google Shape;425;p39"/>
          <p:cNvSpPr txBox="1"/>
          <p:nvPr/>
        </p:nvSpPr>
        <p:spPr>
          <a:xfrm>
            <a:off x="559298" y="6242252"/>
            <a:ext cx="177553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39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109" name="Google Shape;10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4"/>
          <p:cNvSpPr txBox="1"/>
          <p:nvPr/>
        </p:nvSpPr>
        <p:spPr>
          <a:xfrm>
            <a:off x="0" y="540853"/>
            <a:ext cx="121920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54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Presentación – 5 minutos</a:t>
            </a:r>
            <a:endParaRPr/>
          </a:p>
        </p:txBody>
      </p:sp>
      <p:pic>
        <p:nvPicPr>
          <p:cNvPr descr="Image result for two men greeting&quot;" id="111" name="Google Shape;11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4191" y="2180716"/>
            <a:ext cx="3298371" cy="329837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4"/>
          <p:cNvSpPr txBox="1"/>
          <p:nvPr/>
        </p:nvSpPr>
        <p:spPr>
          <a:xfrm>
            <a:off x="488515" y="6276548"/>
            <a:ext cx="149520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4</a:t>
            </a:r>
            <a:endParaRPr/>
          </a:p>
        </p:txBody>
      </p:sp>
      <p:cxnSp>
        <p:nvCxnSpPr>
          <p:cNvPr id="113" name="Google Shape;113;p4"/>
          <p:cNvCxnSpPr/>
          <p:nvPr/>
        </p:nvCxnSpPr>
        <p:spPr>
          <a:xfrm flipH="1" rot="10800000">
            <a:off x="2167003" y="6488108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4" name="Google Shape;114;p4"/>
          <p:cNvSpPr txBox="1"/>
          <p:nvPr/>
        </p:nvSpPr>
        <p:spPr>
          <a:xfrm>
            <a:off x="3323900" y="1464175"/>
            <a:ext cx="7754400" cy="50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0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Mi Nombre es      _____________________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0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Vivo en </a:t>
            </a:r>
            <a:endParaRPr sz="40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0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_____________________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0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Soy un </a:t>
            </a:r>
            <a:endParaRPr sz="40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0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_____________________</a:t>
            </a:r>
            <a:endParaRPr sz="40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430" name="Google Shape;430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40"/>
          <p:cNvSpPr txBox="1"/>
          <p:nvPr/>
        </p:nvSpPr>
        <p:spPr>
          <a:xfrm>
            <a:off x="488514" y="6276548"/>
            <a:ext cx="16316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40</a:t>
            </a:r>
            <a:endParaRPr/>
          </a:p>
        </p:txBody>
      </p:sp>
      <p:cxnSp>
        <p:nvCxnSpPr>
          <p:cNvPr id="432" name="Google Shape;432;p40"/>
          <p:cNvCxnSpPr/>
          <p:nvPr/>
        </p:nvCxnSpPr>
        <p:spPr>
          <a:xfrm flipH="1" rot="10800000">
            <a:off x="2167003" y="6488108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33" name="Google Shape;433;p40"/>
          <p:cNvSpPr txBox="1"/>
          <p:nvPr/>
        </p:nvSpPr>
        <p:spPr>
          <a:xfrm>
            <a:off x="858144" y="470695"/>
            <a:ext cx="10364114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60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Oración</a:t>
            </a:r>
            <a:endParaRPr sz="60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434" name="Google Shape;434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20134" y="1746968"/>
            <a:ext cx="7840134" cy="3994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439" name="Google Shape;439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41"/>
          <p:cNvSpPr txBox="1"/>
          <p:nvPr/>
        </p:nvSpPr>
        <p:spPr>
          <a:xfrm>
            <a:off x="488515" y="6276548"/>
            <a:ext cx="155215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41</a:t>
            </a:r>
            <a:endParaRPr/>
          </a:p>
        </p:txBody>
      </p:sp>
      <p:cxnSp>
        <p:nvCxnSpPr>
          <p:cNvPr id="441" name="Google Shape;441;p41"/>
          <p:cNvCxnSpPr/>
          <p:nvPr/>
        </p:nvCxnSpPr>
        <p:spPr>
          <a:xfrm flipH="1" rot="10800000">
            <a:off x="2167003" y="6488108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42" name="Google Shape;442;p41"/>
          <p:cNvSpPr txBox="1"/>
          <p:nvPr/>
        </p:nvSpPr>
        <p:spPr>
          <a:xfrm>
            <a:off x="1057800" y="546150"/>
            <a:ext cx="10076400" cy="56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Señor Dios, Padre celestial, cuando venimos ante ti, ya sea con nuestras oraciones y nuestras ofrendas o en ayuno, te pedimos que lo hagamos con un corazón puro y humilde. Elimina de nuestros corazones y mentes cualquier motivo oculto que busque imponer nuestra voluntad a la tuya. Encontremos nuestra paz sabiendo que los mismos cabellos de nuestra cabeza son números y que nada sucede fuera de tu voluntad. Te lo pedimos en el nombre de Jesús.  </a:t>
            </a:r>
            <a:r>
              <a:rPr lang="es-CO" sz="36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Amén. </a:t>
            </a:r>
            <a:endParaRPr sz="36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447" name="Google Shape;447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42"/>
          <p:cNvSpPr txBox="1"/>
          <p:nvPr/>
        </p:nvSpPr>
        <p:spPr>
          <a:xfrm>
            <a:off x="488515" y="6276548"/>
            <a:ext cx="157828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42</a:t>
            </a:r>
            <a:endParaRPr/>
          </a:p>
        </p:txBody>
      </p:sp>
      <p:cxnSp>
        <p:nvCxnSpPr>
          <p:cNvPr id="449" name="Google Shape;449;p42"/>
          <p:cNvCxnSpPr/>
          <p:nvPr/>
        </p:nvCxnSpPr>
        <p:spPr>
          <a:xfrm flipH="1" rot="10800000">
            <a:off x="2167003" y="6488108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50" name="Google Shape;450;p42"/>
          <p:cNvSpPr txBox="1"/>
          <p:nvPr/>
        </p:nvSpPr>
        <p:spPr>
          <a:xfrm>
            <a:off x="858144" y="259134"/>
            <a:ext cx="10364114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60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La Despedida</a:t>
            </a:r>
            <a:endParaRPr/>
          </a:p>
        </p:txBody>
      </p:sp>
      <p:pic>
        <p:nvPicPr>
          <p:cNvPr descr="Image result for la despedida&quot;" id="451" name="Google Shape;451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43662" y="1682769"/>
            <a:ext cx="7460708" cy="4196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4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57" name="Google Shape;457;p4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Screen Clipping" id="458" name="Google Shape;458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1936" y="100351"/>
            <a:ext cx="10168128" cy="6673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119" name="Google Shape;11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55058" y="5168834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5"/>
          <p:cNvSpPr txBox="1"/>
          <p:nvPr/>
        </p:nvSpPr>
        <p:spPr>
          <a:xfrm>
            <a:off x="850625" y="487625"/>
            <a:ext cx="10532400" cy="54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9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Señor Dios, eres nuestro Padre celestial y nos has dado permiso para hablarte con la misma confianza con la que un niño amoroso habla con un padre amoroso. Ayúdanos a orar siempre según tu voluntad y si es tu voluntad, confiando en que conoces todas nuestras necesidades y responderás a nuestras oraciones de la manera y en el momento que mejor nos convenga. En el nombre de Jesús oramos. </a:t>
            </a:r>
            <a:r>
              <a:rPr lang="es-CO" sz="39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Amén.</a:t>
            </a:r>
            <a:r>
              <a:rPr lang="es-CO" sz="39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endParaRPr sz="39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descr="Image result for praying hands" id="121" name="Google Shape;121;p5"/>
          <p:cNvPicPr preferRelativeResize="0"/>
          <p:nvPr/>
        </p:nvPicPr>
        <p:blipFill rotWithShape="1">
          <a:blip r:embed="rId4">
            <a:alphaModFix/>
          </a:blip>
          <a:srcRect b="8684" l="17888" r="16983" t="4477"/>
          <a:stretch/>
        </p:blipFill>
        <p:spPr>
          <a:xfrm>
            <a:off x="10798213" y="5360526"/>
            <a:ext cx="964015" cy="1285354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5"/>
          <p:cNvSpPr txBox="1"/>
          <p:nvPr/>
        </p:nvSpPr>
        <p:spPr>
          <a:xfrm>
            <a:off x="488515" y="6276548"/>
            <a:ext cx="149520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5</a:t>
            </a:r>
            <a:endParaRPr/>
          </a:p>
        </p:txBody>
      </p:sp>
      <p:cxnSp>
        <p:nvCxnSpPr>
          <p:cNvPr id="123" name="Google Shape;123;p5"/>
          <p:cNvCxnSpPr/>
          <p:nvPr/>
        </p:nvCxnSpPr>
        <p:spPr>
          <a:xfrm flipH="1" rot="10800000">
            <a:off x="2167003" y="6488108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128" name="Google Shape;12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6"/>
          <p:cNvSpPr txBox="1"/>
          <p:nvPr/>
        </p:nvSpPr>
        <p:spPr>
          <a:xfrm>
            <a:off x="3348530" y="1318958"/>
            <a:ext cx="7527659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rgbClr val="5F3913"/>
              </a:buClr>
              <a:buSzPts val="4800"/>
              <a:buFont typeface="Arial"/>
              <a:buChar char="•"/>
            </a:pPr>
            <a:r>
              <a:rPr lang="es-CO" sz="4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Por venir preparado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rgbClr val="5F3913"/>
              </a:buClr>
              <a:buSzPts val="4800"/>
              <a:buFont typeface="Arial"/>
              <a:buChar char="•"/>
            </a:pPr>
            <a:r>
              <a:rPr lang="es-CO" sz="4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Por respetar la hora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rgbClr val="5F3913"/>
              </a:buClr>
              <a:buSzPts val="4800"/>
              <a:buFont typeface="Arial"/>
              <a:buChar char="•"/>
            </a:pPr>
            <a:r>
              <a:rPr lang="es-CO" sz="4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Por los que nos sirven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rgbClr val="5F3913"/>
              </a:buClr>
              <a:buSzPts val="4800"/>
              <a:buFont typeface="Arial"/>
              <a:buChar char="•"/>
            </a:pPr>
            <a:r>
              <a:rPr lang="es-CO" sz="4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Por los co-alumnos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rgbClr val="5F3913"/>
              </a:buClr>
              <a:buSzPts val="4800"/>
              <a:buFont typeface="Arial"/>
              <a:buChar char="•"/>
            </a:pPr>
            <a:r>
              <a:rPr lang="es-CO" sz="4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Por el grupo de WhatsApp</a:t>
            </a:r>
            <a:endParaRPr sz="48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descr="Image result for respeto&quot;" id="130" name="Google Shape;130;p6"/>
          <p:cNvPicPr preferRelativeResize="0"/>
          <p:nvPr/>
        </p:nvPicPr>
        <p:blipFill rotWithShape="1">
          <a:blip r:embed="rId4">
            <a:alphaModFix/>
          </a:blip>
          <a:srcRect b="36396" l="0" r="0" t="11683"/>
          <a:stretch/>
        </p:blipFill>
        <p:spPr>
          <a:xfrm rot="-5400000">
            <a:off x="-623821" y="2365634"/>
            <a:ext cx="5215075" cy="16923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6"/>
          <p:cNvSpPr txBox="1"/>
          <p:nvPr/>
        </p:nvSpPr>
        <p:spPr>
          <a:xfrm>
            <a:off x="488515" y="6276548"/>
            <a:ext cx="149520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6</a:t>
            </a:r>
            <a:endParaRPr/>
          </a:p>
        </p:txBody>
      </p:sp>
      <p:cxnSp>
        <p:nvCxnSpPr>
          <p:cNvPr id="132" name="Google Shape;132;p6"/>
          <p:cNvCxnSpPr/>
          <p:nvPr/>
        </p:nvCxnSpPr>
        <p:spPr>
          <a:xfrm flipH="1" rot="10800000">
            <a:off x="2167003" y="6488108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137" name="Google Shape;13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repaso&quot;" id="138" name="Google Shape;13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8905" y="617537"/>
            <a:ext cx="10771088" cy="2909434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7"/>
          <p:cNvSpPr txBox="1"/>
          <p:nvPr/>
        </p:nvSpPr>
        <p:spPr>
          <a:xfrm>
            <a:off x="2442957" y="4178484"/>
            <a:ext cx="7202984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88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10-15 Minutos</a:t>
            </a:r>
            <a:endParaRPr sz="880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40" name="Google Shape;140;p7"/>
          <p:cNvSpPr txBox="1"/>
          <p:nvPr/>
        </p:nvSpPr>
        <p:spPr>
          <a:xfrm>
            <a:off x="488515" y="6276548"/>
            <a:ext cx="149520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7</a:t>
            </a:r>
            <a:endParaRPr/>
          </a:p>
        </p:txBody>
      </p:sp>
      <p:cxnSp>
        <p:nvCxnSpPr>
          <p:cNvPr id="141" name="Google Shape;141;p7"/>
          <p:cNvCxnSpPr/>
          <p:nvPr/>
        </p:nvCxnSpPr>
        <p:spPr>
          <a:xfrm flipH="1" rot="10800000">
            <a:off x="2167003" y="6488108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146" name="Google Shape;14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8"/>
          <p:cNvSpPr txBox="1"/>
          <p:nvPr/>
        </p:nvSpPr>
        <p:spPr>
          <a:xfrm>
            <a:off x="1114873" y="867864"/>
            <a:ext cx="101073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66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¿Cuál es una definición sencilla de la oración? </a:t>
            </a:r>
            <a:endParaRPr sz="66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48" name="Google Shape;148;p8"/>
          <p:cNvSpPr txBox="1"/>
          <p:nvPr/>
        </p:nvSpPr>
        <p:spPr>
          <a:xfrm>
            <a:off x="1114873" y="4420476"/>
            <a:ext cx="9944788" cy="64633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Comparemos, veamos lo que otros han dicho</a:t>
            </a:r>
            <a:endParaRPr sz="360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49" name="Google Shape;149;p8"/>
          <p:cNvSpPr txBox="1"/>
          <p:nvPr/>
        </p:nvSpPr>
        <p:spPr>
          <a:xfrm>
            <a:off x="488515" y="6276548"/>
            <a:ext cx="149520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8</a:t>
            </a:r>
            <a:endParaRPr/>
          </a:p>
        </p:txBody>
      </p:sp>
      <p:cxnSp>
        <p:nvCxnSpPr>
          <p:cNvPr id="150" name="Google Shape;150;p8"/>
          <p:cNvCxnSpPr/>
          <p:nvPr/>
        </p:nvCxnSpPr>
        <p:spPr>
          <a:xfrm flipH="1" rot="10800000">
            <a:off x="2167003" y="6488108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155" name="Google Shape;15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9"/>
          <p:cNvSpPr txBox="1"/>
          <p:nvPr/>
        </p:nvSpPr>
        <p:spPr>
          <a:xfrm>
            <a:off x="0" y="369525"/>
            <a:ext cx="12192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0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¿Qué es una definición sencilla de la oración? </a:t>
            </a:r>
            <a:endParaRPr sz="40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57" name="Google Shape;157;p9"/>
          <p:cNvSpPr txBox="1"/>
          <p:nvPr/>
        </p:nvSpPr>
        <p:spPr>
          <a:xfrm>
            <a:off x="1248450" y="1532550"/>
            <a:ext cx="9695100" cy="3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71500" lvl="0" marL="571500" marR="0" rtl="0" algn="just">
              <a:spcBef>
                <a:spcPts val="0"/>
              </a:spcBef>
              <a:spcAft>
                <a:spcPts val="0"/>
              </a:spcAft>
              <a:buClr>
                <a:srgbClr val="018443"/>
              </a:buClr>
              <a:buSzPts val="3800"/>
              <a:buFont typeface="Arial"/>
              <a:buChar char="•"/>
            </a:pPr>
            <a:r>
              <a:rPr lang="es-CO" sz="38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La oración es comunicación con Dios con palabras habladas o aun con nuestros pensamientos.  </a:t>
            </a:r>
            <a:endParaRPr/>
          </a:p>
          <a:p>
            <a:pPr indent="-571500" lvl="0" marL="571500" marR="0" rtl="0" algn="just">
              <a:spcBef>
                <a:spcPts val="0"/>
              </a:spcBef>
              <a:spcAft>
                <a:spcPts val="0"/>
              </a:spcAft>
              <a:buClr>
                <a:srgbClr val="018443"/>
              </a:buClr>
              <a:buSzPts val="3800"/>
              <a:buFont typeface="Arial"/>
              <a:buChar char="•"/>
            </a:pPr>
            <a:r>
              <a:rPr lang="es-CO" sz="38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Es nuestra oportunidad de expresar nuestro amor, nuestro arrepentimiento u/o presentar nuestras necesidades.</a:t>
            </a:r>
            <a:endParaRPr sz="38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58" name="Google Shape;158;p9"/>
          <p:cNvSpPr txBox="1"/>
          <p:nvPr/>
        </p:nvSpPr>
        <p:spPr>
          <a:xfrm>
            <a:off x="488515" y="6276548"/>
            <a:ext cx="149520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9</a:t>
            </a:r>
            <a:endParaRPr/>
          </a:p>
        </p:txBody>
      </p:sp>
      <p:cxnSp>
        <p:nvCxnSpPr>
          <p:cNvPr id="159" name="Google Shape;159;p9"/>
          <p:cNvCxnSpPr/>
          <p:nvPr/>
        </p:nvCxnSpPr>
        <p:spPr>
          <a:xfrm flipH="1" rot="10800000">
            <a:off x="2167003" y="6488108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9A67C346E6B04F8F3828DDC292199C" ma:contentTypeVersion="17" ma:contentTypeDescription="Create a new document." ma:contentTypeScope="" ma:versionID="805726ce11083706badc354d2db9a040">
  <xsd:schema xmlns:xsd="http://www.w3.org/2001/XMLSchema" xmlns:xs="http://www.w3.org/2001/XMLSchema" xmlns:p="http://schemas.microsoft.com/office/2006/metadata/properties" xmlns:ns2="d9dd568f-92e7-4aa1-8e50-87aa9ffea924" xmlns:ns3="c29a6dd2-512b-4752-8473-975d37cb7242" xmlns:ns4="9d1aa794-ada9-4a3e-9c2a-189f245fcbb8" targetNamespace="http://schemas.microsoft.com/office/2006/metadata/properties" ma:root="true" ma:fieldsID="dee99962399dcc73dd033c2929dc3ebc" ns2:_="" ns3:_="" ns4:_="">
    <xsd:import namespace="d9dd568f-92e7-4aa1-8e50-87aa9ffea924"/>
    <xsd:import namespace="c29a6dd2-512b-4752-8473-975d37cb7242"/>
    <xsd:import namespace="9d1aa794-ada9-4a3e-9c2a-189f245fcbb8"/>
    <xsd:element name="properties">
      <xsd:complexType>
        <xsd:sequence>
          <xsd:element name="documentManagement">
            <xsd:complexType>
              <xsd:all>
                <xsd:element ref="ns2:Doc_x0020__x0023_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dd568f-92e7-4aa1-8e50-87aa9ffea924" elementFormDefault="qualified">
    <xsd:import namespace="http://schemas.microsoft.com/office/2006/documentManagement/types"/>
    <xsd:import namespace="http://schemas.microsoft.com/office/infopath/2007/PartnerControls"/>
    <xsd:element name="Doc_x0020__x0023_" ma:index="8" nillable="true" ma:displayName="Doc #" ma:indexed="true" ma:internalName="Doc_x0020__x0023_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50e1b83-9df9-4a26-aedb-ff3d8b0dda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a6dd2-512b-4752-8473-975d37cb724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1aa794-ada9-4a3e-9c2a-189f245fcbb8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cf0a306a-6d12-4594-8815-428c8502944f}" ma:internalName="TaxCatchAll" ma:showField="CatchAllData" ma:web="c29a6dd2-512b-4752-8473-975d37cb72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_x0020__x0023_ xmlns="d9dd568f-92e7-4aa1-8e50-87aa9ffea924" xsi:nil="true"/>
    <lcf76f155ced4ddcb4097134ff3c332f xmlns="d9dd568f-92e7-4aa1-8e50-87aa9ffea924">
      <Terms xmlns="http://schemas.microsoft.com/office/infopath/2007/PartnerControls"/>
    </lcf76f155ced4ddcb4097134ff3c332f>
    <TaxCatchAll xmlns="9d1aa794-ada9-4a3e-9c2a-189f245fcbb8" xsi:nil="true"/>
  </documentManagement>
</p:properties>
</file>

<file path=customXml/itemProps1.xml><?xml version="1.0" encoding="utf-8"?>
<ds:datastoreItem xmlns:ds="http://schemas.openxmlformats.org/officeDocument/2006/customXml" ds:itemID="{E609FA0B-A883-4CA5-994F-74D3F7907D0A}"/>
</file>

<file path=customXml/itemProps2.xml><?xml version="1.0" encoding="utf-8"?>
<ds:datastoreItem xmlns:ds="http://schemas.openxmlformats.org/officeDocument/2006/customXml" ds:itemID="{A4F9CE15-DBFE-4031-80B7-0094B19252AE}"/>
</file>

<file path=customXml/itemProps3.xml><?xml version="1.0" encoding="utf-8"?>
<ds:datastoreItem xmlns:ds="http://schemas.openxmlformats.org/officeDocument/2006/customXml" ds:itemID="{9D0184C8-537C-4722-B939-CB9F7F65DE9D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Carl Leyrer</dc:creator>
  <dcterms:created xsi:type="dcterms:W3CDTF">2019-11-25T17:14:25Z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0x010100469A67C346E6B04F8F3828DDC292199C</vt:lpwstr>
  </property>
  <property fmtid="{D5CDD505-2E9C-101B-9397-08002B2CF9AE}" pid="3" name="MediaServiceImageTags">
    <vt:lpwstr/>
  </property>
</Properties>
</file>