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83"/>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g3vF9sfD7HfIMAGcilcyzAexHK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8"/>
  </p:normalViewPr>
  <p:slideViewPr>
    <p:cSldViewPr snapToGrid="0">
      <p:cViewPr varScale="1">
        <p:scale>
          <a:sx n="92" d="100"/>
          <a:sy n="92"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customschemas.google.com/relationships/presentationmetadata" Target="meta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8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4" name="Google Shape;174;p11"/>
          <p:cNvSpPr txBox="1"/>
          <p:nvPr/>
        </p:nvSpPr>
        <p:spPr>
          <a:xfrm>
            <a:off x="1114872" y="540258"/>
            <a:ext cx="101073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¿Cuáles son los cuatro pasos de la confesión </a:t>
            </a:r>
            <a:endParaRPr sz="40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en la Iglesia Católica Romana? </a:t>
            </a:r>
            <a:endParaRPr sz="4000" dirty="0">
              <a:solidFill>
                <a:srgbClr val="5F3913"/>
              </a:solidFill>
              <a:latin typeface="Overlock"/>
              <a:ea typeface="Overlock"/>
              <a:cs typeface="Overlock"/>
              <a:sym typeface="Overlock"/>
            </a:endParaRPr>
          </a:p>
        </p:txBody>
      </p:sp>
      <p:sp>
        <p:nvSpPr>
          <p:cNvPr id="175" name="Google Shape;175;p11"/>
          <p:cNvSpPr txBox="1"/>
          <p:nvPr/>
        </p:nvSpPr>
        <p:spPr>
          <a:xfrm>
            <a:off x="1259017" y="2211077"/>
            <a:ext cx="95118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CO" sz="3600" dirty="0">
                <a:solidFill>
                  <a:srgbClr val="018443"/>
                </a:solidFill>
                <a:latin typeface="Overlock"/>
                <a:ea typeface="Overlock"/>
                <a:cs typeface="Overlock"/>
                <a:sym typeface="Overlock"/>
              </a:rPr>
              <a:t>1) Contrición o dolor verdadero por el pecado, </a:t>
            </a:r>
            <a:endParaRPr dirty="0"/>
          </a:p>
          <a:p>
            <a:pPr marL="0" marR="0" lvl="0" indent="0" algn="l" rtl="0">
              <a:lnSpc>
                <a:spcPct val="150000"/>
              </a:lnSpc>
              <a:spcBef>
                <a:spcPts val="0"/>
              </a:spcBef>
              <a:spcAft>
                <a:spcPts val="0"/>
              </a:spcAft>
              <a:buNone/>
            </a:pPr>
            <a:r>
              <a:rPr lang="es-CO" sz="3600" dirty="0">
                <a:solidFill>
                  <a:srgbClr val="5F3913"/>
                </a:solidFill>
                <a:latin typeface="Overlock"/>
                <a:ea typeface="Overlock"/>
                <a:cs typeface="Overlock"/>
                <a:sym typeface="Overlock"/>
              </a:rPr>
              <a:t>2) Confesión, relatando sus pecados al sacerdote, </a:t>
            </a:r>
            <a:endParaRPr dirty="0"/>
          </a:p>
          <a:p>
            <a:pPr marL="0" marR="0" lvl="0" indent="0" algn="l" rtl="0">
              <a:lnSpc>
                <a:spcPct val="150000"/>
              </a:lnSpc>
              <a:spcBef>
                <a:spcPts val="0"/>
              </a:spcBef>
              <a:spcAft>
                <a:spcPts val="0"/>
              </a:spcAft>
              <a:buNone/>
            </a:pPr>
            <a:r>
              <a:rPr lang="es-CO" sz="3600" dirty="0">
                <a:solidFill>
                  <a:srgbClr val="018443"/>
                </a:solidFill>
                <a:latin typeface="Overlock"/>
                <a:ea typeface="Overlock"/>
                <a:cs typeface="Overlock"/>
                <a:sym typeface="Overlock"/>
              </a:rPr>
              <a:t>3) Absolución, el sacerdote anuncia el perdón, </a:t>
            </a:r>
            <a:endParaRPr dirty="0"/>
          </a:p>
          <a:p>
            <a:pPr marL="0" marR="0" lvl="0" indent="0" algn="l" rtl="0">
              <a:lnSpc>
                <a:spcPct val="150000"/>
              </a:lnSpc>
              <a:spcBef>
                <a:spcPts val="0"/>
              </a:spcBef>
              <a:spcAft>
                <a:spcPts val="0"/>
              </a:spcAft>
              <a:buNone/>
            </a:pPr>
            <a:r>
              <a:rPr lang="es-CO" sz="3600" dirty="0">
                <a:solidFill>
                  <a:srgbClr val="5F3913"/>
                </a:solidFill>
                <a:latin typeface="Overlock"/>
                <a:ea typeface="Overlock"/>
                <a:cs typeface="Overlock"/>
                <a:sym typeface="Overlock"/>
              </a:rPr>
              <a:t>4) Satisfacción, el castigo por el pecado.</a:t>
            </a:r>
            <a:endParaRPr sz="3600" dirty="0">
              <a:solidFill>
                <a:srgbClr val="5F3913"/>
              </a:solidFill>
              <a:latin typeface="Overlock"/>
              <a:ea typeface="Overlock"/>
              <a:cs typeface="Overlock"/>
              <a:sym typeface="Overlock"/>
            </a:endParaRPr>
          </a:p>
        </p:txBody>
      </p:sp>
      <p:sp>
        <p:nvSpPr>
          <p:cNvPr id="176" name="Google Shape;176;p11"/>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11</a:t>
            </a:r>
            <a:endParaRPr/>
          </a:p>
        </p:txBody>
      </p:sp>
      <p:cxnSp>
        <p:nvCxnSpPr>
          <p:cNvPr id="177" name="Google Shape;177;p1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base">
                                        <p:cTn id="7" dur="500"/>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 calcmode="lin" valueType="num">
                                      <p:cBhvr additive="base">
                                        <p:cTn id="12" dur="500"/>
                                        <p:tgtEl>
                                          <p:spTgt spid="1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 calcmode="lin" valueType="num">
                                      <p:cBhvr additive="base">
                                        <p:cTn id="17" dur="500"/>
                                        <p:tgtEl>
                                          <p:spTgt spid="1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 calcmode="lin" valueType="num">
                                      <p:cBhvr additive="base">
                                        <p:cTn id="22" dur="500"/>
                                        <p:tgtEl>
                                          <p:spTgt spid="1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3" name="Google Shape;183;p12"/>
          <p:cNvSpPr txBox="1"/>
          <p:nvPr/>
        </p:nvSpPr>
        <p:spPr>
          <a:xfrm>
            <a:off x="0" y="1254911"/>
            <a:ext cx="121920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La satisfacción o expiación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del pecado se llama Penitencia.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¿Cuáles son algunos ejemplos de penitencia? </a:t>
            </a:r>
            <a:endParaRPr sz="4400" dirty="0">
              <a:solidFill>
                <a:srgbClr val="5F3913"/>
              </a:solidFill>
              <a:latin typeface="Overlock"/>
              <a:ea typeface="Overlock"/>
              <a:cs typeface="Overlock"/>
              <a:sym typeface="Overlock"/>
            </a:endParaRPr>
          </a:p>
        </p:txBody>
      </p:sp>
      <p:sp>
        <p:nvSpPr>
          <p:cNvPr id="184" name="Google Shape;184;p12"/>
          <p:cNvSpPr txBox="1"/>
          <p:nvPr/>
        </p:nvSpPr>
        <p:spPr>
          <a:xfrm>
            <a:off x="1123606" y="3963822"/>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018443"/>
                </a:solidFill>
                <a:latin typeface="Overlock"/>
                <a:ea typeface="Overlock"/>
                <a:cs typeface="Overlock"/>
                <a:sym typeface="Overlock"/>
              </a:rPr>
              <a:t>Comparemos, veamos lo que otros han dicho</a:t>
            </a:r>
            <a:endParaRPr sz="3600" dirty="0">
              <a:solidFill>
                <a:srgbClr val="018443"/>
              </a:solidFill>
              <a:latin typeface="Overlock"/>
              <a:ea typeface="Overlock"/>
              <a:cs typeface="Overlock"/>
              <a:sym typeface="Overlock"/>
            </a:endParaRPr>
          </a:p>
        </p:txBody>
      </p:sp>
      <p:sp>
        <p:nvSpPr>
          <p:cNvPr id="185" name="Google Shape;185;p12"/>
          <p:cNvSpPr txBox="1"/>
          <p:nvPr/>
        </p:nvSpPr>
        <p:spPr>
          <a:xfrm>
            <a:off x="488527" y="6276550"/>
            <a:ext cx="173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12</a:t>
            </a:r>
            <a:endParaRPr/>
          </a:p>
        </p:txBody>
      </p:sp>
      <p:cxnSp>
        <p:nvCxnSpPr>
          <p:cNvPr id="186" name="Google Shape;186;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2" name="Google Shape;192;p13"/>
          <p:cNvSpPr txBox="1"/>
          <p:nvPr/>
        </p:nvSpPr>
        <p:spPr>
          <a:xfrm>
            <a:off x="0" y="650449"/>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La satisfacción o expiación del pecado se llama Penitencia. ¿Cuáles son algunos ejemplos de penitencia? </a:t>
            </a:r>
            <a:endParaRPr sz="4000" dirty="0">
              <a:solidFill>
                <a:srgbClr val="5F3913"/>
              </a:solidFill>
              <a:latin typeface="Overlock"/>
              <a:ea typeface="Overlock"/>
              <a:cs typeface="Overlock"/>
              <a:sym typeface="Overlock"/>
            </a:endParaRPr>
          </a:p>
        </p:txBody>
      </p:sp>
      <p:sp>
        <p:nvSpPr>
          <p:cNvPr id="193" name="Google Shape;193;p13"/>
          <p:cNvSpPr txBox="1"/>
          <p:nvPr/>
        </p:nvSpPr>
        <p:spPr>
          <a:xfrm>
            <a:off x="1234650" y="2539849"/>
            <a:ext cx="9722700" cy="3170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4000">
                <a:solidFill>
                  <a:srgbClr val="018443"/>
                </a:solidFill>
                <a:latin typeface="Overlock"/>
                <a:ea typeface="Overlock"/>
                <a:cs typeface="Overlock"/>
                <a:sym typeface="Overlock"/>
              </a:rPr>
              <a:t>La penitencia “puede consistir en oración, ofrenda, obras de misericordia, servicio al prójimo, abnegación voluntaria, sacrificios y aceptación paciente de la cruz que debemos llevar”. (CC 1460)</a:t>
            </a:r>
            <a:endParaRPr sz="4000">
              <a:solidFill>
                <a:srgbClr val="018443"/>
              </a:solidFill>
              <a:latin typeface="Overlock"/>
              <a:ea typeface="Overlock"/>
              <a:cs typeface="Overlock"/>
              <a:sym typeface="Overlock"/>
            </a:endParaRPr>
          </a:p>
        </p:txBody>
      </p:sp>
      <p:sp>
        <p:nvSpPr>
          <p:cNvPr id="194" name="Google Shape;194;p13"/>
          <p:cNvSpPr txBox="1"/>
          <p:nvPr/>
        </p:nvSpPr>
        <p:spPr>
          <a:xfrm>
            <a:off x="488528" y="6276550"/>
            <a:ext cx="187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13</a:t>
            </a:r>
            <a:endParaRPr/>
          </a:p>
        </p:txBody>
      </p:sp>
      <p:cxnSp>
        <p:nvCxnSpPr>
          <p:cNvPr id="195" name="Google Shape;195;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1" name="Google Shape;201;p14"/>
          <p:cNvSpPr txBox="1"/>
          <p:nvPr/>
        </p:nvSpPr>
        <p:spPr>
          <a:xfrm>
            <a:off x="913943" y="1305382"/>
            <a:ext cx="1036411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la diferencia entre el concepto católico romano de penitencia (arrepentimiento) y lo que dice la Biblia? </a:t>
            </a:r>
            <a:endParaRPr sz="4400" dirty="0">
              <a:solidFill>
                <a:srgbClr val="5F3913"/>
              </a:solidFill>
              <a:latin typeface="Overlock"/>
              <a:ea typeface="Overlock"/>
              <a:cs typeface="Overlock"/>
              <a:sym typeface="Overlock"/>
            </a:endParaRPr>
          </a:p>
        </p:txBody>
      </p:sp>
      <p:sp>
        <p:nvSpPr>
          <p:cNvPr id="202" name="Google Shape;202;p14"/>
          <p:cNvSpPr txBox="1"/>
          <p:nvPr/>
        </p:nvSpPr>
        <p:spPr>
          <a:xfrm>
            <a:off x="1123606" y="4255612"/>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203" name="Google Shape;203;p14"/>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14</a:t>
            </a:r>
            <a:endParaRPr/>
          </a:p>
        </p:txBody>
      </p:sp>
      <p:cxnSp>
        <p:nvCxnSpPr>
          <p:cNvPr id="204" name="Google Shape;204;p1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0" name="Google Shape;210;p15"/>
          <p:cNvSpPr txBox="1"/>
          <p:nvPr/>
        </p:nvSpPr>
        <p:spPr>
          <a:xfrm>
            <a:off x="803700" y="277640"/>
            <a:ext cx="105846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la diferencia entre el concepto católico romano de penitencia (arrepentimiento) y lo que dice la Biblia? </a:t>
            </a:r>
            <a:endParaRPr sz="4400" dirty="0">
              <a:solidFill>
                <a:srgbClr val="5F3913"/>
              </a:solidFill>
              <a:latin typeface="Overlock"/>
              <a:ea typeface="Overlock"/>
              <a:cs typeface="Overlock"/>
              <a:sym typeface="Overlock"/>
            </a:endParaRPr>
          </a:p>
        </p:txBody>
      </p:sp>
      <p:sp>
        <p:nvSpPr>
          <p:cNvPr id="211" name="Google Shape;211;p15"/>
          <p:cNvSpPr txBox="1"/>
          <p:nvPr/>
        </p:nvSpPr>
        <p:spPr>
          <a:xfrm>
            <a:off x="1224150" y="2787654"/>
            <a:ext cx="9743700"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4000" dirty="0">
                <a:solidFill>
                  <a:srgbClr val="018443"/>
                </a:solidFill>
                <a:latin typeface="Overlock"/>
                <a:ea typeface="Overlock"/>
                <a:cs typeface="Overlock"/>
                <a:sym typeface="Overlock"/>
              </a:rPr>
              <a:t>La Iglesia Católica Romana enseña que la  </a:t>
            </a:r>
            <a:r>
              <a:rPr lang="es-CO" sz="4000" b="1" dirty="0">
                <a:solidFill>
                  <a:srgbClr val="018443"/>
                </a:solidFill>
                <a:latin typeface="Overlock"/>
                <a:ea typeface="Overlock"/>
                <a:cs typeface="Overlock"/>
                <a:sym typeface="Overlock"/>
              </a:rPr>
              <a:t>penitencia</a:t>
            </a:r>
            <a:r>
              <a:rPr lang="es-CO" sz="4000" dirty="0">
                <a:solidFill>
                  <a:srgbClr val="018443"/>
                </a:solidFill>
                <a:latin typeface="Overlock"/>
                <a:ea typeface="Overlock"/>
                <a:cs typeface="Overlock"/>
                <a:sym typeface="Overlock"/>
              </a:rPr>
              <a:t> es lo que obtiene el perdón.  La Biblia enseña que el </a:t>
            </a:r>
            <a:r>
              <a:rPr lang="es-CO" sz="4000" b="1" dirty="0">
                <a:solidFill>
                  <a:srgbClr val="018443"/>
                </a:solidFill>
                <a:latin typeface="Overlock"/>
                <a:ea typeface="Overlock"/>
                <a:cs typeface="Overlock"/>
                <a:sym typeface="Overlock"/>
              </a:rPr>
              <a:t>arrepentimiento</a:t>
            </a:r>
            <a:r>
              <a:rPr lang="es-CO" sz="4000" dirty="0">
                <a:solidFill>
                  <a:srgbClr val="018443"/>
                </a:solidFill>
                <a:latin typeface="Overlock"/>
                <a:ea typeface="Overlock"/>
                <a:cs typeface="Overlock"/>
                <a:sym typeface="Overlock"/>
              </a:rPr>
              <a:t> es algo que hacemos porque hemos sido perdonados.</a:t>
            </a:r>
            <a:endParaRPr dirty="0"/>
          </a:p>
        </p:txBody>
      </p:sp>
      <p:sp>
        <p:nvSpPr>
          <p:cNvPr id="212" name="Google Shape;212;p15"/>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15</a:t>
            </a:r>
            <a:endParaRPr/>
          </a:p>
        </p:txBody>
      </p:sp>
      <p:cxnSp>
        <p:nvCxnSpPr>
          <p:cNvPr id="213" name="Google Shape;213;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 calcmode="lin" valueType="num">
                                      <p:cBhvr additive="base">
                                        <p:cTn id="7" dur="500"/>
                                        <p:tgtEl>
                                          <p:spTgt spid="2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9" name="Google Shape;219;p16"/>
          <p:cNvSpPr txBox="1"/>
          <p:nvPr/>
        </p:nvSpPr>
        <p:spPr>
          <a:xfrm>
            <a:off x="913950" y="1063183"/>
            <a:ext cx="103641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La Iglesia Católica Romana enseña que el perdón no es efectivo a menos que lo haga un sacerdote o un obispo.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la posición bíblica? </a:t>
            </a:r>
            <a:endParaRPr sz="4400" dirty="0">
              <a:solidFill>
                <a:srgbClr val="5F3913"/>
              </a:solidFill>
              <a:latin typeface="Overlock"/>
              <a:ea typeface="Overlock"/>
              <a:cs typeface="Overlock"/>
              <a:sym typeface="Overlock"/>
            </a:endParaRPr>
          </a:p>
        </p:txBody>
      </p:sp>
      <p:sp>
        <p:nvSpPr>
          <p:cNvPr id="220" name="Google Shape;220;p16"/>
          <p:cNvSpPr txBox="1"/>
          <p:nvPr/>
        </p:nvSpPr>
        <p:spPr>
          <a:xfrm>
            <a:off x="1123606" y="4365217"/>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018443"/>
                </a:solidFill>
                <a:latin typeface="Overlock"/>
                <a:ea typeface="Overlock"/>
                <a:cs typeface="Overlock"/>
                <a:sym typeface="Overlock"/>
              </a:rPr>
              <a:t>Comparemos, veamos lo que otros han dicho</a:t>
            </a:r>
            <a:endParaRPr sz="3600" dirty="0">
              <a:solidFill>
                <a:srgbClr val="018443"/>
              </a:solidFill>
              <a:latin typeface="Overlock"/>
              <a:ea typeface="Overlock"/>
              <a:cs typeface="Overlock"/>
              <a:sym typeface="Overlock"/>
            </a:endParaRPr>
          </a:p>
        </p:txBody>
      </p:sp>
      <p:sp>
        <p:nvSpPr>
          <p:cNvPr id="221" name="Google Shape;221;p16"/>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16</a:t>
            </a:r>
            <a:endParaRPr/>
          </a:p>
        </p:txBody>
      </p:sp>
      <p:cxnSp>
        <p:nvCxnSpPr>
          <p:cNvPr id="222" name="Google Shape;222;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8" name="Google Shape;228;p17"/>
          <p:cNvSpPr txBox="1"/>
          <p:nvPr/>
        </p:nvSpPr>
        <p:spPr>
          <a:xfrm>
            <a:off x="624587" y="369517"/>
            <a:ext cx="10942825"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La Iglesia Católica Romana enseña que el perdón no es efectivo a menos que lo haga un sacerdote o un obispo. </a:t>
            </a:r>
            <a:endParaRPr sz="36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¿Cuál es la posición bíblica? </a:t>
            </a:r>
            <a:endParaRPr sz="3600" dirty="0">
              <a:solidFill>
                <a:srgbClr val="5F3913"/>
              </a:solidFill>
              <a:latin typeface="Overlock"/>
              <a:ea typeface="Overlock"/>
              <a:cs typeface="Overlock"/>
              <a:sym typeface="Overlock"/>
            </a:endParaRPr>
          </a:p>
        </p:txBody>
      </p:sp>
      <p:sp>
        <p:nvSpPr>
          <p:cNvPr id="229" name="Google Shape;229;p17"/>
          <p:cNvSpPr txBox="1"/>
          <p:nvPr/>
        </p:nvSpPr>
        <p:spPr>
          <a:xfrm>
            <a:off x="1448549" y="2449837"/>
            <a:ext cx="9294900" cy="3417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3600" dirty="0">
                <a:solidFill>
                  <a:srgbClr val="018443"/>
                </a:solidFill>
                <a:latin typeface="Overlock"/>
                <a:ea typeface="Overlock"/>
                <a:cs typeface="Overlock"/>
                <a:sym typeface="Overlock"/>
              </a:rPr>
              <a:t>La posición bíblica es que el poder de perdonar no está en la persona sino en la promesa de Cristo. Si bien no todo el mundo tiene un ministerio público, todos somos ministros de Cristo con el privilegio de anunciar a los arrepentidos que sus pecados están perdonados. </a:t>
            </a:r>
            <a:endParaRPr sz="3600" dirty="0"/>
          </a:p>
        </p:txBody>
      </p:sp>
      <p:sp>
        <p:nvSpPr>
          <p:cNvPr id="230" name="Google Shape;230;p17"/>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17</a:t>
            </a:r>
            <a:endParaRPr/>
          </a:p>
        </p:txBody>
      </p:sp>
      <p:cxnSp>
        <p:nvCxnSpPr>
          <p:cNvPr id="231" name="Google Shape;231;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 calcmode="lin" valueType="num">
                                      <p:cBhvr additive="base">
                                        <p:cTn id="7" dur="500"/>
                                        <p:tgtEl>
                                          <p:spTgt spid="2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7" name="Google Shape;237;p18"/>
          <p:cNvSpPr txBox="1"/>
          <p:nvPr/>
        </p:nvSpPr>
        <p:spPr>
          <a:xfrm>
            <a:off x="587112" y="369517"/>
            <a:ext cx="11017775"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La Iglesia Católica Romana enseña que el perdón no es efectivo a menos que lo haga un sacerdote o un obispo. </a:t>
            </a:r>
            <a:endParaRPr sz="36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¿Cuál es la posición bíblica? </a:t>
            </a:r>
            <a:endParaRPr sz="3600" dirty="0">
              <a:solidFill>
                <a:srgbClr val="5F3913"/>
              </a:solidFill>
              <a:latin typeface="Overlock"/>
              <a:ea typeface="Overlock"/>
              <a:cs typeface="Overlock"/>
              <a:sym typeface="Overlock"/>
            </a:endParaRPr>
          </a:p>
        </p:txBody>
      </p:sp>
      <p:sp>
        <p:nvSpPr>
          <p:cNvPr id="238" name="Google Shape;238;p18"/>
          <p:cNvSpPr txBox="1"/>
          <p:nvPr/>
        </p:nvSpPr>
        <p:spPr>
          <a:xfrm>
            <a:off x="1560528" y="2554777"/>
            <a:ext cx="9171600" cy="3016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3800" dirty="0">
                <a:solidFill>
                  <a:srgbClr val="018443"/>
                </a:solidFill>
                <a:latin typeface="Overlock"/>
                <a:ea typeface="Overlock"/>
                <a:cs typeface="Overlock"/>
                <a:sym typeface="Overlock"/>
              </a:rPr>
              <a:t>“Pero ustedes son linaje escogido, real sacerdocio, nación santa, pueblo adquirido por Dios, para que anuncien los hechos maravillosos de aquel que los llamó de las tinieblas a su luz admirable”. (1 Pedro 2: 9)</a:t>
            </a:r>
            <a:endParaRPr dirty="0"/>
          </a:p>
        </p:txBody>
      </p:sp>
      <p:sp>
        <p:nvSpPr>
          <p:cNvPr id="239" name="Google Shape;239;p18"/>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18</a:t>
            </a:r>
            <a:endParaRPr/>
          </a:p>
        </p:txBody>
      </p:sp>
      <p:cxnSp>
        <p:nvCxnSpPr>
          <p:cNvPr id="240" name="Google Shape;240;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 calcmode="lin" valueType="num">
                                      <p:cBhvr additive="base">
                                        <p:cTn id="7" dur="500"/>
                                        <p:tgtEl>
                                          <p:spTgt spid="2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6" name="Google Shape;246;p19"/>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19</a:t>
            </a:r>
            <a:endParaRPr/>
          </a:p>
        </p:txBody>
      </p:sp>
      <p:cxnSp>
        <p:nvCxnSpPr>
          <p:cNvPr id="247" name="Google Shape;247;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8" name="Google Shape;248;p19"/>
          <p:cNvSpPr txBox="1"/>
          <p:nvPr/>
        </p:nvSpPr>
        <p:spPr>
          <a:xfrm>
            <a:off x="913943" y="85582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49" name="Google Shape;249;p19"/>
          <p:cNvPicPr preferRelativeResize="0"/>
          <p:nvPr/>
        </p:nvPicPr>
        <p:blipFill rotWithShape="1">
          <a:blip r:embed="rId4">
            <a:alphaModFix/>
          </a:blip>
          <a:srcRect/>
          <a:stretch/>
        </p:blipFill>
        <p:spPr>
          <a:xfrm>
            <a:off x="3327176" y="2305504"/>
            <a:ext cx="5537648" cy="36966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5" name="Google Shape;255;p20"/>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20</a:t>
            </a:r>
            <a:endParaRPr/>
          </a:p>
        </p:txBody>
      </p:sp>
      <p:cxnSp>
        <p:nvCxnSpPr>
          <p:cNvPr id="256" name="Google Shape;256;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7" name="Google Shape;257;p20"/>
          <p:cNvSpPr txBox="1"/>
          <p:nvPr/>
        </p:nvSpPr>
        <p:spPr>
          <a:xfrm>
            <a:off x="1560916" y="1228418"/>
            <a:ext cx="9426300" cy="440116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s-CO" sz="2800" dirty="0">
                <a:solidFill>
                  <a:schemeClr val="accent6">
                    <a:lumMod val="50000"/>
                  </a:schemeClr>
                </a:solidFill>
                <a:latin typeface="Arial"/>
                <a:ea typeface="Arial"/>
                <a:cs typeface="Arial"/>
                <a:sym typeface="Arial"/>
              </a:rPr>
              <a:t>La Iglesia Católica Romana enseña que el bautismo confiere perdón por el pecado original con el que nacieron y el pecado real cometido hasta el momento de su bautismo.</a:t>
            </a:r>
            <a:endParaRPr sz="2800" dirty="0">
              <a:solidFill>
                <a:schemeClr val="accent6">
                  <a:lumMod val="50000"/>
                </a:schemeClr>
              </a:solidFill>
            </a:endParaRPr>
          </a:p>
          <a:p>
            <a:pPr marL="342900" marR="0" lvl="0" indent="-342900" algn="just" rtl="0">
              <a:spcBef>
                <a:spcPts val="0"/>
              </a:spcBef>
              <a:spcAft>
                <a:spcPts val="0"/>
              </a:spcAft>
              <a:buClr>
                <a:schemeClr val="dk1"/>
              </a:buClr>
              <a:buSzPts val="2000"/>
              <a:buFont typeface="Arial"/>
              <a:buChar char="•"/>
            </a:pPr>
            <a:r>
              <a:rPr lang="es-CO" sz="2800" dirty="0">
                <a:solidFill>
                  <a:schemeClr val="accent6">
                    <a:lumMod val="50000"/>
                  </a:schemeClr>
                </a:solidFill>
                <a:latin typeface="Arial"/>
                <a:ea typeface="Arial"/>
                <a:cs typeface="Arial"/>
                <a:sym typeface="Arial"/>
              </a:rPr>
              <a:t>También enseñan que el bautismo da gracia (poder o fuerza) para permitir que sus destinatarios logren la salvación haciendo buenas obras. </a:t>
            </a:r>
            <a:endParaRPr sz="2800" dirty="0">
              <a:solidFill>
                <a:schemeClr val="accent6">
                  <a:lumMod val="50000"/>
                </a:schemeClr>
              </a:solidFill>
            </a:endParaRPr>
          </a:p>
          <a:p>
            <a:pPr marL="342900" marR="0" lvl="0" indent="-342900" algn="just" rtl="0">
              <a:spcBef>
                <a:spcPts val="0"/>
              </a:spcBef>
              <a:spcAft>
                <a:spcPts val="0"/>
              </a:spcAft>
              <a:buClr>
                <a:schemeClr val="dk1"/>
              </a:buClr>
              <a:buSzPts val="2000"/>
              <a:buFont typeface="Arial"/>
              <a:buChar char="•"/>
            </a:pPr>
            <a:r>
              <a:rPr lang="es-CO" sz="2800" dirty="0">
                <a:solidFill>
                  <a:schemeClr val="accent6">
                    <a:lumMod val="50000"/>
                  </a:schemeClr>
                </a:solidFill>
                <a:latin typeface="Arial"/>
                <a:ea typeface="Arial"/>
                <a:cs typeface="Arial"/>
                <a:sym typeface="Arial"/>
              </a:rPr>
              <a:t>La Sagrada Comunión se considera un sacrificio incruento a través del cual el participante gana el perdón.</a:t>
            </a:r>
            <a:endParaRPr sz="2800" dirty="0">
              <a:solidFill>
                <a:schemeClr val="accent6">
                  <a:lumMod val="50000"/>
                </a:schemeClr>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2152218"/>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b="0" i="0" u="none" strike="noStrike" cap="none" dirty="0">
                <a:solidFill>
                  <a:srgbClr val="018443"/>
                </a:solidFill>
                <a:latin typeface="Overlock"/>
                <a:ea typeface="Overlock"/>
                <a:cs typeface="Overlock"/>
                <a:sym typeface="Overlock"/>
              </a:rPr>
              <a:t>Identificación Espiritual Dos – 2/8</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382799"/>
            <a:ext cx="8141590"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Lecciones 2a, 2b, 2c</a:t>
            </a:r>
            <a:endParaRPr sz="1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3" name="Google Shape;263;p21"/>
          <p:cNvSpPr txBox="1"/>
          <p:nvPr/>
        </p:nvSpPr>
        <p:spPr>
          <a:xfrm>
            <a:off x="488527" y="6276550"/>
            <a:ext cx="1785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21</a:t>
            </a:r>
            <a:endParaRPr/>
          </a:p>
        </p:txBody>
      </p:sp>
      <p:cxnSp>
        <p:nvCxnSpPr>
          <p:cNvPr id="264" name="Google Shape;264;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5" name="Google Shape;265;p21"/>
          <p:cNvSpPr txBox="1"/>
          <p:nvPr/>
        </p:nvSpPr>
        <p:spPr>
          <a:xfrm>
            <a:off x="1381027" y="1211139"/>
            <a:ext cx="9426300" cy="3970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chemeClr val="accent4">
                    <a:lumMod val="50000"/>
                  </a:schemeClr>
                </a:solidFill>
                <a:latin typeface="Arial"/>
                <a:ea typeface="Arial"/>
                <a:cs typeface="Arial"/>
                <a:sym typeface="Arial"/>
              </a:rPr>
              <a:t>Penitencia en la Iglesia Católica Romana: </a:t>
            </a:r>
          </a:p>
          <a:p>
            <a:pPr marL="0" marR="0" lvl="0" indent="0" algn="ctr" rtl="0">
              <a:spcBef>
                <a:spcPts val="0"/>
              </a:spcBef>
              <a:spcAft>
                <a:spcPts val="0"/>
              </a:spcAft>
              <a:buNone/>
            </a:pPr>
            <a:endParaRPr sz="3600" dirty="0"/>
          </a:p>
          <a:p>
            <a:pPr marL="342900" marR="0" lvl="0" indent="-342900" algn="l" rtl="0">
              <a:spcBef>
                <a:spcPts val="0"/>
              </a:spcBef>
              <a:spcAft>
                <a:spcPts val="0"/>
              </a:spcAft>
              <a:buClr>
                <a:schemeClr val="dk1"/>
              </a:buClr>
              <a:buSzPts val="1800"/>
              <a:buFont typeface="Arial"/>
              <a:buAutoNum type="arabicParenR"/>
            </a:pPr>
            <a:r>
              <a:rPr lang="es-CO" sz="3600" dirty="0">
                <a:solidFill>
                  <a:schemeClr val="accent6">
                    <a:lumMod val="50000"/>
                  </a:schemeClr>
                </a:solidFill>
                <a:latin typeface="Arial"/>
                <a:ea typeface="Arial"/>
                <a:cs typeface="Arial"/>
                <a:sym typeface="Arial"/>
              </a:rPr>
              <a:t>Contrición o dolor verdadero por el pecado, </a:t>
            </a:r>
            <a:endParaRPr sz="3600" dirty="0">
              <a:solidFill>
                <a:schemeClr val="accent6">
                  <a:lumMod val="50000"/>
                </a:schemeClr>
              </a:solidFill>
            </a:endParaRPr>
          </a:p>
          <a:p>
            <a:pPr marL="342900" marR="0" lvl="0" indent="-342900" algn="l" rtl="0">
              <a:spcBef>
                <a:spcPts val="0"/>
              </a:spcBef>
              <a:spcAft>
                <a:spcPts val="0"/>
              </a:spcAft>
              <a:buClr>
                <a:schemeClr val="dk1"/>
              </a:buClr>
              <a:buSzPts val="1800"/>
              <a:buFont typeface="Arial"/>
              <a:buAutoNum type="arabicParenR"/>
            </a:pPr>
            <a:r>
              <a:rPr lang="es-CO" sz="3600" dirty="0">
                <a:solidFill>
                  <a:schemeClr val="accent6">
                    <a:lumMod val="50000"/>
                  </a:schemeClr>
                </a:solidFill>
                <a:latin typeface="Arial"/>
                <a:ea typeface="Arial"/>
                <a:cs typeface="Arial"/>
                <a:sym typeface="Arial"/>
              </a:rPr>
              <a:t>Confesión, relatando tus pecados al sacerdote, </a:t>
            </a:r>
            <a:endParaRPr sz="3600" dirty="0">
              <a:solidFill>
                <a:schemeClr val="accent6">
                  <a:lumMod val="50000"/>
                </a:schemeClr>
              </a:solidFill>
            </a:endParaRPr>
          </a:p>
          <a:p>
            <a:pPr marL="342900" marR="0" lvl="0" indent="-342900" algn="l" rtl="0">
              <a:spcBef>
                <a:spcPts val="0"/>
              </a:spcBef>
              <a:spcAft>
                <a:spcPts val="0"/>
              </a:spcAft>
              <a:buClr>
                <a:schemeClr val="dk1"/>
              </a:buClr>
              <a:buSzPts val="1800"/>
              <a:buFont typeface="Arial"/>
              <a:buAutoNum type="arabicParenR"/>
            </a:pPr>
            <a:r>
              <a:rPr lang="es-CO" sz="3600" dirty="0">
                <a:solidFill>
                  <a:schemeClr val="accent6">
                    <a:lumMod val="50000"/>
                  </a:schemeClr>
                </a:solidFill>
                <a:latin typeface="Arial"/>
                <a:ea typeface="Arial"/>
                <a:cs typeface="Arial"/>
                <a:sym typeface="Arial"/>
              </a:rPr>
              <a:t>Absolución, el sacerdote anuncia el perdón, </a:t>
            </a:r>
            <a:endParaRPr sz="3600" dirty="0">
              <a:solidFill>
                <a:schemeClr val="accent6">
                  <a:lumMod val="50000"/>
                </a:schemeClr>
              </a:solidFill>
            </a:endParaRPr>
          </a:p>
          <a:p>
            <a:pPr marL="342900" marR="0" lvl="0" indent="-342900" algn="l" rtl="0">
              <a:spcBef>
                <a:spcPts val="0"/>
              </a:spcBef>
              <a:spcAft>
                <a:spcPts val="0"/>
              </a:spcAft>
              <a:buClr>
                <a:schemeClr val="dk1"/>
              </a:buClr>
              <a:buSzPts val="1800"/>
              <a:buFont typeface="Arial"/>
              <a:buAutoNum type="arabicParenR"/>
            </a:pPr>
            <a:r>
              <a:rPr lang="es-CO" sz="3600" dirty="0">
                <a:solidFill>
                  <a:schemeClr val="accent6">
                    <a:lumMod val="50000"/>
                  </a:schemeClr>
                </a:solidFill>
                <a:latin typeface="Arial"/>
                <a:ea typeface="Arial"/>
                <a:cs typeface="Arial"/>
                <a:sym typeface="Arial"/>
              </a:rPr>
              <a:t>Satisfacción, el castigo por el pecado.</a:t>
            </a:r>
            <a:endParaRPr sz="36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1" name="Google Shape;271;p22"/>
          <p:cNvSpPr txBox="1"/>
          <p:nvPr/>
        </p:nvSpPr>
        <p:spPr>
          <a:xfrm>
            <a:off x="488514" y="6276548"/>
            <a:ext cx="1563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22</a:t>
            </a:r>
            <a:endParaRPr/>
          </a:p>
        </p:txBody>
      </p:sp>
      <p:cxnSp>
        <p:nvCxnSpPr>
          <p:cNvPr id="272" name="Google Shape;272;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73" name="Google Shape;273;p22"/>
          <p:cNvSpPr txBox="1"/>
          <p:nvPr/>
        </p:nvSpPr>
        <p:spPr>
          <a:xfrm>
            <a:off x="1545000" y="1536194"/>
            <a:ext cx="9102000"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4000" dirty="0">
                <a:solidFill>
                  <a:schemeClr val="accent6">
                    <a:lumMod val="50000"/>
                  </a:schemeClr>
                </a:solidFill>
                <a:latin typeface="Arial"/>
                <a:ea typeface="Arial"/>
                <a:cs typeface="Arial"/>
                <a:sym typeface="Arial"/>
              </a:rPr>
              <a:t>La penitencia “puede consistir en oración, ofrenda, obras de misericordia, servicio al prójimo, abnegación voluntaria, sacrificios y aceptación paciente de la cruz que debemos llevar”. (CC 1460)</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9" name="Google Shape;279;p23"/>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23</a:t>
            </a:r>
            <a:endParaRPr/>
          </a:p>
        </p:txBody>
      </p:sp>
      <p:cxnSp>
        <p:nvCxnSpPr>
          <p:cNvPr id="280" name="Google Shape;280;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1" name="Google Shape;281;p23"/>
          <p:cNvSpPr txBox="1"/>
          <p:nvPr/>
        </p:nvSpPr>
        <p:spPr>
          <a:xfrm>
            <a:off x="1538700" y="1536194"/>
            <a:ext cx="9114600"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chemeClr val="accent6">
                    <a:lumMod val="50000"/>
                  </a:schemeClr>
                </a:solidFill>
                <a:latin typeface="Arial"/>
                <a:ea typeface="Arial"/>
                <a:cs typeface="Arial"/>
                <a:sym typeface="Arial"/>
              </a:rPr>
              <a:t>Resumen:</a:t>
            </a:r>
          </a:p>
          <a:p>
            <a:pPr marL="0" marR="0" lvl="0" indent="0" algn="just" rtl="0">
              <a:spcBef>
                <a:spcPts val="0"/>
              </a:spcBef>
              <a:spcAft>
                <a:spcPts val="0"/>
              </a:spcAft>
              <a:buNone/>
            </a:pPr>
            <a:r>
              <a:rPr lang="es-CO" sz="4000" dirty="0">
                <a:solidFill>
                  <a:schemeClr val="accent6">
                    <a:lumMod val="50000"/>
                  </a:schemeClr>
                </a:solidFill>
                <a:latin typeface="Arial"/>
                <a:ea typeface="Arial"/>
                <a:cs typeface="Arial"/>
                <a:sym typeface="Arial"/>
              </a:rPr>
              <a:t> La Iglesia Católica Romana enseña que la Penitencia es lo que obtiene el perdón. La Biblia enseña que el arrepentimiento es algo que hacemos porque hemos sido perdonados.</a:t>
            </a:r>
            <a:r>
              <a:rPr lang="es-CO" sz="4000" b="1" dirty="0">
                <a:solidFill>
                  <a:schemeClr val="accent6">
                    <a:lumMod val="50000"/>
                  </a:schemeClr>
                </a:solidFill>
                <a:latin typeface="Arial"/>
                <a:ea typeface="Arial"/>
                <a:cs typeface="Arial"/>
                <a:sym typeface="Arial"/>
              </a:rPr>
              <a:t> </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7" name="Google Shape;287;p24"/>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24</a:t>
            </a:r>
            <a:endParaRPr/>
          </a:p>
        </p:txBody>
      </p:sp>
      <p:cxnSp>
        <p:nvCxnSpPr>
          <p:cNvPr id="288" name="Google Shape;288;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9" name="Google Shape;289;p24"/>
          <p:cNvSpPr txBox="1"/>
          <p:nvPr/>
        </p:nvSpPr>
        <p:spPr>
          <a:xfrm>
            <a:off x="1382844" y="689762"/>
            <a:ext cx="9426312" cy="52013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chemeClr val="accent4">
                    <a:lumMod val="50000"/>
                  </a:schemeClr>
                </a:solidFill>
                <a:latin typeface="Arial"/>
                <a:ea typeface="Arial"/>
                <a:cs typeface="Arial"/>
                <a:sym typeface="Arial"/>
              </a:rPr>
              <a:t>Todos somos ministros de Cristo –</a:t>
            </a:r>
          </a:p>
          <a:p>
            <a:pPr marL="0" marR="0" lvl="0" indent="0" algn="ctr" rtl="0">
              <a:spcBef>
                <a:spcPts val="0"/>
              </a:spcBef>
              <a:spcAft>
                <a:spcPts val="0"/>
              </a:spcAft>
              <a:buNone/>
            </a:pPr>
            <a:r>
              <a:rPr lang="es-CO" sz="4400" dirty="0">
                <a:solidFill>
                  <a:schemeClr val="accent4">
                    <a:lumMod val="50000"/>
                  </a:schemeClr>
                </a:solidFill>
                <a:latin typeface="Arial"/>
                <a:ea typeface="Arial"/>
                <a:cs typeface="Arial"/>
                <a:sym typeface="Arial"/>
              </a:rPr>
              <a:t>1 Pedro 2: 9</a:t>
            </a:r>
          </a:p>
          <a:p>
            <a:pPr marL="0" marR="0" lvl="0" indent="0" algn="ctr" rtl="0">
              <a:spcBef>
                <a:spcPts val="0"/>
              </a:spcBef>
              <a:spcAft>
                <a:spcPts val="0"/>
              </a:spcAft>
              <a:buNone/>
            </a:pPr>
            <a:endParaRPr lang="es-CO" sz="4400" dirty="0">
              <a:solidFill>
                <a:schemeClr val="dk1"/>
              </a:solidFill>
            </a:endParaRPr>
          </a:p>
          <a:p>
            <a:pPr marL="0" marR="0" lvl="0" indent="0" algn="l" rtl="0">
              <a:spcBef>
                <a:spcPts val="0"/>
              </a:spcBef>
              <a:spcAft>
                <a:spcPts val="0"/>
              </a:spcAft>
              <a:buNone/>
            </a:pPr>
            <a:r>
              <a:rPr lang="es-CO" sz="4000" dirty="0">
                <a:solidFill>
                  <a:schemeClr val="accent6">
                    <a:lumMod val="50000"/>
                  </a:schemeClr>
                </a:solidFill>
                <a:latin typeface="Arial"/>
                <a:ea typeface="Arial"/>
                <a:cs typeface="Arial"/>
                <a:sym typeface="Arial"/>
              </a:rPr>
              <a:t>“</a:t>
            </a:r>
            <a:r>
              <a:rPr lang="en-US" sz="4000" b="0" i="0" u="none" strike="noStrike" dirty="0">
                <a:solidFill>
                  <a:schemeClr val="accent6">
                    <a:lumMod val="50000"/>
                  </a:schemeClr>
                </a:solidFill>
                <a:effectLst/>
                <a:latin typeface="system-ui"/>
              </a:rPr>
              <a:t>Pero </a:t>
            </a:r>
            <a:r>
              <a:rPr lang="en-US" sz="4000" b="0" i="0" u="none" strike="noStrike" dirty="0" err="1">
                <a:solidFill>
                  <a:schemeClr val="accent6">
                    <a:lumMod val="50000"/>
                  </a:schemeClr>
                </a:solidFill>
                <a:effectLst/>
                <a:latin typeface="system-ui"/>
              </a:rPr>
              <a:t>ustedes</a:t>
            </a:r>
            <a:r>
              <a:rPr lang="en-US" sz="4000" b="0" i="0" u="none" strike="noStrike" dirty="0">
                <a:solidFill>
                  <a:schemeClr val="accent6">
                    <a:lumMod val="50000"/>
                  </a:schemeClr>
                </a:solidFill>
                <a:effectLst/>
                <a:latin typeface="system-ui"/>
              </a:rPr>
              <a:t> son </a:t>
            </a:r>
            <a:r>
              <a:rPr lang="en-US" sz="4000" b="0" i="0" u="none" strike="noStrike" dirty="0" err="1">
                <a:solidFill>
                  <a:schemeClr val="accent6">
                    <a:lumMod val="50000"/>
                  </a:schemeClr>
                </a:solidFill>
                <a:effectLst/>
                <a:latin typeface="system-ui"/>
              </a:rPr>
              <a:t>linaje</a:t>
            </a:r>
            <a:r>
              <a:rPr lang="en-US" sz="4000" b="0" i="0" u="none" strike="noStrike" dirty="0">
                <a:solidFill>
                  <a:schemeClr val="accent6">
                    <a:lumMod val="50000"/>
                  </a:schemeClr>
                </a:solidFill>
                <a:effectLst/>
                <a:latin typeface="system-ui"/>
              </a:rPr>
              <a:t> </a:t>
            </a:r>
            <a:r>
              <a:rPr lang="en-US" sz="4000" b="0" i="0" u="none" strike="noStrike" dirty="0" err="1">
                <a:solidFill>
                  <a:schemeClr val="accent6">
                    <a:lumMod val="50000"/>
                  </a:schemeClr>
                </a:solidFill>
                <a:effectLst/>
                <a:latin typeface="system-ui"/>
              </a:rPr>
              <a:t>escogido</a:t>
            </a:r>
            <a:r>
              <a:rPr lang="en-US" sz="4000" b="0" i="0" u="none" strike="noStrike" dirty="0">
                <a:solidFill>
                  <a:schemeClr val="accent6">
                    <a:lumMod val="50000"/>
                  </a:schemeClr>
                </a:solidFill>
                <a:effectLst/>
                <a:latin typeface="system-ui"/>
              </a:rPr>
              <a:t>, real </a:t>
            </a:r>
            <a:r>
              <a:rPr lang="en-US" sz="4000" b="0" i="0" u="none" strike="noStrike" dirty="0" err="1">
                <a:solidFill>
                  <a:schemeClr val="accent6">
                    <a:lumMod val="50000"/>
                  </a:schemeClr>
                </a:solidFill>
                <a:effectLst/>
                <a:latin typeface="system-ui"/>
              </a:rPr>
              <a:t>sacerdocio</a:t>
            </a:r>
            <a:r>
              <a:rPr lang="en-US" sz="4000" b="0" i="0" u="none" strike="noStrike" dirty="0">
                <a:solidFill>
                  <a:schemeClr val="accent6">
                    <a:lumMod val="50000"/>
                  </a:schemeClr>
                </a:solidFill>
                <a:effectLst/>
                <a:latin typeface="system-ui"/>
              </a:rPr>
              <a:t>, </a:t>
            </a:r>
            <a:r>
              <a:rPr lang="en-US" sz="4000" b="0" i="0" u="none" strike="noStrike" dirty="0" err="1">
                <a:solidFill>
                  <a:schemeClr val="accent6">
                    <a:lumMod val="50000"/>
                  </a:schemeClr>
                </a:solidFill>
                <a:effectLst/>
                <a:latin typeface="system-ui"/>
              </a:rPr>
              <a:t>nación</a:t>
            </a:r>
            <a:r>
              <a:rPr lang="en-US" sz="4000" b="0" i="0" u="none" strike="noStrike" dirty="0">
                <a:solidFill>
                  <a:schemeClr val="accent6">
                    <a:lumMod val="50000"/>
                  </a:schemeClr>
                </a:solidFill>
                <a:effectLst/>
                <a:latin typeface="system-ui"/>
              </a:rPr>
              <a:t> </a:t>
            </a:r>
            <a:r>
              <a:rPr lang="en-US" sz="4000" b="0" i="0" u="none" strike="noStrike" dirty="0" err="1">
                <a:solidFill>
                  <a:schemeClr val="accent6">
                    <a:lumMod val="50000"/>
                  </a:schemeClr>
                </a:solidFill>
                <a:effectLst/>
                <a:latin typeface="system-ui"/>
              </a:rPr>
              <a:t>santa</a:t>
            </a:r>
            <a:r>
              <a:rPr lang="en-US" sz="4000" b="0" i="0" u="none" strike="noStrike" dirty="0">
                <a:solidFill>
                  <a:schemeClr val="accent6">
                    <a:lumMod val="50000"/>
                  </a:schemeClr>
                </a:solidFill>
                <a:effectLst/>
                <a:latin typeface="system-ui"/>
              </a:rPr>
              <a:t>, pueblo que </a:t>
            </a:r>
            <a:r>
              <a:rPr lang="en-US" sz="4000" b="0" i="0" u="none" strike="noStrike" dirty="0" err="1">
                <a:solidFill>
                  <a:schemeClr val="accent6">
                    <a:lumMod val="50000"/>
                  </a:schemeClr>
                </a:solidFill>
                <a:effectLst/>
                <a:latin typeface="system-ui"/>
              </a:rPr>
              <a:t>pertenece</a:t>
            </a:r>
            <a:r>
              <a:rPr lang="en-US" sz="4000" b="0" i="0" u="none" strike="noStrike" dirty="0">
                <a:solidFill>
                  <a:schemeClr val="accent6">
                    <a:lumMod val="50000"/>
                  </a:schemeClr>
                </a:solidFill>
                <a:effectLst/>
                <a:latin typeface="system-ui"/>
              </a:rPr>
              <a:t> a Dios, para que </a:t>
            </a:r>
            <a:r>
              <a:rPr lang="en-US" sz="4000" b="0" i="0" u="none" strike="noStrike" dirty="0" err="1">
                <a:solidFill>
                  <a:schemeClr val="accent6">
                    <a:lumMod val="50000"/>
                  </a:schemeClr>
                </a:solidFill>
                <a:effectLst/>
                <a:latin typeface="system-ui"/>
              </a:rPr>
              <a:t>proclamen</a:t>
            </a:r>
            <a:r>
              <a:rPr lang="en-US" sz="4000" b="0" i="0" u="none" strike="noStrike" dirty="0">
                <a:solidFill>
                  <a:schemeClr val="accent6">
                    <a:lumMod val="50000"/>
                  </a:schemeClr>
                </a:solidFill>
                <a:effectLst/>
                <a:latin typeface="system-ui"/>
              </a:rPr>
              <a:t> las </a:t>
            </a:r>
            <a:r>
              <a:rPr lang="en-US" sz="4000" b="0" i="0" u="none" strike="noStrike" dirty="0" err="1">
                <a:solidFill>
                  <a:schemeClr val="accent6">
                    <a:lumMod val="50000"/>
                  </a:schemeClr>
                </a:solidFill>
                <a:effectLst/>
                <a:latin typeface="system-ui"/>
              </a:rPr>
              <a:t>obras</a:t>
            </a:r>
            <a:r>
              <a:rPr lang="en-US" sz="4000" b="0" i="0" u="none" strike="noStrike" dirty="0">
                <a:solidFill>
                  <a:schemeClr val="accent6">
                    <a:lumMod val="50000"/>
                  </a:schemeClr>
                </a:solidFill>
                <a:effectLst/>
                <a:latin typeface="system-ui"/>
              </a:rPr>
              <a:t> </a:t>
            </a:r>
            <a:r>
              <a:rPr lang="en-US" sz="4000" b="0" i="0" u="none" strike="noStrike" dirty="0" err="1">
                <a:solidFill>
                  <a:schemeClr val="accent6">
                    <a:lumMod val="50000"/>
                  </a:schemeClr>
                </a:solidFill>
                <a:effectLst/>
                <a:latin typeface="system-ui"/>
              </a:rPr>
              <a:t>maravillosas</a:t>
            </a:r>
            <a:r>
              <a:rPr lang="en-US" sz="4000" b="0" i="0" u="none" strike="noStrike" dirty="0">
                <a:solidFill>
                  <a:schemeClr val="accent6">
                    <a:lumMod val="50000"/>
                  </a:schemeClr>
                </a:solidFill>
                <a:effectLst/>
                <a:latin typeface="system-ui"/>
              </a:rPr>
              <a:t> de </a:t>
            </a:r>
            <a:r>
              <a:rPr lang="en-US" sz="4000" b="0" i="0" u="none" strike="noStrike" dirty="0" err="1">
                <a:solidFill>
                  <a:schemeClr val="accent6">
                    <a:lumMod val="50000"/>
                  </a:schemeClr>
                </a:solidFill>
                <a:effectLst/>
                <a:latin typeface="system-ui"/>
              </a:rPr>
              <a:t>aquel</a:t>
            </a:r>
            <a:r>
              <a:rPr lang="en-US" sz="4000" b="0" i="0" u="none" strike="noStrike" dirty="0">
                <a:solidFill>
                  <a:schemeClr val="accent6">
                    <a:lumMod val="50000"/>
                  </a:schemeClr>
                </a:solidFill>
                <a:effectLst/>
                <a:latin typeface="system-ui"/>
              </a:rPr>
              <a:t> que </a:t>
            </a:r>
            <a:r>
              <a:rPr lang="en-US" sz="4000" b="0" i="0" u="none" strike="noStrike" dirty="0" err="1">
                <a:solidFill>
                  <a:schemeClr val="accent6">
                    <a:lumMod val="50000"/>
                  </a:schemeClr>
                </a:solidFill>
                <a:effectLst/>
                <a:latin typeface="system-ui"/>
              </a:rPr>
              <a:t>los</a:t>
            </a:r>
            <a:r>
              <a:rPr lang="en-US" sz="4000" b="0" i="0" u="none" strike="noStrike" dirty="0">
                <a:solidFill>
                  <a:schemeClr val="accent6">
                    <a:lumMod val="50000"/>
                  </a:schemeClr>
                </a:solidFill>
                <a:effectLst/>
                <a:latin typeface="system-ui"/>
              </a:rPr>
              <a:t> </a:t>
            </a:r>
            <a:r>
              <a:rPr lang="en-US" sz="4000" b="0" i="0" u="none" strike="noStrike" dirty="0" err="1">
                <a:solidFill>
                  <a:schemeClr val="accent6">
                    <a:lumMod val="50000"/>
                  </a:schemeClr>
                </a:solidFill>
                <a:effectLst/>
                <a:latin typeface="system-ui"/>
              </a:rPr>
              <a:t>llamó</a:t>
            </a:r>
            <a:r>
              <a:rPr lang="en-US" sz="4000" b="0" i="0" u="none" strike="noStrike" dirty="0">
                <a:solidFill>
                  <a:schemeClr val="accent6">
                    <a:lumMod val="50000"/>
                  </a:schemeClr>
                </a:solidFill>
                <a:effectLst/>
                <a:latin typeface="system-ui"/>
              </a:rPr>
              <a:t> de las </a:t>
            </a:r>
            <a:r>
              <a:rPr lang="en-US" sz="4000" b="0" i="0" u="none" strike="noStrike" dirty="0" err="1">
                <a:solidFill>
                  <a:schemeClr val="accent6">
                    <a:lumMod val="50000"/>
                  </a:schemeClr>
                </a:solidFill>
                <a:effectLst/>
                <a:latin typeface="system-ui"/>
              </a:rPr>
              <a:t>tinieblas</a:t>
            </a:r>
            <a:r>
              <a:rPr lang="en-US" sz="4000" b="0" i="0" u="none" strike="noStrike" dirty="0">
                <a:solidFill>
                  <a:schemeClr val="accent6">
                    <a:lumMod val="50000"/>
                  </a:schemeClr>
                </a:solidFill>
                <a:effectLst/>
                <a:latin typeface="system-ui"/>
              </a:rPr>
              <a:t> a </a:t>
            </a:r>
            <a:r>
              <a:rPr lang="en-US" sz="4000" b="0" i="0" u="none" strike="noStrike" dirty="0" err="1">
                <a:solidFill>
                  <a:schemeClr val="accent6">
                    <a:lumMod val="50000"/>
                  </a:schemeClr>
                </a:solidFill>
                <a:effectLst/>
                <a:latin typeface="system-ui"/>
              </a:rPr>
              <a:t>su</a:t>
            </a:r>
            <a:r>
              <a:rPr lang="en-US" sz="4000" b="0" i="0" u="none" strike="noStrike" dirty="0">
                <a:solidFill>
                  <a:schemeClr val="accent6">
                    <a:lumMod val="50000"/>
                  </a:schemeClr>
                </a:solidFill>
                <a:effectLst/>
                <a:latin typeface="system-ui"/>
              </a:rPr>
              <a:t> luz admirable.”</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5" name="Google Shape;295;p25"/>
          <p:cNvSpPr txBox="1"/>
          <p:nvPr/>
        </p:nvSpPr>
        <p:spPr>
          <a:xfrm>
            <a:off x="488515" y="6276548"/>
            <a:ext cx="15864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25</a:t>
            </a:r>
            <a:endParaRPr/>
          </a:p>
        </p:txBody>
      </p:sp>
      <p:cxnSp>
        <p:nvCxnSpPr>
          <p:cNvPr id="296" name="Google Shape;296;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7" name="Google Shape;297;p25"/>
          <p:cNvSpPr txBox="1"/>
          <p:nvPr/>
        </p:nvSpPr>
        <p:spPr>
          <a:xfrm>
            <a:off x="858144" y="37593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Profundicemos</a:t>
            </a:r>
            <a:endParaRPr sz="4400" dirty="0">
              <a:solidFill>
                <a:srgbClr val="5F3913"/>
              </a:solidFill>
              <a:latin typeface="Overlock"/>
              <a:ea typeface="Overlock"/>
              <a:cs typeface="Overlock"/>
              <a:sym typeface="Overlock"/>
            </a:endParaRPr>
          </a:p>
        </p:txBody>
      </p:sp>
      <p:sp>
        <p:nvSpPr>
          <p:cNvPr id="298" name="Google Shape;298;p25"/>
          <p:cNvSpPr txBox="1"/>
          <p:nvPr/>
        </p:nvSpPr>
        <p:spPr>
          <a:xfrm>
            <a:off x="6794728" y="4974321"/>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a:solidFill>
                  <a:srgbClr val="018443"/>
                </a:solidFill>
                <a:latin typeface="Overlock"/>
                <a:ea typeface="Overlock"/>
                <a:cs typeface="Overlock"/>
                <a:sym typeface="Overlock"/>
              </a:rPr>
              <a:t>10 minutos</a:t>
            </a:r>
            <a:endParaRPr sz="4000">
              <a:solidFill>
                <a:srgbClr val="018443"/>
              </a:solidFill>
              <a:latin typeface="Overlock"/>
              <a:ea typeface="Overlock"/>
              <a:cs typeface="Overlock"/>
              <a:sym typeface="Overlock"/>
            </a:endParaRPr>
          </a:p>
        </p:txBody>
      </p:sp>
      <p:pic>
        <p:nvPicPr>
          <p:cNvPr id="299" name="Google Shape;299;p25" descr="Image result for clock&quot;"/>
          <p:cNvPicPr preferRelativeResize="0"/>
          <p:nvPr/>
        </p:nvPicPr>
        <p:blipFill rotWithShape="1">
          <a:blip r:embed="rId4">
            <a:alphaModFix/>
          </a:blip>
          <a:srcRect/>
          <a:stretch/>
        </p:blipFill>
        <p:spPr>
          <a:xfrm>
            <a:off x="7283159" y="2206897"/>
            <a:ext cx="2525611" cy="2525611"/>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00" name="Google Shape;300;p25"/>
          <p:cNvSpPr/>
          <p:nvPr/>
        </p:nvSpPr>
        <p:spPr>
          <a:xfrm rot="-7398341">
            <a:off x="8725034" y="2912888"/>
            <a:ext cx="215086" cy="735774"/>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1" name="Google Shape;301;p25"/>
          <p:cNvPicPr preferRelativeResize="0"/>
          <p:nvPr/>
        </p:nvPicPr>
        <p:blipFill rotWithShape="1">
          <a:blip r:embed="rId5">
            <a:alphaModFix/>
          </a:blip>
          <a:srcRect/>
          <a:stretch/>
        </p:blipFill>
        <p:spPr>
          <a:xfrm>
            <a:off x="488515" y="1464946"/>
            <a:ext cx="5341337" cy="39281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7" name="Google Shape;307;p26"/>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26</a:t>
            </a:r>
            <a:endParaRPr/>
          </a:p>
        </p:txBody>
      </p:sp>
      <p:cxnSp>
        <p:nvCxnSpPr>
          <p:cNvPr id="308" name="Google Shape;308;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9" name="Google Shape;309;p26"/>
          <p:cNvSpPr txBox="1"/>
          <p:nvPr/>
        </p:nvSpPr>
        <p:spPr>
          <a:xfrm>
            <a:off x="1454866" y="1863461"/>
            <a:ext cx="96384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¿Qué hace la posición de la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Iglesia Católica Romana sobre el arrepentimiento (penitencia) con la certeza del perdón y la salvación?</a:t>
            </a:r>
            <a:endParaRPr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5" name="Google Shape;315;p27"/>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27</a:t>
            </a:r>
            <a:endParaRPr/>
          </a:p>
        </p:txBody>
      </p:sp>
      <p:cxnSp>
        <p:nvCxnSpPr>
          <p:cNvPr id="316" name="Google Shape;316;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7" name="Google Shape;317;p27"/>
          <p:cNvSpPr txBox="1"/>
          <p:nvPr/>
        </p:nvSpPr>
        <p:spPr>
          <a:xfrm>
            <a:off x="905558" y="212120"/>
            <a:ext cx="10316700" cy="60323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p>
          <a:p>
            <a:pPr marL="0" marR="0" lvl="0" indent="0" algn="ctr" rtl="0">
              <a:spcBef>
                <a:spcPts val="0"/>
              </a:spcBef>
              <a:spcAft>
                <a:spcPts val="0"/>
              </a:spcAft>
              <a:buNone/>
            </a:pPr>
            <a:endParaRPr sz="3600" dirty="0">
              <a:solidFill>
                <a:srgbClr val="5F3913"/>
              </a:solidFill>
              <a:latin typeface="Overlock"/>
              <a:ea typeface="Overlock"/>
              <a:cs typeface="Overlock"/>
              <a:sym typeface="Overlock"/>
            </a:endParaRPr>
          </a:p>
          <a:p>
            <a:pPr marL="685800" marR="0" lvl="0" indent="-679450" algn="just" rtl="0">
              <a:spcBef>
                <a:spcPts val="0"/>
              </a:spcBef>
              <a:spcAft>
                <a:spcPts val="0"/>
              </a:spcAft>
              <a:buClr>
                <a:srgbClr val="5F3913"/>
              </a:buClr>
              <a:buSzPts val="3100"/>
              <a:buFont typeface="Arial"/>
              <a:buChar char="•"/>
            </a:pPr>
            <a:r>
              <a:rPr lang="es-CO" sz="3100" dirty="0">
                <a:solidFill>
                  <a:srgbClr val="5F3913"/>
                </a:solidFill>
                <a:latin typeface="Overlock"/>
                <a:ea typeface="Overlock"/>
                <a:cs typeface="Overlock"/>
                <a:sym typeface="Overlock"/>
              </a:rPr>
              <a:t>El catolicismo romano enseña que el arrepentimiento gana u obtiene el perdón. </a:t>
            </a:r>
            <a:endParaRPr sz="1300" dirty="0"/>
          </a:p>
          <a:p>
            <a:pPr marL="685800" marR="0" lvl="0" indent="-679450" algn="just" rtl="0">
              <a:spcBef>
                <a:spcPts val="0"/>
              </a:spcBef>
              <a:spcAft>
                <a:spcPts val="0"/>
              </a:spcAft>
              <a:buClr>
                <a:srgbClr val="018443"/>
              </a:buClr>
              <a:buSzPts val="3100"/>
              <a:buFont typeface="Arial"/>
              <a:buChar char="•"/>
            </a:pPr>
            <a:r>
              <a:rPr lang="es-CO" sz="3100" dirty="0">
                <a:solidFill>
                  <a:srgbClr val="018443"/>
                </a:solidFill>
                <a:latin typeface="Overlock"/>
                <a:ea typeface="Overlock"/>
                <a:cs typeface="Overlock"/>
                <a:sym typeface="Overlock"/>
              </a:rPr>
              <a:t>Siempre que el perdón dependa del hombre, ya sea en parte o en su totalidad, habrá dudas. ¿Fue mi contrición suficientemente sincera, etc.? </a:t>
            </a:r>
            <a:endParaRPr sz="1300" dirty="0"/>
          </a:p>
          <a:p>
            <a:pPr marL="685800" marR="0" lvl="0" indent="-679450" algn="just" rtl="0">
              <a:spcBef>
                <a:spcPts val="0"/>
              </a:spcBef>
              <a:spcAft>
                <a:spcPts val="0"/>
              </a:spcAft>
              <a:buClr>
                <a:srgbClr val="5F3913"/>
              </a:buClr>
              <a:buSzPts val="3100"/>
              <a:buFont typeface="Arial"/>
              <a:buChar char="•"/>
            </a:pPr>
            <a:r>
              <a:rPr lang="es-CO" sz="3100" dirty="0">
                <a:solidFill>
                  <a:srgbClr val="5F3913"/>
                </a:solidFill>
                <a:latin typeface="Overlock"/>
                <a:ea typeface="Overlock"/>
                <a:cs typeface="Overlock"/>
                <a:sym typeface="Overlock"/>
              </a:rPr>
              <a:t>Recuerde, el arrepentimiento no es la causa de nuestro perdón, solo Cristo lo es. El arrepentimiento es algo que un cristiano hará, no para obtener el perdón, sino como una respuesta amorosa al perdón que se da gratuitamente por la gracia de Dios y se recibe a través de la fe. </a:t>
            </a:r>
            <a:endParaRPr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3" name="Google Shape;323;p28"/>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28</a:t>
            </a:r>
            <a:endParaRPr/>
          </a:p>
        </p:txBody>
      </p:sp>
      <p:cxnSp>
        <p:nvCxnSpPr>
          <p:cNvPr id="324" name="Google Shape;324;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5" name="Google Shape;325;p28"/>
          <p:cNvSpPr txBox="1"/>
          <p:nvPr/>
        </p:nvSpPr>
        <p:spPr>
          <a:xfrm>
            <a:off x="0" y="1461691"/>
            <a:ext cx="12192000"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Además de las tres "solas",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la Reforma de la iglesia afirmó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el sacerdocio universal de los creyentes.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¿Qué significa esto y qué efecto tuvo esto en la Iglesia Católica Romana y la cristiandad? </a:t>
            </a:r>
            <a:endParaRPr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1" name="Google Shape;331;p29"/>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29</a:t>
            </a:r>
            <a:endParaRPr/>
          </a:p>
        </p:txBody>
      </p:sp>
      <p:cxnSp>
        <p:nvCxnSpPr>
          <p:cNvPr id="332" name="Google Shape;332;p2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33" name="Google Shape;333;p29"/>
          <p:cNvSpPr txBox="1"/>
          <p:nvPr/>
        </p:nvSpPr>
        <p:spPr>
          <a:xfrm>
            <a:off x="574625" y="181950"/>
            <a:ext cx="10818000" cy="61401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Organizando los puntos</a:t>
            </a:r>
            <a:endParaRPr sz="4400" dirty="0"/>
          </a:p>
          <a:p>
            <a:pPr marL="0" marR="0" lvl="0" indent="0" algn="ctr" rtl="0">
              <a:spcBef>
                <a:spcPts val="0"/>
              </a:spcBef>
              <a:spcAft>
                <a:spcPts val="0"/>
              </a:spcAft>
              <a:buNone/>
            </a:pPr>
            <a:endParaRPr sz="3000" dirty="0">
              <a:solidFill>
                <a:srgbClr val="5F3913"/>
              </a:solidFill>
              <a:latin typeface="Overlock"/>
              <a:ea typeface="Overlock"/>
              <a:cs typeface="Overlock"/>
              <a:sym typeface="Overlock"/>
            </a:endParaRPr>
          </a:p>
          <a:p>
            <a:pPr marL="685800" marR="0" lvl="0" indent="-679450" algn="just" rtl="0">
              <a:spcBef>
                <a:spcPts val="0"/>
              </a:spcBef>
              <a:spcAft>
                <a:spcPts val="0"/>
              </a:spcAft>
              <a:buClr>
                <a:srgbClr val="5F3913"/>
              </a:buClr>
              <a:buSzPts val="2900"/>
              <a:buFont typeface="Arial"/>
              <a:buChar char="•"/>
            </a:pPr>
            <a:r>
              <a:rPr lang="es-CO" sz="2900" dirty="0">
                <a:solidFill>
                  <a:srgbClr val="5F3913"/>
                </a:solidFill>
                <a:latin typeface="Overlock"/>
                <a:ea typeface="Overlock"/>
                <a:cs typeface="Overlock"/>
                <a:sym typeface="Overlock"/>
              </a:rPr>
              <a:t>La Iglesia Católica enseña que solo los sacerdotes y obispos tienen la autoridad para perdonar el pecado dando un poder tremendo a la Iglesia Católica Romana e hizo que la gente dependiera de la Iglesia Católica Romana. </a:t>
            </a:r>
            <a:endParaRPr sz="1300" dirty="0"/>
          </a:p>
          <a:p>
            <a:pPr marL="685800" marR="0" lvl="0" indent="-679450" algn="just" rtl="0">
              <a:spcBef>
                <a:spcPts val="0"/>
              </a:spcBef>
              <a:spcAft>
                <a:spcPts val="0"/>
              </a:spcAft>
              <a:buClr>
                <a:srgbClr val="018443"/>
              </a:buClr>
              <a:buSzPts val="2900"/>
              <a:buFont typeface="Arial"/>
              <a:buChar char="•"/>
            </a:pPr>
            <a:r>
              <a:rPr lang="es-CO" sz="2900" dirty="0">
                <a:solidFill>
                  <a:srgbClr val="018443"/>
                </a:solidFill>
                <a:latin typeface="Overlock"/>
                <a:ea typeface="Overlock"/>
                <a:cs typeface="Overlock"/>
                <a:sym typeface="Overlock"/>
              </a:rPr>
              <a:t>La Reforma enseñó correctamente que todos los cristianos tienen la autoridad para anunciar el perdón al arrepentido y retenerlo al impenitente así rompiendo la dependencia de la gente de la Iglesia Católica Romana y quitando su monopolio del perdón. </a:t>
            </a:r>
            <a:endParaRPr sz="1300" dirty="0"/>
          </a:p>
          <a:p>
            <a:pPr marL="685800" marR="0" lvl="0" indent="-679450" algn="just" rtl="0">
              <a:spcBef>
                <a:spcPts val="0"/>
              </a:spcBef>
              <a:spcAft>
                <a:spcPts val="0"/>
              </a:spcAft>
              <a:buClr>
                <a:srgbClr val="5F3913"/>
              </a:buClr>
              <a:buSzPts val="2900"/>
              <a:buFont typeface="Arial"/>
              <a:buChar char="•"/>
            </a:pPr>
            <a:r>
              <a:rPr lang="es-CO" sz="2900" dirty="0">
                <a:solidFill>
                  <a:srgbClr val="5F3913"/>
                </a:solidFill>
                <a:latin typeface="Overlock"/>
                <a:ea typeface="Overlock"/>
                <a:cs typeface="Overlock"/>
                <a:sym typeface="Overlock"/>
              </a:rPr>
              <a:t>Es importante notar que el poder de perdonar no descansa en la persona sino en la promesa de Dios de que el arrepentido recibirá el perdón. </a:t>
            </a:r>
            <a:endParaRPr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9" name="Google Shape;339;p30"/>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30</a:t>
            </a:r>
            <a:endParaRPr/>
          </a:p>
        </p:txBody>
      </p:sp>
      <p:cxnSp>
        <p:nvCxnSpPr>
          <p:cNvPr id="340" name="Google Shape;340;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41" name="Google Shape;341;p30"/>
          <p:cNvSpPr txBox="1"/>
          <p:nvPr/>
        </p:nvSpPr>
        <p:spPr>
          <a:xfrm>
            <a:off x="1030500" y="2086197"/>
            <a:ext cx="101310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¿Cuál es la diferencia entre un pecado mortal y un pecado venial? ¿Es bíblica tal distinción? </a:t>
            </a:r>
            <a:endParaRPr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10" name="Google Shape;110;p4"/>
          <p:cNvSpPr txBox="1"/>
          <p:nvPr/>
        </p:nvSpPr>
        <p:spPr>
          <a:xfrm>
            <a:off x="0" y="540853"/>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Presentación – 5 minutos</a:t>
            </a:r>
            <a:endParaRPr sz="1100" dirty="0"/>
          </a:p>
        </p:txBody>
      </p:sp>
      <p:pic>
        <p:nvPicPr>
          <p:cNvPr id="111" name="Google Shape;111;p4" descr="Image result for two men greeting&quot;"/>
          <p:cNvPicPr preferRelativeResize="0"/>
          <p:nvPr/>
        </p:nvPicPr>
        <p:blipFill rotWithShape="1">
          <a:blip r:embed="rId4">
            <a:alphaModFix/>
          </a:blip>
          <a:srcRect/>
          <a:stretch/>
        </p:blipFill>
        <p:spPr>
          <a:xfrm>
            <a:off x="214191" y="2180716"/>
            <a:ext cx="3298371" cy="3298371"/>
          </a:xfrm>
          <a:prstGeom prst="rect">
            <a:avLst/>
          </a:prstGeom>
          <a:noFill/>
          <a:ln>
            <a:noFill/>
          </a:ln>
        </p:spPr>
      </p:pic>
      <p:sp>
        <p:nvSpPr>
          <p:cNvPr id="112" name="Google Shape;112;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a:t>
            </a:r>
            <a:endParaRPr/>
          </a:p>
        </p:txBody>
      </p:sp>
      <p:cxnSp>
        <p:nvCxnSpPr>
          <p:cNvPr id="113" name="Google Shape;113;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114" name="Google Shape;114;p4"/>
          <p:cNvSpPr txBox="1"/>
          <p:nvPr/>
        </p:nvSpPr>
        <p:spPr>
          <a:xfrm>
            <a:off x="3750170" y="2071170"/>
            <a:ext cx="77544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000" dirty="0">
                <a:solidFill>
                  <a:srgbClr val="5F3913"/>
                </a:solidFill>
                <a:latin typeface="Overlock"/>
                <a:ea typeface="Overlock"/>
                <a:cs typeface="Overlock"/>
                <a:sym typeface="Overlock"/>
              </a:rPr>
              <a:t>Mi Nombre es 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CO" sz="4000" dirty="0">
                <a:solidFill>
                  <a:srgbClr val="5F3913"/>
                </a:solidFill>
                <a:latin typeface="Overlock"/>
                <a:ea typeface="Overlock"/>
                <a:cs typeface="Overlock"/>
                <a:sym typeface="Overlock"/>
              </a:rPr>
              <a:t>Vivo en _____________________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CO" sz="4000" dirty="0">
                <a:solidFill>
                  <a:srgbClr val="5F3913"/>
                </a:solidFill>
                <a:latin typeface="Overlock"/>
                <a:ea typeface="Overlock"/>
                <a:cs typeface="Overlock"/>
                <a:sym typeface="Overlock"/>
              </a:rPr>
              <a:t>Soy un ____________________</a:t>
            </a:r>
            <a:endParaRPr sz="4000" dirty="0">
              <a:solidFill>
                <a:srgbClr val="5F3913"/>
              </a:solidFill>
              <a:latin typeface="Overlock"/>
              <a:ea typeface="Overlock"/>
              <a:cs typeface="Overlock"/>
              <a:sym typeface="Overlo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47" name="Google Shape;347;p31"/>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31</a:t>
            </a:r>
            <a:endParaRPr/>
          </a:p>
        </p:txBody>
      </p:sp>
      <p:cxnSp>
        <p:nvCxnSpPr>
          <p:cNvPr id="348" name="Google Shape;348;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49" name="Google Shape;349;p31"/>
          <p:cNvSpPr txBox="1"/>
          <p:nvPr/>
        </p:nvSpPr>
        <p:spPr>
          <a:xfrm>
            <a:off x="488525" y="353650"/>
            <a:ext cx="10804200" cy="62153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Organizando los puntos</a:t>
            </a:r>
            <a:endParaRPr sz="4400" dirty="0"/>
          </a:p>
          <a:p>
            <a:pPr marL="0" marR="0" lvl="0" indent="0" algn="ctr" rtl="0">
              <a:spcBef>
                <a:spcPts val="0"/>
              </a:spcBef>
              <a:spcAft>
                <a:spcPts val="0"/>
              </a:spcAft>
              <a:buNone/>
            </a:pPr>
            <a:endParaRPr sz="3000" dirty="0">
              <a:solidFill>
                <a:srgbClr val="5F3913"/>
              </a:solidFill>
              <a:latin typeface="Overlock"/>
              <a:ea typeface="Overlock"/>
              <a:cs typeface="Overlock"/>
              <a:sym typeface="Overlock"/>
            </a:endParaRPr>
          </a:p>
          <a:p>
            <a:pPr marL="514350" marR="0" lvl="0" indent="-285750" algn="just" rtl="0">
              <a:lnSpc>
                <a:spcPct val="107000"/>
              </a:lnSpc>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Los pecados mortales históricos o tradicionales (los siete pecados capitales) de la Iglesia Católica Romana son: lujuria, glotonería, avaricia, pereza, ira, envidia y orgullo. </a:t>
            </a:r>
            <a:endParaRPr dirty="0"/>
          </a:p>
          <a:p>
            <a:pPr marL="514350" marR="0" lvl="0" indent="-285750" algn="just" rtl="0">
              <a:lnSpc>
                <a:spcPct val="107000"/>
              </a:lnSpc>
              <a:spcBef>
                <a:spcPts val="80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En términos generales, la Iglesia Católica Romana enseña que un pecado mortal es el tipo más grave que amenaza al alma con la condenación eterna a menos que sea absuelto antes de la muerte mediante la confesión o la penitencia. </a:t>
            </a:r>
            <a:endParaRPr dirty="0"/>
          </a:p>
          <a:p>
            <a:pPr marL="514350" marR="0" lvl="0" indent="-285750" algn="just" rtl="0">
              <a:lnSpc>
                <a:spcPct val="107000"/>
              </a:lnSpc>
              <a:spcBef>
                <a:spcPts val="80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Un aborto completo, por ejemplo, es un pecado mortal.</a:t>
            </a:r>
            <a:endParaRPr dirty="0"/>
          </a:p>
          <a:p>
            <a:pPr marL="514350" marR="0" lvl="0" indent="-107950" algn="l" rtl="0">
              <a:lnSpc>
                <a:spcPct val="107000"/>
              </a:lnSpc>
              <a:spcBef>
                <a:spcPts val="800"/>
              </a:spcBef>
              <a:spcAft>
                <a:spcPts val="0"/>
              </a:spcAft>
              <a:buClr>
                <a:schemeClr val="dk1"/>
              </a:buClr>
              <a:buSzPts val="2800"/>
              <a:buFont typeface="Arial"/>
              <a:buNone/>
            </a:pPr>
            <a:endParaRPr sz="2800" dirty="0">
              <a:solidFill>
                <a:schemeClr val="dk1"/>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55" name="Google Shape;355;p32"/>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32</a:t>
            </a:r>
            <a:endParaRPr/>
          </a:p>
        </p:txBody>
      </p:sp>
      <p:cxnSp>
        <p:nvCxnSpPr>
          <p:cNvPr id="356" name="Google Shape;356;p3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57" name="Google Shape;357;p32"/>
          <p:cNvSpPr txBox="1"/>
          <p:nvPr/>
        </p:nvSpPr>
        <p:spPr>
          <a:xfrm>
            <a:off x="589965" y="212120"/>
            <a:ext cx="10524900" cy="6209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Organizando los puntos</a:t>
            </a:r>
            <a:endParaRPr sz="4400" dirty="0"/>
          </a:p>
          <a:p>
            <a:pPr marL="0" marR="0" lvl="0" indent="0" algn="ctr" rtl="0">
              <a:spcBef>
                <a:spcPts val="0"/>
              </a:spcBef>
              <a:spcAft>
                <a:spcPts val="0"/>
              </a:spcAft>
              <a:buNone/>
            </a:pPr>
            <a:endParaRPr sz="3200" dirty="0">
              <a:solidFill>
                <a:srgbClr val="5F3913"/>
              </a:solidFill>
              <a:latin typeface="Overlock"/>
              <a:ea typeface="Overlock"/>
              <a:cs typeface="Overlock"/>
              <a:sym typeface="Overlock"/>
            </a:endParaRPr>
          </a:p>
          <a:p>
            <a:pPr marL="514350" marR="0" lvl="0" indent="-285750" algn="just" rtl="0">
              <a:lnSpc>
                <a:spcPct val="107000"/>
              </a:lnSpc>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Un pecado venial es un pecado de debilidad que no indica un alejamiento deliberado de Dios. </a:t>
            </a:r>
            <a:endParaRPr dirty="0"/>
          </a:p>
          <a:p>
            <a:pPr marL="514350" marR="0" lvl="0" indent="-285750" algn="just" rtl="0">
              <a:lnSpc>
                <a:spcPct val="107000"/>
              </a:lnSpc>
              <a:spcBef>
                <a:spcPts val="80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La iglesia luterana no usa los términos pecados mortales y veniales. Tampoco la Biblia. Sin embargo, si hablamos de pecados de debilidad cometidos por creyentes vs. pecados que desde un juicio humano, indican una ausencia de fe. </a:t>
            </a:r>
            <a:endParaRPr dirty="0"/>
          </a:p>
          <a:p>
            <a:pPr marL="514350" marR="0" lvl="0" indent="-285750" algn="just" rtl="0">
              <a:lnSpc>
                <a:spcPct val="107000"/>
              </a:lnSpc>
              <a:spcBef>
                <a:spcPts val="80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Solo Dios puede leer el corazón y determinar si el pecado fue causado por una fe débil o decaída o por una falta de fe.</a:t>
            </a:r>
            <a:endParaRPr sz="3200"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3" name="Google Shape;363;p33"/>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33</a:t>
            </a:r>
            <a:endParaRPr/>
          </a:p>
        </p:txBody>
      </p:sp>
      <p:cxnSp>
        <p:nvCxnSpPr>
          <p:cNvPr id="364" name="Google Shape;364;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5" name="Google Shape;365;p33"/>
          <p:cNvSpPr txBox="1"/>
          <p:nvPr/>
        </p:nvSpPr>
        <p:spPr>
          <a:xfrm>
            <a:off x="1276800" y="1507826"/>
            <a:ext cx="9638400"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el verdadero evangelio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del perdón total y gratuito a través de la fe en Cristo hace innecesario el sacramento de la penitencia de la Iglesia Católica Romana? </a:t>
            </a:r>
            <a:endParaRPr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1" name="Google Shape;371;p34"/>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34</a:t>
            </a:r>
            <a:endParaRPr/>
          </a:p>
        </p:txBody>
      </p:sp>
      <p:cxnSp>
        <p:nvCxnSpPr>
          <p:cNvPr id="372" name="Google Shape;372;p3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73" name="Google Shape;373;p34"/>
          <p:cNvSpPr txBox="1"/>
          <p:nvPr/>
        </p:nvSpPr>
        <p:spPr>
          <a:xfrm>
            <a:off x="488524" y="353650"/>
            <a:ext cx="10754100" cy="565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Organizando los puntos</a:t>
            </a:r>
            <a:endParaRPr sz="4400" dirty="0"/>
          </a:p>
          <a:p>
            <a:pPr marL="0" marR="0" lvl="0" indent="0" algn="ctr" rtl="0">
              <a:spcBef>
                <a:spcPts val="0"/>
              </a:spcBef>
              <a:spcAft>
                <a:spcPts val="0"/>
              </a:spcAft>
              <a:buNone/>
            </a:pPr>
            <a:endParaRPr sz="3000" dirty="0">
              <a:solidFill>
                <a:srgbClr val="5F3913"/>
              </a:solidFill>
              <a:latin typeface="Overlock"/>
              <a:ea typeface="Overlock"/>
              <a:cs typeface="Overlock"/>
              <a:sym typeface="Overlock"/>
            </a:endParaRPr>
          </a:p>
          <a:p>
            <a:pPr marL="514350" marR="0" lvl="0" indent="-285750" algn="just" rtl="0">
              <a:lnSpc>
                <a:spcPct val="107000"/>
              </a:lnSpc>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El error con el concepto de arrepentimiento de la Iglesia Católica Romana es que se considera la causa del perdón. </a:t>
            </a:r>
            <a:endParaRPr dirty="0"/>
          </a:p>
          <a:p>
            <a:pPr marL="514350" marR="0" lvl="0" indent="-285750" algn="just" rtl="0">
              <a:lnSpc>
                <a:spcPct val="107000"/>
              </a:lnSpc>
              <a:spcBef>
                <a:spcPts val="80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Esto contradice el evangelio que dice que solo Cristo es la causa de nuestro perdón y que solo la fe en Cristo es necesaria para la salvación. </a:t>
            </a:r>
            <a:endParaRPr dirty="0"/>
          </a:p>
          <a:p>
            <a:pPr marL="514350" marR="0" lvl="0" indent="-285750" algn="just" rtl="0">
              <a:lnSpc>
                <a:spcPct val="107000"/>
              </a:lnSpc>
              <a:spcBef>
                <a:spcPts val="80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Sin embargo, el arrepentimiento es fruto y prueba de fe. Donde no hay arrepentimiento es porque no hay fe. Donde no hay fe, no hay perdón, solo condenación.</a:t>
            </a:r>
            <a:endParaRPr sz="2800" dirty="0">
              <a:solidFill>
                <a:schemeClr val="dk1"/>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9" name="Google Shape;379;p35"/>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35</a:t>
            </a:r>
            <a:endParaRPr/>
          </a:p>
        </p:txBody>
      </p:sp>
      <p:cxnSp>
        <p:nvCxnSpPr>
          <p:cNvPr id="380" name="Google Shape;380;p3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1" name="Google Shape;381;p35"/>
          <p:cNvSpPr txBox="1"/>
          <p:nvPr/>
        </p:nvSpPr>
        <p:spPr>
          <a:xfrm>
            <a:off x="4064755" y="2367000"/>
            <a:ext cx="73716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2b</a:t>
            </a:r>
            <a:r>
              <a:rPr lang="es-CO" sz="4400" dirty="0">
                <a:solidFill>
                  <a:srgbClr val="018443"/>
                </a:solidFill>
                <a:latin typeface="Overlock"/>
                <a:ea typeface="Overlock"/>
                <a:cs typeface="Overlock"/>
                <a:sym typeface="Overlock"/>
              </a:rPr>
              <a:t> - La doctrina católica romana del perdón de pecados eterno versus temporal</a:t>
            </a:r>
            <a:endParaRPr sz="4400" dirty="0">
              <a:solidFill>
                <a:srgbClr val="018443"/>
              </a:solidFill>
              <a:latin typeface="Overlock"/>
              <a:ea typeface="Overlock"/>
              <a:cs typeface="Overlock"/>
              <a:sym typeface="Overlock"/>
            </a:endParaRPr>
          </a:p>
        </p:txBody>
      </p:sp>
      <p:pic>
        <p:nvPicPr>
          <p:cNvPr id="382" name="Google Shape;382;p35" descr="Pausa – Calamitiche"/>
          <p:cNvPicPr preferRelativeResize="0"/>
          <p:nvPr/>
        </p:nvPicPr>
        <p:blipFill rotWithShape="1">
          <a:blip r:embed="rId4">
            <a:alphaModFix/>
          </a:blip>
          <a:srcRect/>
          <a:stretch/>
        </p:blipFill>
        <p:spPr>
          <a:xfrm>
            <a:off x="402333" y="1664330"/>
            <a:ext cx="3529340" cy="35293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388" name="Google Shape;388;p36" descr="Image result for repaso&quot;"/>
          <p:cNvPicPr preferRelativeResize="0"/>
          <p:nvPr/>
        </p:nvPicPr>
        <p:blipFill rotWithShape="1">
          <a:blip r:embed="rId4">
            <a:alphaModFix/>
          </a:blip>
          <a:srcRect/>
          <a:stretch/>
        </p:blipFill>
        <p:spPr>
          <a:xfrm>
            <a:off x="2798621" y="2044555"/>
            <a:ext cx="6594757" cy="1858677"/>
          </a:xfrm>
          <a:prstGeom prst="rect">
            <a:avLst/>
          </a:prstGeom>
          <a:noFill/>
          <a:ln>
            <a:noFill/>
          </a:ln>
        </p:spPr>
      </p:pic>
      <p:sp>
        <p:nvSpPr>
          <p:cNvPr id="389" name="Google Shape;389;p3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10-15 Minutos</a:t>
            </a:r>
            <a:endParaRPr sz="4400" dirty="0">
              <a:solidFill>
                <a:srgbClr val="018443"/>
              </a:solidFill>
              <a:latin typeface="Overlock"/>
              <a:ea typeface="Overlock"/>
              <a:cs typeface="Overlock"/>
              <a:sym typeface="Overlock"/>
            </a:endParaRPr>
          </a:p>
        </p:txBody>
      </p:sp>
      <p:sp>
        <p:nvSpPr>
          <p:cNvPr id="390" name="Google Shape;390;p36"/>
          <p:cNvSpPr txBox="1"/>
          <p:nvPr/>
        </p:nvSpPr>
        <p:spPr>
          <a:xfrm>
            <a:off x="488514" y="6276548"/>
            <a:ext cx="15395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36</a:t>
            </a:r>
            <a:endParaRPr/>
          </a:p>
        </p:txBody>
      </p:sp>
      <p:cxnSp>
        <p:nvCxnSpPr>
          <p:cNvPr id="391" name="Google Shape;391;p3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3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97" name="Google Shape;397;p37"/>
          <p:cNvSpPr txBox="1"/>
          <p:nvPr/>
        </p:nvSpPr>
        <p:spPr>
          <a:xfrm>
            <a:off x="1033617" y="1586208"/>
            <a:ext cx="101073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Según la Iglesia Católica Romana: ¿Qué es el perdón eterno y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cómo se obtiene? </a:t>
            </a:r>
            <a:endParaRPr sz="4400" dirty="0">
              <a:solidFill>
                <a:srgbClr val="5F3913"/>
              </a:solidFill>
              <a:latin typeface="Overlock"/>
              <a:ea typeface="Overlock"/>
              <a:cs typeface="Overlock"/>
              <a:sym typeface="Overlock"/>
            </a:endParaRPr>
          </a:p>
        </p:txBody>
      </p:sp>
      <p:sp>
        <p:nvSpPr>
          <p:cNvPr id="398" name="Google Shape;398;p37"/>
          <p:cNvSpPr txBox="1"/>
          <p:nvPr/>
        </p:nvSpPr>
        <p:spPr>
          <a:xfrm>
            <a:off x="1114873" y="4346855"/>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399" name="Google Shape;399;p37"/>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37</a:t>
            </a:r>
            <a:endParaRPr/>
          </a:p>
        </p:txBody>
      </p:sp>
      <p:cxnSp>
        <p:nvCxnSpPr>
          <p:cNvPr id="400" name="Google Shape;400;p3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 calcmode="lin" valueType="num">
                                      <p:cBhvr additive="base">
                                        <p:cTn id="7" dur="500"/>
                                        <p:tgtEl>
                                          <p:spTgt spid="3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06" name="Google Shape;406;p38"/>
          <p:cNvSpPr txBox="1"/>
          <p:nvPr/>
        </p:nvSpPr>
        <p:spPr>
          <a:xfrm>
            <a:off x="1042307" y="212120"/>
            <a:ext cx="1010738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Según la Iglesia Católica Romana:</a:t>
            </a:r>
            <a:endParaRPr sz="36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 ¿Qué es el perdón eterno y cómo se obtiene? </a:t>
            </a:r>
            <a:endParaRPr sz="3600" dirty="0">
              <a:solidFill>
                <a:srgbClr val="5F3913"/>
              </a:solidFill>
              <a:latin typeface="Overlock"/>
              <a:ea typeface="Overlock"/>
              <a:cs typeface="Overlock"/>
              <a:sym typeface="Overlock"/>
            </a:endParaRPr>
          </a:p>
        </p:txBody>
      </p:sp>
      <p:sp>
        <p:nvSpPr>
          <p:cNvPr id="407" name="Google Shape;407;p38"/>
          <p:cNvSpPr txBox="1"/>
          <p:nvPr/>
        </p:nvSpPr>
        <p:spPr>
          <a:xfrm>
            <a:off x="687200" y="1522275"/>
            <a:ext cx="10567800" cy="48639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18443"/>
              </a:buClr>
              <a:buSzPts val="3100"/>
              <a:buFont typeface="Arial"/>
              <a:buChar char="•"/>
            </a:pPr>
            <a:r>
              <a:rPr lang="es-CO" sz="3100" dirty="0">
                <a:solidFill>
                  <a:srgbClr val="018443"/>
                </a:solidFill>
                <a:latin typeface="Overlock"/>
                <a:ea typeface="Overlock"/>
                <a:cs typeface="Overlock"/>
                <a:sym typeface="Overlock"/>
              </a:rPr>
              <a:t>La Iglesia Católica enseña que el sacrificio de Jesús pagó el castigo eterno vinculado al pecado. La culpa del pecado y el castigo eterno se eliminan en los sacramentos católicos del bautismo y la penitencia. </a:t>
            </a:r>
            <a:endParaRPr dirty="0"/>
          </a:p>
          <a:p>
            <a:pPr marL="285750" marR="0" lvl="0" indent="-285750" algn="just" rtl="0">
              <a:spcBef>
                <a:spcPts val="0"/>
              </a:spcBef>
              <a:spcAft>
                <a:spcPts val="0"/>
              </a:spcAft>
              <a:buClr>
                <a:schemeClr val="dk1"/>
              </a:buClr>
              <a:buSzPts val="3100"/>
              <a:buFont typeface="Arial"/>
              <a:buChar char="•"/>
            </a:pPr>
            <a:r>
              <a:rPr lang="es-CO" sz="3100" dirty="0">
                <a:solidFill>
                  <a:schemeClr val="dk1"/>
                </a:solidFill>
                <a:latin typeface="Overlock"/>
                <a:ea typeface="Overlock"/>
                <a:cs typeface="Overlock"/>
                <a:sym typeface="Overlock"/>
              </a:rPr>
              <a:t>Si bien la culpa del pecado y el castigo eterno se eliminan en los sacramentos católicos del bautismo y la penitencia, las consecuencias temporales del pecado también deben satisfacerse. Peor aún, </a:t>
            </a:r>
            <a:r>
              <a:rPr lang="es-CO" sz="3100" u="sng" dirty="0">
                <a:solidFill>
                  <a:schemeClr val="dk1"/>
                </a:solidFill>
                <a:latin typeface="Overlock"/>
                <a:ea typeface="Overlock"/>
                <a:cs typeface="Overlock"/>
                <a:sym typeface="Overlock"/>
              </a:rPr>
              <a:t>hasta que se satisfagan las consecuencias temporales, no se puede alcanzar el cielo. </a:t>
            </a:r>
            <a:endParaRPr sz="3100" u="sng" dirty="0">
              <a:solidFill>
                <a:schemeClr val="dk1"/>
              </a:solidFill>
              <a:latin typeface="Overlock"/>
              <a:ea typeface="Overlock"/>
              <a:cs typeface="Overlock"/>
              <a:sym typeface="Overlock"/>
            </a:endParaRPr>
          </a:p>
          <a:p>
            <a:pPr marL="0" marR="0" lvl="0" indent="0" algn="just" rtl="0">
              <a:spcBef>
                <a:spcPts val="0"/>
              </a:spcBef>
              <a:spcAft>
                <a:spcPts val="0"/>
              </a:spcAft>
              <a:buNone/>
            </a:pPr>
            <a:r>
              <a:rPr lang="es-CO" sz="3100" dirty="0">
                <a:solidFill>
                  <a:schemeClr val="dk1"/>
                </a:solidFill>
                <a:latin typeface="Overlock"/>
                <a:ea typeface="Overlock"/>
                <a:cs typeface="Overlock"/>
                <a:sym typeface="Overlock"/>
              </a:rPr>
              <a:t>   (CC 1263, 1469)</a:t>
            </a:r>
            <a:endParaRPr sz="3100" dirty="0">
              <a:solidFill>
                <a:schemeClr val="dk1"/>
              </a:solidFill>
              <a:latin typeface="Overlock"/>
              <a:ea typeface="Overlock"/>
              <a:cs typeface="Overlock"/>
              <a:sym typeface="Overlock"/>
            </a:endParaRPr>
          </a:p>
        </p:txBody>
      </p:sp>
      <p:sp>
        <p:nvSpPr>
          <p:cNvPr id="408" name="Google Shape;408;p38"/>
          <p:cNvSpPr txBox="1"/>
          <p:nvPr/>
        </p:nvSpPr>
        <p:spPr>
          <a:xfrm>
            <a:off x="488514" y="6276548"/>
            <a:ext cx="1563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38</a:t>
            </a:r>
            <a:endParaRPr/>
          </a:p>
        </p:txBody>
      </p:sp>
      <p:cxnSp>
        <p:nvCxnSpPr>
          <p:cNvPr id="409" name="Google Shape;409;p3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 calcmode="lin" valueType="num">
                                      <p:cBhvr additive="base">
                                        <p:cTn id="7" dur="500"/>
                                        <p:tgtEl>
                                          <p:spTgt spid="4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7">
                                            <p:txEl>
                                              <p:pRg st="1" end="1"/>
                                            </p:txEl>
                                          </p:spTgt>
                                        </p:tgtEl>
                                        <p:attrNameLst>
                                          <p:attrName>style.visibility</p:attrName>
                                        </p:attrNameLst>
                                      </p:cBhvr>
                                      <p:to>
                                        <p:strVal val="visible"/>
                                      </p:to>
                                    </p:set>
                                    <p:anim calcmode="lin" valueType="num">
                                      <p:cBhvr additive="base">
                                        <p:cTn id="12" dur="500"/>
                                        <p:tgtEl>
                                          <p:spTgt spid="4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7">
                                            <p:txEl>
                                              <p:pRg st="2" end="2"/>
                                            </p:txEl>
                                          </p:spTgt>
                                        </p:tgtEl>
                                        <p:attrNameLst>
                                          <p:attrName>style.visibility</p:attrName>
                                        </p:attrNameLst>
                                      </p:cBhvr>
                                      <p:to>
                                        <p:strVal val="visible"/>
                                      </p:to>
                                    </p:set>
                                    <p:anim calcmode="lin" valueType="num">
                                      <p:cBhvr additive="base">
                                        <p:cTn id="17" dur="500"/>
                                        <p:tgtEl>
                                          <p:spTgt spid="4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15" name="Google Shape;415;p39"/>
          <p:cNvSpPr txBox="1"/>
          <p:nvPr/>
        </p:nvSpPr>
        <p:spPr>
          <a:xfrm>
            <a:off x="1042350" y="1691988"/>
            <a:ext cx="101073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Según la Iglesia Católica Romana: ¿Qué es el perdón temporal y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cómo se obtiene? </a:t>
            </a:r>
            <a:endParaRPr sz="4400" dirty="0">
              <a:solidFill>
                <a:srgbClr val="5F3913"/>
              </a:solidFill>
              <a:latin typeface="Overlock"/>
              <a:ea typeface="Overlock"/>
              <a:cs typeface="Overlock"/>
              <a:sym typeface="Overlock"/>
            </a:endParaRPr>
          </a:p>
        </p:txBody>
      </p:sp>
      <p:sp>
        <p:nvSpPr>
          <p:cNvPr id="416" name="Google Shape;416;p39"/>
          <p:cNvSpPr txBox="1"/>
          <p:nvPr/>
        </p:nvSpPr>
        <p:spPr>
          <a:xfrm>
            <a:off x="1123606" y="4343136"/>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018443"/>
                </a:solidFill>
                <a:latin typeface="Overlock"/>
                <a:ea typeface="Overlock"/>
                <a:cs typeface="Overlock"/>
                <a:sym typeface="Overlock"/>
              </a:rPr>
              <a:t>Comparemos, veamos lo que otros han dicho</a:t>
            </a:r>
            <a:endParaRPr sz="3600" dirty="0">
              <a:solidFill>
                <a:srgbClr val="018443"/>
              </a:solidFill>
              <a:latin typeface="Overlock"/>
              <a:ea typeface="Overlock"/>
              <a:cs typeface="Overlock"/>
              <a:sym typeface="Overlock"/>
            </a:endParaRPr>
          </a:p>
        </p:txBody>
      </p:sp>
      <p:sp>
        <p:nvSpPr>
          <p:cNvPr id="417" name="Google Shape;417;p39"/>
          <p:cNvSpPr txBox="1"/>
          <p:nvPr/>
        </p:nvSpPr>
        <p:spPr>
          <a:xfrm>
            <a:off x="488514" y="6276548"/>
            <a:ext cx="1563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39</a:t>
            </a:r>
            <a:endParaRPr/>
          </a:p>
        </p:txBody>
      </p:sp>
      <p:cxnSp>
        <p:nvCxnSpPr>
          <p:cNvPr id="418" name="Google Shape;418;p3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500"/>
                                        <p:tgtEl>
                                          <p:spTgt spid="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4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24" name="Google Shape;424;p40"/>
          <p:cNvSpPr txBox="1"/>
          <p:nvPr/>
        </p:nvSpPr>
        <p:spPr>
          <a:xfrm>
            <a:off x="488515" y="212120"/>
            <a:ext cx="11223873"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Según la Iglesia Católica Romana:</a:t>
            </a:r>
            <a:endParaRPr sz="32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 ¿Qué es el perdón temporal y cómo se obtiene? </a:t>
            </a:r>
            <a:endParaRPr sz="3200" dirty="0">
              <a:solidFill>
                <a:srgbClr val="5F3913"/>
              </a:solidFill>
              <a:latin typeface="Overlock"/>
              <a:ea typeface="Overlock"/>
              <a:cs typeface="Overlock"/>
              <a:sym typeface="Overlock"/>
            </a:endParaRPr>
          </a:p>
        </p:txBody>
      </p:sp>
      <p:sp>
        <p:nvSpPr>
          <p:cNvPr id="425" name="Google Shape;425;p40"/>
          <p:cNvSpPr txBox="1"/>
          <p:nvPr/>
        </p:nvSpPr>
        <p:spPr>
          <a:xfrm>
            <a:off x="836600" y="1256275"/>
            <a:ext cx="10331100" cy="48639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18443"/>
              </a:buClr>
              <a:buSzPts val="3100"/>
              <a:buFont typeface="Arial"/>
              <a:buChar char="•"/>
            </a:pPr>
            <a:r>
              <a:rPr lang="es-CO" sz="3100" dirty="0">
                <a:solidFill>
                  <a:srgbClr val="018443"/>
                </a:solidFill>
                <a:latin typeface="Overlock"/>
                <a:ea typeface="Overlock"/>
                <a:cs typeface="Overlock"/>
                <a:sym typeface="Overlock"/>
              </a:rPr>
              <a:t>Mayormente, a través del sacramento de la Penitencia. El último de los cuatro pasos de la Penitencia es la satisfacción, que debe seguirse; si no es así, la persona no está verdaderamente perdonada: "debe" satisfacer "o" expiar sus pecados. (CC 1459) </a:t>
            </a:r>
            <a:endParaRPr dirty="0"/>
          </a:p>
          <a:p>
            <a:pPr marL="285750" marR="0" lvl="0" indent="-285750" algn="just" rtl="0">
              <a:spcBef>
                <a:spcPts val="0"/>
              </a:spcBef>
              <a:spcAft>
                <a:spcPts val="0"/>
              </a:spcAft>
              <a:buClr>
                <a:srgbClr val="5F3913"/>
              </a:buClr>
              <a:buSzPts val="3100"/>
              <a:buFont typeface="Arial"/>
              <a:buChar char="•"/>
            </a:pPr>
            <a:r>
              <a:rPr lang="es-CO" sz="3100" dirty="0">
                <a:solidFill>
                  <a:srgbClr val="5F3913"/>
                </a:solidFill>
                <a:latin typeface="Overlock"/>
                <a:ea typeface="Overlock"/>
                <a:cs typeface="Overlock"/>
                <a:sym typeface="Overlock"/>
              </a:rPr>
              <a:t>En el catolicismo, la satisfacción obtiene el perdón temporal de los pecados que “puede consistir en la oración, en ofrendas, en obras de misericordia, servicios al prójimo, privaciones voluntarias, sacrificios, y sobre todo, la aceptación paciente de la cruz que debemos llevar”. (CC 1460)</a:t>
            </a:r>
            <a:endParaRPr sz="3100" dirty="0">
              <a:solidFill>
                <a:srgbClr val="5F3913"/>
              </a:solidFill>
              <a:latin typeface="Overlock"/>
              <a:ea typeface="Overlock"/>
              <a:cs typeface="Overlock"/>
              <a:sym typeface="Overlock"/>
            </a:endParaRPr>
          </a:p>
        </p:txBody>
      </p:sp>
      <p:cxnSp>
        <p:nvCxnSpPr>
          <p:cNvPr id="427" name="Google Shape;427;p4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 calcmode="lin" valueType="num">
                                      <p:cBhvr additive="base">
                                        <p:cTn id="7"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5">
                                            <p:txEl>
                                              <p:pRg st="1" end="1"/>
                                            </p:txEl>
                                          </p:spTgt>
                                        </p:tgtEl>
                                        <p:attrNameLst>
                                          <p:attrName>style.visibility</p:attrName>
                                        </p:attrNameLst>
                                      </p:cBhvr>
                                      <p:to>
                                        <p:strVal val="visible"/>
                                      </p:to>
                                    </p:set>
                                    <p:anim calcmode="lin" valueType="num">
                                      <p:cBhvr additive="base">
                                        <p:cTn id="12" dur="500"/>
                                        <p:tgtEl>
                                          <p:spTgt spid="4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descr="Screen Clipping"/>
          <p:cNvPicPr preferRelativeResize="0"/>
          <p:nvPr/>
        </p:nvPicPr>
        <p:blipFill rotWithShape="1">
          <a:blip r:embed="rId3">
            <a:alphaModFix/>
          </a:blip>
          <a:srcRect/>
          <a:stretch/>
        </p:blipFill>
        <p:spPr>
          <a:xfrm>
            <a:off x="12655058" y="5168834"/>
            <a:ext cx="980260" cy="643328"/>
          </a:xfrm>
          <a:prstGeom prst="rect">
            <a:avLst/>
          </a:prstGeom>
          <a:noFill/>
          <a:ln>
            <a:noFill/>
          </a:ln>
        </p:spPr>
      </p:pic>
      <p:sp>
        <p:nvSpPr>
          <p:cNvPr id="120" name="Google Shape;120;p5"/>
          <p:cNvSpPr txBox="1"/>
          <p:nvPr/>
        </p:nvSpPr>
        <p:spPr>
          <a:xfrm>
            <a:off x="587831" y="486562"/>
            <a:ext cx="11174400" cy="5325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3400" dirty="0">
                <a:solidFill>
                  <a:srgbClr val="5F3913"/>
                </a:solidFill>
                <a:latin typeface="Overlock"/>
                <a:ea typeface="Overlock"/>
                <a:cs typeface="Overlock"/>
                <a:sym typeface="Overlock"/>
              </a:rPr>
              <a:t>Padre Celestial, mediante la vida perfecta de Cristo, su muerte inmerecida y su resurrección, la humanidad obtuvo la seguridad del perdón de los pecados. Como embajadores suyos, nos ha confiado este mensaje de perdón. Para aquellos que están arrepentidos, tenemos el gozo y el privilegio de anunciar que sus pecados han sido perdonados. Para aquellos que son impenitentes, tenemos la gran responsabilidad de retener este perdón, siempre con la esperanza de que los lleve a un verdadero arrepentimiento. En el nombre de Jesús, te pedimos que nos pongas a la altura de esta tarea. Amén.  </a:t>
            </a:r>
            <a:endParaRPr sz="3400" dirty="0">
              <a:solidFill>
                <a:srgbClr val="5F3913"/>
              </a:solidFill>
              <a:latin typeface="Overlock"/>
              <a:ea typeface="Overlock"/>
              <a:cs typeface="Overlock"/>
              <a:sym typeface="Overlock"/>
            </a:endParaRPr>
          </a:p>
        </p:txBody>
      </p:sp>
      <p:pic>
        <p:nvPicPr>
          <p:cNvPr id="121" name="Google Shape;121;p5" descr="Image result for praying hands"/>
          <p:cNvPicPr preferRelativeResize="0"/>
          <p:nvPr/>
        </p:nvPicPr>
        <p:blipFill rotWithShape="1">
          <a:blip r:embed="rId4">
            <a:alphaModFix/>
          </a:blip>
          <a:srcRect l="17888" t="4477" r="16983" b="8684"/>
          <a:stretch/>
        </p:blipFill>
        <p:spPr>
          <a:xfrm>
            <a:off x="10798213" y="5360526"/>
            <a:ext cx="964015" cy="1285354"/>
          </a:xfrm>
          <a:prstGeom prst="rect">
            <a:avLst/>
          </a:prstGeom>
          <a:noFill/>
          <a:ln>
            <a:noFill/>
          </a:ln>
        </p:spPr>
      </p:pic>
      <p:sp>
        <p:nvSpPr>
          <p:cNvPr id="122" name="Google Shape;122;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a:t>
            </a:r>
            <a:endParaRPr/>
          </a:p>
        </p:txBody>
      </p:sp>
      <p:cxnSp>
        <p:nvCxnSpPr>
          <p:cNvPr id="123" name="Google Shape;123;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4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33" name="Google Shape;433;p41"/>
          <p:cNvSpPr txBox="1"/>
          <p:nvPr/>
        </p:nvSpPr>
        <p:spPr>
          <a:xfrm>
            <a:off x="488515" y="938001"/>
            <a:ext cx="11054100" cy="35393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Con respecto al perdón temporal de los pecados:</a:t>
            </a:r>
            <a:endParaRPr sz="32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 ¿Qué nos dice Romanos 3:2ss, 28? </a:t>
            </a:r>
            <a:endParaRPr sz="32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"Por cuanto todos pecaron y están destituidos de la gloria de Dios; pero son justificados (perdonados) gratuitamente por su gracia, mediante la redención que proveyó Cristo Jesús […] </a:t>
            </a:r>
            <a:endParaRPr sz="32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Por lo tanto, llegamos a la conclusión de que el hombre es justificado por la fe, sin las obras de la ley." </a:t>
            </a:r>
            <a:endParaRPr sz="3200" dirty="0">
              <a:solidFill>
                <a:srgbClr val="5F3913"/>
              </a:solidFill>
              <a:latin typeface="Overlock"/>
              <a:ea typeface="Overlock"/>
              <a:cs typeface="Overlock"/>
              <a:sym typeface="Overlock"/>
            </a:endParaRPr>
          </a:p>
        </p:txBody>
      </p:sp>
      <p:sp>
        <p:nvSpPr>
          <p:cNvPr id="434" name="Google Shape;434;p41"/>
          <p:cNvSpPr txBox="1"/>
          <p:nvPr/>
        </p:nvSpPr>
        <p:spPr>
          <a:xfrm>
            <a:off x="1114873" y="4916806"/>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435" name="Google Shape;435;p41"/>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41</a:t>
            </a:r>
            <a:endParaRPr/>
          </a:p>
        </p:txBody>
      </p:sp>
      <p:cxnSp>
        <p:nvCxnSpPr>
          <p:cNvPr id="436" name="Google Shape;436;p4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500"/>
                                        <p:tgtEl>
                                          <p:spTgt spid="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4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42" name="Google Shape;442;p42"/>
          <p:cNvSpPr txBox="1"/>
          <p:nvPr/>
        </p:nvSpPr>
        <p:spPr>
          <a:xfrm>
            <a:off x="793259" y="449821"/>
            <a:ext cx="1029037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Con respecto al perdón temporal de los pecados: </a:t>
            </a:r>
            <a:endParaRPr sz="36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600" dirty="0">
                <a:solidFill>
                  <a:srgbClr val="5F3913"/>
                </a:solidFill>
                <a:latin typeface="Overlock"/>
                <a:ea typeface="Overlock"/>
                <a:cs typeface="Overlock"/>
                <a:sym typeface="Overlock"/>
              </a:rPr>
              <a:t>¿Qué nos dice Romanos 3:2ss, 28?</a:t>
            </a:r>
            <a:endParaRPr sz="3600" dirty="0">
              <a:solidFill>
                <a:srgbClr val="5F3913"/>
              </a:solidFill>
              <a:latin typeface="Overlock"/>
              <a:ea typeface="Overlock"/>
              <a:cs typeface="Overlock"/>
              <a:sym typeface="Overlock"/>
            </a:endParaRPr>
          </a:p>
        </p:txBody>
      </p:sp>
      <p:sp>
        <p:nvSpPr>
          <p:cNvPr id="443" name="Google Shape;443;p42"/>
          <p:cNvSpPr txBox="1"/>
          <p:nvPr/>
        </p:nvSpPr>
        <p:spPr>
          <a:xfrm>
            <a:off x="894750" y="1918475"/>
            <a:ext cx="10402500" cy="40329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La Iglesia Católica Romana enseña que el perdón por el castigo temporal del pecado debe ganarse.</a:t>
            </a:r>
            <a:endParaRPr dirty="0"/>
          </a:p>
          <a:p>
            <a:pPr marL="457200" marR="0" lvl="0" indent="-457200" algn="just" rtl="0">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La Biblia nos dice que el perdón es un regalo que se recibe a través de la fe (Efesios 2: 8,9 - Romanos 3: 23,24) sin las obras de la ley (buenas obras). </a:t>
            </a:r>
            <a:endParaRPr dirty="0"/>
          </a:p>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La Biblia tampoco divide el castigo por el pecado en dos grupos: el castigo eterno pagado por el sacrificio de Cristo y el castigo temporal que debe pagar el individuo.</a:t>
            </a:r>
            <a:endParaRPr sz="3200" dirty="0">
              <a:solidFill>
                <a:schemeClr val="dk1"/>
              </a:solidFill>
              <a:latin typeface="Overlock"/>
              <a:ea typeface="Overlock"/>
              <a:cs typeface="Overlock"/>
              <a:sym typeface="Overlock"/>
            </a:endParaRPr>
          </a:p>
        </p:txBody>
      </p:sp>
      <p:sp>
        <p:nvSpPr>
          <p:cNvPr id="444" name="Google Shape;444;p42"/>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42</a:t>
            </a:r>
            <a:endParaRPr/>
          </a:p>
        </p:txBody>
      </p:sp>
      <p:cxnSp>
        <p:nvCxnSpPr>
          <p:cNvPr id="445" name="Google Shape;445;p4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 calcmode="lin" valueType="num">
                                      <p:cBhvr additive="base">
                                        <p:cTn id="7" dur="500"/>
                                        <p:tgtEl>
                                          <p:spTgt spid="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 calcmode="lin" valueType="num">
                                      <p:cBhvr additive="base">
                                        <p:cTn id="12" dur="500"/>
                                        <p:tgtEl>
                                          <p:spTgt spid="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 calcmode="lin" valueType="num">
                                      <p:cBhvr additive="base">
                                        <p:cTn id="17" dur="500"/>
                                        <p:tgtEl>
                                          <p:spTgt spid="4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51" name="Google Shape;451;p43"/>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43</a:t>
            </a:r>
            <a:endParaRPr/>
          </a:p>
        </p:txBody>
      </p:sp>
      <p:cxnSp>
        <p:nvCxnSpPr>
          <p:cNvPr id="452" name="Google Shape;452;p4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53" name="Google Shape;453;p43"/>
          <p:cNvSpPr txBox="1"/>
          <p:nvPr/>
        </p:nvSpPr>
        <p:spPr>
          <a:xfrm>
            <a:off x="1602000" y="1028363"/>
            <a:ext cx="8988000" cy="4801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dirty="0">
                <a:solidFill>
                  <a:schemeClr val="accent4">
                    <a:lumMod val="50000"/>
                  </a:schemeClr>
                </a:solidFill>
                <a:latin typeface="Arial"/>
                <a:ea typeface="Arial"/>
                <a:cs typeface="Arial"/>
                <a:sym typeface="Arial"/>
              </a:rPr>
              <a:t>El perdón eterno </a:t>
            </a:r>
            <a:r>
              <a:rPr lang="es-CO" sz="3200" b="1" dirty="0">
                <a:solidFill>
                  <a:schemeClr val="accent4">
                    <a:lumMod val="50000"/>
                  </a:schemeClr>
                </a:solidFill>
                <a:latin typeface="Arial"/>
                <a:ea typeface="Arial"/>
                <a:cs typeface="Arial"/>
                <a:sym typeface="Arial"/>
              </a:rPr>
              <a:t>NO </a:t>
            </a:r>
            <a:r>
              <a:rPr lang="es-CO" sz="3200" dirty="0">
                <a:solidFill>
                  <a:schemeClr val="accent4">
                    <a:lumMod val="50000"/>
                  </a:schemeClr>
                </a:solidFill>
                <a:latin typeface="Arial"/>
                <a:ea typeface="Arial"/>
                <a:cs typeface="Arial"/>
                <a:sym typeface="Arial"/>
              </a:rPr>
              <a:t>es suficiente</a:t>
            </a:r>
            <a:endParaRPr sz="3200" dirty="0">
              <a:solidFill>
                <a:schemeClr val="accent4">
                  <a:lumMod val="50000"/>
                </a:schemeClr>
              </a:solidFil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r>
              <a:rPr lang="es-CO" sz="3200" dirty="0">
                <a:solidFill>
                  <a:schemeClr val="accent6">
                    <a:lumMod val="50000"/>
                  </a:schemeClr>
                </a:solidFill>
                <a:latin typeface="Arial"/>
                <a:ea typeface="Arial"/>
                <a:cs typeface="Arial"/>
                <a:sym typeface="Arial"/>
              </a:rPr>
              <a:t>Si bien la culpa del pecado y el castigo eterno se eliminan en los sacramentos católicos del bautismo y la penitencia, las consecuencias temporales del pecado también deben satisfacerse. Peor aún, hasta que se satisfagan las consecuencias temporales, no se puede alcanzar el cielo. (CC 1263, 1469)</a:t>
            </a:r>
            <a:endParaRPr sz="3200" dirty="0">
              <a:solidFill>
                <a:schemeClr val="accent6">
                  <a:lumMod val="50000"/>
                </a:schemeClr>
              </a:solidFil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59" name="Google Shape;459;p44"/>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44</a:t>
            </a:r>
            <a:endParaRPr/>
          </a:p>
        </p:txBody>
      </p:sp>
      <p:cxnSp>
        <p:nvCxnSpPr>
          <p:cNvPr id="460" name="Google Shape;460;p4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61" name="Google Shape;461;p44"/>
          <p:cNvSpPr txBox="1"/>
          <p:nvPr/>
        </p:nvSpPr>
        <p:spPr>
          <a:xfrm>
            <a:off x="1382850" y="670812"/>
            <a:ext cx="9426300"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dirty="0">
                <a:solidFill>
                  <a:schemeClr val="accent4">
                    <a:lumMod val="50000"/>
                  </a:schemeClr>
                </a:solidFill>
              </a:rPr>
              <a:t>El sacramento católico de Penitencia:</a:t>
            </a:r>
            <a:endParaRPr sz="3200" dirty="0">
              <a:solidFill>
                <a:schemeClr val="accent4">
                  <a:lumMod val="50000"/>
                </a:schemeClr>
              </a:solidFill>
            </a:endParaRPr>
          </a:p>
          <a:p>
            <a:pPr marL="0" marR="0" lvl="0" indent="0" algn="just" rtl="0">
              <a:spcBef>
                <a:spcPts val="0"/>
              </a:spcBef>
              <a:spcAft>
                <a:spcPts val="0"/>
              </a:spcAft>
              <a:buNone/>
            </a:pPr>
            <a:endParaRPr sz="3200" dirty="0">
              <a:solidFill>
                <a:schemeClr val="dk1"/>
              </a:solidFill>
            </a:endParaRPr>
          </a:p>
          <a:p>
            <a:pPr marL="457200" marR="0" lvl="0" indent="-457200" algn="just" rtl="0">
              <a:spcBef>
                <a:spcPts val="0"/>
              </a:spcBef>
              <a:spcAft>
                <a:spcPts val="0"/>
              </a:spcAft>
              <a:buFont typeface="Arial" panose="020B0604020202020204" pitchFamily="34" charset="0"/>
              <a:buChar char="•"/>
            </a:pPr>
            <a:r>
              <a:rPr lang="es-CO" sz="3200" dirty="0">
                <a:solidFill>
                  <a:schemeClr val="accent6">
                    <a:lumMod val="50000"/>
                  </a:schemeClr>
                </a:solidFill>
              </a:rPr>
              <a:t>Contrición</a:t>
            </a:r>
            <a:endParaRPr sz="3200" dirty="0">
              <a:solidFill>
                <a:schemeClr val="accent6">
                  <a:lumMod val="50000"/>
                </a:schemeClr>
              </a:solidFill>
            </a:endParaRPr>
          </a:p>
          <a:p>
            <a:pPr marL="457200" marR="0" lvl="0" indent="-457200" algn="just" rtl="0">
              <a:spcBef>
                <a:spcPts val="0"/>
              </a:spcBef>
              <a:spcAft>
                <a:spcPts val="0"/>
              </a:spcAft>
              <a:buFont typeface="Arial" panose="020B0604020202020204" pitchFamily="34" charset="0"/>
              <a:buChar char="•"/>
            </a:pPr>
            <a:r>
              <a:rPr lang="es-CO" sz="3200" dirty="0">
                <a:solidFill>
                  <a:schemeClr val="accent6">
                    <a:lumMod val="50000"/>
                  </a:schemeClr>
                </a:solidFill>
              </a:rPr>
              <a:t>Confesión</a:t>
            </a:r>
            <a:endParaRPr sz="3200" dirty="0">
              <a:solidFill>
                <a:schemeClr val="accent6">
                  <a:lumMod val="50000"/>
                </a:schemeClr>
              </a:solidFill>
            </a:endParaRPr>
          </a:p>
          <a:p>
            <a:pPr marL="457200" marR="0" lvl="0" indent="-457200" algn="just" rtl="0">
              <a:spcBef>
                <a:spcPts val="0"/>
              </a:spcBef>
              <a:spcAft>
                <a:spcPts val="0"/>
              </a:spcAft>
              <a:buFont typeface="Arial" panose="020B0604020202020204" pitchFamily="34" charset="0"/>
              <a:buChar char="•"/>
            </a:pPr>
            <a:r>
              <a:rPr lang="es-CO" sz="3200" dirty="0">
                <a:solidFill>
                  <a:schemeClr val="accent6">
                    <a:lumMod val="50000"/>
                  </a:schemeClr>
                </a:solidFill>
              </a:rPr>
              <a:t>Absolución</a:t>
            </a:r>
            <a:endParaRPr sz="3200" dirty="0">
              <a:solidFill>
                <a:schemeClr val="accent6">
                  <a:lumMod val="50000"/>
                </a:schemeClr>
              </a:solidFill>
            </a:endParaRPr>
          </a:p>
          <a:p>
            <a:pPr marL="457200" marR="0" lvl="0" indent="-457200" algn="just" rtl="0">
              <a:spcBef>
                <a:spcPts val="0"/>
              </a:spcBef>
              <a:spcAft>
                <a:spcPts val="0"/>
              </a:spcAft>
              <a:buFont typeface="Arial" panose="020B0604020202020204" pitchFamily="34" charset="0"/>
              <a:buChar char="•"/>
            </a:pPr>
            <a:r>
              <a:rPr lang="es-CO" sz="3200" dirty="0">
                <a:solidFill>
                  <a:schemeClr val="accent6">
                    <a:lumMod val="50000"/>
                  </a:schemeClr>
                </a:solidFill>
              </a:rPr>
              <a:t>Satisfacción</a:t>
            </a:r>
            <a:endParaRPr sz="3200" dirty="0">
              <a:solidFill>
                <a:schemeClr val="accent6">
                  <a:lumMod val="50000"/>
                </a:schemeClr>
              </a:solidFill>
            </a:endParaRPr>
          </a:p>
          <a:p>
            <a:pPr marL="0" marR="0" lvl="0" indent="0" algn="just" rtl="0">
              <a:spcBef>
                <a:spcPts val="0"/>
              </a:spcBef>
              <a:spcAft>
                <a:spcPts val="0"/>
              </a:spcAft>
              <a:buNone/>
            </a:pPr>
            <a:endParaRPr sz="3200" dirty="0">
              <a:solidFill>
                <a:schemeClr val="accent6">
                  <a:lumMod val="50000"/>
                </a:schemeClr>
              </a:solidFill>
            </a:endParaRPr>
          </a:p>
          <a:p>
            <a:pPr marL="0" marR="0" lvl="0" indent="0" algn="just" rtl="0">
              <a:spcBef>
                <a:spcPts val="0"/>
              </a:spcBef>
              <a:spcAft>
                <a:spcPts val="0"/>
              </a:spcAft>
              <a:buNone/>
            </a:pPr>
            <a:r>
              <a:rPr lang="es-CO" sz="3200" dirty="0">
                <a:solidFill>
                  <a:schemeClr val="accent6">
                    <a:lumMod val="50000"/>
                  </a:schemeClr>
                </a:solidFill>
              </a:rPr>
              <a:t>Él "debe" satisfacer "o" expiar sus pecados (CC 1459). En el catolicismo, la satisfacción obtiene el perdón temporal de los pecados.</a:t>
            </a:r>
            <a:endParaRPr sz="3200"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67" name="Google Shape;467;p45"/>
          <p:cNvSpPr txBox="1"/>
          <p:nvPr/>
        </p:nvSpPr>
        <p:spPr>
          <a:xfrm>
            <a:off x="488514" y="6276548"/>
            <a:ext cx="1582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45</a:t>
            </a:r>
            <a:endParaRPr/>
          </a:p>
        </p:txBody>
      </p:sp>
      <p:cxnSp>
        <p:nvCxnSpPr>
          <p:cNvPr id="468" name="Google Shape;468;p4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69" name="Google Shape;469;p45"/>
          <p:cNvSpPr txBox="1"/>
          <p:nvPr/>
        </p:nvSpPr>
        <p:spPr>
          <a:xfrm>
            <a:off x="1382850" y="564244"/>
            <a:ext cx="9426300" cy="52629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dirty="0">
                <a:solidFill>
                  <a:schemeClr val="accent4">
                    <a:lumMod val="50000"/>
                  </a:schemeClr>
                </a:solidFill>
                <a:latin typeface="Arial"/>
                <a:ea typeface="Arial"/>
                <a:cs typeface="Arial"/>
                <a:sym typeface="Arial"/>
              </a:rPr>
              <a:t>El perdón es gratuito y </a:t>
            </a:r>
            <a:r>
              <a:rPr lang="es-CO" sz="2400" b="1" dirty="0">
                <a:solidFill>
                  <a:schemeClr val="accent4">
                    <a:lumMod val="50000"/>
                  </a:schemeClr>
                </a:solidFill>
                <a:latin typeface="Arial"/>
                <a:ea typeface="Arial"/>
                <a:cs typeface="Arial"/>
                <a:sym typeface="Arial"/>
              </a:rPr>
              <a:t>NO </a:t>
            </a:r>
            <a:r>
              <a:rPr lang="es-CO" sz="2400" dirty="0">
                <a:solidFill>
                  <a:schemeClr val="accent4">
                    <a:lumMod val="50000"/>
                  </a:schemeClr>
                </a:solidFill>
                <a:latin typeface="Arial"/>
                <a:ea typeface="Arial"/>
                <a:cs typeface="Arial"/>
                <a:sym typeface="Arial"/>
              </a:rPr>
              <a:t>está dividido</a:t>
            </a:r>
            <a:r>
              <a:rPr lang="es-CO" sz="24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endParaRPr>
          </a:p>
          <a:p>
            <a:pPr marL="0" marR="0" lvl="0" indent="0" algn="l" rtl="0">
              <a:spcBef>
                <a:spcPts val="0"/>
              </a:spcBef>
              <a:spcAft>
                <a:spcPts val="0"/>
              </a:spcAft>
              <a:buNone/>
            </a:pPr>
            <a:r>
              <a:rPr lang="es-CO" sz="2400" dirty="0">
                <a:solidFill>
                  <a:schemeClr val="accent6">
                    <a:lumMod val="50000"/>
                  </a:schemeClr>
                </a:solidFill>
                <a:latin typeface="Arial"/>
                <a:ea typeface="Arial"/>
                <a:cs typeface="Arial"/>
                <a:sym typeface="Arial"/>
              </a:rPr>
              <a:t>Efesios 2: 8,9  </a:t>
            </a:r>
            <a:endParaRPr sz="2400" dirty="0">
              <a:solidFill>
                <a:schemeClr val="accent6">
                  <a:lumMod val="50000"/>
                </a:schemeClr>
              </a:solidFill>
            </a:endParaRPr>
          </a:p>
          <a:p>
            <a:pPr marL="0" marR="0" lvl="0" indent="0" algn="l" rtl="0">
              <a:spcBef>
                <a:spcPts val="0"/>
              </a:spcBef>
              <a:spcAft>
                <a:spcPts val="0"/>
              </a:spcAft>
              <a:buNone/>
            </a:pPr>
            <a:endParaRPr sz="2400" dirty="0">
              <a:solidFill>
                <a:schemeClr val="accent6">
                  <a:lumMod val="50000"/>
                </a:schemeClr>
              </a:solidFill>
            </a:endParaRPr>
          </a:p>
          <a:p>
            <a:pPr marL="0" marR="0" lvl="0" indent="0" algn="just" rtl="0">
              <a:spcBef>
                <a:spcPts val="0"/>
              </a:spcBef>
              <a:spcAft>
                <a:spcPts val="0"/>
              </a:spcAft>
              <a:buNone/>
            </a:pPr>
            <a:r>
              <a:rPr lang="es-CO" sz="2400" b="1" dirty="0">
                <a:solidFill>
                  <a:schemeClr val="accent6">
                    <a:lumMod val="50000"/>
                  </a:schemeClr>
                </a:solidFill>
                <a:highlight>
                  <a:srgbClr val="FFFFFF"/>
                </a:highlight>
                <a:latin typeface="Roboto"/>
                <a:ea typeface="Roboto"/>
                <a:cs typeface="Roboto"/>
                <a:sym typeface="Roboto"/>
              </a:rPr>
              <a:t>8 </a:t>
            </a:r>
            <a:r>
              <a:rPr lang="es-CO" sz="2400" dirty="0">
                <a:solidFill>
                  <a:schemeClr val="accent6">
                    <a:lumMod val="50000"/>
                  </a:schemeClr>
                </a:solidFill>
                <a:highlight>
                  <a:srgbClr val="FFFFFF"/>
                </a:highlight>
                <a:latin typeface="Roboto"/>
                <a:ea typeface="Roboto"/>
                <a:cs typeface="Roboto"/>
                <a:sym typeface="Roboto"/>
              </a:rPr>
              <a:t>Dios los salvó por su gracia cuando creyeron. Ustedes no tienen ningún mérito en eso; es un regalo de Dios. </a:t>
            </a:r>
            <a:r>
              <a:rPr lang="es-CO" sz="2400" b="1" dirty="0">
                <a:solidFill>
                  <a:schemeClr val="accent6">
                    <a:lumMod val="50000"/>
                  </a:schemeClr>
                </a:solidFill>
                <a:highlight>
                  <a:srgbClr val="FFFFFF"/>
                </a:highlight>
                <a:latin typeface="Roboto"/>
                <a:ea typeface="Roboto"/>
                <a:cs typeface="Roboto"/>
                <a:sym typeface="Roboto"/>
              </a:rPr>
              <a:t>9 </a:t>
            </a:r>
            <a:r>
              <a:rPr lang="es-CO" sz="2400" dirty="0">
                <a:solidFill>
                  <a:schemeClr val="accent6">
                    <a:lumMod val="50000"/>
                  </a:schemeClr>
                </a:solidFill>
                <a:highlight>
                  <a:srgbClr val="FFFFFF"/>
                </a:highlight>
                <a:latin typeface="Roboto"/>
                <a:ea typeface="Roboto"/>
                <a:cs typeface="Roboto"/>
                <a:sym typeface="Roboto"/>
              </a:rPr>
              <a:t>La salvación no es un premio por las cosas buenas que hayamos hecho, así que ninguno de nosotros puede jactarse de ser salvo.</a:t>
            </a:r>
            <a:endParaRPr sz="2400" dirty="0">
              <a:solidFill>
                <a:schemeClr val="accent6">
                  <a:lumMod val="50000"/>
                </a:schemeClr>
              </a:solidFill>
              <a:highlight>
                <a:srgbClr val="FFFFFF"/>
              </a:highlight>
              <a:latin typeface="Roboto"/>
              <a:ea typeface="Roboto"/>
              <a:cs typeface="Roboto"/>
              <a:sym typeface="Roboto"/>
            </a:endParaRPr>
          </a:p>
          <a:p>
            <a:pPr marL="0" marR="0" lvl="0" indent="0" algn="l" rtl="0">
              <a:spcBef>
                <a:spcPts val="0"/>
              </a:spcBef>
              <a:spcAft>
                <a:spcPts val="0"/>
              </a:spcAft>
              <a:buNone/>
            </a:pPr>
            <a:endParaRPr sz="2400" dirty="0">
              <a:solidFill>
                <a:schemeClr val="accent6">
                  <a:lumMod val="50000"/>
                </a:schemeClr>
              </a:solidFill>
              <a:highlight>
                <a:srgbClr val="FFFFFF"/>
              </a:highlight>
              <a:latin typeface="Roboto"/>
              <a:ea typeface="Roboto"/>
              <a:cs typeface="Roboto"/>
              <a:sym typeface="Roboto"/>
            </a:endParaRPr>
          </a:p>
          <a:p>
            <a:pPr marL="0" lvl="0" indent="0" algn="l" rtl="0">
              <a:spcBef>
                <a:spcPts val="0"/>
              </a:spcBef>
              <a:spcAft>
                <a:spcPts val="0"/>
              </a:spcAft>
              <a:buNone/>
            </a:pPr>
            <a:r>
              <a:rPr lang="es-CO" sz="2400" dirty="0">
                <a:solidFill>
                  <a:schemeClr val="accent6">
                    <a:lumMod val="50000"/>
                  </a:schemeClr>
                </a:solidFill>
              </a:rPr>
              <a:t>Romanos 3:23,24</a:t>
            </a:r>
            <a:endParaRPr sz="2400" dirty="0">
              <a:solidFill>
                <a:schemeClr val="accent6">
                  <a:lumMod val="50000"/>
                </a:schemeClr>
              </a:solidFill>
            </a:endParaRPr>
          </a:p>
          <a:p>
            <a:pPr marL="0" lvl="0" indent="0" algn="just" rtl="0">
              <a:spcBef>
                <a:spcPts val="0"/>
              </a:spcBef>
              <a:spcAft>
                <a:spcPts val="0"/>
              </a:spcAft>
              <a:buClr>
                <a:schemeClr val="dk1"/>
              </a:buClr>
              <a:buFont typeface="Arial"/>
              <a:buNone/>
            </a:pPr>
            <a:r>
              <a:rPr lang="es-CO" sz="2400" b="1" dirty="0">
                <a:solidFill>
                  <a:schemeClr val="accent6">
                    <a:lumMod val="50000"/>
                  </a:schemeClr>
                </a:solidFill>
                <a:highlight>
                  <a:srgbClr val="FFFFFF"/>
                </a:highlight>
                <a:latin typeface="Roboto"/>
                <a:ea typeface="Roboto"/>
                <a:cs typeface="Roboto"/>
                <a:sym typeface="Roboto"/>
              </a:rPr>
              <a:t>23 </a:t>
            </a:r>
            <a:r>
              <a:rPr lang="es-CO" sz="2400" dirty="0">
                <a:solidFill>
                  <a:schemeClr val="accent6">
                    <a:lumMod val="50000"/>
                  </a:schemeClr>
                </a:solidFill>
                <a:highlight>
                  <a:srgbClr val="FFFFFF"/>
                </a:highlight>
                <a:latin typeface="Roboto"/>
                <a:ea typeface="Roboto"/>
                <a:cs typeface="Roboto"/>
                <a:sym typeface="Roboto"/>
              </a:rPr>
              <a:t>Pues todos hemos pecado; nadie puede alcanzar la meta gloriosa establecida por Dios. </a:t>
            </a:r>
            <a:r>
              <a:rPr lang="es-CO" sz="2400" b="1" dirty="0">
                <a:solidFill>
                  <a:schemeClr val="accent6">
                    <a:lumMod val="50000"/>
                  </a:schemeClr>
                </a:solidFill>
                <a:highlight>
                  <a:srgbClr val="FFFFFF"/>
                </a:highlight>
                <a:latin typeface="Roboto"/>
                <a:ea typeface="Roboto"/>
                <a:cs typeface="Roboto"/>
                <a:sym typeface="Roboto"/>
              </a:rPr>
              <a:t>24 </a:t>
            </a:r>
            <a:r>
              <a:rPr lang="es-CO" sz="2400" dirty="0">
                <a:solidFill>
                  <a:schemeClr val="accent6">
                    <a:lumMod val="50000"/>
                  </a:schemeClr>
                </a:solidFill>
                <a:highlight>
                  <a:srgbClr val="FFFFFF"/>
                </a:highlight>
                <a:latin typeface="Roboto"/>
                <a:ea typeface="Roboto"/>
                <a:cs typeface="Roboto"/>
                <a:sym typeface="Roboto"/>
              </a:rPr>
              <a:t>Sin embargo, en su gracia, Dios gratuitamente nos hace justos a sus ojos por medio de Cristo Jesús, quien nos liberó del castigo de nuestros pecados.</a:t>
            </a:r>
            <a:endParaRPr sz="2400"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75" name="Google Shape;475;p46"/>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46</a:t>
            </a:r>
            <a:endParaRPr/>
          </a:p>
        </p:txBody>
      </p:sp>
      <p:cxnSp>
        <p:nvCxnSpPr>
          <p:cNvPr id="476" name="Google Shape;476;p4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77" name="Google Shape;477;p46"/>
          <p:cNvSpPr txBox="1"/>
          <p:nvPr/>
        </p:nvSpPr>
        <p:spPr>
          <a:xfrm>
            <a:off x="858144" y="37593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Profundicemos</a:t>
            </a:r>
            <a:endParaRPr sz="4400" dirty="0">
              <a:solidFill>
                <a:srgbClr val="5F3913"/>
              </a:solidFill>
              <a:latin typeface="Overlock"/>
              <a:ea typeface="Overlock"/>
              <a:cs typeface="Overlock"/>
              <a:sym typeface="Overlock"/>
            </a:endParaRPr>
          </a:p>
        </p:txBody>
      </p:sp>
      <p:sp>
        <p:nvSpPr>
          <p:cNvPr id="478" name="Google Shape;478;p46"/>
          <p:cNvSpPr txBox="1"/>
          <p:nvPr/>
        </p:nvSpPr>
        <p:spPr>
          <a:xfrm>
            <a:off x="6794728" y="4974321"/>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10 minutos</a:t>
            </a:r>
            <a:endParaRPr sz="4000" dirty="0">
              <a:solidFill>
                <a:srgbClr val="018443"/>
              </a:solidFill>
              <a:latin typeface="Overlock"/>
              <a:ea typeface="Overlock"/>
              <a:cs typeface="Overlock"/>
              <a:sym typeface="Overlock"/>
            </a:endParaRPr>
          </a:p>
        </p:txBody>
      </p:sp>
      <p:pic>
        <p:nvPicPr>
          <p:cNvPr id="479" name="Google Shape;479;p46" descr="Image result for clock&quot;"/>
          <p:cNvPicPr preferRelativeResize="0"/>
          <p:nvPr/>
        </p:nvPicPr>
        <p:blipFill rotWithShape="1">
          <a:blip r:embed="rId4">
            <a:alphaModFix/>
          </a:blip>
          <a:srcRect/>
          <a:stretch/>
        </p:blipFill>
        <p:spPr>
          <a:xfrm>
            <a:off x="7283159" y="2206897"/>
            <a:ext cx="2525611" cy="2525611"/>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480" name="Google Shape;480;p46"/>
          <p:cNvSpPr/>
          <p:nvPr/>
        </p:nvSpPr>
        <p:spPr>
          <a:xfrm rot="-7398341">
            <a:off x="8725034" y="2912888"/>
            <a:ext cx="215086" cy="735774"/>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1" name="Google Shape;481;p46"/>
          <p:cNvPicPr preferRelativeResize="0"/>
          <p:nvPr/>
        </p:nvPicPr>
        <p:blipFill rotWithShape="1">
          <a:blip r:embed="rId5">
            <a:alphaModFix/>
          </a:blip>
          <a:srcRect/>
          <a:stretch/>
        </p:blipFill>
        <p:spPr>
          <a:xfrm>
            <a:off x="488515" y="1464946"/>
            <a:ext cx="5341337" cy="39281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4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87" name="Google Shape;487;p47"/>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47</a:t>
            </a:r>
            <a:endParaRPr/>
          </a:p>
        </p:txBody>
      </p:sp>
      <p:cxnSp>
        <p:nvCxnSpPr>
          <p:cNvPr id="488" name="Google Shape;488;p4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89" name="Google Shape;489;p47"/>
          <p:cNvSpPr txBox="1"/>
          <p:nvPr/>
        </p:nvSpPr>
        <p:spPr>
          <a:xfrm>
            <a:off x="1173166" y="1874998"/>
            <a:ext cx="102018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define la Iglesia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Católica Romana la gracia y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contrasta con el entendimiento bíblico? </a:t>
            </a:r>
            <a:endParaRPr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4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95" name="Google Shape;495;p48"/>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48</a:t>
            </a:r>
            <a:endParaRPr/>
          </a:p>
        </p:txBody>
      </p:sp>
      <p:cxnSp>
        <p:nvCxnSpPr>
          <p:cNvPr id="496" name="Google Shape;496;p4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97" name="Google Shape;497;p48"/>
          <p:cNvSpPr txBox="1"/>
          <p:nvPr/>
        </p:nvSpPr>
        <p:spPr>
          <a:xfrm>
            <a:off x="782700" y="297705"/>
            <a:ext cx="10626600" cy="59554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p>
          <a:p>
            <a:pPr marL="0" marR="0" lvl="0" indent="0" algn="ctr" rtl="0">
              <a:spcBef>
                <a:spcPts val="0"/>
              </a:spcBef>
              <a:spcAft>
                <a:spcPts val="0"/>
              </a:spcAft>
              <a:buNone/>
            </a:pPr>
            <a:endParaRPr sz="700" dirty="0">
              <a:solidFill>
                <a:srgbClr val="018443"/>
              </a:solidFill>
              <a:latin typeface="Overlock"/>
              <a:ea typeface="Overlock"/>
              <a:cs typeface="Overlock"/>
              <a:sym typeface="Overlock"/>
            </a:endParaRPr>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Efesios 2: 8,9 define la gracia como un don de Dios mediante el cual los pecados son perdonados. En contraste, la Iglesia Católica Romana define la gracia como el don de Dios infundido en el alma humana, un don que ayuda al cristiano a ser santo durante una lucha de por vida contra el pecado:</a:t>
            </a:r>
            <a:r>
              <a:rPr lang="es-CO" sz="3000" dirty="0">
                <a:solidFill>
                  <a:srgbClr val="018443"/>
                </a:solidFill>
                <a:latin typeface="Overlock"/>
                <a:ea typeface="Overlock"/>
                <a:cs typeface="Overlock"/>
                <a:sym typeface="Overlock"/>
              </a:rPr>
              <a:t> </a:t>
            </a:r>
            <a:endParaRPr dirty="0"/>
          </a:p>
          <a:p>
            <a:pPr marL="457200" marR="0" lvl="0" indent="-457200" algn="just" rtl="0">
              <a:spcBef>
                <a:spcPts val="0"/>
              </a:spcBef>
              <a:spcAft>
                <a:spcPts val="0"/>
              </a:spcAft>
              <a:buClr>
                <a:srgbClr val="018443"/>
              </a:buClr>
              <a:buSzPts val="3000"/>
              <a:buFont typeface="Arial"/>
              <a:buChar char="•"/>
            </a:pPr>
            <a:r>
              <a:rPr lang="es-CO" sz="3000" dirty="0">
                <a:solidFill>
                  <a:srgbClr val="018443"/>
                </a:solidFill>
                <a:latin typeface="Overlock"/>
                <a:ea typeface="Overlock"/>
                <a:cs typeface="Overlock"/>
                <a:sym typeface="Overlock"/>
              </a:rPr>
              <a:t>“La gracia de Cristo es el don gratuito que Dios nos hace de su vida infundida por el Espíritu Santo en nuestra alma para sanarla del pecado y santificarla”. (CC 1999) </a:t>
            </a:r>
            <a:endParaRPr dirty="0"/>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En resumen, la Iglesia Católica Romana define la gracia como el poder que Dios le da a la humanidad para que pueda colaborar con Dios en ganarse su perdón a través de buenas obras.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03" name="Google Shape;503;p49"/>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49</a:t>
            </a:r>
            <a:endParaRPr/>
          </a:p>
        </p:txBody>
      </p:sp>
      <p:cxnSp>
        <p:nvCxnSpPr>
          <p:cNvPr id="504" name="Google Shape;504;p4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05" name="Google Shape;505;p49"/>
          <p:cNvSpPr txBox="1"/>
          <p:nvPr/>
        </p:nvSpPr>
        <p:spPr>
          <a:xfrm>
            <a:off x="826050" y="2086896"/>
            <a:ext cx="105399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define la Iglesia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Católica Romana la justificación y cómo contrasta con el entendimiento bíblico? </a:t>
            </a:r>
            <a:endParaRPr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5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11" name="Google Shape;511;p50"/>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50</a:t>
            </a:r>
            <a:endParaRPr/>
          </a:p>
        </p:txBody>
      </p:sp>
      <p:cxnSp>
        <p:nvCxnSpPr>
          <p:cNvPr id="512" name="Google Shape;512;p5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13" name="Google Shape;513;p50"/>
          <p:cNvSpPr txBox="1"/>
          <p:nvPr/>
        </p:nvSpPr>
        <p:spPr>
          <a:xfrm>
            <a:off x="827882" y="363728"/>
            <a:ext cx="10530900" cy="57861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solidFill>
                <a:srgbClr val="018443"/>
              </a:solidFill>
              <a:latin typeface="Overlock"/>
              <a:ea typeface="Overlock"/>
              <a:cs typeface="Overlock"/>
              <a:sym typeface="Overlock"/>
            </a:endParaRPr>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La justificación es el acto por el cual Dios, el juez, nos declara inocentes de la culpa y el castigo de nuestros pecados, no porque no seamos culpables o porque hayamos pagado por nuestras propias ofensas, sino porque Jesús pagó la deuda en nuestro nombre. </a:t>
            </a:r>
            <a:endParaRPr dirty="0"/>
          </a:p>
          <a:p>
            <a:pPr marL="457200" marR="0" lvl="0" indent="-457200" algn="just" rtl="0">
              <a:spcBef>
                <a:spcPts val="0"/>
              </a:spcBef>
              <a:spcAft>
                <a:spcPts val="0"/>
              </a:spcAft>
              <a:buClr>
                <a:srgbClr val="018443"/>
              </a:buClr>
              <a:buSzPts val="3000"/>
              <a:buFont typeface="Arial"/>
              <a:buChar char="•"/>
            </a:pPr>
            <a:r>
              <a:rPr lang="es-CO" sz="3000" dirty="0">
                <a:solidFill>
                  <a:srgbClr val="018443"/>
                </a:solidFill>
                <a:latin typeface="Overlock"/>
                <a:ea typeface="Overlock"/>
                <a:cs typeface="Overlock"/>
                <a:sym typeface="Overlock"/>
              </a:rPr>
              <a:t>El catecismo católico romano convierte la declaración de Dios de que nuestros pecados son perdonados en Cristo (justificación) en un proceso en el que la persona que cree en Cristo cooperaría con Dios para volverse justa: “La justificación establece la colaboración entre la gracia de Dios y la libertad del hombre”. (CC 1993)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29" name="Google Shape;129;p6"/>
          <p:cNvSpPr txBox="1"/>
          <p:nvPr/>
        </p:nvSpPr>
        <p:spPr>
          <a:xfrm>
            <a:off x="3694599" y="1472866"/>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CO"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CO"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CO"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CO" sz="4400" dirty="0">
                <a:solidFill>
                  <a:srgbClr val="5F3913"/>
                </a:solidFill>
                <a:latin typeface="Overlock"/>
                <a:ea typeface="Overlock"/>
                <a:cs typeface="Overlock"/>
                <a:sym typeface="Overlock"/>
              </a:rPr>
              <a:t>Por los </a:t>
            </a:r>
            <a:r>
              <a:rPr lang="es-CO"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CO" sz="4400" dirty="0">
                <a:solidFill>
                  <a:srgbClr val="5F3913"/>
                </a:solidFill>
                <a:latin typeface="Overlock"/>
                <a:ea typeface="Overlock"/>
                <a:cs typeface="Overlock"/>
                <a:sym typeface="Overlock"/>
              </a:rPr>
              <a:t>Por el grupo de WhatsApp</a:t>
            </a:r>
            <a:endParaRPr sz="4400" dirty="0">
              <a:solidFill>
                <a:srgbClr val="5F3913"/>
              </a:solidFill>
              <a:latin typeface="Overlock"/>
              <a:ea typeface="Overlock"/>
              <a:cs typeface="Overlock"/>
              <a:sym typeface="Overlock"/>
            </a:endParaRPr>
          </a:p>
        </p:txBody>
      </p:sp>
      <p:pic>
        <p:nvPicPr>
          <p:cNvPr id="130" name="Google Shape;130;p6" descr="Image result for respeto&quot;"/>
          <p:cNvPicPr preferRelativeResize="0"/>
          <p:nvPr/>
        </p:nvPicPr>
        <p:blipFill rotWithShape="1">
          <a:blip r:embed="rId4">
            <a:alphaModFix/>
          </a:blip>
          <a:srcRect t="11683" b="36396"/>
          <a:stretch/>
        </p:blipFill>
        <p:spPr>
          <a:xfrm rot="-5400000">
            <a:off x="-623821" y="2365634"/>
            <a:ext cx="5215075" cy="1692301"/>
          </a:xfrm>
          <a:prstGeom prst="rect">
            <a:avLst/>
          </a:prstGeom>
          <a:noFill/>
          <a:ln>
            <a:noFill/>
          </a:ln>
        </p:spPr>
      </p:pic>
      <p:sp>
        <p:nvSpPr>
          <p:cNvPr id="131" name="Google Shape;131;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a:t>
            </a:r>
            <a:endParaRPr/>
          </a:p>
        </p:txBody>
      </p:sp>
      <p:cxnSp>
        <p:nvCxnSpPr>
          <p:cNvPr id="132" name="Google Shape;132;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5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19" name="Google Shape;519;p51"/>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51</a:t>
            </a:r>
            <a:endParaRPr/>
          </a:p>
        </p:txBody>
      </p:sp>
      <p:cxnSp>
        <p:nvCxnSpPr>
          <p:cNvPr id="520" name="Google Shape;520;p5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21" name="Google Shape;521;p51"/>
          <p:cNvSpPr txBox="1"/>
          <p:nvPr/>
        </p:nvSpPr>
        <p:spPr>
          <a:xfrm>
            <a:off x="995055" y="841315"/>
            <a:ext cx="10201800" cy="501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3200" dirty="0">
                <a:solidFill>
                  <a:srgbClr val="018443"/>
                </a:solidFill>
                <a:latin typeface="Overlock"/>
                <a:ea typeface="Overlock"/>
                <a:cs typeface="Overlock"/>
                <a:sym typeface="Overlock"/>
              </a:rPr>
              <a:t>La Iglesia Católica Romana cita Santiago 2:14;17-18 como prueba de que las buenas obras son necesarias para el perdón: </a:t>
            </a:r>
            <a:r>
              <a:rPr lang="es-CO" sz="3200" dirty="0">
                <a:solidFill>
                  <a:srgbClr val="5F3913"/>
                </a:solidFill>
                <a:latin typeface="Overlock"/>
                <a:ea typeface="Overlock"/>
                <a:cs typeface="Overlock"/>
                <a:sym typeface="Overlock"/>
              </a:rPr>
              <a:t>“Hermanos míos, ¿de qué sirve decir que se tiene fe, si no se tienen obras? ¿Acaso esa fe puede salvar? (17) Lo mismo sucede con la fe: si no tiene obras, está muerta. (18) Pero alguien podría decir: «Tú tienes fe, y yo tengo obras. Muéstrame tu fe sin obras, y yo te mostraré mi fe por mis obras.»”</a:t>
            </a:r>
            <a:r>
              <a:rPr lang="es-CO" sz="3200" dirty="0">
                <a:solidFill>
                  <a:srgbClr val="018443"/>
                </a:solidFill>
                <a:latin typeface="Overlock"/>
                <a:ea typeface="Overlock"/>
                <a:cs typeface="Overlock"/>
                <a:sym typeface="Overlock"/>
              </a:rPr>
              <a:t>. ¿Contradice esto las palabras de Romanos 3:23,28 donde se nos dice que </a:t>
            </a:r>
            <a:r>
              <a:rPr lang="es-CO" sz="3200" dirty="0">
                <a:solidFill>
                  <a:srgbClr val="5F3913"/>
                </a:solidFill>
                <a:latin typeface="Overlock"/>
                <a:ea typeface="Overlock"/>
                <a:cs typeface="Overlock"/>
                <a:sym typeface="Overlock"/>
              </a:rPr>
              <a:t>somos justificados gratuitamente por su gracia… sin las obras de la ley?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5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27" name="Google Shape;527;p52"/>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52</a:t>
            </a:r>
            <a:endParaRPr/>
          </a:p>
        </p:txBody>
      </p:sp>
      <p:cxnSp>
        <p:nvCxnSpPr>
          <p:cNvPr id="528" name="Google Shape;528;p5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29" name="Google Shape;529;p52"/>
          <p:cNvSpPr txBox="1"/>
          <p:nvPr/>
        </p:nvSpPr>
        <p:spPr>
          <a:xfrm>
            <a:off x="699900" y="122257"/>
            <a:ext cx="10792200" cy="62478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p>
          <a:p>
            <a:pPr marL="285750" marR="0" lvl="0" indent="-28575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Lo único que nos salva es la fe en Jesucristo como nuestro Salvador. Lo único que nos condena es no tener fe en Jesucristo como nuestro Salvador. </a:t>
            </a:r>
            <a:endParaRPr dirty="0"/>
          </a:p>
          <a:p>
            <a:pPr marL="285750" marR="0" lvl="0" indent="-285750" algn="just" rtl="0">
              <a:spcBef>
                <a:spcPts val="0"/>
              </a:spcBef>
              <a:spcAft>
                <a:spcPts val="0"/>
              </a:spcAft>
              <a:buClr>
                <a:srgbClr val="018443"/>
              </a:buClr>
              <a:buSzPts val="3000"/>
              <a:buFont typeface="Arial"/>
              <a:buChar char="•"/>
            </a:pPr>
            <a:r>
              <a:rPr lang="es-CO" sz="3000" dirty="0">
                <a:solidFill>
                  <a:srgbClr val="018443"/>
                </a:solidFill>
                <a:latin typeface="Overlock"/>
                <a:ea typeface="Overlock"/>
                <a:cs typeface="Overlock"/>
                <a:sym typeface="Overlock"/>
              </a:rPr>
              <a:t>Nuestras buenas obras son fruto de la fe. Si no se hacen buenas obras por amor (es decir, no por miedo u obligación) es porque hay ausencia de fe. Donde no hay fe, no hay salvación. </a:t>
            </a:r>
            <a:endParaRPr dirty="0"/>
          </a:p>
          <a:p>
            <a:pPr marL="285750" marR="0" lvl="0" indent="-28575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Nuestras buenas obras no son la causa de nuestro perdón sino una prueba de la fe salvadora. La fe sola salva, pero la fe nunca está sola. Siempre va acompañado de una gratitud que se expresa en buenas obras. </a:t>
            </a:r>
            <a:endParaRPr dirty="0"/>
          </a:p>
          <a:p>
            <a:pPr marL="285750" marR="0" lvl="0" indent="-285750" algn="just" rtl="0">
              <a:spcBef>
                <a:spcPts val="0"/>
              </a:spcBef>
              <a:spcAft>
                <a:spcPts val="0"/>
              </a:spcAft>
              <a:buClr>
                <a:srgbClr val="018443"/>
              </a:buClr>
              <a:buSzPts val="3000"/>
              <a:buFont typeface="Arial"/>
              <a:buChar char="•"/>
            </a:pPr>
            <a:r>
              <a:rPr lang="es-CO" sz="3000" dirty="0">
                <a:solidFill>
                  <a:srgbClr val="018443"/>
                </a:solidFill>
                <a:latin typeface="Overlock"/>
                <a:ea typeface="Overlock"/>
                <a:cs typeface="Overlock"/>
                <a:sym typeface="Overlock"/>
              </a:rPr>
              <a:t>En resumen, no hacemos buenas obras para ser salvos. Hacemos buenas obras porque hemos sido salvos. </a:t>
            </a:r>
            <a:endParaRPr sz="3000"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5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35" name="Google Shape;535;p53"/>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53</a:t>
            </a:r>
            <a:endParaRPr/>
          </a:p>
        </p:txBody>
      </p:sp>
      <p:cxnSp>
        <p:nvCxnSpPr>
          <p:cNvPr id="536" name="Google Shape;536;p5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37" name="Google Shape;537;p53"/>
          <p:cNvSpPr txBox="1"/>
          <p:nvPr/>
        </p:nvSpPr>
        <p:spPr>
          <a:xfrm>
            <a:off x="4905758" y="2367000"/>
            <a:ext cx="63165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a:solidFill>
                  <a:srgbClr val="5F3913"/>
                </a:solidFill>
                <a:latin typeface="Overlock"/>
                <a:ea typeface="Overlock"/>
                <a:cs typeface="Overlock"/>
                <a:sym typeface="Overlock"/>
              </a:rPr>
              <a:t>2c</a:t>
            </a:r>
            <a:r>
              <a:rPr lang="es-CO" sz="4400">
                <a:solidFill>
                  <a:srgbClr val="018443"/>
                </a:solidFill>
                <a:latin typeface="Overlock"/>
                <a:ea typeface="Overlock"/>
                <a:cs typeface="Overlock"/>
                <a:sym typeface="Overlock"/>
              </a:rPr>
              <a:t> - La doctrina católica romana de los últimos ritos y el purgatorio.</a:t>
            </a:r>
            <a:endParaRPr sz="4400">
              <a:solidFill>
                <a:srgbClr val="018443"/>
              </a:solidFill>
              <a:latin typeface="Overlock"/>
              <a:ea typeface="Overlock"/>
              <a:cs typeface="Overlock"/>
              <a:sym typeface="Overlock"/>
            </a:endParaRPr>
          </a:p>
        </p:txBody>
      </p:sp>
      <p:pic>
        <p:nvPicPr>
          <p:cNvPr id="538" name="Google Shape;538;p53" descr="Pausa – Calamitiche"/>
          <p:cNvPicPr preferRelativeResize="0"/>
          <p:nvPr/>
        </p:nvPicPr>
        <p:blipFill rotWithShape="1">
          <a:blip r:embed="rId4">
            <a:alphaModFix/>
          </a:blip>
          <a:srcRect/>
          <a:stretch/>
        </p:blipFill>
        <p:spPr>
          <a:xfrm>
            <a:off x="751751" y="1664330"/>
            <a:ext cx="3529340" cy="35293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544" name="Google Shape;544;p54" descr="Image result for repaso&quot;"/>
          <p:cNvPicPr preferRelativeResize="0"/>
          <p:nvPr/>
        </p:nvPicPr>
        <p:blipFill rotWithShape="1">
          <a:blip r:embed="rId4">
            <a:alphaModFix/>
          </a:blip>
          <a:srcRect/>
          <a:stretch/>
        </p:blipFill>
        <p:spPr>
          <a:xfrm>
            <a:off x="2511543" y="1822882"/>
            <a:ext cx="7065811" cy="2066544"/>
          </a:xfrm>
          <a:prstGeom prst="rect">
            <a:avLst/>
          </a:prstGeom>
          <a:noFill/>
          <a:ln>
            <a:noFill/>
          </a:ln>
        </p:spPr>
      </p:pic>
      <p:sp>
        <p:nvSpPr>
          <p:cNvPr id="545" name="Google Shape;545;p54"/>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10-15 Minutos</a:t>
            </a:r>
            <a:endParaRPr sz="4400" dirty="0">
              <a:solidFill>
                <a:srgbClr val="018443"/>
              </a:solidFill>
              <a:latin typeface="Overlock"/>
              <a:ea typeface="Overlock"/>
              <a:cs typeface="Overlock"/>
              <a:sym typeface="Overlock"/>
            </a:endParaRPr>
          </a:p>
        </p:txBody>
      </p:sp>
      <p:sp>
        <p:nvSpPr>
          <p:cNvPr id="546" name="Google Shape;546;p54"/>
          <p:cNvSpPr txBox="1"/>
          <p:nvPr/>
        </p:nvSpPr>
        <p:spPr>
          <a:xfrm>
            <a:off x="488514" y="6276548"/>
            <a:ext cx="15395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54</a:t>
            </a:r>
            <a:endParaRPr/>
          </a:p>
        </p:txBody>
      </p:sp>
      <p:cxnSp>
        <p:nvCxnSpPr>
          <p:cNvPr id="547" name="Google Shape;547;p5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5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53" name="Google Shape;553;p55"/>
          <p:cNvSpPr txBox="1"/>
          <p:nvPr/>
        </p:nvSpPr>
        <p:spPr>
          <a:xfrm>
            <a:off x="1033617" y="1828986"/>
            <a:ext cx="101073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¿Cuáles son los dos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"sacramentos de curación" en la Iglesia Católica Romana? </a:t>
            </a:r>
            <a:endParaRPr sz="4400" dirty="0">
              <a:solidFill>
                <a:srgbClr val="5F3913"/>
              </a:solidFill>
              <a:latin typeface="Overlock"/>
              <a:ea typeface="Overlock"/>
              <a:cs typeface="Overlock"/>
              <a:sym typeface="Overlock"/>
            </a:endParaRPr>
          </a:p>
        </p:txBody>
      </p:sp>
      <p:sp>
        <p:nvSpPr>
          <p:cNvPr id="554" name="Google Shape;554;p55"/>
          <p:cNvSpPr txBox="1"/>
          <p:nvPr/>
        </p:nvSpPr>
        <p:spPr>
          <a:xfrm>
            <a:off x="1114873" y="4420476"/>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018443"/>
                </a:solidFill>
                <a:latin typeface="Overlock"/>
                <a:ea typeface="Overlock"/>
                <a:cs typeface="Overlock"/>
                <a:sym typeface="Overlock"/>
              </a:rPr>
              <a:t>Comparemos, veamos lo que otros han dicho</a:t>
            </a:r>
            <a:endParaRPr sz="3600" dirty="0">
              <a:solidFill>
                <a:srgbClr val="018443"/>
              </a:solidFill>
              <a:latin typeface="Overlock"/>
              <a:ea typeface="Overlock"/>
              <a:cs typeface="Overlock"/>
              <a:sym typeface="Overlock"/>
            </a:endParaRPr>
          </a:p>
        </p:txBody>
      </p:sp>
      <p:sp>
        <p:nvSpPr>
          <p:cNvPr id="555" name="Google Shape;555;p55"/>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55</a:t>
            </a:r>
            <a:endParaRPr/>
          </a:p>
        </p:txBody>
      </p:sp>
      <p:cxnSp>
        <p:nvCxnSpPr>
          <p:cNvPr id="556" name="Google Shape;556;p5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500"/>
                                        <p:tgtEl>
                                          <p:spTgt spid="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5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62" name="Google Shape;562;p56"/>
          <p:cNvSpPr txBox="1"/>
          <p:nvPr/>
        </p:nvSpPr>
        <p:spPr>
          <a:xfrm>
            <a:off x="1042307" y="669320"/>
            <a:ext cx="1010738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¿Cuáles son los dos "sacramentos de curación" </a:t>
            </a:r>
            <a:endParaRPr sz="40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en la Iglesia Católica Romana? </a:t>
            </a:r>
            <a:endParaRPr sz="4000" dirty="0">
              <a:solidFill>
                <a:srgbClr val="5F3913"/>
              </a:solidFill>
              <a:latin typeface="Overlock"/>
              <a:ea typeface="Overlock"/>
              <a:cs typeface="Overlock"/>
              <a:sym typeface="Overlock"/>
            </a:endParaRPr>
          </a:p>
        </p:txBody>
      </p:sp>
      <p:sp>
        <p:nvSpPr>
          <p:cNvPr id="563" name="Google Shape;563;p56"/>
          <p:cNvSpPr txBox="1"/>
          <p:nvPr/>
        </p:nvSpPr>
        <p:spPr>
          <a:xfrm>
            <a:off x="1378104" y="2459504"/>
            <a:ext cx="9844200" cy="1939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4000"/>
              <a:buFont typeface="Arial"/>
              <a:buChar char="•"/>
            </a:pPr>
            <a:r>
              <a:rPr lang="es-CO" sz="4000" dirty="0">
                <a:solidFill>
                  <a:srgbClr val="018443"/>
                </a:solidFill>
                <a:latin typeface="Overlock"/>
                <a:ea typeface="Overlock"/>
                <a:cs typeface="Overlock"/>
                <a:sym typeface="Overlock"/>
              </a:rPr>
              <a:t>Los sacramentos de la penitencia.</a:t>
            </a:r>
            <a:endParaRPr dirty="0"/>
          </a:p>
          <a:p>
            <a:pPr marL="285750" marR="0" lvl="0" indent="-285750" algn="l" rtl="0">
              <a:spcBef>
                <a:spcPts val="0"/>
              </a:spcBef>
              <a:spcAft>
                <a:spcPts val="0"/>
              </a:spcAft>
              <a:buClr>
                <a:srgbClr val="5F3913"/>
              </a:buClr>
              <a:buSzPts val="4000"/>
              <a:buFont typeface="Arial"/>
              <a:buChar char="•"/>
            </a:pPr>
            <a:r>
              <a:rPr lang="es-CO" sz="4000" dirty="0">
                <a:solidFill>
                  <a:srgbClr val="5F3913"/>
                </a:solidFill>
                <a:latin typeface="Overlock"/>
                <a:ea typeface="Overlock"/>
                <a:cs typeface="Overlock"/>
                <a:sym typeface="Overlock"/>
              </a:rPr>
              <a:t>La extremaunción también se conocen como los últimos ritos.</a:t>
            </a:r>
            <a:endParaRPr sz="4000" dirty="0">
              <a:solidFill>
                <a:srgbClr val="5F3913"/>
              </a:solidFill>
              <a:latin typeface="Overlock"/>
              <a:ea typeface="Overlock"/>
              <a:cs typeface="Overlock"/>
              <a:sym typeface="Overlock"/>
            </a:endParaRPr>
          </a:p>
        </p:txBody>
      </p:sp>
      <p:sp>
        <p:nvSpPr>
          <p:cNvPr id="564" name="Google Shape;564;p56"/>
          <p:cNvSpPr txBox="1"/>
          <p:nvPr/>
        </p:nvSpPr>
        <p:spPr>
          <a:xfrm>
            <a:off x="488514" y="6276548"/>
            <a:ext cx="1563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56</a:t>
            </a:r>
            <a:endParaRPr/>
          </a:p>
        </p:txBody>
      </p:sp>
      <p:cxnSp>
        <p:nvCxnSpPr>
          <p:cNvPr id="565" name="Google Shape;565;p5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 calcmode="lin" valueType="num">
                                      <p:cBhvr additive="base">
                                        <p:cTn id="7" dur="500"/>
                                        <p:tgtEl>
                                          <p:spTgt spid="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3">
                                            <p:txEl>
                                              <p:pRg st="1" end="1"/>
                                            </p:txEl>
                                          </p:spTgt>
                                        </p:tgtEl>
                                        <p:attrNameLst>
                                          <p:attrName>style.visibility</p:attrName>
                                        </p:attrNameLst>
                                      </p:cBhvr>
                                      <p:to>
                                        <p:strVal val="visible"/>
                                      </p:to>
                                    </p:set>
                                    <p:anim calcmode="lin" valueType="num">
                                      <p:cBhvr additive="base">
                                        <p:cTn id="12" dur="500"/>
                                        <p:tgtEl>
                                          <p:spTgt spid="5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5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71" name="Google Shape;571;p57"/>
          <p:cNvSpPr txBox="1"/>
          <p:nvPr/>
        </p:nvSpPr>
        <p:spPr>
          <a:xfrm>
            <a:off x="952361" y="1982491"/>
            <a:ext cx="101073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el propósito de la extremaunción o los últimos ritos? </a:t>
            </a:r>
            <a:endParaRPr sz="4400" dirty="0">
              <a:solidFill>
                <a:srgbClr val="5F3913"/>
              </a:solidFill>
              <a:latin typeface="Overlock"/>
              <a:ea typeface="Overlock"/>
              <a:cs typeface="Overlock"/>
              <a:sym typeface="Overlock"/>
            </a:endParaRPr>
          </a:p>
        </p:txBody>
      </p:sp>
      <p:sp>
        <p:nvSpPr>
          <p:cNvPr id="572" name="Google Shape;572;p57"/>
          <p:cNvSpPr txBox="1"/>
          <p:nvPr/>
        </p:nvSpPr>
        <p:spPr>
          <a:xfrm>
            <a:off x="1123606" y="4206442"/>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573" name="Google Shape;573;p57"/>
          <p:cNvSpPr txBox="1"/>
          <p:nvPr/>
        </p:nvSpPr>
        <p:spPr>
          <a:xfrm>
            <a:off x="488514" y="6276548"/>
            <a:ext cx="1563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57</a:t>
            </a:r>
            <a:endParaRPr/>
          </a:p>
        </p:txBody>
      </p:sp>
      <p:cxnSp>
        <p:nvCxnSpPr>
          <p:cNvPr id="574" name="Google Shape;574;p5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2"/>
                                        </p:tgtEl>
                                        <p:attrNameLst>
                                          <p:attrName>style.visibility</p:attrName>
                                        </p:attrNameLst>
                                      </p:cBhvr>
                                      <p:to>
                                        <p:strVal val="visible"/>
                                      </p:to>
                                    </p:set>
                                    <p:anim calcmode="lin" valueType="num">
                                      <p:cBhvr additive="base">
                                        <p:cTn id="7" dur="500"/>
                                        <p:tgtEl>
                                          <p:spTgt spid="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5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80" name="Google Shape;580;p58"/>
          <p:cNvSpPr txBox="1"/>
          <p:nvPr/>
        </p:nvSpPr>
        <p:spPr>
          <a:xfrm>
            <a:off x="482571" y="233837"/>
            <a:ext cx="1122387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¿Cuál es el propósito de la extremaunción o los últimos ritos? </a:t>
            </a:r>
            <a:endParaRPr sz="4000" dirty="0">
              <a:solidFill>
                <a:srgbClr val="5F3913"/>
              </a:solidFill>
              <a:latin typeface="Overlock"/>
              <a:ea typeface="Overlock"/>
              <a:cs typeface="Overlock"/>
              <a:sym typeface="Overlock"/>
            </a:endParaRPr>
          </a:p>
        </p:txBody>
      </p:sp>
      <p:sp>
        <p:nvSpPr>
          <p:cNvPr id="581" name="Google Shape;581;p58"/>
          <p:cNvSpPr txBox="1"/>
          <p:nvPr/>
        </p:nvSpPr>
        <p:spPr>
          <a:xfrm>
            <a:off x="966757" y="1628809"/>
            <a:ext cx="10255500" cy="452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3600" dirty="0">
                <a:solidFill>
                  <a:srgbClr val="018443"/>
                </a:solidFill>
                <a:latin typeface="Overlock"/>
                <a:ea typeface="Overlock"/>
                <a:cs typeface="Overlock"/>
                <a:sym typeface="Overlock"/>
              </a:rPr>
              <a:t>Según el Catecismo Católico, “El sacramento de la Unción de los enfermos se administra a los gravemente enfermos ungiéndolos y pronunciando una sola vez estas palabras: </a:t>
            </a:r>
            <a:r>
              <a:rPr lang="es-CO" sz="3600" dirty="0">
                <a:solidFill>
                  <a:srgbClr val="5F3913"/>
                </a:solidFill>
                <a:latin typeface="Overlock"/>
                <a:ea typeface="Overlock"/>
                <a:cs typeface="Overlock"/>
                <a:sym typeface="Overlock"/>
              </a:rPr>
              <a:t>‘Por esta santa Unción, y por su bondadosa misericordia te ayude el Señor con la gracia del Espíritu Santo, para que, libre de tus pecados, te conceda la salvación y te conforte en tu enfermedad’”. (CC 1513)</a:t>
            </a:r>
            <a:endParaRPr sz="3600" dirty="0">
              <a:solidFill>
                <a:srgbClr val="5F3913"/>
              </a:solidFill>
              <a:latin typeface="Overlock"/>
              <a:ea typeface="Overlock"/>
              <a:cs typeface="Overlock"/>
              <a:sym typeface="Overlock"/>
            </a:endParaRPr>
          </a:p>
        </p:txBody>
      </p:sp>
      <p:sp>
        <p:nvSpPr>
          <p:cNvPr id="582" name="Google Shape;582;p58"/>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58</a:t>
            </a:r>
            <a:endParaRPr/>
          </a:p>
        </p:txBody>
      </p:sp>
      <p:cxnSp>
        <p:nvCxnSpPr>
          <p:cNvPr id="583" name="Google Shape;583;p5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89" name="Google Shape;589;p59"/>
          <p:cNvSpPr txBox="1"/>
          <p:nvPr/>
        </p:nvSpPr>
        <p:spPr>
          <a:xfrm>
            <a:off x="1042350" y="2406416"/>
            <a:ext cx="101073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el propósito del purgatorio?</a:t>
            </a:r>
            <a:endParaRPr sz="4400" dirty="0">
              <a:solidFill>
                <a:srgbClr val="5F3913"/>
              </a:solidFill>
              <a:latin typeface="Overlock"/>
              <a:ea typeface="Overlock"/>
              <a:cs typeface="Overlock"/>
              <a:sym typeface="Overlock"/>
            </a:endParaRPr>
          </a:p>
        </p:txBody>
      </p:sp>
      <p:sp>
        <p:nvSpPr>
          <p:cNvPr id="590" name="Google Shape;590;p59"/>
          <p:cNvSpPr txBox="1"/>
          <p:nvPr/>
        </p:nvSpPr>
        <p:spPr>
          <a:xfrm>
            <a:off x="1123606" y="3862466"/>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591" name="Google Shape;591;p59"/>
          <p:cNvSpPr txBox="1"/>
          <p:nvPr/>
        </p:nvSpPr>
        <p:spPr>
          <a:xfrm>
            <a:off x="479612"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59</a:t>
            </a:r>
            <a:endParaRPr/>
          </a:p>
        </p:txBody>
      </p:sp>
      <p:cxnSp>
        <p:nvCxnSpPr>
          <p:cNvPr id="592" name="Google Shape;592;p5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p:tgtEl>
                                          <p:spTgt spid="5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6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98" name="Google Shape;598;p60"/>
          <p:cNvSpPr txBox="1"/>
          <p:nvPr/>
        </p:nvSpPr>
        <p:spPr>
          <a:xfrm>
            <a:off x="0" y="225270"/>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el propósito del purgatorio?</a:t>
            </a:r>
            <a:endParaRPr sz="4400" dirty="0">
              <a:solidFill>
                <a:srgbClr val="5F3913"/>
              </a:solidFill>
              <a:latin typeface="Overlock"/>
              <a:ea typeface="Overlock"/>
              <a:cs typeface="Overlock"/>
              <a:sym typeface="Overlock"/>
            </a:endParaRPr>
          </a:p>
        </p:txBody>
      </p:sp>
      <p:sp>
        <p:nvSpPr>
          <p:cNvPr id="599" name="Google Shape;599;p60"/>
          <p:cNvSpPr txBox="1"/>
          <p:nvPr/>
        </p:nvSpPr>
        <p:spPr>
          <a:xfrm>
            <a:off x="691650" y="1230229"/>
            <a:ext cx="10808700" cy="50178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Según el Catecismo Católico: </a:t>
            </a:r>
            <a:r>
              <a:rPr lang="es-CO" sz="3200" dirty="0">
                <a:solidFill>
                  <a:srgbClr val="5F3913"/>
                </a:solidFill>
                <a:latin typeface="Overlock"/>
                <a:ea typeface="Overlock"/>
                <a:cs typeface="Overlock"/>
                <a:sym typeface="Overlock"/>
              </a:rPr>
              <a:t>“Los que mueren en la gracia y en la amistad de Dios, pero imperfectamente purificados, aunque están seguros de su eterna salvación, sufren después de su muerte una purificación, a fin de obtener la santidad necesaria para entrar en la alegría del cielo.</a:t>
            </a:r>
            <a:r>
              <a:rPr lang="es-CO" sz="3200" dirty="0">
                <a:solidFill>
                  <a:srgbClr val="018443"/>
                </a:solidFill>
                <a:latin typeface="Overlock"/>
                <a:ea typeface="Overlock"/>
                <a:cs typeface="Overlock"/>
                <a:sym typeface="Overlock"/>
              </a:rPr>
              <a:t> </a:t>
            </a:r>
            <a:endParaRPr dirty="0"/>
          </a:p>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La Iglesia llama Purgatorio a esta purificación final de los elegidos que es completamente distinta del castigo de los condenados. La Iglesia ha formulado la doctrina de la fe relativa al Purgatorio sobre todo en los Concilios de Florencia y de Trento”. (CC 1030 and 1031)</a:t>
            </a:r>
            <a:endParaRPr sz="3200" dirty="0">
              <a:solidFill>
                <a:schemeClr val="dk1"/>
              </a:solidFill>
              <a:latin typeface="Overlock"/>
              <a:ea typeface="Overlock"/>
              <a:cs typeface="Overlock"/>
              <a:sym typeface="Overlock"/>
            </a:endParaRPr>
          </a:p>
        </p:txBody>
      </p:sp>
      <p:sp>
        <p:nvSpPr>
          <p:cNvPr id="600" name="Google Shape;600;p60"/>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60</a:t>
            </a:r>
            <a:endParaRPr/>
          </a:p>
        </p:txBody>
      </p:sp>
      <p:cxnSp>
        <p:nvCxnSpPr>
          <p:cNvPr id="601" name="Google Shape;601;p6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9">
                                            <p:txEl>
                                              <p:pRg st="0" end="0"/>
                                            </p:txEl>
                                          </p:spTgt>
                                        </p:tgtEl>
                                        <p:attrNameLst>
                                          <p:attrName>style.visibility</p:attrName>
                                        </p:attrNameLst>
                                      </p:cBhvr>
                                      <p:to>
                                        <p:strVal val="visible"/>
                                      </p:to>
                                    </p:set>
                                    <p:anim calcmode="lin" valueType="num">
                                      <p:cBhvr additive="base">
                                        <p:cTn id="7" dur="500"/>
                                        <p:tgtEl>
                                          <p:spTgt spid="5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9">
                                            <p:txEl>
                                              <p:pRg st="1" end="1"/>
                                            </p:txEl>
                                          </p:spTgt>
                                        </p:tgtEl>
                                        <p:attrNameLst>
                                          <p:attrName>style.visibility</p:attrName>
                                        </p:attrNameLst>
                                      </p:cBhvr>
                                      <p:to>
                                        <p:strVal val="visible"/>
                                      </p:to>
                                    </p:set>
                                    <p:anim calcmode="lin" valueType="num">
                                      <p:cBhvr additive="base">
                                        <p:cTn id="12" dur="500"/>
                                        <p:tgtEl>
                                          <p:spTgt spid="5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8" name="Google Shape;138;p7" descr="Image result for repaso&quot;"/>
          <p:cNvPicPr preferRelativeResize="0"/>
          <p:nvPr/>
        </p:nvPicPr>
        <p:blipFill rotWithShape="1">
          <a:blip r:embed="rId4">
            <a:alphaModFix/>
          </a:blip>
          <a:srcRect/>
          <a:stretch/>
        </p:blipFill>
        <p:spPr>
          <a:xfrm>
            <a:off x="2625440" y="1750422"/>
            <a:ext cx="6941119" cy="1678578"/>
          </a:xfrm>
          <a:prstGeom prst="rect">
            <a:avLst/>
          </a:prstGeom>
          <a:noFill/>
          <a:ln>
            <a:noFill/>
          </a:ln>
        </p:spPr>
      </p:pic>
      <p:sp>
        <p:nvSpPr>
          <p:cNvPr id="139" name="Google Shape;139;p7"/>
          <p:cNvSpPr txBox="1"/>
          <p:nvPr/>
        </p:nvSpPr>
        <p:spPr>
          <a:xfrm>
            <a:off x="2672574" y="3638157"/>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10-15 Minutos</a:t>
            </a:r>
            <a:endParaRPr sz="4400" dirty="0">
              <a:solidFill>
                <a:srgbClr val="018443"/>
              </a:solidFill>
              <a:latin typeface="Overlock"/>
              <a:ea typeface="Overlock"/>
              <a:cs typeface="Overlock"/>
              <a:sym typeface="Overlock"/>
            </a:endParaRPr>
          </a:p>
        </p:txBody>
      </p:sp>
      <p:sp>
        <p:nvSpPr>
          <p:cNvPr id="140" name="Google Shape;140;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a:t>
            </a:r>
            <a:endParaRPr/>
          </a:p>
        </p:txBody>
      </p:sp>
      <p:cxnSp>
        <p:nvCxnSpPr>
          <p:cNvPr id="141" name="Google Shape;141;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6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07" name="Google Shape;607;p61"/>
          <p:cNvSpPr txBox="1"/>
          <p:nvPr/>
        </p:nvSpPr>
        <p:spPr>
          <a:xfrm>
            <a:off x="1033617" y="1745720"/>
            <a:ext cx="101073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¿Cómo es la doctrina del purgatorio un consuelo para los católicos romanos?</a:t>
            </a:r>
            <a:endParaRPr sz="4400" dirty="0">
              <a:solidFill>
                <a:srgbClr val="5F3913"/>
              </a:solidFill>
              <a:latin typeface="Overlock"/>
              <a:ea typeface="Overlock"/>
              <a:cs typeface="Overlock"/>
              <a:sym typeface="Overlock"/>
            </a:endParaRPr>
          </a:p>
        </p:txBody>
      </p:sp>
      <p:sp>
        <p:nvSpPr>
          <p:cNvPr id="608" name="Google Shape;608;p61"/>
          <p:cNvSpPr txBox="1"/>
          <p:nvPr/>
        </p:nvSpPr>
        <p:spPr>
          <a:xfrm>
            <a:off x="1123606" y="3804898"/>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609" name="Google Shape;609;p61"/>
          <p:cNvSpPr txBox="1"/>
          <p:nvPr/>
        </p:nvSpPr>
        <p:spPr>
          <a:xfrm>
            <a:off x="479612"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61</a:t>
            </a:r>
            <a:endParaRPr/>
          </a:p>
        </p:txBody>
      </p:sp>
      <p:cxnSp>
        <p:nvCxnSpPr>
          <p:cNvPr id="610" name="Google Shape;610;p6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500"/>
                                        <p:tgtEl>
                                          <p:spTgt spid="6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6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16" name="Google Shape;616;p62"/>
          <p:cNvSpPr txBox="1"/>
          <p:nvPr/>
        </p:nvSpPr>
        <p:spPr>
          <a:xfrm>
            <a:off x="1568571" y="255034"/>
            <a:ext cx="90549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5F3913"/>
                </a:solidFill>
                <a:latin typeface="Overlock"/>
                <a:ea typeface="Overlock"/>
                <a:cs typeface="Overlock"/>
                <a:sym typeface="Overlock"/>
              </a:rPr>
              <a:t>¿Cómo es la doctrina del purgatorio un consuelo para los católicos romanos?</a:t>
            </a:r>
            <a:endParaRPr sz="4000" dirty="0">
              <a:solidFill>
                <a:srgbClr val="5F3913"/>
              </a:solidFill>
              <a:latin typeface="Overlock"/>
              <a:ea typeface="Overlock"/>
              <a:cs typeface="Overlock"/>
              <a:sym typeface="Overlock"/>
            </a:endParaRPr>
          </a:p>
        </p:txBody>
      </p:sp>
      <p:sp>
        <p:nvSpPr>
          <p:cNvPr id="617" name="Google Shape;617;p62"/>
          <p:cNvSpPr txBox="1"/>
          <p:nvPr/>
        </p:nvSpPr>
        <p:spPr>
          <a:xfrm>
            <a:off x="808050" y="1805261"/>
            <a:ext cx="10575900" cy="40329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A un católico romano se le enseña que debe participar en su salvación a través de sus buenas obras. </a:t>
            </a:r>
            <a:endParaRPr dirty="0"/>
          </a:p>
          <a:p>
            <a:pPr marL="457200" marR="0" lvl="0" indent="-457200" algn="just" rtl="0">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Dado que el individuo nunca puede saber si su contribución de buenas obras fue suficiente, se le deja en duda acerca de su salvación. </a:t>
            </a:r>
            <a:endParaRPr dirty="0"/>
          </a:p>
          <a:p>
            <a:pPr marL="457200" marR="0" lvl="0" indent="-45720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El purgatorio ofrece la comodidad de una segunda oportunidad.  Cualquier cosa que el individuo no haya hecho mientras estaba vivo, se puede recuperar en el purgatorio.</a:t>
            </a:r>
            <a:endParaRPr sz="3200" dirty="0">
              <a:solidFill>
                <a:schemeClr val="dk1"/>
              </a:solidFill>
              <a:latin typeface="Overlock"/>
              <a:ea typeface="Overlock"/>
              <a:cs typeface="Overlock"/>
              <a:sym typeface="Overlock"/>
            </a:endParaRPr>
          </a:p>
        </p:txBody>
      </p:sp>
      <p:sp>
        <p:nvSpPr>
          <p:cNvPr id="618" name="Google Shape;618;p62"/>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62</a:t>
            </a:r>
            <a:endParaRPr/>
          </a:p>
        </p:txBody>
      </p:sp>
      <p:cxnSp>
        <p:nvCxnSpPr>
          <p:cNvPr id="619" name="Google Shape;619;p6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7">
                                            <p:txEl>
                                              <p:pRg st="0" end="0"/>
                                            </p:txEl>
                                          </p:spTgt>
                                        </p:tgtEl>
                                        <p:attrNameLst>
                                          <p:attrName>style.visibility</p:attrName>
                                        </p:attrNameLst>
                                      </p:cBhvr>
                                      <p:to>
                                        <p:strVal val="visible"/>
                                      </p:to>
                                    </p:set>
                                    <p:anim calcmode="lin" valueType="num">
                                      <p:cBhvr additive="base">
                                        <p:cTn id="7" dur="500"/>
                                        <p:tgtEl>
                                          <p:spTgt spid="6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7">
                                            <p:txEl>
                                              <p:pRg st="1" end="1"/>
                                            </p:txEl>
                                          </p:spTgt>
                                        </p:tgtEl>
                                        <p:attrNameLst>
                                          <p:attrName>style.visibility</p:attrName>
                                        </p:attrNameLst>
                                      </p:cBhvr>
                                      <p:to>
                                        <p:strVal val="visible"/>
                                      </p:to>
                                    </p:set>
                                    <p:anim calcmode="lin" valueType="num">
                                      <p:cBhvr additive="base">
                                        <p:cTn id="12" dur="500"/>
                                        <p:tgtEl>
                                          <p:spTgt spid="6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7">
                                            <p:txEl>
                                              <p:pRg st="2" end="2"/>
                                            </p:txEl>
                                          </p:spTgt>
                                        </p:tgtEl>
                                        <p:attrNameLst>
                                          <p:attrName>style.visibility</p:attrName>
                                        </p:attrNameLst>
                                      </p:cBhvr>
                                      <p:to>
                                        <p:strVal val="visible"/>
                                      </p:to>
                                    </p:set>
                                    <p:anim calcmode="lin" valueType="num">
                                      <p:cBhvr additive="base">
                                        <p:cTn id="17" dur="500"/>
                                        <p:tgtEl>
                                          <p:spTgt spid="6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6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25" name="Google Shape;625;p63"/>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63</a:t>
            </a:r>
            <a:endParaRPr/>
          </a:p>
        </p:txBody>
      </p:sp>
      <p:cxnSp>
        <p:nvCxnSpPr>
          <p:cNvPr id="626" name="Google Shape;626;p6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27" name="Google Shape;627;p63"/>
          <p:cNvSpPr txBox="1"/>
          <p:nvPr/>
        </p:nvSpPr>
        <p:spPr>
          <a:xfrm>
            <a:off x="1382850" y="656958"/>
            <a:ext cx="9426300" cy="4431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chemeClr val="accent4">
                    <a:lumMod val="50000"/>
                  </a:schemeClr>
                </a:solidFill>
                <a:latin typeface="Arial"/>
                <a:ea typeface="Arial"/>
                <a:cs typeface="Arial"/>
                <a:sym typeface="Arial"/>
              </a:rPr>
              <a:t>Los sacramentos católicos romanos de curación y consuelo</a:t>
            </a:r>
            <a:endParaRPr sz="4400" dirty="0">
              <a:solidFill>
                <a:schemeClr val="accent4">
                  <a:lumMod val="50000"/>
                </a:schemeClr>
              </a:solidFill>
            </a:endParaRPr>
          </a:p>
          <a:p>
            <a:pPr marL="0" marR="0" lvl="0" indent="0" algn="l" rtl="0">
              <a:spcBef>
                <a:spcPts val="0"/>
              </a:spcBef>
              <a:spcAft>
                <a:spcPts val="0"/>
              </a:spcAft>
              <a:buNone/>
            </a:pPr>
            <a:endParaRPr sz="4400" dirty="0">
              <a:solidFill>
                <a:schemeClr val="dk1"/>
              </a:solidFill>
              <a:latin typeface="Arial"/>
              <a:ea typeface="Arial"/>
              <a:cs typeface="Arial"/>
              <a:sym typeface="Arial"/>
            </a:endParaRPr>
          </a:p>
          <a:p>
            <a:pPr marL="0" marR="0" lvl="0" indent="0" algn="l" rtl="0">
              <a:spcBef>
                <a:spcPts val="0"/>
              </a:spcBef>
              <a:spcAft>
                <a:spcPts val="0"/>
              </a:spcAft>
              <a:buNone/>
            </a:pPr>
            <a:r>
              <a:rPr lang="es-CO" sz="4400" dirty="0">
                <a:solidFill>
                  <a:schemeClr val="accent6">
                    <a:lumMod val="50000"/>
                  </a:schemeClr>
                </a:solidFill>
              </a:rPr>
              <a:t>P</a:t>
            </a:r>
            <a:r>
              <a:rPr lang="es-CO" sz="4400" dirty="0">
                <a:solidFill>
                  <a:schemeClr val="accent6">
                    <a:lumMod val="50000"/>
                  </a:schemeClr>
                </a:solidFill>
                <a:latin typeface="Arial"/>
                <a:ea typeface="Arial"/>
                <a:cs typeface="Arial"/>
                <a:sym typeface="Arial"/>
              </a:rPr>
              <a:t>enitencia </a:t>
            </a:r>
            <a:endParaRPr sz="4400" dirty="0">
              <a:solidFill>
                <a:schemeClr val="accent6">
                  <a:lumMod val="50000"/>
                </a:schemeClr>
              </a:solidFill>
            </a:endParaRPr>
          </a:p>
          <a:p>
            <a:pPr marL="0" marR="0" lvl="0" indent="0" algn="l" rtl="0">
              <a:spcBef>
                <a:spcPts val="0"/>
              </a:spcBef>
              <a:spcAft>
                <a:spcPts val="0"/>
              </a:spcAft>
              <a:buNone/>
            </a:pPr>
            <a:endParaRPr sz="4400" dirty="0">
              <a:solidFill>
                <a:schemeClr val="accent6">
                  <a:lumMod val="50000"/>
                </a:schemeClr>
              </a:solidFill>
              <a:latin typeface="Arial"/>
              <a:ea typeface="Arial"/>
              <a:cs typeface="Arial"/>
              <a:sym typeface="Arial"/>
            </a:endParaRPr>
          </a:p>
          <a:p>
            <a:pPr marL="0" marR="0" lvl="0" indent="0" algn="l" rtl="0">
              <a:spcBef>
                <a:spcPts val="0"/>
              </a:spcBef>
              <a:spcAft>
                <a:spcPts val="0"/>
              </a:spcAft>
              <a:buNone/>
            </a:pPr>
            <a:r>
              <a:rPr lang="es-CO" sz="4400" dirty="0">
                <a:solidFill>
                  <a:schemeClr val="accent6">
                    <a:lumMod val="50000"/>
                  </a:schemeClr>
                </a:solidFill>
                <a:latin typeface="Arial"/>
                <a:ea typeface="Arial"/>
                <a:cs typeface="Arial"/>
                <a:sym typeface="Arial"/>
              </a:rPr>
              <a:t>y últimos ritos.</a:t>
            </a:r>
            <a:endParaRPr sz="4400" dirty="0">
              <a:solidFill>
                <a:schemeClr val="accent6">
                  <a:lumMod val="50000"/>
                </a:schemeClr>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6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33" name="Google Shape;633;p64"/>
          <p:cNvSpPr txBox="1"/>
          <p:nvPr/>
        </p:nvSpPr>
        <p:spPr>
          <a:xfrm>
            <a:off x="488514" y="6276548"/>
            <a:ext cx="1574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64</a:t>
            </a:r>
            <a:endParaRPr/>
          </a:p>
        </p:txBody>
      </p:sp>
      <p:cxnSp>
        <p:nvCxnSpPr>
          <p:cNvPr id="634" name="Google Shape;634;p6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35" name="Google Shape;635;p64"/>
          <p:cNvSpPr txBox="1"/>
          <p:nvPr/>
        </p:nvSpPr>
        <p:spPr>
          <a:xfrm>
            <a:off x="1608300" y="517362"/>
            <a:ext cx="8975400"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chemeClr val="accent4">
                    <a:lumMod val="50000"/>
                  </a:schemeClr>
                </a:solidFill>
                <a:latin typeface="Arial"/>
                <a:ea typeface="Arial"/>
                <a:cs typeface="Arial"/>
                <a:sym typeface="Arial"/>
              </a:rPr>
              <a:t>Extremaunción</a:t>
            </a:r>
            <a:endParaRPr sz="4000" dirty="0">
              <a:solidFill>
                <a:schemeClr val="accent4">
                  <a:lumMod val="50000"/>
                </a:schemeClr>
              </a:solidFill>
            </a:endParaRPr>
          </a:p>
          <a:p>
            <a:pPr marL="0" marR="0" lvl="0" indent="0" algn="l" rtl="0">
              <a:spcBef>
                <a:spcPts val="0"/>
              </a:spcBef>
              <a:spcAft>
                <a:spcPts val="0"/>
              </a:spcAft>
              <a:buNone/>
            </a:pPr>
            <a:endParaRPr sz="4000" dirty="0">
              <a:solidFill>
                <a:schemeClr val="dk1"/>
              </a:solidFill>
              <a:latin typeface="Arial"/>
              <a:ea typeface="Arial"/>
              <a:cs typeface="Arial"/>
              <a:sym typeface="Arial"/>
            </a:endParaRPr>
          </a:p>
          <a:p>
            <a:pPr marL="0" marR="0" lvl="0" indent="0" algn="just" rtl="0">
              <a:spcBef>
                <a:spcPts val="0"/>
              </a:spcBef>
              <a:spcAft>
                <a:spcPts val="0"/>
              </a:spcAft>
              <a:buNone/>
            </a:pPr>
            <a:r>
              <a:rPr lang="es-CO" sz="4000" dirty="0">
                <a:solidFill>
                  <a:schemeClr val="accent6">
                    <a:lumMod val="50000"/>
                  </a:schemeClr>
                </a:solidFill>
                <a:latin typeface="Arial"/>
                <a:ea typeface="Arial"/>
                <a:cs typeface="Arial"/>
                <a:sym typeface="Arial"/>
              </a:rPr>
              <a:t>‘Por esta santa Unción, y por su bondadosa misericordia te ayude el Señor con la gracia del Espíritu Santo, para que, libre de tus pecados, te conceda la salvación y te conforte en tu enfermedad’. (CC 1513)</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6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41" name="Google Shape;641;p65"/>
          <p:cNvSpPr txBox="1"/>
          <p:nvPr/>
        </p:nvSpPr>
        <p:spPr>
          <a:xfrm>
            <a:off x="488514" y="6276548"/>
            <a:ext cx="1582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65</a:t>
            </a:r>
            <a:endParaRPr/>
          </a:p>
        </p:txBody>
      </p:sp>
      <p:cxnSp>
        <p:nvCxnSpPr>
          <p:cNvPr id="642" name="Google Shape;642;p6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43" name="Google Shape;643;p65"/>
          <p:cNvSpPr txBox="1"/>
          <p:nvPr/>
        </p:nvSpPr>
        <p:spPr>
          <a:xfrm>
            <a:off x="1538700" y="370281"/>
            <a:ext cx="9114600" cy="56322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chemeClr val="accent4">
                    <a:lumMod val="50000"/>
                  </a:schemeClr>
                </a:solidFill>
                <a:latin typeface="Arial"/>
                <a:ea typeface="Arial"/>
                <a:cs typeface="Arial"/>
                <a:sym typeface="Arial"/>
              </a:rPr>
              <a:t>El propósito del Purgatorio</a:t>
            </a:r>
            <a:endParaRPr sz="4000" dirty="0">
              <a:solidFill>
                <a:schemeClr val="accent4">
                  <a:lumMod val="50000"/>
                </a:schemeClr>
              </a:solidFill>
            </a:endParaRPr>
          </a:p>
          <a:p>
            <a:pPr marL="0" marR="0" lvl="0" indent="0" algn="just" rtl="0">
              <a:spcBef>
                <a:spcPts val="0"/>
              </a:spcBef>
              <a:spcAft>
                <a:spcPts val="0"/>
              </a:spcAft>
              <a:buNone/>
            </a:pPr>
            <a:endParaRPr sz="4000" dirty="0">
              <a:solidFill>
                <a:schemeClr val="dk1"/>
              </a:solidFill>
              <a:latin typeface="Arial"/>
              <a:ea typeface="Arial"/>
              <a:cs typeface="Arial"/>
              <a:sym typeface="Arial"/>
            </a:endParaRPr>
          </a:p>
          <a:p>
            <a:pPr marL="0" marR="0" lvl="0" indent="0" algn="just" rtl="0">
              <a:spcBef>
                <a:spcPts val="0"/>
              </a:spcBef>
              <a:spcAft>
                <a:spcPts val="0"/>
              </a:spcAft>
              <a:buNone/>
            </a:pPr>
            <a:r>
              <a:rPr lang="es-CO" sz="4000" dirty="0">
                <a:solidFill>
                  <a:schemeClr val="accent6">
                    <a:lumMod val="50000"/>
                  </a:schemeClr>
                </a:solidFill>
                <a:latin typeface="Arial"/>
                <a:ea typeface="Arial"/>
                <a:cs typeface="Arial"/>
                <a:sym typeface="Arial"/>
              </a:rPr>
              <a:t>Una purificación, a fin de obtener la santidad necesaria para entrar en la alegría del cielo</a:t>
            </a:r>
            <a:r>
              <a:rPr lang="es-CO" sz="4000" dirty="0">
                <a:solidFill>
                  <a:schemeClr val="accent6">
                    <a:lumMod val="50000"/>
                  </a:schemeClr>
                </a:solidFill>
              </a:rPr>
              <a:t>.</a:t>
            </a:r>
            <a:r>
              <a:rPr lang="es-CO" sz="4000" dirty="0">
                <a:solidFill>
                  <a:schemeClr val="accent6">
                    <a:lumMod val="50000"/>
                  </a:schemeClr>
                </a:solidFill>
                <a:latin typeface="Arial"/>
                <a:ea typeface="Arial"/>
                <a:cs typeface="Arial"/>
                <a:sym typeface="Arial"/>
              </a:rPr>
              <a:t> La Iglesia llama Purgatorio a esta purificación final de los elegidos que es completamente distinta del castigo de los condenados. (CC 1030 y 1031)</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6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49" name="Google Shape;649;p66"/>
          <p:cNvSpPr txBox="1"/>
          <p:nvPr/>
        </p:nvSpPr>
        <p:spPr>
          <a:xfrm>
            <a:off x="488514" y="6276548"/>
            <a:ext cx="1582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66</a:t>
            </a:r>
            <a:endParaRPr/>
          </a:p>
        </p:txBody>
      </p:sp>
      <p:cxnSp>
        <p:nvCxnSpPr>
          <p:cNvPr id="650" name="Google Shape;650;p6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51" name="Google Shape;651;p66"/>
          <p:cNvSpPr txBox="1"/>
          <p:nvPr/>
        </p:nvSpPr>
        <p:spPr>
          <a:xfrm>
            <a:off x="1576950" y="1086436"/>
            <a:ext cx="9038100"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chemeClr val="accent4">
                    <a:lumMod val="50000"/>
                  </a:schemeClr>
                </a:solidFill>
                <a:latin typeface="Arial"/>
                <a:ea typeface="Arial"/>
                <a:cs typeface="Arial"/>
                <a:sym typeface="Arial"/>
              </a:rPr>
              <a:t>Purgatorio</a:t>
            </a:r>
            <a:endParaRPr sz="4000" dirty="0">
              <a:solidFill>
                <a:schemeClr val="accent4">
                  <a:lumMod val="50000"/>
                </a:schemeClr>
              </a:solidFill>
            </a:endParaRPr>
          </a:p>
          <a:p>
            <a:pPr marL="0" marR="0" lvl="0" indent="0" algn="just" rtl="0">
              <a:spcBef>
                <a:spcPts val="0"/>
              </a:spcBef>
              <a:spcAft>
                <a:spcPts val="0"/>
              </a:spcAft>
              <a:buNone/>
            </a:pPr>
            <a:endParaRPr sz="4000" dirty="0">
              <a:solidFill>
                <a:schemeClr val="dk1"/>
              </a:solidFill>
              <a:latin typeface="Arial"/>
              <a:ea typeface="Arial"/>
              <a:cs typeface="Arial"/>
              <a:sym typeface="Arial"/>
            </a:endParaRPr>
          </a:p>
          <a:p>
            <a:pPr marL="0" marR="0" lvl="0" indent="0" algn="just" rtl="0">
              <a:spcBef>
                <a:spcPts val="0"/>
              </a:spcBef>
              <a:spcAft>
                <a:spcPts val="0"/>
              </a:spcAft>
              <a:buNone/>
            </a:pPr>
            <a:r>
              <a:rPr lang="es-CO" sz="4000" dirty="0">
                <a:solidFill>
                  <a:schemeClr val="accent6">
                    <a:lumMod val="50000"/>
                  </a:schemeClr>
                </a:solidFill>
                <a:latin typeface="Arial"/>
                <a:ea typeface="Arial"/>
                <a:cs typeface="Arial"/>
                <a:sym typeface="Arial"/>
              </a:rPr>
              <a:t>Una segunda oportunidad. Cualquier cosa que el individuo no haya hecho mientras estaba vivo, se puede recuperar en el purgatorio.</a:t>
            </a:r>
            <a:endParaRPr sz="4000"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6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57" name="Google Shape;657;p67"/>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67</a:t>
            </a:r>
            <a:endParaRPr/>
          </a:p>
        </p:txBody>
      </p:sp>
      <p:cxnSp>
        <p:nvCxnSpPr>
          <p:cNvPr id="658" name="Google Shape;658;p6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59" name="Google Shape;659;p67"/>
          <p:cNvSpPr txBox="1"/>
          <p:nvPr/>
        </p:nvSpPr>
        <p:spPr>
          <a:xfrm>
            <a:off x="858144" y="37593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Profundicemos</a:t>
            </a:r>
            <a:endParaRPr sz="4400" dirty="0">
              <a:solidFill>
                <a:srgbClr val="5F3913"/>
              </a:solidFill>
              <a:latin typeface="Overlock"/>
              <a:ea typeface="Overlock"/>
              <a:cs typeface="Overlock"/>
              <a:sym typeface="Overlock"/>
            </a:endParaRPr>
          </a:p>
        </p:txBody>
      </p:sp>
      <p:sp>
        <p:nvSpPr>
          <p:cNvPr id="660" name="Google Shape;660;p67"/>
          <p:cNvSpPr txBox="1"/>
          <p:nvPr/>
        </p:nvSpPr>
        <p:spPr>
          <a:xfrm>
            <a:off x="6794728" y="4974321"/>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10 minutos</a:t>
            </a:r>
            <a:endParaRPr sz="4000" dirty="0">
              <a:solidFill>
                <a:srgbClr val="018443"/>
              </a:solidFill>
              <a:latin typeface="Overlock"/>
              <a:ea typeface="Overlock"/>
              <a:cs typeface="Overlock"/>
              <a:sym typeface="Overlock"/>
            </a:endParaRPr>
          </a:p>
        </p:txBody>
      </p:sp>
      <p:pic>
        <p:nvPicPr>
          <p:cNvPr id="661" name="Google Shape;661;p67" descr="Image result for clock&quot;"/>
          <p:cNvPicPr preferRelativeResize="0"/>
          <p:nvPr/>
        </p:nvPicPr>
        <p:blipFill rotWithShape="1">
          <a:blip r:embed="rId4">
            <a:alphaModFix/>
          </a:blip>
          <a:srcRect/>
          <a:stretch/>
        </p:blipFill>
        <p:spPr>
          <a:xfrm>
            <a:off x="7283159" y="2206897"/>
            <a:ext cx="2525611" cy="2525611"/>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662" name="Google Shape;662;p67"/>
          <p:cNvSpPr/>
          <p:nvPr/>
        </p:nvSpPr>
        <p:spPr>
          <a:xfrm rot="-7398341">
            <a:off x="8725034" y="2912888"/>
            <a:ext cx="215086" cy="735774"/>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3" name="Google Shape;663;p67"/>
          <p:cNvPicPr preferRelativeResize="0"/>
          <p:nvPr/>
        </p:nvPicPr>
        <p:blipFill rotWithShape="1">
          <a:blip r:embed="rId5">
            <a:alphaModFix/>
          </a:blip>
          <a:srcRect/>
          <a:stretch/>
        </p:blipFill>
        <p:spPr>
          <a:xfrm>
            <a:off x="488515" y="1464946"/>
            <a:ext cx="5341337" cy="39281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6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69" name="Google Shape;669;p68"/>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68</a:t>
            </a:r>
            <a:endParaRPr/>
          </a:p>
        </p:txBody>
      </p:sp>
      <p:cxnSp>
        <p:nvCxnSpPr>
          <p:cNvPr id="670" name="Google Shape;670;p6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71" name="Google Shape;671;p68"/>
          <p:cNvSpPr txBox="1"/>
          <p:nvPr/>
        </p:nvSpPr>
        <p:spPr>
          <a:xfrm>
            <a:off x="1108301" y="2284505"/>
            <a:ext cx="9975398"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se debe administrar la Extremaunción o los Últimos Ritos? </a:t>
            </a:r>
            <a:endParaRPr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6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77" name="Google Shape;677;p69"/>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69</a:t>
            </a:r>
            <a:endParaRPr/>
          </a:p>
        </p:txBody>
      </p:sp>
      <p:cxnSp>
        <p:nvCxnSpPr>
          <p:cNvPr id="678" name="Google Shape;678;p6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79" name="Google Shape;679;p69"/>
          <p:cNvSpPr txBox="1"/>
          <p:nvPr/>
        </p:nvSpPr>
        <p:spPr>
          <a:xfrm>
            <a:off x="641131" y="369518"/>
            <a:ext cx="10972800" cy="59554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p>
          <a:p>
            <a:pPr marL="0" marR="0" lvl="0" indent="0" algn="ctr" rtl="0">
              <a:spcBef>
                <a:spcPts val="0"/>
              </a:spcBef>
              <a:spcAft>
                <a:spcPts val="0"/>
              </a:spcAft>
              <a:buNone/>
            </a:pPr>
            <a:endParaRPr sz="700" dirty="0">
              <a:solidFill>
                <a:srgbClr val="018443"/>
              </a:solidFill>
              <a:latin typeface="Overlock"/>
              <a:ea typeface="Overlock"/>
              <a:cs typeface="Overlock"/>
              <a:sym typeface="Overlock"/>
            </a:endParaRPr>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El sacramento debe ser realizado solo por sacerdotes y obispos. </a:t>
            </a:r>
            <a:endParaRPr dirty="0"/>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Debe utilizarse aceite consagrado. Idealmente, el sacramento debería administrarse junto con los sacramentos de la penitencia y la eucaristía. </a:t>
            </a:r>
            <a:endParaRPr dirty="0"/>
          </a:p>
          <a:p>
            <a:pPr marL="457200" marR="0" lvl="0" indent="-457200" algn="just" rtl="0">
              <a:spcBef>
                <a:spcPts val="0"/>
              </a:spcBef>
              <a:spcAft>
                <a:spcPts val="0"/>
              </a:spcAft>
              <a:buClr>
                <a:srgbClr val="5F3913"/>
              </a:buClr>
              <a:buSzPts val="3000"/>
              <a:buFont typeface="Arial"/>
              <a:buChar char="•"/>
            </a:pPr>
            <a:r>
              <a:rPr lang="es-CO" sz="3000" dirty="0">
                <a:solidFill>
                  <a:srgbClr val="5F3913"/>
                </a:solidFill>
                <a:latin typeface="Overlock"/>
                <a:ea typeface="Overlock"/>
                <a:cs typeface="Overlock"/>
                <a:sym typeface="Overlock"/>
              </a:rPr>
              <a:t>El Catecismo Católico estipula: “El sacramento de la Unción de los enfermos se administra a los gravemente enfermos ungiéndolos…y pronunciando una sola vez estas palabras: </a:t>
            </a:r>
            <a:r>
              <a:rPr lang="es-CO" sz="3000" dirty="0">
                <a:solidFill>
                  <a:srgbClr val="018443"/>
                </a:solidFill>
                <a:latin typeface="Overlock"/>
                <a:ea typeface="Overlock"/>
                <a:cs typeface="Overlock"/>
                <a:sym typeface="Overlock"/>
              </a:rPr>
              <a:t>…‘Por esta santa Unción, y por su bondadosa misericordia te ayude el Señor con la gracia del Espíritu Santo, para que, libre de tus pecados, te conceda la salvación y te conforte en tu enfermedad’”. </a:t>
            </a:r>
            <a:r>
              <a:rPr lang="es-CO" sz="3000" dirty="0">
                <a:solidFill>
                  <a:srgbClr val="5F3913"/>
                </a:solidFill>
                <a:latin typeface="Overlock"/>
                <a:ea typeface="Overlock"/>
                <a:cs typeface="Overlock"/>
                <a:sym typeface="Overlock"/>
              </a:rPr>
              <a:t>(CC 1513)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7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85" name="Google Shape;685;p70"/>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70</a:t>
            </a:r>
            <a:endParaRPr/>
          </a:p>
        </p:txBody>
      </p:sp>
      <p:cxnSp>
        <p:nvCxnSpPr>
          <p:cNvPr id="686" name="Google Shape;686;p7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87" name="Google Shape;687;p70"/>
          <p:cNvSpPr txBox="1"/>
          <p:nvPr/>
        </p:nvSpPr>
        <p:spPr>
          <a:xfrm>
            <a:off x="995100" y="2498243"/>
            <a:ext cx="102018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¿Es el purgatorio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un lugar de tormento? </a:t>
            </a:r>
            <a:endParaRPr sz="10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7" name="Google Shape;147;p8"/>
          <p:cNvSpPr txBox="1"/>
          <p:nvPr/>
        </p:nvSpPr>
        <p:spPr>
          <a:xfrm>
            <a:off x="1042350" y="1030932"/>
            <a:ext cx="101073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En la Iglesia Católica Romana: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 es el propósito o beneficio que recibe una persona cuando se bautiza o cuando va a la Sagrada Comunión? </a:t>
            </a:r>
            <a:endParaRPr sz="4400" dirty="0">
              <a:solidFill>
                <a:srgbClr val="5F3913"/>
              </a:solidFill>
              <a:latin typeface="Overlock"/>
              <a:ea typeface="Overlock"/>
              <a:cs typeface="Overlock"/>
              <a:sym typeface="Overlock"/>
            </a:endParaRPr>
          </a:p>
        </p:txBody>
      </p:sp>
      <p:sp>
        <p:nvSpPr>
          <p:cNvPr id="148" name="Google Shape;148;p8"/>
          <p:cNvSpPr txBox="1"/>
          <p:nvPr/>
        </p:nvSpPr>
        <p:spPr>
          <a:xfrm>
            <a:off x="1123606" y="4239199"/>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9" name="Google Shape;149;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8</a:t>
            </a:r>
            <a:endParaRPr/>
          </a:p>
        </p:txBody>
      </p:sp>
      <p:cxnSp>
        <p:nvCxnSpPr>
          <p:cNvPr id="150" name="Google Shape;150;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7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693" name="Google Shape;693;p71"/>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71</a:t>
            </a:r>
            <a:endParaRPr/>
          </a:p>
        </p:txBody>
      </p:sp>
      <p:cxnSp>
        <p:nvCxnSpPr>
          <p:cNvPr id="694" name="Google Shape;694;p7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695" name="Google Shape;695;p71"/>
          <p:cNvSpPr txBox="1"/>
          <p:nvPr/>
        </p:nvSpPr>
        <p:spPr>
          <a:xfrm>
            <a:off x="907350" y="242226"/>
            <a:ext cx="10377300" cy="61401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p>
          <a:p>
            <a:pPr marL="0" marR="0" lvl="0" indent="0" algn="ctr" rtl="0">
              <a:spcBef>
                <a:spcPts val="0"/>
              </a:spcBef>
              <a:spcAft>
                <a:spcPts val="0"/>
              </a:spcAft>
              <a:buNone/>
            </a:pPr>
            <a:endParaRPr sz="800" dirty="0">
              <a:solidFill>
                <a:srgbClr val="018443"/>
              </a:solidFill>
              <a:latin typeface="Overlock"/>
              <a:ea typeface="Overlock"/>
              <a:cs typeface="Overlock"/>
              <a:sym typeface="Overlock"/>
            </a:endParaRPr>
          </a:p>
          <a:p>
            <a:pPr marL="457200" marR="0" lvl="0" indent="-457200" algn="just" rtl="0">
              <a:spcBef>
                <a:spcPts val="0"/>
              </a:spcBef>
              <a:spcAft>
                <a:spcPts val="0"/>
              </a:spcAft>
              <a:buClr>
                <a:srgbClr val="5F3913"/>
              </a:buClr>
              <a:buSzPts val="3100"/>
              <a:buFont typeface="Arial"/>
              <a:buChar char="•"/>
            </a:pPr>
            <a:r>
              <a:rPr lang="es-CO" sz="3100" dirty="0">
                <a:solidFill>
                  <a:srgbClr val="5F3913"/>
                </a:solidFill>
                <a:latin typeface="Overlock"/>
                <a:ea typeface="Overlock"/>
                <a:cs typeface="Overlock"/>
                <a:sym typeface="Overlock"/>
              </a:rPr>
              <a:t>Tradicionalmente, un lugar de tormento. Así, se buscaban indulgencias, misas por los muertos, oraciones y otras cosas para abreviar el tiempo en el purgatorio. </a:t>
            </a:r>
            <a:endParaRPr dirty="0"/>
          </a:p>
          <a:p>
            <a:pPr marL="457200" marR="0" lvl="0" indent="-457200" algn="just" rtl="0">
              <a:spcBef>
                <a:spcPts val="0"/>
              </a:spcBef>
              <a:spcAft>
                <a:spcPts val="0"/>
              </a:spcAft>
              <a:buClr>
                <a:srgbClr val="018443"/>
              </a:buClr>
              <a:buSzPts val="3100"/>
              <a:buFont typeface="Arial"/>
              <a:buChar char="•"/>
            </a:pPr>
            <a:r>
              <a:rPr lang="es-CO" sz="3100" dirty="0">
                <a:solidFill>
                  <a:srgbClr val="018443"/>
                </a:solidFill>
                <a:latin typeface="Overlock"/>
                <a:ea typeface="Overlock"/>
                <a:cs typeface="Overlock"/>
                <a:sym typeface="Overlock"/>
              </a:rPr>
              <a:t>El catolicismo moderno ha minimizado significativamente el aspecto del tormento en el purgatorio y ahora lo presenta como un tiempo de gozosa expectativa (esperando el cielo). </a:t>
            </a:r>
            <a:endParaRPr dirty="0"/>
          </a:p>
          <a:p>
            <a:pPr marL="457200" marR="0" lvl="0" indent="-457200" algn="just" rtl="0">
              <a:spcBef>
                <a:spcPts val="0"/>
              </a:spcBef>
              <a:spcAft>
                <a:spcPts val="0"/>
              </a:spcAft>
              <a:buClr>
                <a:srgbClr val="5F3913"/>
              </a:buClr>
              <a:buSzPts val="3100"/>
              <a:buFont typeface="Arial"/>
              <a:buChar char="•"/>
            </a:pPr>
            <a:r>
              <a:rPr lang="es-CO" sz="3100" dirty="0">
                <a:solidFill>
                  <a:srgbClr val="5F3913"/>
                </a:solidFill>
                <a:latin typeface="Overlock"/>
                <a:ea typeface="Overlock"/>
                <a:cs typeface="Overlock"/>
                <a:sym typeface="Overlock"/>
              </a:rPr>
              <a:t>Actualmente, el purgatorio no recibe el énfasis dado antes del Concilio Vaticano II. De los 2.865 párrafos del catecismo, sólo tres tratan directamente del purgatorio; y en esos párrafos, se disminuye el enfoque en el fuego del purgatorio.</a:t>
            </a:r>
            <a:endParaRPr sz="3100"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7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01" name="Google Shape;701;p72"/>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72</a:t>
            </a:r>
            <a:endParaRPr/>
          </a:p>
        </p:txBody>
      </p:sp>
      <p:cxnSp>
        <p:nvCxnSpPr>
          <p:cNvPr id="702" name="Google Shape;702;p7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03" name="Google Shape;703;p72"/>
          <p:cNvSpPr txBox="1"/>
          <p:nvPr/>
        </p:nvSpPr>
        <p:spPr>
          <a:xfrm>
            <a:off x="995055" y="2102079"/>
            <a:ext cx="10201889"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muestra el verdadero Evangelio que el Purgatorio, además de no ser bíblico, también es fútil? </a:t>
            </a:r>
            <a:endParaRPr sz="4400"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7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09" name="Google Shape;709;p73"/>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73</a:t>
            </a:r>
            <a:endParaRPr/>
          </a:p>
        </p:txBody>
      </p:sp>
      <p:cxnSp>
        <p:nvCxnSpPr>
          <p:cNvPr id="710" name="Google Shape;710;p7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11" name="Google Shape;711;p73"/>
          <p:cNvSpPr txBox="1"/>
          <p:nvPr/>
        </p:nvSpPr>
        <p:spPr>
          <a:xfrm>
            <a:off x="645314" y="364961"/>
            <a:ext cx="10679700" cy="57553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Organizando los puntos</a:t>
            </a:r>
            <a:endParaRPr sz="4400" dirty="0"/>
          </a:p>
          <a:p>
            <a:pPr marL="0" marR="0" lvl="0" indent="0" algn="ctr" rtl="0">
              <a:spcBef>
                <a:spcPts val="0"/>
              </a:spcBef>
              <a:spcAft>
                <a:spcPts val="0"/>
              </a:spcAft>
              <a:buNone/>
            </a:pPr>
            <a:endParaRPr sz="3600" dirty="0">
              <a:solidFill>
                <a:srgbClr val="018443"/>
              </a:solidFill>
              <a:latin typeface="Overlock"/>
              <a:ea typeface="Overlock"/>
              <a:cs typeface="Overlock"/>
              <a:sym typeface="Overlock"/>
            </a:endParaRPr>
          </a:p>
          <a:p>
            <a:pPr marL="285750" marR="0" lvl="0" indent="-285750" algn="just" rtl="0">
              <a:spcBef>
                <a:spcPts val="0"/>
              </a:spcBef>
              <a:spcAft>
                <a:spcPts val="0"/>
              </a:spcAft>
              <a:buClr>
                <a:srgbClr val="5F3913"/>
              </a:buClr>
              <a:buSzPts val="3600"/>
              <a:buFont typeface="Arial"/>
              <a:buChar char="•"/>
            </a:pPr>
            <a:r>
              <a:rPr lang="es-CO" sz="3600" dirty="0">
                <a:solidFill>
                  <a:srgbClr val="5F3913"/>
                </a:solidFill>
                <a:latin typeface="Overlock"/>
                <a:ea typeface="Overlock"/>
                <a:cs typeface="Overlock"/>
                <a:sym typeface="Overlock"/>
              </a:rPr>
              <a:t>Todos nuestros pecados han sido perdonados plena y gratuitamente por la gracia de Dios. </a:t>
            </a:r>
            <a:endParaRPr dirty="0"/>
          </a:p>
          <a:p>
            <a:pPr marL="285750" marR="0" lvl="0" indent="-285750" algn="just" rtl="0">
              <a:spcBef>
                <a:spcPts val="0"/>
              </a:spcBef>
              <a:spcAft>
                <a:spcPts val="0"/>
              </a:spcAft>
              <a:buClr>
                <a:srgbClr val="018443"/>
              </a:buClr>
              <a:buSzPts val="3600"/>
              <a:buFont typeface="Arial"/>
              <a:buChar char="•"/>
            </a:pPr>
            <a:r>
              <a:rPr lang="es-CO" sz="3600" dirty="0">
                <a:solidFill>
                  <a:srgbClr val="018443"/>
                </a:solidFill>
                <a:latin typeface="Overlock"/>
                <a:ea typeface="Overlock"/>
                <a:cs typeface="Overlock"/>
                <a:sym typeface="Overlock"/>
              </a:rPr>
              <a:t>Mediante la fe en Jesús como nuestro Salvador, nos presentamos ante el Señor vestidos con el manto de su justicia. La sangre de Jesucristo, su Hijo, nos purifica de todos nuestros pecados. (1 Juan 1:7,9) </a:t>
            </a:r>
            <a:endParaRPr dirty="0"/>
          </a:p>
          <a:p>
            <a:pPr marL="285750" marR="0" lvl="0" indent="-285750" algn="just" rtl="0">
              <a:spcBef>
                <a:spcPts val="0"/>
              </a:spcBef>
              <a:spcAft>
                <a:spcPts val="0"/>
              </a:spcAft>
              <a:buClr>
                <a:srgbClr val="5F3913"/>
              </a:buClr>
              <a:buSzPts val="3600"/>
              <a:buFont typeface="Arial"/>
              <a:buChar char="•"/>
            </a:pPr>
            <a:r>
              <a:rPr lang="es-CO" sz="3600" dirty="0">
                <a:solidFill>
                  <a:srgbClr val="5F3913"/>
                </a:solidFill>
                <a:latin typeface="Overlock"/>
                <a:ea typeface="Overlock"/>
                <a:cs typeface="Overlock"/>
                <a:sym typeface="Overlock"/>
              </a:rPr>
              <a:t>Así, no hay necesidad del purgatorio como lugar de purificación. </a:t>
            </a:r>
            <a:endParaRPr sz="3600"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7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17" name="Google Shape;717;p74"/>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74</a:t>
            </a:r>
            <a:endParaRPr/>
          </a:p>
        </p:txBody>
      </p:sp>
      <p:cxnSp>
        <p:nvCxnSpPr>
          <p:cNvPr id="718" name="Google Shape;718;p7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19" name="Google Shape;719;p74"/>
          <p:cNvSpPr txBox="1"/>
          <p:nvPr/>
        </p:nvSpPr>
        <p:spPr>
          <a:xfrm>
            <a:off x="0" y="1546084"/>
            <a:ext cx="12192000"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¿Cómo es el mecanismo de control</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 del Sacramento de la Penitencia y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el Purgatorio que vincula a los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católicos romanos con la </a:t>
            </a:r>
            <a:endParaRPr sz="44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018443"/>
                </a:solidFill>
                <a:latin typeface="Overlock"/>
                <a:ea typeface="Overlock"/>
                <a:cs typeface="Overlock"/>
                <a:sym typeface="Overlock"/>
              </a:rPr>
              <a:t>institución de la iglesia? </a:t>
            </a:r>
            <a:endParaRPr sz="4400"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7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25" name="Google Shape;725;p75"/>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75</a:t>
            </a:r>
            <a:endParaRPr/>
          </a:p>
        </p:txBody>
      </p:sp>
      <p:cxnSp>
        <p:nvCxnSpPr>
          <p:cNvPr id="726" name="Google Shape;726;p7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27" name="Google Shape;727;p75"/>
          <p:cNvSpPr txBox="1"/>
          <p:nvPr/>
        </p:nvSpPr>
        <p:spPr>
          <a:xfrm>
            <a:off x="625350" y="369517"/>
            <a:ext cx="10941300" cy="59092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a:solidFill>
                  <a:srgbClr val="018443"/>
                </a:solidFill>
                <a:latin typeface="Overlock"/>
                <a:ea typeface="Overlock"/>
                <a:cs typeface="Overlock"/>
                <a:sym typeface="Overlock"/>
              </a:rPr>
              <a:t>Organizando los puntos</a:t>
            </a:r>
            <a:endParaRPr sz="4000" dirty="0"/>
          </a:p>
          <a:p>
            <a:pPr marL="0" marR="0" lvl="0" indent="0" algn="ctr" rtl="0">
              <a:spcBef>
                <a:spcPts val="0"/>
              </a:spcBef>
              <a:spcAft>
                <a:spcPts val="0"/>
              </a:spcAft>
              <a:buNone/>
            </a:pPr>
            <a:endParaRPr sz="1000" dirty="0">
              <a:solidFill>
                <a:srgbClr val="018443"/>
              </a:solidFill>
              <a:latin typeface="Overlock"/>
              <a:ea typeface="Overlock"/>
              <a:cs typeface="Overlock"/>
              <a:sym typeface="Overlock"/>
            </a:endParaRPr>
          </a:p>
          <a:p>
            <a:pPr marL="285750" marR="0" lvl="0" indent="-285750" algn="just" rtl="0">
              <a:spcBef>
                <a:spcPts val="0"/>
              </a:spcBef>
              <a:spcAft>
                <a:spcPts val="0"/>
              </a:spcAft>
              <a:buClr>
                <a:srgbClr val="5F3913"/>
              </a:buClr>
              <a:buSzPts val="3600"/>
              <a:buFont typeface="Arial"/>
              <a:buChar char="•"/>
            </a:pPr>
            <a:r>
              <a:rPr lang="es-CO" sz="3600" dirty="0">
                <a:solidFill>
                  <a:srgbClr val="5F3913"/>
                </a:solidFill>
                <a:latin typeface="Overlock"/>
                <a:ea typeface="Overlock"/>
                <a:cs typeface="Overlock"/>
                <a:sym typeface="Overlock"/>
              </a:rPr>
              <a:t>Según su teología de la penitencia, sólo los sacerdotes u obispos pueden ofrecer la absolución (perdón), por lo tanto, los católicos romanos dependen de la iglesia. </a:t>
            </a:r>
            <a:endParaRPr dirty="0"/>
          </a:p>
          <a:p>
            <a:pPr marL="285750" marR="0" lvl="0" indent="-285750" algn="just" rtl="0">
              <a:spcBef>
                <a:spcPts val="0"/>
              </a:spcBef>
              <a:spcAft>
                <a:spcPts val="0"/>
              </a:spcAft>
              <a:buClr>
                <a:srgbClr val="018443"/>
              </a:buClr>
              <a:buSzPts val="3600"/>
              <a:buFont typeface="Arial"/>
              <a:buChar char="•"/>
            </a:pPr>
            <a:r>
              <a:rPr lang="es-CO" sz="3600" dirty="0">
                <a:solidFill>
                  <a:srgbClr val="018443"/>
                </a:solidFill>
                <a:latin typeface="Overlock"/>
                <a:ea typeface="Overlock"/>
                <a:cs typeface="Overlock"/>
                <a:sym typeface="Overlock"/>
              </a:rPr>
              <a:t>Según su doctrina, una persona fiel debe pasar primero por el purgatorio antes de entrar al cielo. Si quieres acortar el tiempo de tu ser querido en el purgatorio, debes venir a la iglesia, porque sólo ellos controlan esos instrumentos (indulgencias, tesoro de méritos, misas por los muertos) que pueden lograrlo.</a:t>
            </a:r>
            <a:endParaRPr sz="3600"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7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33" name="Google Shape;733;p76"/>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76</a:t>
            </a:r>
            <a:endParaRPr/>
          </a:p>
        </p:txBody>
      </p:sp>
      <p:cxnSp>
        <p:nvCxnSpPr>
          <p:cNvPr id="734" name="Google Shape;734;p7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35" name="Google Shape;735;p76"/>
          <p:cNvSpPr txBox="1"/>
          <p:nvPr/>
        </p:nvSpPr>
        <p:spPr>
          <a:xfrm>
            <a:off x="913943" y="73135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736" name="Google Shape;736;p76"/>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7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42" name="Google Shape;742;p77"/>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77</a:t>
            </a:r>
            <a:endParaRPr/>
          </a:p>
        </p:txBody>
      </p:sp>
      <p:cxnSp>
        <p:nvCxnSpPr>
          <p:cNvPr id="743" name="Google Shape;743;p7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44" name="Google Shape;744;p77"/>
          <p:cNvSpPr txBox="1"/>
          <p:nvPr/>
        </p:nvSpPr>
        <p:spPr>
          <a:xfrm>
            <a:off x="625365" y="223936"/>
            <a:ext cx="10941300" cy="5787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000" dirty="0">
              <a:solidFill>
                <a:srgbClr val="018443"/>
              </a:solidFill>
              <a:latin typeface="Overlock"/>
              <a:ea typeface="Overlock"/>
              <a:cs typeface="Overlock"/>
              <a:sym typeface="Overlock"/>
            </a:endParaRPr>
          </a:p>
          <a:p>
            <a:pPr marL="0" marR="0" lvl="0" indent="0" algn="just" rtl="0">
              <a:spcBef>
                <a:spcPts val="0"/>
              </a:spcBef>
              <a:spcAft>
                <a:spcPts val="0"/>
              </a:spcAft>
              <a:buNone/>
            </a:pPr>
            <a:r>
              <a:rPr lang="es-CO" sz="3600" dirty="0">
                <a:solidFill>
                  <a:srgbClr val="018443"/>
                </a:solidFill>
                <a:latin typeface="Overlock"/>
                <a:ea typeface="Overlock"/>
                <a:cs typeface="Overlock"/>
                <a:sym typeface="Overlock"/>
              </a:rPr>
              <a:t>Señor Dios, Padre celestial, nuestros tiempos están en tus manos. Has fijado la hora de nuestro nacimiento y nuestra muerte. Te damos gracias y te alabamos porque cuando nuestro tiempo en esta tierra termine y estemos ante tu trono de juicio, no tenemos nada que temer porque nuestros pecados han sido lavados en la sangre del cordero. Ayúdanos a usar nuestro tiempo en esta tierra como tus embajadores, proclamando el evangelio que es el único que conduce a la vida eterna contigo en el cielo. Te lo pedimos en el nombre de Jesús.  </a:t>
            </a:r>
            <a:r>
              <a:rPr lang="es-CO" sz="3600" dirty="0">
                <a:solidFill>
                  <a:srgbClr val="5F3913"/>
                </a:solidFill>
                <a:latin typeface="Overlock"/>
                <a:ea typeface="Overlock"/>
                <a:cs typeface="Overlock"/>
                <a:sym typeface="Overlock"/>
              </a:rPr>
              <a:t>Amén.</a:t>
            </a:r>
            <a:endParaRPr sz="3600"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7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750" name="Google Shape;750;p78"/>
          <p:cNvSpPr txBox="1"/>
          <p:nvPr/>
        </p:nvSpPr>
        <p:spPr>
          <a:xfrm>
            <a:off x="488515" y="6276548"/>
            <a:ext cx="15298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78</a:t>
            </a:r>
            <a:endParaRPr/>
          </a:p>
        </p:txBody>
      </p:sp>
      <p:cxnSp>
        <p:nvCxnSpPr>
          <p:cNvPr id="751" name="Google Shape;751;p7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752" name="Google Shape;752;p78"/>
          <p:cNvSpPr txBox="1"/>
          <p:nvPr/>
        </p:nvSpPr>
        <p:spPr>
          <a:xfrm>
            <a:off x="913943"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La Despedida</a:t>
            </a:r>
            <a:endParaRPr sz="1050" dirty="0"/>
          </a:p>
        </p:txBody>
      </p:sp>
      <p:pic>
        <p:nvPicPr>
          <p:cNvPr id="753" name="Google Shape;753;p78"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endParaRPr/>
          </a:p>
        </p:txBody>
      </p:sp>
      <p:sp>
        <p:nvSpPr>
          <p:cNvPr id="759" name="Google Shape;759;p7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760" name="Google Shape;760;p79"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6" name="Google Shape;156;p9"/>
          <p:cNvSpPr txBox="1"/>
          <p:nvPr/>
        </p:nvSpPr>
        <p:spPr>
          <a:xfrm>
            <a:off x="1042307" y="346110"/>
            <a:ext cx="101073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En la Iglesia Católica Romana: </a:t>
            </a:r>
            <a:endParaRPr sz="32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3200" dirty="0">
                <a:solidFill>
                  <a:srgbClr val="5F3913"/>
                </a:solidFill>
                <a:latin typeface="Overlock"/>
                <a:ea typeface="Overlock"/>
                <a:cs typeface="Overlock"/>
                <a:sym typeface="Overlock"/>
              </a:rPr>
              <a:t>¿Cuál es el propósito o beneficio que recibe una persona cuando se bautiza o cuando va a la Sagrada Comunión? </a:t>
            </a:r>
            <a:endParaRPr sz="3200" dirty="0">
              <a:solidFill>
                <a:srgbClr val="5F3913"/>
              </a:solidFill>
              <a:latin typeface="Overlock"/>
              <a:ea typeface="Overlock"/>
              <a:cs typeface="Overlock"/>
              <a:sym typeface="Overlock"/>
            </a:endParaRPr>
          </a:p>
        </p:txBody>
      </p:sp>
      <p:sp>
        <p:nvSpPr>
          <p:cNvPr id="157" name="Google Shape;157;p9"/>
          <p:cNvSpPr txBox="1"/>
          <p:nvPr/>
        </p:nvSpPr>
        <p:spPr>
          <a:xfrm>
            <a:off x="1042307" y="2118614"/>
            <a:ext cx="10107300" cy="40329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18443"/>
              </a:buClr>
              <a:buSzPts val="3200"/>
              <a:buFont typeface="Arial"/>
              <a:buChar char="•"/>
            </a:pPr>
            <a:r>
              <a:rPr lang="es-CO" sz="3200" dirty="0">
                <a:solidFill>
                  <a:srgbClr val="018443"/>
                </a:solidFill>
                <a:latin typeface="Overlock"/>
                <a:ea typeface="Overlock"/>
                <a:cs typeface="Overlock"/>
                <a:sym typeface="Overlock"/>
              </a:rPr>
              <a:t>La Iglesia Católica Romana enseña que el bautismo confiere perdón por el pecado original con el que nacieron y el pecado real cometido hasta el momento de su bautismo. También enseñan que el bautismo da gracia (poder o fuerza) para permitir que sus destinatarios logren la salvación haciendo buenas obras. </a:t>
            </a:r>
            <a:endParaRPr dirty="0"/>
          </a:p>
          <a:p>
            <a:pPr marL="285750" marR="0" lvl="0" indent="-285750" algn="just" rtl="0">
              <a:spcBef>
                <a:spcPts val="0"/>
              </a:spcBef>
              <a:spcAft>
                <a:spcPts val="0"/>
              </a:spcAft>
              <a:buClr>
                <a:srgbClr val="5F3913"/>
              </a:buClr>
              <a:buSzPts val="3200"/>
              <a:buFont typeface="Arial"/>
              <a:buChar char="•"/>
            </a:pPr>
            <a:r>
              <a:rPr lang="es-CO" sz="3200" dirty="0">
                <a:solidFill>
                  <a:srgbClr val="5F3913"/>
                </a:solidFill>
                <a:latin typeface="Overlock"/>
                <a:ea typeface="Overlock"/>
                <a:cs typeface="Overlock"/>
                <a:sym typeface="Overlock"/>
              </a:rPr>
              <a:t>La Sagrada Comunión se considera un sacrificio incruento a través del cual el participante gana el perdón.</a:t>
            </a:r>
            <a:endParaRPr sz="3200" dirty="0">
              <a:solidFill>
                <a:srgbClr val="5F3913"/>
              </a:solidFill>
              <a:latin typeface="Overlock"/>
              <a:ea typeface="Overlock"/>
              <a:cs typeface="Overlock"/>
              <a:sym typeface="Overlock"/>
            </a:endParaRPr>
          </a:p>
        </p:txBody>
      </p:sp>
      <p:sp>
        <p:nvSpPr>
          <p:cNvPr id="158" name="Google Shape;158;p9"/>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9</a:t>
            </a:r>
            <a:endParaRPr/>
          </a:p>
        </p:txBody>
      </p:sp>
      <p:cxnSp>
        <p:nvCxnSpPr>
          <p:cNvPr id="159" name="Google Shape;159;p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 calcmode="lin" valueType="num">
                                      <p:cBhvr additive="base">
                                        <p:cTn id="12" dur="500"/>
                                        <p:tgtEl>
                                          <p:spTgt spid="15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65" name="Google Shape;165;p10"/>
          <p:cNvSpPr txBox="1"/>
          <p:nvPr/>
        </p:nvSpPr>
        <p:spPr>
          <a:xfrm>
            <a:off x="986515" y="1318946"/>
            <a:ext cx="103641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¿Cuáles son los cuatro pasos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de la confesión en la </a:t>
            </a:r>
            <a:endParaRPr sz="4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s-CO" sz="4400" dirty="0">
                <a:solidFill>
                  <a:srgbClr val="5F3913"/>
                </a:solidFill>
                <a:latin typeface="Overlock"/>
                <a:ea typeface="Overlock"/>
                <a:cs typeface="Overlock"/>
                <a:sym typeface="Overlock"/>
              </a:rPr>
              <a:t>Iglesia Católica Romana? </a:t>
            </a:r>
            <a:endParaRPr sz="4400" dirty="0">
              <a:solidFill>
                <a:srgbClr val="5F3913"/>
              </a:solidFill>
              <a:latin typeface="Overlock"/>
              <a:ea typeface="Overlock"/>
              <a:cs typeface="Overlock"/>
              <a:sym typeface="Overlock"/>
            </a:endParaRPr>
          </a:p>
        </p:txBody>
      </p:sp>
      <p:sp>
        <p:nvSpPr>
          <p:cNvPr id="166" name="Google Shape;166;p10"/>
          <p:cNvSpPr txBox="1"/>
          <p:nvPr/>
        </p:nvSpPr>
        <p:spPr>
          <a:xfrm>
            <a:off x="1123606" y="4213224"/>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a:solidFill>
                  <a:srgbClr val="018443"/>
                </a:solidFill>
                <a:latin typeface="Overlock"/>
                <a:ea typeface="Overlock"/>
                <a:cs typeface="Overlock"/>
                <a:sym typeface="Overlock"/>
              </a:rPr>
              <a:t>Comparemos, veamos lo que otros han dicho</a:t>
            </a:r>
            <a:endParaRPr sz="3600" dirty="0">
              <a:solidFill>
                <a:srgbClr val="018443"/>
              </a:solidFill>
              <a:latin typeface="Overlock"/>
              <a:ea typeface="Overlock"/>
              <a:cs typeface="Overlock"/>
              <a:sym typeface="Overlock"/>
            </a:endParaRPr>
          </a:p>
        </p:txBody>
      </p:sp>
      <p:sp>
        <p:nvSpPr>
          <p:cNvPr id="167" name="Google Shape;167;p10"/>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rgbClr val="5F3913"/>
                </a:solidFill>
                <a:latin typeface="Overlock"/>
                <a:ea typeface="Overlock"/>
                <a:cs typeface="Overlock"/>
                <a:sym typeface="Overlock"/>
              </a:rPr>
              <a:t>Diapositiva 10</a:t>
            </a:r>
            <a:endParaRPr/>
          </a:p>
        </p:txBody>
      </p:sp>
      <p:cxnSp>
        <p:nvCxnSpPr>
          <p:cNvPr id="168" name="Google Shape;168;p1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7294BF93-C823-4E96-BDAD-EA499C799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1A4015-6A8B-443C-A5A8-56BA03AAB9DE}">
  <ds:schemaRefs>
    <ds:schemaRef ds:uri="http://schemas.microsoft.com/sharepoint/v3/contenttype/forms"/>
  </ds:schemaRefs>
</ds:datastoreItem>
</file>

<file path=customXml/itemProps3.xml><?xml version="1.0" encoding="utf-8"?>
<ds:datastoreItem xmlns:ds="http://schemas.openxmlformats.org/officeDocument/2006/customXml" ds:itemID="{D10BD20C-BD60-4AF8-8DC9-613164452568}">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0</TotalTime>
  <Words>4061</Words>
  <Application>Microsoft Macintosh PowerPoint</Application>
  <PresentationFormat>Widescreen</PresentationFormat>
  <Paragraphs>318</Paragraphs>
  <Slides>78</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Overlock</vt:lpstr>
      <vt:lpstr>Roboto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1</cp:revision>
  <dcterms:created xsi:type="dcterms:W3CDTF">2019-11-25T17:14:25Z</dcterms:created>
  <dcterms:modified xsi:type="dcterms:W3CDTF">2023-02-02T18:32:09Z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