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0.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1.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3" name="TextBox 1"/>
          <p:cNvSpPr txBox="1"/>
          <p:nvPr/>
        </p:nvSpPr>
        <p:spPr>
          <a:xfrm>
            <a:off x="529783" y="309334"/>
            <a:ext cx="11132434"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¿Por qué encarcelaron a Pablo en Roma?</a:t>
            </a:r>
          </a:p>
        </p:txBody>
      </p:sp>
      <p:sp>
        <p:nvSpPr>
          <p:cNvPr id="144" name="TextBox 3"/>
          <p:cNvSpPr txBox="1"/>
          <p:nvPr/>
        </p:nvSpPr>
        <p:spPr>
          <a:xfrm>
            <a:off x="464099" y="1168596"/>
            <a:ext cx="11263801" cy="636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latin typeface="Berlin Sans FB"/>
                <a:ea typeface="Berlin Sans FB"/>
                <a:cs typeface="Berlin Sans FB"/>
                <a:sym typeface="Berlin Sans FB"/>
              </a:defRPr>
            </a:pPr>
            <a:r>
              <a:t>Después de su tercer viaje misionero, Pablo regresó a Jerusalén. Allí, fue acusado por los judíos incrédulos (fariseos) de violar sus leyes religiosas al llevar a un gentil al templo.</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Debido al celo religioso, se formó una turba la cual estaba lista para matar a Pablo.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Fue rescatado por soldados romanos y llevado a Cesarea, donde por dos años estuvo encarcelado bajo la regencia de un corrupto gobernador romano que esperaba un soborno. </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Ejerciendo su derecho como ciudadano romano, Pablo apeló a Roma y fue puesto bajo arresto domiciliario en espera del juicio. </a:t>
            </a:r>
          </a:p>
        </p:txBody>
      </p:sp>
      <p:sp>
        <p:nvSpPr>
          <p:cNvPr id="145"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6"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4">
                                            <p:txEl>
                                              <p:pRg st="1" end="1"/>
                                            </p:txEl>
                                          </p:spTgt>
                                        </p:tgtEl>
                                        <p:attrNameLst>
                                          <p:attrName>style.visibility</p:attrName>
                                        </p:attrNameLst>
                                      </p:cBhvr>
                                      <p:to>
                                        <p:strVal val="visible"/>
                                      </p:to>
                                    </p:set>
                                    <p:anim calcmode="lin" valueType="num">
                                      <p:cBhvr>
                                        <p:cTn id="7" dur="500" fill="hold"/>
                                        <p:tgtEl>
                                          <p:spTgt spid="14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44">
                                            <p:txEl>
                                              <p:pRg st="2" end="2"/>
                                            </p:txEl>
                                          </p:spTgt>
                                        </p:tgtEl>
                                        <p:attrNameLst>
                                          <p:attrName>style.visibility</p:attrName>
                                        </p:attrNameLst>
                                      </p:cBhvr>
                                      <p:to>
                                        <p:strVal val="visible"/>
                                      </p:to>
                                    </p:set>
                                    <p:anim calcmode="lin" valueType="num">
                                      <p:cBhvr>
                                        <p:cTn id="13" dur="500" fill="hold"/>
                                        <p:tgtEl>
                                          <p:spTgt spid="14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44">
                                            <p:txEl>
                                              <p:pRg st="3" end="3"/>
                                            </p:txEl>
                                          </p:spTgt>
                                        </p:tgtEl>
                                        <p:attrNameLst>
                                          <p:attrName>style.visibility</p:attrName>
                                        </p:attrNameLst>
                                      </p:cBhvr>
                                      <p:to>
                                        <p:strVal val="visible"/>
                                      </p:to>
                                    </p:set>
                                    <p:anim calcmode="lin" valueType="num">
                                      <p:cBhvr>
                                        <p:cTn id="19" dur="500" fill="hold"/>
                                        <p:tgtEl>
                                          <p:spTgt spid="144">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9" name="TextBox 1"/>
          <p:cNvSpPr txBox="1"/>
          <p:nvPr/>
        </p:nvSpPr>
        <p:spPr>
          <a:xfrm>
            <a:off x="959663" y="1169061"/>
            <a:ext cx="10272674"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latin typeface="Berlin Sans FB Demi"/>
                <a:ea typeface="Berlin Sans FB Demi"/>
                <a:cs typeface="Berlin Sans FB Demi"/>
                <a:sym typeface="Berlin Sans FB Demi"/>
              </a:defRPr>
            </a:pPr>
            <a:r>
              <a:t>En Efesios 4:25-32, Pablo hace una hermosa explicación de lo que significa </a:t>
            </a:r>
            <a:r>
              <a:rPr>
                <a:solidFill>
                  <a:srgbClr val="018443"/>
                </a:solidFill>
              </a:rPr>
              <a:t>“despojarse del viejo yo". </a:t>
            </a:r>
            <a:r>
              <a:t>Enumere las cosas que menciona Pablo.</a:t>
            </a:r>
          </a:p>
        </p:txBody>
      </p:sp>
      <p:sp>
        <p:nvSpPr>
          <p:cNvPr id="150" name="TextBox 5"/>
          <p:cNvSpPr txBox="1"/>
          <p:nvPr/>
        </p:nvSpPr>
        <p:spPr>
          <a:xfrm>
            <a:off x="1301671" y="4371076"/>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1"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500" fill="hold"/>
                                        <p:tgtEl>
                                          <p:spTgt spid="150"/>
                                        </p:tgtEl>
                                        <p:attrNameLst>
                                          <p:attrName>ppt_x</p:attrName>
                                        </p:attrNameLst>
                                      </p:cBhvr>
                                      <p:tavLst>
                                        <p:tav tm="0">
                                          <p:val>
                                            <p:strVal val="#ppt_x"/>
                                          </p:val>
                                        </p:tav>
                                        <p:tav tm="100000">
                                          <p:val>
                                            <p:strVal val="#ppt_x"/>
                                          </p:val>
                                        </p:tav>
                                      </p:tavLst>
                                    </p:anim>
                                    <p:anim calcmode="lin" valueType="num">
                                      <p:cBhvr>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5" name="TextBox 1"/>
          <p:cNvSpPr txBox="1"/>
          <p:nvPr/>
        </p:nvSpPr>
        <p:spPr>
          <a:xfrm>
            <a:off x="903864" y="212120"/>
            <a:ext cx="10272674" cy="1183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latin typeface="Berlin Sans FB Demi"/>
                <a:ea typeface="Berlin Sans FB Demi"/>
                <a:cs typeface="Berlin Sans FB Demi"/>
                <a:sym typeface="Berlin Sans FB Demi"/>
              </a:defRPr>
            </a:lvl1pPr>
          </a:lstStyle>
          <a:p>
            <a:pPr/>
            <a:r>
              <a:t>“Despojarse del viejo yo". Enumere las cosas que menciona Pablo.</a:t>
            </a:r>
          </a:p>
        </p:txBody>
      </p:sp>
      <p:sp>
        <p:nvSpPr>
          <p:cNvPr id="156" name="TextBox 3"/>
          <p:cNvSpPr txBox="1"/>
          <p:nvPr/>
        </p:nvSpPr>
        <p:spPr>
          <a:xfrm>
            <a:off x="746948" y="1412448"/>
            <a:ext cx="10698103"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Cada uno de ustedes debe desechar la mentira y hablar la verdad con su prójimo.</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Reconcíliense antes de que el sol se ponga, y no den lugar al diablo.</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que antes robaba, que no vuelva a robar; al contrario, que trabaje y use sus manos para el bien, a fin de que pueda compartir algo con quien tenga alguna necesidad.</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pronuncien ustedes ninguna palabra obscena, sino sólo aquellas que contribuyan a la necesaria edificación y que sean de bendición para los oyentes.</a:t>
            </a:r>
          </a:p>
        </p:txBody>
      </p:sp>
      <p:sp>
        <p:nvSpPr>
          <p:cNvPr id="157"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8"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6">
                                            <p:txEl>
                                              <p:pRg st="1" end="1"/>
                                            </p:txEl>
                                          </p:spTgt>
                                        </p:tgtEl>
                                        <p:attrNameLst>
                                          <p:attrName>style.visibility</p:attrName>
                                        </p:attrNameLst>
                                      </p:cBhvr>
                                      <p:to>
                                        <p:strVal val="visible"/>
                                      </p:to>
                                    </p:set>
                                    <p:anim calcmode="lin" valueType="num">
                                      <p:cBhvr>
                                        <p:cTn id="7" dur="500" fill="hold"/>
                                        <p:tgtEl>
                                          <p:spTgt spid="156">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56">
                                            <p:txEl>
                                              <p:pRg st="2" end="2"/>
                                            </p:txEl>
                                          </p:spTgt>
                                        </p:tgtEl>
                                        <p:attrNameLst>
                                          <p:attrName>style.visibility</p:attrName>
                                        </p:attrNameLst>
                                      </p:cBhvr>
                                      <p:to>
                                        <p:strVal val="visible"/>
                                      </p:to>
                                    </p:set>
                                    <p:anim calcmode="lin" valueType="num">
                                      <p:cBhvr>
                                        <p:cTn id="13"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56">
                                            <p:txEl>
                                              <p:pRg st="3" end="3"/>
                                            </p:txEl>
                                          </p:spTgt>
                                        </p:tgtEl>
                                        <p:attrNameLst>
                                          <p:attrName>style.visibility</p:attrName>
                                        </p:attrNameLst>
                                      </p:cBhvr>
                                      <p:to>
                                        <p:strVal val="visible"/>
                                      </p:to>
                                    </p:set>
                                    <p:anim calcmode="lin" valueType="num">
                                      <p:cBhvr>
                                        <p:cTn id="19" dur="500" fill="hold"/>
                                        <p:tgtEl>
                                          <p:spTgt spid="156">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1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1" name="TextBox 1"/>
          <p:cNvSpPr txBox="1"/>
          <p:nvPr/>
        </p:nvSpPr>
        <p:spPr>
          <a:xfrm>
            <a:off x="903864" y="212119"/>
            <a:ext cx="10272674" cy="131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5F3913"/>
                </a:solidFill>
                <a:latin typeface="Berlin Sans FB Demi"/>
                <a:ea typeface="Berlin Sans FB Demi"/>
                <a:cs typeface="Berlin Sans FB Demi"/>
                <a:sym typeface="Berlin Sans FB Demi"/>
              </a:defRPr>
            </a:lvl1pPr>
          </a:lstStyle>
          <a:p>
            <a:pPr/>
            <a:r>
              <a:t>“Despojarse del viejo yo.“  Enumere las cosas que menciona Pablo.</a:t>
            </a:r>
          </a:p>
        </p:txBody>
      </p:sp>
      <p:sp>
        <p:nvSpPr>
          <p:cNvPr id="162" name="TextBox 3"/>
          <p:cNvSpPr txBox="1"/>
          <p:nvPr/>
        </p:nvSpPr>
        <p:spPr>
          <a:xfrm>
            <a:off x="1064716" y="1740680"/>
            <a:ext cx="10062566" cy="500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No entristezcan al Espíritu Santo de Dios, con el cual ustedes fueron sellados para el día de la redención.</a:t>
            </a:r>
          </a:p>
          <a:p>
            <a:pPr marL="457200" indent="-457200">
              <a:buSzPct val="100000"/>
              <a:buFont typeface="Arial"/>
              <a:buChar cha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Desechen todo lo que sea amargura, enojo, ira, gritería, calumnias y todo tipo de maldad. </a:t>
            </a:r>
          </a:p>
          <a:p>
            <a:pPr marL="457200" indent="-4572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vez de eso, sean bondadosos y misericordiosos, y perdónense unos a otros, así como también Dios los perdonó a ustedes en Cristo.</a:t>
            </a:r>
          </a:p>
        </p:txBody>
      </p:sp>
      <p:sp>
        <p:nvSpPr>
          <p:cNvPr id="163"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4"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2">
                                            <p:txEl>
                                              <p:pRg st="1" end="1"/>
                                            </p:txEl>
                                          </p:spTgt>
                                        </p:tgtEl>
                                        <p:attrNameLst>
                                          <p:attrName>style.visibility</p:attrName>
                                        </p:attrNameLst>
                                      </p:cBhvr>
                                      <p:to>
                                        <p:strVal val="visible"/>
                                      </p:to>
                                    </p:set>
                                    <p:anim calcmode="lin" valueType="num">
                                      <p:cBhvr>
                                        <p:cTn id="7" dur="500" fill="hold"/>
                                        <p:tgtEl>
                                          <p:spTgt spid="162">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62">
                                            <p:txEl>
                                              <p:pRg st="2" end="2"/>
                                            </p:txEl>
                                          </p:spTgt>
                                        </p:tgtEl>
                                        <p:attrNameLst>
                                          <p:attrName>style.visibility</p:attrName>
                                        </p:attrNameLst>
                                      </p:cBhvr>
                                      <p:to>
                                        <p:strVal val="visible"/>
                                      </p:to>
                                    </p:set>
                                    <p:anim calcmode="lin" valueType="num">
                                      <p:cBhvr>
                                        <p:cTn id="13" dur="500" fill="hold"/>
                                        <p:tgtEl>
                                          <p:spTgt spid="162">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6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7" name="TextBox 1"/>
          <p:cNvSpPr txBox="1"/>
          <p:nvPr/>
        </p:nvSpPr>
        <p:spPr>
          <a:xfrm>
            <a:off x="959663" y="331853"/>
            <a:ext cx="10272674" cy="500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La doxología (palabras de alabanza) al final del capítulo 3 dice: </a:t>
            </a:r>
            <a:r>
              <a:rPr>
                <a:solidFill>
                  <a:srgbClr val="018443"/>
                </a:solidFill>
              </a:rPr>
              <a:t>“Y a Aquel que es poderoso para hacer que todas las cosas excedan a lo que pedimos o entendemos, según el poder que actúa en nosotros, 21 a él sea dada la gloria en la iglesia en Cristo Jesús por todas las generaciones, por los siglos de los siglos. Amén".</a:t>
            </a:r>
            <a:r>
              <a:t> ¿Cómo deberían impactarnos estas palabras?</a:t>
            </a:r>
          </a:p>
        </p:txBody>
      </p:sp>
      <p:sp>
        <p:nvSpPr>
          <p:cNvPr id="168" name="TextBox 5"/>
          <p:cNvSpPr txBox="1"/>
          <p:nvPr/>
        </p:nvSpPr>
        <p:spPr>
          <a:xfrm>
            <a:off x="1236115" y="5106194"/>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69"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7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8"/>
                                        </p:tgtEl>
                                        <p:attrNameLst>
                                          <p:attrName>style.visibility</p:attrName>
                                        </p:attrNameLst>
                                      </p:cBhvr>
                                      <p:to>
                                        <p:strVal val="visible"/>
                                      </p:to>
                                    </p:set>
                                    <p:anim calcmode="lin" valueType="num">
                                      <p:cBhvr>
                                        <p:cTn id="7" dur="500" fill="hold"/>
                                        <p:tgtEl>
                                          <p:spTgt spid="168"/>
                                        </p:tgtEl>
                                        <p:attrNameLst>
                                          <p:attrName>ppt_x</p:attrName>
                                        </p:attrNameLst>
                                      </p:cBhvr>
                                      <p:tavLst>
                                        <p:tav tm="0">
                                          <p:val>
                                            <p:strVal val="#ppt_x"/>
                                          </p:val>
                                        </p:tav>
                                        <p:tav tm="100000">
                                          <p:val>
                                            <p:strVal val="#ppt_x"/>
                                          </p:val>
                                        </p:tav>
                                      </p:tavLst>
                                    </p:anim>
                                    <p:anim calcmode="lin" valueType="num">
                                      <p:cBhvr>
                                        <p:cTn id="8" dur="5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3" name="TextBox 1"/>
          <p:cNvSpPr txBox="1"/>
          <p:nvPr/>
        </p:nvSpPr>
        <p:spPr>
          <a:xfrm>
            <a:off x="959663" y="541998"/>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doxología</a:t>
            </a:r>
          </a:p>
        </p:txBody>
      </p:sp>
      <p:sp>
        <p:nvSpPr>
          <p:cNvPr id="174" name="TextBox 3"/>
          <p:cNvSpPr txBox="1"/>
          <p:nvPr/>
        </p:nvSpPr>
        <p:spPr>
          <a:xfrm>
            <a:off x="850436" y="1641742"/>
            <a:ext cx="10847259" cy="534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nuestro ministerio no debemos subestimar el poder de Dios ni su deseo de obrar a través de nosotros. </a:t>
            </a:r>
          </a:p>
          <a:p>
            <a:pPr marL="457200" indent="-457200">
              <a:buSzPct val="100000"/>
              <a:buFont typeface="Arial"/>
              <a:buChar cha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Todos debemos desear hacer, y no pequeñas cosas, sino grandes cosas para el Señor, solo para su gloria. </a:t>
            </a:r>
          </a:p>
          <a:p>
            <a:pPr marL="457200" indent="-457200">
              <a:buSzPct val="100000"/>
              <a:buFont typeface="Arial"/>
              <a:buChar char="•"/>
              <a:defRPr sz="3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Está en manos de Dios que sucedan "grandes cosas", sin embargo, este debería ser nuestro deseo. </a:t>
            </a:r>
          </a:p>
        </p:txBody>
      </p:sp>
      <p:sp>
        <p:nvSpPr>
          <p:cNvPr id="175"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6"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4">
                                            <p:txEl>
                                              <p:pRg st="1" end="1"/>
                                            </p:txEl>
                                          </p:spTgt>
                                        </p:tgtEl>
                                        <p:attrNameLst>
                                          <p:attrName>style.visibility</p:attrName>
                                        </p:attrNameLst>
                                      </p:cBhvr>
                                      <p:to>
                                        <p:strVal val="visible"/>
                                      </p:to>
                                    </p:set>
                                    <p:anim calcmode="lin" valueType="num">
                                      <p:cBhvr>
                                        <p:cTn id="7" dur="500" fill="hold"/>
                                        <p:tgtEl>
                                          <p:spTgt spid="17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74">
                                            <p:txEl>
                                              <p:pRg st="2" end="2"/>
                                            </p:txEl>
                                          </p:spTgt>
                                        </p:tgtEl>
                                        <p:attrNameLst>
                                          <p:attrName>style.visibility</p:attrName>
                                        </p:attrNameLst>
                                      </p:cBhvr>
                                      <p:to>
                                        <p:strVal val="visible"/>
                                      </p:to>
                                    </p:set>
                                    <p:anim calcmode="lin" valueType="num">
                                      <p:cBhvr>
                                        <p:cTn id="13" dur="500" fill="hold"/>
                                        <p:tgtEl>
                                          <p:spTgt spid="17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9" name="TextBox 1"/>
          <p:cNvSpPr txBox="1"/>
          <p:nvPr/>
        </p:nvSpPr>
        <p:spPr>
          <a:xfrm>
            <a:off x="959663" y="635823"/>
            <a:ext cx="10272674" cy="391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En Ef. 6:10-17 Pablo nos dice que nos </a:t>
            </a:r>
            <a:r>
              <a:rPr>
                <a:solidFill>
                  <a:srgbClr val="018443"/>
                </a:solidFill>
              </a:rPr>
              <a:t>"revistamos con toda la armadura de Dios".</a:t>
            </a:r>
            <a:r>
              <a:t> Él compara la armadura y las armas que tenía un soldado romano con la armadura espiritual que nosotros debemos usar. Enumere lo que representa espiritualmente cada parte de armadura romana.</a:t>
            </a:r>
          </a:p>
        </p:txBody>
      </p:sp>
      <p:sp>
        <p:nvSpPr>
          <p:cNvPr id="180" name="TextBox 5"/>
          <p:cNvSpPr txBox="1"/>
          <p:nvPr/>
        </p:nvSpPr>
        <p:spPr>
          <a:xfrm>
            <a:off x="1236115" y="4856167"/>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81"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80"/>
                                        </p:tgtEl>
                                        <p:attrNameLst>
                                          <p:attrName>style.visibility</p:attrName>
                                        </p:attrNameLst>
                                      </p:cBhvr>
                                      <p:to>
                                        <p:strVal val="visible"/>
                                      </p:to>
                                    </p:set>
                                    <p:anim calcmode="lin" valueType="num">
                                      <p:cBhvr>
                                        <p:cTn id="7" dur="500" fill="hold"/>
                                        <p:tgtEl>
                                          <p:spTgt spid="180"/>
                                        </p:tgtEl>
                                        <p:attrNameLst>
                                          <p:attrName>ppt_x</p:attrName>
                                        </p:attrNameLst>
                                      </p:cBhvr>
                                      <p:tavLst>
                                        <p:tav tm="0">
                                          <p:val>
                                            <p:strVal val="#ppt_x"/>
                                          </p:val>
                                        </p:tav>
                                        <p:tav tm="100000">
                                          <p:val>
                                            <p:strVal val="#ppt_x"/>
                                          </p:val>
                                        </p:tav>
                                      </p:tavLst>
                                    </p:anim>
                                    <p:anim calcmode="lin" valueType="num">
                                      <p:cBhvr>
                                        <p:cTn id="8"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0"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5" name="TextBox 1"/>
          <p:cNvSpPr txBox="1"/>
          <p:nvPr/>
        </p:nvSpPr>
        <p:spPr>
          <a:xfrm>
            <a:off x="959663" y="423255"/>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armadura de Dios</a:t>
            </a:r>
          </a:p>
        </p:txBody>
      </p:sp>
      <p:sp>
        <p:nvSpPr>
          <p:cNvPr id="186" name="TextBox 3"/>
          <p:cNvSpPr txBox="1"/>
          <p:nvPr/>
        </p:nvSpPr>
        <p:spPr>
          <a:xfrm>
            <a:off x="959662" y="1349353"/>
            <a:ext cx="10847259" cy="4765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Cinturón: la verdad de la Palabra de Dios</a:t>
            </a:r>
          </a:p>
          <a:p>
            <a:pPr marL="457200" indent="-457200">
              <a:buSzPct val="100000"/>
              <a:buFont typeface="Arial"/>
              <a:buChar cha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Pechera: la justicia que tenemos mediante los méritos de Cristo</a:t>
            </a:r>
          </a:p>
          <a:p>
            <a:pPr marL="457200" indent="-457200">
              <a:buSzPct val="100000"/>
              <a:buFont typeface="Arial"/>
              <a:buChar char="•"/>
              <a:defRPr sz="3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Zapatos: la disposición que proviene del evangelio de la paz</a:t>
            </a:r>
          </a:p>
          <a:p>
            <a:pPr marL="457200" indent="-457200">
              <a:buSzPct val="100000"/>
              <a:buFont typeface="Arial"/>
              <a:buChar cha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Escudo: la fe</a:t>
            </a:r>
          </a:p>
          <a:p>
            <a:pPr marL="457200" indent="-457200">
              <a:buSzPct val="100000"/>
              <a:buFont typeface="Arial"/>
              <a:buChar char="•"/>
              <a:defRPr sz="3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Casco: nuestra salvación</a:t>
            </a:r>
          </a:p>
          <a:p>
            <a:pPr marL="457200" indent="-457200">
              <a:buSzPct val="100000"/>
              <a:buFont typeface="Arial"/>
              <a:buChar cha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Espada: la Palabra de Dios</a:t>
            </a:r>
          </a:p>
        </p:txBody>
      </p:sp>
      <p:sp>
        <p:nvSpPr>
          <p:cNvPr id="187"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88"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1"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3" name="TextBox 11"/>
          <p:cNvSpPr txBox="1"/>
          <p:nvPr/>
        </p:nvSpPr>
        <p:spPr>
          <a:xfrm>
            <a:off x="959663" y="68398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96" name="Imagen 1"/>
          <p:cNvGrpSpPr/>
          <p:nvPr/>
        </p:nvGrpSpPr>
        <p:grpSpPr>
          <a:xfrm>
            <a:off x="3327175" y="2305504"/>
            <a:ext cx="5537650" cy="3696675"/>
            <a:chOff x="0" y="0"/>
            <a:chExt cx="5537648" cy="3696673"/>
          </a:xfrm>
        </p:grpSpPr>
        <p:sp>
          <p:nvSpPr>
            <p:cNvPr id="194"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95"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9"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20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1" name="TextBox 8"/>
          <p:cNvSpPr txBox="1"/>
          <p:nvPr/>
        </p:nvSpPr>
        <p:spPr>
          <a:xfrm>
            <a:off x="959663" y="447135"/>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Las Epístolas escritas en prisión</a:t>
            </a:r>
          </a:p>
        </p:txBody>
      </p:sp>
      <p:pic>
        <p:nvPicPr>
          <p:cNvPr id="202" name="Picture 2" descr="Picture 2"/>
          <p:cNvPicPr>
            <a:picLocks noChangeAspect="1"/>
          </p:cNvPicPr>
          <p:nvPr/>
        </p:nvPicPr>
        <p:blipFill>
          <a:blip r:embed="rId3">
            <a:extLst/>
          </a:blip>
          <a:srcRect l="11751" t="0" r="12384" b="0"/>
          <a:stretch>
            <a:fillRect/>
          </a:stretch>
        </p:blipFill>
        <p:spPr>
          <a:xfrm>
            <a:off x="1819174" y="2074478"/>
            <a:ext cx="4276826" cy="3171009"/>
          </a:xfrm>
          <a:prstGeom prst="rect">
            <a:avLst/>
          </a:prstGeom>
          <a:ln w="12700">
            <a:miter lim="400000"/>
          </a:ln>
        </p:spPr>
      </p:pic>
      <p:sp>
        <p:nvSpPr>
          <p:cNvPr id="203" name="TextBox 9"/>
          <p:cNvSpPr txBox="1"/>
          <p:nvPr/>
        </p:nvSpPr>
        <p:spPr>
          <a:xfrm>
            <a:off x="7184538" y="2074478"/>
            <a:ext cx="3150872"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Efesios</a:t>
            </a:r>
          </a:p>
          <a:p>
            <a:pPr marL="457200" indent="-457200">
              <a:buSzPct val="100000"/>
              <a:buFont typeface="Arial"/>
              <a:buChar cha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Filipenses</a:t>
            </a:r>
          </a:p>
          <a:p>
            <a:pPr marL="457200" indent="-457200">
              <a:buSzPct val="100000"/>
              <a:buFont typeface="Arial"/>
              <a:buChar cha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Colosenses</a:t>
            </a:r>
          </a:p>
          <a:p>
            <a:pPr marL="457200" indent="-457200">
              <a:buSzPct val="100000"/>
              <a:buFont typeface="Arial"/>
              <a:buChar cha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Filemón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2" y="0"/>
            <a:ext cx="12192003" cy="6858000"/>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3</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Efesios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6" name="TextBox 2"/>
          <p:cNvSpPr txBox="1"/>
          <p:nvPr/>
        </p:nvSpPr>
        <p:spPr>
          <a:xfrm>
            <a:off x="542021" y="6276547"/>
            <a:ext cx="157926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0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08" name="Picture 2" descr="Picture 2"/>
          <p:cNvPicPr>
            <a:picLocks noChangeAspect="1"/>
          </p:cNvPicPr>
          <p:nvPr/>
        </p:nvPicPr>
        <p:blipFill>
          <a:blip r:embed="rId3">
            <a:extLst/>
          </a:blip>
          <a:stretch>
            <a:fillRect/>
          </a:stretch>
        </p:blipFill>
        <p:spPr>
          <a:xfrm>
            <a:off x="6617697" y="748119"/>
            <a:ext cx="4286251" cy="2524126"/>
          </a:xfrm>
          <a:prstGeom prst="rect">
            <a:avLst/>
          </a:prstGeom>
          <a:ln w="12700">
            <a:miter lim="400000"/>
          </a:ln>
        </p:spPr>
      </p:pic>
      <p:pic>
        <p:nvPicPr>
          <p:cNvPr id="209" name="Picture 4" descr="Picture 4"/>
          <p:cNvPicPr>
            <a:picLocks noChangeAspect="1"/>
          </p:cNvPicPr>
          <p:nvPr/>
        </p:nvPicPr>
        <p:blipFill>
          <a:blip r:embed="rId4">
            <a:extLst/>
          </a:blip>
          <a:stretch>
            <a:fillRect/>
          </a:stretch>
        </p:blipFill>
        <p:spPr>
          <a:xfrm>
            <a:off x="701826" y="707359"/>
            <a:ext cx="5211295" cy="2605647"/>
          </a:xfrm>
          <a:prstGeom prst="rect">
            <a:avLst/>
          </a:prstGeom>
          <a:ln w="12700">
            <a:miter lim="400000"/>
          </a:ln>
        </p:spPr>
      </p:pic>
      <p:pic>
        <p:nvPicPr>
          <p:cNvPr id="210" name="Picture 6" descr="Picture 6"/>
          <p:cNvPicPr>
            <a:picLocks noChangeAspect="1"/>
          </p:cNvPicPr>
          <p:nvPr/>
        </p:nvPicPr>
        <p:blipFill>
          <a:blip r:embed="rId5">
            <a:extLst/>
          </a:blip>
          <a:stretch>
            <a:fillRect/>
          </a:stretch>
        </p:blipFill>
        <p:spPr>
          <a:xfrm>
            <a:off x="4358640" y="3597536"/>
            <a:ext cx="3474721" cy="260604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3"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1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5" name="TextBox 7"/>
          <p:cNvSpPr txBox="1"/>
          <p:nvPr/>
        </p:nvSpPr>
        <p:spPr>
          <a:xfrm>
            <a:off x="2888578" y="504743"/>
            <a:ext cx="677097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“despojarse del viejo yo"</a:t>
            </a:r>
          </a:p>
        </p:txBody>
      </p:sp>
      <p:pic>
        <p:nvPicPr>
          <p:cNvPr id="216" name="Picture 2" descr="Picture 2"/>
          <p:cNvPicPr>
            <a:picLocks noChangeAspect="1"/>
          </p:cNvPicPr>
          <p:nvPr/>
        </p:nvPicPr>
        <p:blipFill>
          <a:blip r:embed="rId3">
            <a:extLst/>
          </a:blip>
          <a:stretch>
            <a:fillRect/>
          </a:stretch>
        </p:blipFill>
        <p:spPr>
          <a:xfrm>
            <a:off x="2664791" y="1783831"/>
            <a:ext cx="6862418" cy="419463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15"/>
                                        </p:tgtEl>
                                        <p:attrNameLst>
                                          <p:attrName>style.visibility</p:attrName>
                                        </p:attrNameLst>
                                      </p:cBhvr>
                                      <p:to>
                                        <p:strVal val="visible"/>
                                      </p:to>
                                    </p:set>
                                    <p:anim calcmode="lin" valueType="num">
                                      <p:cBhvr>
                                        <p:cTn id="7" dur="1000" fill="hold"/>
                                        <p:tgtEl>
                                          <p:spTgt spid="215"/>
                                        </p:tgtEl>
                                        <p:attrNameLst>
                                          <p:attrName>ppt_x</p:attrName>
                                        </p:attrNameLst>
                                      </p:cBhvr>
                                      <p:tavLst>
                                        <p:tav tm="0">
                                          <p:val>
                                            <p:strVal val="#ppt_x"/>
                                          </p:val>
                                        </p:tav>
                                        <p:tav tm="100000">
                                          <p:val>
                                            <p:strVal val="#ppt_x"/>
                                          </p:val>
                                        </p:tav>
                                      </p:tavLst>
                                    </p:anim>
                                    <p:anim calcmode="lin" valueType="num">
                                      <p:cBhvr>
                                        <p:cTn id="8" dur="1000" fill="hold"/>
                                        <p:tgtEl>
                                          <p:spTgt spid="2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9"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2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21" name="Picture 2" descr="Picture 2"/>
          <p:cNvPicPr>
            <a:picLocks noChangeAspect="1"/>
          </p:cNvPicPr>
          <p:nvPr/>
        </p:nvPicPr>
        <p:blipFill>
          <a:blip r:embed="rId3">
            <a:extLst/>
          </a:blip>
          <a:srcRect l="0" t="25077" r="0" b="13982"/>
          <a:stretch>
            <a:fillRect/>
          </a:stretch>
        </p:blipFill>
        <p:spPr>
          <a:xfrm>
            <a:off x="3619784" y="500993"/>
            <a:ext cx="4952430" cy="536531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4"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2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6" name="TextBox 11"/>
          <p:cNvSpPr txBox="1"/>
          <p:nvPr/>
        </p:nvSpPr>
        <p:spPr>
          <a:xfrm>
            <a:off x="959663" y="54174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227" name="TextBox 8"/>
          <p:cNvSpPr txBox="1"/>
          <p:nvPr/>
        </p:nvSpPr>
        <p:spPr>
          <a:xfrm>
            <a:off x="6840447"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 minutos</a:t>
            </a:r>
          </a:p>
        </p:txBody>
      </p:sp>
      <p:pic>
        <p:nvPicPr>
          <p:cNvPr id="228" name="Picture 4" descr="Picture 4"/>
          <p:cNvPicPr>
            <a:picLocks noChangeAspect="1"/>
          </p:cNvPicPr>
          <p:nvPr/>
        </p:nvPicPr>
        <p:blipFill>
          <a:blip r:embed="rId3">
            <a:extLst/>
          </a:blip>
          <a:stretch>
            <a:fillRect/>
          </a:stretch>
        </p:blipFill>
        <p:spPr>
          <a:xfrm>
            <a:off x="7283159" y="2206897"/>
            <a:ext cx="2525613" cy="2525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229" name="Down Arrow 1"/>
          <p:cNvSpPr/>
          <p:nvPr/>
        </p:nvSpPr>
        <p:spPr>
          <a:xfrm rot="14201659">
            <a:off x="8725034" y="2912888"/>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230" name="Imagen 3" descr="Imagen 3"/>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29"/>
                                        </p:tgtEl>
                                        <p:attrNameLst>
                                          <p:attrName>style.visibility</p:attrName>
                                        </p:attrNameLst>
                                      </p:cBhvr>
                                      <p:to>
                                        <p:strVal val="visible"/>
                                      </p:to>
                                    </p:set>
                                    <p:animEffect filter="wipe(down)" transition="in">
                                      <p:cBhvr>
                                        <p:cTn id="7"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9"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3"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3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5" name="TextBox 11"/>
          <p:cNvSpPr txBox="1"/>
          <p:nvPr/>
        </p:nvSpPr>
        <p:spPr>
          <a:xfrm>
            <a:off x="1201340" y="2371180"/>
            <a:ext cx="9789319"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#1. ¿Qué sabe sobre </a:t>
            </a:r>
          </a:p>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la doctrina de la elección?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8"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3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0" name="TextBox 11"/>
          <p:cNvSpPr txBox="1"/>
          <p:nvPr/>
        </p:nvSpPr>
        <p:spPr>
          <a:xfrm>
            <a:off x="534235" y="952013"/>
            <a:ext cx="11132434" cy="581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Dios ha elegido a algunas personas para la salvación.</a:t>
            </a:r>
          </a:p>
          <a:p>
            <a:pPr marL="457200" indent="-457200">
              <a:buSzPct val="100000"/>
              <a:buFont typeface="Arial"/>
              <a:buChar cha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Esta elección sucedió antes del inicio del mundo, desde toda la eternidad. Efesios 1:4</a:t>
            </a:r>
          </a:p>
          <a:p>
            <a: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Dios no ha elegido a algunas personas para que se condenen, sino quiere que todos se salven. 1 Tim. 2:4, Ezequiel 18:23, 33:11 (La doble predestinación fue un error de Calvino).</a:t>
            </a:r>
          </a:p>
          <a:p>
            <a:pPr marL="457200" indent="-457200">
              <a:buSzPct val="100000"/>
              <a:buFont typeface="Arial"/>
              <a:buChar cha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Quienes son elegidos (elegidos, predestinados) son llamados a la fe a su tiempo, justificados y finalmente glorificados en el cielo después de la muerte. Romanos 8:30…….</a:t>
            </a:r>
          </a:p>
        </p:txBody>
      </p:sp>
      <p:sp>
        <p:nvSpPr>
          <p:cNvPr id="241" name="TextBox 5"/>
          <p:cNvSpPr txBox="1"/>
          <p:nvPr/>
        </p:nvSpPr>
        <p:spPr>
          <a:xfrm>
            <a:off x="2850295" y="195027"/>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0">
                                            <p:txEl>
                                              <p:pRg st="1" end="1"/>
                                            </p:txEl>
                                          </p:spTgt>
                                        </p:tgtEl>
                                        <p:attrNameLst>
                                          <p:attrName>style.visibility</p:attrName>
                                        </p:attrNameLst>
                                      </p:cBhvr>
                                      <p:to>
                                        <p:strVal val="visible"/>
                                      </p:to>
                                    </p:set>
                                    <p:anim calcmode="lin" valueType="num">
                                      <p:cBhvr>
                                        <p:cTn id="7" dur="500" fill="hold"/>
                                        <p:tgtEl>
                                          <p:spTgt spid="24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40">
                                            <p:txEl>
                                              <p:pRg st="2" end="2"/>
                                            </p:txEl>
                                          </p:spTgt>
                                        </p:tgtEl>
                                        <p:attrNameLst>
                                          <p:attrName>style.visibility</p:attrName>
                                        </p:attrNameLst>
                                      </p:cBhvr>
                                      <p:to>
                                        <p:strVal val="visible"/>
                                      </p:to>
                                    </p:set>
                                    <p:anim calcmode="lin" valueType="num">
                                      <p:cBhvr>
                                        <p:cTn id="13" dur="500" fill="hold"/>
                                        <p:tgtEl>
                                          <p:spTgt spid="24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240">
                                            <p:txEl>
                                              <p:pRg st="3" end="3"/>
                                            </p:txEl>
                                          </p:spTgt>
                                        </p:tgtEl>
                                        <p:attrNameLst>
                                          <p:attrName>style.visibility</p:attrName>
                                        </p:attrNameLst>
                                      </p:cBhvr>
                                      <p:to>
                                        <p:strVal val="visible"/>
                                      </p:to>
                                    </p:set>
                                    <p:anim calcmode="lin" valueType="num">
                                      <p:cBhvr>
                                        <p:cTn id="19" dur="500" fill="hold"/>
                                        <p:tgtEl>
                                          <p:spTgt spid="240">
                                            <p:txEl>
                                              <p:pRg st="3" end="3"/>
                                            </p:txEl>
                                          </p:spTgt>
                                        </p:tgtEl>
                                        <p:attrNameLst>
                                          <p:attrName>ppt_x</p:attrName>
                                        </p:attrNameLst>
                                      </p:cBhvr>
                                      <p:tavLst>
                                        <p:tav tm="0">
                                          <p:val>
                                            <p:strVal val="#ppt_x"/>
                                          </p:val>
                                        </p:tav>
                                        <p:tav tm="100000">
                                          <p:val>
                                            <p:strVal val="#ppt_x"/>
                                          </p:val>
                                        </p:tav>
                                      </p:tavLst>
                                    </p:anim>
                                    <p:anim calcmode="lin" valueType="num">
                                      <p:cBhvr>
                                        <p:cTn id="20" dur="500" fill="hold"/>
                                        <p:tgtEl>
                                          <p:spTgt spid="2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0"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4"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4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6" name="TextBox 11"/>
          <p:cNvSpPr txBox="1"/>
          <p:nvPr/>
        </p:nvSpPr>
        <p:spPr>
          <a:xfrm>
            <a:off x="534235" y="1199928"/>
            <a:ext cx="11132434" cy="4777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elección es una cuestión puramente de la gracia de Dios. (Efesios 1:4-6) No fuimos elegidos por nuestra fe ni por la fe que podamos llegar algún día a tener. La fe se produce después de nuestra elección, no antes.</a:t>
            </a:r>
          </a:p>
          <a:p>
            <a:pPr marL="457200" indent="-457200">
              <a:buSzPct val="100000"/>
              <a:buFont typeface="Arial"/>
              <a:buChar cha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fe, que es un don de Dios (Efesios 2: 8,9), se puede perder y, con ella, la salvación. Quienes se preocupan por perder la fe no la perderán. Si una persona pierde la fe es porque no la valoró lo suficiente como para alimentarla con los medios de gracia. </a:t>
            </a:r>
          </a:p>
        </p:txBody>
      </p:sp>
      <p:sp>
        <p:nvSpPr>
          <p:cNvPr id="247" name="TextBox 5"/>
          <p:cNvSpPr txBox="1"/>
          <p:nvPr/>
        </p:nvSpPr>
        <p:spPr>
          <a:xfrm>
            <a:off x="2850295" y="195027"/>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46"/>
                                        </p:tgtEl>
                                        <p:attrNameLst>
                                          <p:attrName>style.visibility</p:attrName>
                                        </p:attrNameLst>
                                      </p:cBhvr>
                                      <p:to>
                                        <p:strVal val="visible"/>
                                      </p:to>
                                    </p:set>
                                    <p:anim calcmode="lin" valueType="num">
                                      <p:cBhvr>
                                        <p:cTn id="7" dur="500" fill="hold"/>
                                        <p:tgtEl>
                                          <p:spTgt spid="246"/>
                                        </p:tgtEl>
                                        <p:attrNameLst>
                                          <p:attrName>ppt_x</p:attrName>
                                        </p:attrNameLst>
                                      </p:cBhvr>
                                      <p:tavLst>
                                        <p:tav tm="0">
                                          <p:val>
                                            <p:strVal val="#ppt_x"/>
                                          </p:val>
                                        </p:tav>
                                        <p:tav tm="100000">
                                          <p:val>
                                            <p:strVal val="#ppt_x"/>
                                          </p:val>
                                        </p:tav>
                                      </p:tavLst>
                                    </p:anim>
                                    <p:anim calcmode="lin" valueType="num">
                                      <p:cBhvr>
                                        <p:cTn id="8" dur="500" fill="hold"/>
                                        <p:tgtEl>
                                          <p:spTgt spid="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0"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5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2" name="TextBox 1"/>
          <p:cNvSpPr txBox="1"/>
          <p:nvPr/>
        </p:nvSpPr>
        <p:spPr>
          <a:xfrm>
            <a:off x="1038591" y="2316978"/>
            <a:ext cx="10114818"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latin typeface="Berlin Sans FB Demi"/>
                <a:ea typeface="Berlin Sans FB Demi"/>
                <a:cs typeface="Berlin Sans FB Demi"/>
                <a:sym typeface="Berlin Sans FB Demi"/>
              </a:defRPr>
            </a:lvl1pPr>
          </a:lstStyle>
          <a:p>
            <a:pPr/>
            <a:r>
              <a:t>#2. ¿Cuál fue la actitud de los judíos hacia los gentiles (no judíos)?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5"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5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7" name="TextBox 1"/>
          <p:cNvSpPr txBox="1"/>
          <p:nvPr/>
        </p:nvSpPr>
        <p:spPr>
          <a:xfrm>
            <a:off x="923635" y="1478236"/>
            <a:ext cx="10140079" cy="491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Orgullosos de su condición de “nación elegida” de Dios y de su linaje que se remontaba hasta Abrahán.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Su confianza en el cielo estaba basada en que tenían la sangre de Abrahán en sus venas y su propia justicia ganada a través del cumplimiento de la Ley Ceremonial.</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De acuerdo a la Ley Ceremonial, los judíos no debían tener ningún contacto con el mundo gentil. Ellos despreciaban a los gentiles y los consideraban indignos de la salvación…… </a:t>
            </a:r>
          </a:p>
        </p:txBody>
      </p:sp>
      <p:sp>
        <p:nvSpPr>
          <p:cNvPr id="258" name="TextBox 7"/>
          <p:cNvSpPr txBox="1"/>
          <p:nvPr/>
        </p:nvSpPr>
        <p:spPr>
          <a:xfrm>
            <a:off x="2992232" y="369517"/>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7">
                                            <p:txEl>
                                              <p:pRg st="1" end="1"/>
                                            </p:txEl>
                                          </p:spTgt>
                                        </p:tgtEl>
                                        <p:attrNameLst>
                                          <p:attrName>style.visibility</p:attrName>
                                        </p:attrNameLst>
                                      </p:cBhvr>
                                      <p:to>
                                        <p:strVal val="visible"/>
                                      </p:to>
                                    </p:set>
                                    <p:anim calcmode="lin" valueType="num">
                                      <p:cBhvr>
                                        <p:cTn id="7" dur="500" fill="hold"/>
                                        <p:tgtEl>
                                          <p:spTgt spid="25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57">
                                            <p:txEl>
                                              <p:pRg st="2" end="2"/>
                                            </p:txEl>
                                          </p:spTgt>
                                        </p:tgtEl>
                                        <p:attrNameLst>
                                          <p:attrName>style.visibility</p:attrName>
                                        </p:attrNameLst>
                                      </p:cBhvr>
                                      <p:to>
                                        <p:strVal val="visible"/>
                                      </p:to>
                                    </p:set>
                                    <p:anim calcmode="lin" valueType="num">
                                      <p:cBhvr>
                                        <p:cTn id="13" dur="500" fill="hold"/>
                                        <p:tgtEl>
                                          <p:spTgt spid="25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5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7"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1"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6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3" name="TextBox 1"/>
          <p:cNvSpPr txBox="1"/>
          <p:nvPr/>
        </p:nvSpPr>
        <p:spPr>
          <a:xfrm>
            <a:off x="746759" y="1009941"/>
            <a:ext cx="10698482"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La mayoría de los judíos rechazaban: a) que Jesús era el Mesías prometido, b) que con la venida de Cristo la Ley Ceremonial del Antiguo Testamento quedó derogada (terminada) y c) que los gentiles también eran parte del pueblo de Dios.</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Incluso a los judíos creyentes les resultaba difícil creer que el evangelio de Jesucristo también era para los gentiles. </a:t>
            </a:r>
          </a:p>
          <a:p>
            <a:pPr marL="457200" indent="-457200">
              <a:buSzPct val="100000"/>
              <a:buFont typeface="Arial"/>
              <a:buChar char="•"/>
              <a:defRPr sz="3200">
                <a:solidFill>
                  <a:srgbClr val="5F3913"/>
                </a:solidFill>
                <a:latin typeface="Berlin Sans FB"/>
                <a:ea typeface="Berlin Sans FB"/>
                <a:cs typeface="Berlin Sans FB"/>
                <a:sym typeface="Berlin Sans FB"/>
              </a:defRPr>
            </a:pPr>
            <a:r>
              <a:t>Muchos cristianos judíos seguían cumpliendo las leyes dietéticas y otras costumbres de la Ley Ceremonial y era difícil aceptar que los cristianos gentiles no las cumplieran….</a:t>
            </a:r>
          </a:p>
        </p:txBody>
      </p:sp>
      <p:sp>
        <p:nvSpPr>
          <p:cNvPr id="264" name="TextBox 7"/>
          <p:cNvSpPr txBox="1"/>
          <p:nvPr/>
        </p:nvSpPr>
        <p:spPr>
          <a:xfrm>
            <a:off x="2936385" y="136054"/>
            <a:ext cx="6002885"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3">
                                            <p:txEl>
                                              <p:pRg st="1" end="1"/>
                                            </p:txEl>
                                          </p:spTgt>
                                        </p:tgtEl>
                                        <p:attrNameLst>
                                          <p:attrName>style.visibility</p:attrName>
                                        </p:attrNameLst>
                                      </p:cBhvr>
                                      <p:to>
                                        <p:strVal val="visible"/>
                                      </p:to>
                                    </p:set>
                                    <p:anim calcmode="lin" valueType="num">
                                      <p:cBhvr>
                                        <p:cTn id="7" dur="500" fill="hold"/>
                                        <p:tgtEl>
                                          <p:spTgt spid="26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63">
                                            <p:txEl>
                                              <p:pRg st="2" end="2"/>
                                            </p:txEl>
                                          </p:spTgt>
                                        </p:tgtEl>
                                        <p:attrNameLst>
                                          <p:attrName>style.visibility</p:attrName>
                                        </p:attrNameLst>
                                      </p:cBhvr>
                                      <p:to>
                                        <p:strVal val="visible"/>
                                      </p:to>
                                    </p:set>
                                    <p:anim calcmode="lin" valueType="num">
                                      <p:cBhvr>
                                        <p:cTn id="13" dur="500" fill="hold"/>
                                        <p:tgtEl>
                                          <p:spTgt spid="26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540852"/>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7" name="TextBox 2"/>
          <p:cNvSpPr txBox="1"/>
          <p:nvPr/>
        </p:nvSpPr>
        <p:spPr>
          <a:xfrm>
            <a:off x="534233" y="6276547"/>
            <a:ext cx="1484375"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6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9" name="TextBox 1"/>
          <p:cNvSpPr txBox="1"/>
          <p:nvPr/>
        </p:nvSpPr>
        <p:spPr>
          <a:xfrm>
            <a:off x="1025961" y="1417552"/>
            <a:ext cx="10140078" cy="446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5F3913"/>
                </a:solidFill>
                <a:latin typeface="Berlin Sans FB"/>
                <a:ea typeface="Berlin Sans FB"/>
                <a:cs typeface="Berlin Sans FB"/>
                <a:sym typeface="Berlin Sans FB"/>
              </a:defRPr>
            </a:pPr>
            <a:r>
              <a:t>Esas eran las dificultades que enfrentaba Pablo en su ministerio como apóstol (misionero) de Dios para los gentiles. </a:t>
            </a:r>
          </a:p>
          <a:p>
            <a:pPr marL="457200" indent="-457200">
              <a:buSzPct val="100000"/>
              <a:buFont typeface="Arial"/>
              <a:buChar char="•"/>
              <a:defRPr sz="3600">
                <a:solidFill>
                  <a:srgbClr val="018443"/>
                </a:solidFill>
                <a:latin typeface="Berlin Sans FB"/>
                <a:ea typeface="Berlin Sans FB"/>
                <a:cs typeface="Berlin Sans FB"/>
                <a:sym typeface="Berlin Sans FB"/>
              </a:defRPr>
            </a:pPr>
            <a:r>
              <a:t>Por eso, por el bien de los judíos, en casi todas sus epístolas, Pablo hace hincapié en el “misterio” (la revelación) de que el evangelio también es para los gentiles y todos somos hijos de Abrahán por la fe en Cristo Jesús.</a:t>
            </a:r>
          </a:p>
        </p:txBody>
      </p:sp>
      <p:sp>
        <p:nvSpPr>
          <p:cNvPr id="270" name="TextBox 7"/>
          <p:cNvSpPr txBox="1"/>
          <p:nvPr/>
        </p:nvSpPr>
        <p:spPr>
          <a:xfrm>
            <a:off x="3094557" y="378869"/>
            <a:ext cx="6002885" cy="701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69"/>
                                        </p:tgtEl>
                                        <p:attrNameLst>
                                          <p:attrName>style.visibility</p:attrName>
                                        </p:attrNameLst>
                                      </p:cBhvr>
                                      <p:to>
                                        <p:strVal val="visible"/>
                                      </p:to>
                                    </p:set>
                                    <p:anim calcmode="lin" valueType="num">
                                      <p:cBhvr>
                                        <p:cTn id="7" dur="500" fill="hold"/>
                                        <p:tgtEl>
                                          <p:spTgt spid="269"/>
                                        </p:tgtEl>
                                        <p:attrNameLst>
                                          <p:attrName>ppt_x</p:attrName>
                                        </p:attrNameLst>
                                      </p:cBhvr>
                                      <p:tavLst>
                                        <p:tav tm="0">
                                          <p:val>
                                            <p:strVal val="#ppt_x"/>
                                          </p:val>
                                        </p:tav>
                                        <p:tav tm="100000">
                                          <p:val>
                                            <p:strVal val="#ppt_x"/>
                                          </p:val>
                                        </p:tav>
                                      </p:tavLst>
                                    </p:anim>
                                    <p:anim calcmode="lin" valueType="num">
                                      <p:cBhvr>
                                        <p:cTn id="8" dur="500" fill="hold"/>
                                        <p:tgtEl>
                                          <p:spTgt spid="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9"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3"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7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5" name="TextBox 1"/>
          <p:cNvSpPr txBox="1"/>
          <p:nvPr/>
        </p:nvSpPr>
        <p:spPr>
          <a:xfrm>
            <a:off x="1287971" y="2082561"/>
            <a:ext cx="9972189"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#3. Describa la relación que debe existir entre marido y mujer en el matrimonio y el hogar.</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8"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7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0" name="TextBox 1"/>
          <p:cNvSpPr txBox="1"/>
          <p:nvPr/>
        </p:nvSpPr>
        <p:spPr>
          <a:xfrm>
            <a:off x="903107" y="1274377"/>
            <a:ext cx="10763561"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5F3913"/>
                </a:solidFill>
                <a:latin typeface="Berlin Sans FB"/>
                <a:ea typeface="Berlin Sans FB"/>
                <a:cs typeface="Berlin Sans FB"/>
                <a:sym typeface="Berlin Sans FB"/>
              </a:defRPr>
            </a:pPr>
            <a:r>
              <a:t>Ustedes, las casadas, honren a sus propios esposos, (5:22) como honran al Señor; porque el esposo es cabeza de la mujer, así como Cristo es cabeza de la iglesia. </a:t>
            </a:r>
          </a:p>
          <a:p>
            <a:pPr marL="457200" indent="-457200">
              <a:buSzPct val="100000"/>
              <a:buFont typeface="Arial"/>
              <a:buChar char="•"/>
              <a:defRPr sz="3600">
                <a:solidFill>
                  <a:srgbClr val="018443"/>
                </a:solidFill>
                <a:latin typeface="Berlin Sans FB"/>
                <a:ea typeface="Berlin Sans FB"/>
                <a:cs typeface="Berlin Sans FB"/>
                <a:sym typeface="Berlin Sans FB"/>
              </a:defRPr>
            </a:pPr>
            <a:r>
              <a:t>Entonces, ¿qué protege a la esposa del abuso egoísta? Esposos, amen a sus esposas, así como Cristo amó a la iglesia, y se entregó a sí mismo por ella (5:25). </a:t>
            </a:r>
          </a:p>
          <a:p>
            <a:pPr marL="457200" indent="-457200">
              <a:buSzPct val="100000"/>
              <a:buFont typeface="Arial"/>
              <a:buChar char="•"/>
              <a:defRPr sz="3600">
                <a:solidFill>
                  <a:srgbClr val="5F3913"/>
                </a:solidFill>
                <a:latin typeface="Berlin Sans FB"/>
                <a:ea typeface="Berlin Sans FB"/>
                <a:cs typeface="Berlin Sans FB"/>
                <a:sym typeface="Berlin Sans FB"/>
              </a:defRPr>
            </a:pPr>
            <a:r>
              <a:t>Cuando eso se cumple, la esposa y la familia están protegidas del abuso y prosperan. </a:t>
            </a:r>
          </a:p>
        </p:txBody>
      </p:sp>
      <p:sp>
        <p:nvSpPr>
          <p:cNvPr id="281" name="TextBox 7"/>
          <p:cNvSpPr txBox="1"/>
          <p:nvPr/>
        </p:nvSpPr>
        <p:spPr>
          <a:xfrm>
            <a:off x="3094557" y="36951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80">
                                            <p:txEl>
                                              <p:pRg st="1" end="1"/>
                                            </p:txEl>
                                          </p:spTgt>
                                        </p:tgtEl>
                                        <p:attrNameLst>
                                          <p:attrName>style.visibility</p:attrName>
                                        </p:attrNameLst>
                                      </p:cBhvr>
                                      <p:to>
                                        <p:strVal val="visible"/>
                                      </p:to>
                                    </p:set>
                                    <p:anim calcmode="lin" valueType="num">
                                      <p:cBhvr>
                                        <p:cTn id="7" dur="500" fill="hold"/>
                                        <p:tgtEl>
                                          <p:spTgt spid="28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80">
                                            <p:txEl>
                                              <p:pRg st="2" end="2"/>
                                            </p:txEl>
                                          </p:spTgt>
                                        </p:tgtEl>
                                        <p:attrNameLst>
                                          <p:attrName>style.visibility</p:attrName>
                                        </p:attrNameLst>
                                      </p:cBhvr>
                                      <p:to>
                                        <p:strVal val="visible"/>
                                      </p:to>
                                    </p:set>
                                    <p:anim calcmode="lin" valueType="num">
                                      <p:cBhvr>
                                        <p:cTn id="13" dur="500" fill="hold"/>
                                        <p:tgtEl>
                                          <p:spTgt spid="28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0"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4"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33</a:t>
            </a:r>
          </a:p>
        </p:txBody>
      </p:sp>
      <p:sp>
        <p:nvSpPr>
          <p:cNvPr id="28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6" name="TextBox 1"/>
          <p:cNvSpPr txBox="1"/>
          <p:nvPr/>
        </p:nvSpPr>
        <p:spPr>
          <a:xfrm>
            <a:off x="714219" y="1198235"/>
            <a:ext cx="10763561" cy="5006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600">
                <a:solidFill>
                  <a:srgbClr val="5F3913"/>
                </a:solidFill>
                <a:latin typeface="Berlin Sans FB"/>
                <a:ea typeface="Berlin Sans FB"/>
                <a:cs typeface="Berlin Sans FB"/>
                <a:sym typeface="Berlin Sans FB"/>
              </a:defRPr>
            </a:pPr>
            <a:r>
              <a:t>Pablo desarrolla esta idea diciéndoles a los esposos que deben amar a sus esposas como a su propio cuerpo y que el que ama a su esposa se ama a sí mismo (5:28). </a:t>
            </a:r>
          </a:p>
          <a:p>
            <a:pPr marL="457200" indent="-457200">
              <a:buSzPct val="100000"/>
              <a:buFont typeface="Arial"/>
              <a:buChar char="•"/>
              <a:defRPr sz="3600">
                <a:solidFill>
                  <a:srgbClr val="018443"/>
                </a:solidFill>
                <a:latin typeface="Berlin Sans FB"/>
                <a:ea typeface="Berlin Sans FB"/>
                <a:cs typeface="Berlin Sans FB"/>
                <a:sym typeface="Berlin Sans FB"/>
              </a:defRPr>
            </a:pPr>
            <a:r>
              <a:t>Pablo resume la relación entre marido y mujer al concluir este capítulo (5:31). Sin embargo, cada uno de ustedes también debe amar a su esposa como se ama a sí mismo, y la esposa debe respetar a su esposo. </a:t>
            </a:r>
          </a:p>
        </p:txBody>
      </p:sp>
      <p:sp>
        <p:nvSpPr>
          <p:cNvPr id="287" name="TextBox 7"/>
          <p:cNvSpPr txBox="1"/>
          <p:nvPr/>
        </p:nvSpPr>
        <p:spPr>
          <a:xfrm>
            <a:off x="3094557" y="167870"/>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86"/>
                                        </p:tgtEl>
                                        <p:attrNameLst>
                                          <p:attrName>style.visibility</p:attrName>
                                        </p:attrNameLst>
                                      </p:cBhvr>
                                      <p:to>
                                        <p:strVal val="visible"/>
                                      </p:to>
                                    </p:set>
                                    <p:anim calcmode="lin" valueType="num">
                                      <p:cBhvr>
                                        <p:cTn id="7" dur="500" fill="hold"/>
                                        <p:tgtEl>
                                          <p:spTgt spid="286"/>
                                        </p:tgtEl>
                                        <p:attrNameLst>
                                          <p:attrName>ppt_x</p:attrName>
                                        </p:attrNameLst>
                                      </p:cBhvr>
                                      <p:tavLst>
                                        <p:tav tm="0">
                                          <p:val>
                                            <p:strVal val="#ppt_x"/>
                                          </p:val>
                                        </p:tav>
                                        <p:tav tm="100000">
                                          <p:val>
                                            <p:strVal val="#ppt_x"/>
                                          </p:val>
                                        </p:tav>
                                      </p:tavLst>
                                    </p:anim>
                                    <p:anim calcmode="lin" valueType="num">
                                      <p:cBhvr>
                                        <p:cTn id="8" dur="500" fill="hold"/>
                                        <p:tgtEl>
                                          <p:spTgt spid="2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6"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0"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34</a:t>
            </a:r>
          </a:p>
        </p:txBody>
      </p:sp>
      <p:sp>
        <p:nvSpPr>
          <p:cNvPr id="29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2" name="TextBox 1"/>
          <p:cNvSpPr txBox="1"/>
          <p:nvPr/>
        </p:nvSpPr>
        <p:spPr>
          <a:xfrm>
            <a:off x="1693614" y="2414402"/>
            <a:ext cx="8804772"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#4. Según Efesios 6, ¿cómo debemos criar a nuestros hijos?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5"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35</a:t>
            </a:r>
          </a:p>
        </p:txBody>
      </p:sp>
      <p:sp>
        <p:nvSpPr>
          <p:cNvPr id="29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7" name="TextBox 1"/>
          <p:cNvSpPr txBox="1"/>
          <p:nvPr/>
        </p:nvSpPr>
        <p:spPr>
          <a:xfrm>
            <a:off x="714219" y="1126786"/>
            <a:ext cx="10763561"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Los hijos deben obedecer a sus padres (Efesios 6:1-3). También en el siguiente versículo dice: “Ustedes, los padres, no exasperen a sus hijos, sino edúquenlos en la disciplina y la instrucción del Señor".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Cualquiera de los siguientes comportamientos puede ocasionar que los padres exasperen a sus hijos: a) exigencias excesivas, b) castigos irracionales, c) nunca elogiarlos, ni tampoco animarlos, d) críticas constantes, e) comportamiento controlador, f) comportamiento descarado por parte de los padres, g) conflictos en el matrimonio. </a:t>
            </a:r>
          </a:p>
        </p:txBody>
      </p:sp>
      <p:sp>
        <p:nvSpPr>
          <p:cNvPr id="298" name="TextBox 5"/>
          <p:cNvSpPr txBox="1"/>
          <p:nvPr/>
        </p:nvSpPr>
        <p:spPr>
          <a:xfrm>
            <a:off x="3094557" y="199947"/>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97"/>
                                        </p:tgtEl>
                                        <p:attrNameLst>
                                          <p:attrName>style.visibility</p:attrName>
                                        </p:attrNameLst>
                                      </p:cBhvr>
                                      <p:to>
                                        <p:strVal val="visible"/>
                                      </p:to>
                                    </p:set>
                                    <p:anim calcmode="lin" valueType="num">
                                      <p:cBhvr>
                                        <p:cTn id="7" dur="500" fill="hold"/>
                                        <p:tgtEl>
                                          <p:spTgt spid="297"/>
                                        </p:tgtEl>
                                        <p:attrNameLst>
                                          <p:attrName>ppt_x</p:attrName>
                                        </p:attrNameLst>
                                      </p:cBhvr>
                                      <p:tavLst>
                                        <p:tav tm="0">
                                          <p:val>
                                            <p:strVal val="#ppt_x"/>
                                          </p:val>
                                        </p:tav>
                                        <p:tav tm="100000">
                                          <p:val>
                                            <p:strVal val="#ppt_x"/>
                                          </p:val>
                                        </p:tav>
                                      </p:tavLst>
                                    </p:anim>
                                    <p:anim calcmode="lin" valueType="num">
                                      <p:cBhvr>
                                        <p:cTn id="8" dur="500" fill="hold"/>
                                        <p:tgtEl>
                                          <p:spTgt spid="2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7"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1"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36</a:t>
            </a:r>
          </a:p>
        </p:txBody>
      </p:sp>
      <p:sp>
        <p:nvSpPr>
          <p:cNvPr id="30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3" name="TextBox 1"/>
          <p:cNvSpPr txBox="1"/>
          <p:nvPr/>
        </p:nvSpPr>
        <p:spPr>
          <a:xfrm>
            <a:off x="738603" y="987508"/>
            <a:ext cx="10763561" cy="5120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000">
                <a:solidFill>
                  <a:srgbClr val="5F3913"/>
                </a:solidFill>
                <a:latin typeface="Berlin Sans FB"/>
                <a:ea typeface="Berlin Sans FB"/>
                <a:cs typeface="Berlin Sans FB"/>
                <a:sym typeface="Berlin Sans FB"/>
              </a:defRPr>
            </a:pPr>
            <a:r>
              <a:t>En última instancia, estas cosas acaban con el amor que instintivamente sienten los niños por sus padres y es reemplazado con resentimiento e ira, que fácilmente puede llegar a convertirse en odio. </a:t>
            </a:r>
          </a:p>
          <a:p>
            <a:pPr marL="457200" indent="-457200">
              <a:buSzPct val="100000"/>
              <a:buFont typeface="Arial"/>
              <a:buChar char="•"/>
              <a:defRPr sz="3000">
                <a:solidFill>
                  <a:srgbClr val="018443"/>
                </a:solidFill>
                <a:latin typeface="Berlin Sans FB"/>
                <a:ea typeface="Berlin Sans FB"/>
                <a:cs typeface="Berlin Sans FB"/>
                <a:sym typeface="Berlin Sans FB"/>
              </a:defRPr>
            </a:pPr>
            <a:r>
              <a:t>La moraleja es que hay que criarlos con base en la Palabra de Dios (ir juntos al culto, hacer devocionales en la casa, etc.). Recuerde: especialmente con los niños pequeños, lo que se hace </a:t>
            </a:r>
            <a:r>
              <a:rPr>
                <a:solidFill>
                  <a:srgbClr val="5F3913"/>
                </a:solidFill>
              </a:rPr>
              <a:t>es más importante que aquello que se dice. </a:t>
            </a:r>
            <a:endParaRPr>
              <a:solidFill>
                <a:srgbClr val="5F3913"/>
              </a:solidFill>
            </a:endParaRPr>
          </a:p>
          <a:p>
            <a:pPr marL="457200" indent="-457200">
              <a:buSzPct val="100000"/>
              <a:buFont typeface="Arial"/>
              <a:buChar char="•"/>
              <a:defRPr sz="3000">
                <a:solidFill>
                  <a:srgbClr val="5F3913"/>
                </a:solidFill>
                <a:latin typeface="Berlin Sans FB"/>
                <a:ea typeface="Berlin Sans FB"/>
                <a:cs typeface="Berlin Sans FB"/>
                <a:sym typeface="Berlin Sans FB"/>
              </a:defRPr>
            </a:pPr>
            <a:r>
              <a:t>El mejor regalo que los padres pueden darles a los niños pequeños es hacerles ver que “mamá ama a papá y papá ama a mamá y todos aman a Jesús". </a:t>
            </a:r>
          </a:p>
        </p:txBody>
      </p:sp>
      <p:sp>
        <p:nvSpPr>
          <p:cNvPr id="304" name="TextBox 5"/>
          <p:cNvSpPr txBox="1"/>
          <p:nvPr/>
        </p:nvSpPr>
        <p:spPr>
          <a:xfrm>
            <a:off x="3094557" y="161227"/>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03">
                                            <p:txEl>
                                              <p:pRg st="1" end="1"/>
                                            </p:txEl>
                                          </p:spTgt>
                                        </p:tgtEl>
                                        <p:attrNameLst>
                                          <p:attrName>style.visibility</p:attrName>
                                        </p:attrNameLst>
                                      </p:cBhvr>
                                      <p:to>
                                        <p:strVal val="visible"/>
                                      </p:to>
                                    </p:set>
                                    <p:anim calcmode="lin" valueType="num">
                                      <p:cBhvr>
                                        <p:cTn id="7" dur="500" fill="hold"/>
                                        <p:tgtEl>
                                          <p:spTgt spid="30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303">
                                            <p:txEl>
                                              <p:pRg st="2" end="2"/>
                                            </p:txEl>
                                          </p:spTgt>
                                        </p:tgtEl>
                                        <p:attrNameLst>
                                          <p:attrName>style.visibility</p:attrName>
                                        </p:attrNameLst>
                                      </p:cBhvr>
                                      <p:to>
                                        <p:strVal val="visible"/>
                                      </p:to>
                                    </p:set>
                                    <p:anim calcmode="lin" valueType="num">
                                      <p:cBhvr>
                                        <p:cTn id="13" dur="500" fill="hold"/>
                                        <p:tgtEl>
                                          <p:spTgt spid="30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7"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37</a:t>
            </a:r>
          </a:p>
        </p:txBody>
      </p:sp>
      <p:sp>
        <p:nvSpPr>
          <p:cNvPr id="30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9" name="TextBox 1"/>
          <p:cNvSpPr txBox="1"/>
          <p:nvPr/>
        </p:nvSpPr>
        <p:spPr>
          <a:xfrm>
            <a:off x="1310789" y="612843"/>
            <a:ext cx="9570420"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000">
                <a:solidFill>
                  <a:srgbClr val="5F3913"/>
                </a:solidFill>
                <a:latin typeface="Berlin Sans FB Demi"/>
                <a:ea typeface="Berlin Sans FB Demi"/>
                <a:cs typeface="Berlin Sans FB Demi"/>
                <a:sym typeface="Berlin Sans FB Demi"/>
              </a:defRPr>
            </a:pPr>
            <a:r>
              <a:t>#5. ¿Qué aplicación tienen para nosotros los versículos de Efesios 6:19,20? </a:t>
            </a:r>
            <a:r>
              <a:rPr>
                <a:solidFill>
                  <a:srgbClr val="018443"/>
                </a:solidFill>
              </a:rPr>
              <a:t>“Oren también por mí, para que cuando hable me sea dado el don de la palabra y dé a conocer sin temor el misterio del evangelio, (20) del cual soy embajador en cadenas. Oren para que lo proclame sin ningún temor, que es como debo hacerlo”.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2"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38</a:t>
            </a:r>
          </a:p>
        </p:txBody>
      </p:sp>
      <p:sp>
        <p:nvSpPr>
          <p:cNvPr id="313"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4" name="TextBox 1"/>
          <p:cNvSpPr txBox="1"/>
          <p:nvPr/>
        </p:nvSpPr>
        <p:spPr>
          <a:xfrm>
            <a:off x="1039009" y="1277444"/>
            <a:ext cx="10470114"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5F3913"/>
                </a:solidFill>
                <a:latin typeface="Berlin Sans FB"/>
                <a:ea typeface="Berlin Sans FB"/>
                <a:cs typeface="Berlin Sans FB"/>
                <a:sym typeface="Berlin Sans FB"/>
              </a:defRPr>
            </a:pPr>
            <a:r>
              <a:t>Aún como prisionero, Pablo no se encontraba preocupado por sí mismo, sino más bien por tener la fuerza para revelar con claridad y sin miedo el “misterio” del evangelio. </a:t>
            </a:r>
          </a:p>
          <a:p>
            <a:pPr marL="457200" indent="-457200">
              <a:buSzPct val="100000"/>
              <a:buFont typeface="Arial"/>
              <a:buChar char="•"/>
              <a:defRPr sz="3200">
                <a:solidFill>
                  <a:srgbClr val="018443"/>
                </a:solidFill>
                <a:latin typeface="Berlin Sans FB"/>
                <a:ea typeface="Berlin Sans FB"/>
                <a:cs typeface="Berlin Sans FB"/>
                <a:sym typeface="Berlin Sans FB"/>
              </a:defRPr>
            </a:pPr>
            <a:r>
              <a:t>"El misterio del evangelio" en el contexto de las epístolas de Pablo es algo que no se conoce hasta que se revela. Una vez que se revela, se puede entender.</a:t>
            </a:r>
            <a:r>
              <a:rPr>
                <a:solidFill>
                  <a:srgbClr val="5F3913"/>
                </a:solidFill>
              </a:rPr>
              <a:t> </a:t>
            </a:r>
            <a:endParaRPr>
              <a:solidFill>
                <a:srgbClr val="5F3913"/>
              </a:solidFill>
            </a:endParaRPr>
          </a:p>
          <a:p>
            <a:pPr marL="457200" indent="-457200">
              <a:buSzPct val="100000"/>
              <a:buFont typeface="Arial"/>
              <a:buChar char="•"/>
              <a:defRPr sz="3200">
                <a:solidFill>
                  <a:srgbClr val="5F3913"/>
                </a:solidFill>
                <a:latin typeface="Berlin Sans FB"/>
                <a:ea typeface="Berlin Sans FB"/>
                <a:cs typeface="Berlin Sans FB"/>
                <a:sym typeface="Berlin Sans FB"/>
              </a:defRPr>
            </a:pPr>
            <a:r>
              <a:t>Ese mismo sentimiento de celo por la Palabra y humilde confianza en Dios como fuente de fortaleza también debe estar con nosotros.</a:t>
            </a:r>
          </a:p>
        </p:txBody>
      </p:sp>
      <p:sp>
        <p:nvSpPr>
          <p:cNvPr id="315" name="TextBox 5"/>
          <p:cNvSpPr txBox="1"/>
          <p:nvPr/>
        </p:nvSpPr>
        <p:spPr>
          <a:xfrm>
            <a:off x="3094557" y="237151"/>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14">
                                            <p:txEl>
                                              <p:pRg st="1" end="1"/>
                                            </p:txEl>
                                          </p:spTgt>
                                        </p:tgtEl>
                                        <p:attrNameLst>
                                          <p:attrName>style.visibility</p:attrName>
                                        </p:attrNameLst>
                                      </p:cBhvr>
                                      <p:to>
                                        <p:strVal val="visible"/>
                                      </p:to>
                                    </p:set>
                                    <p:anim calcmode="lin" valueType="num">
                                      <p:cBhvr>
                                        <p:cTn id="7" dur="500" fill="hold"/>
                                        <p:tgtEl>
                                          <p:spTgt spid="314">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314">
                                            <p:txEl>
                                              <p:pRg st="2" end="2"/>
                                            </p:txEl>
                                          </p:spTgt>
                                        </p:tgtEl>
                                        <p:attrNameLst>
                                          <p:attrName>style.visibility</p:attrName>
                                        </p:attrNameLst>
                                      </p:cBhvr>
                                      <p:to>
                                        <p:strVal val="visible"/>
                                      </p:to>
                                    </p:set>
                                    <p:anim calcmode="lin" valueType="num">
                                      <p:cBhvr>
                                        <p:cTn id="13" dur="500" fill="hold"/>
                                        <p:tgtEl>
                                          <p:spTgt spid="314">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14"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8" name="TextBox 2"/>
          <p:cNvSpPr txBox="1"/>
          <p:nvPr/>
        </p:nvSpPr>
        <p:spPr>
          <a:xfrm>
            <a:off x="534233" y="6276547"/>
            <a:ext cx="154018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39</a:t>
            </a:r>
          </a:p>
        </p:txBody>
      </p:sp>
      <p:sp>
        <p:nvSpPr>
          <p:cNvPr id="31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20" name="TextBox 11"/>
          <p:cNvSpPr txBox="1"/>
          <p:nvPr/>
        </p:nvSpPr>
        <p:spPr>
          <a:xfrm>
            <a:off x="959663" y="56797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321"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TextBox 9"/>
          <p:cNvSpPr txBox="1"/>
          <p:nvPr/>
        </p:nvSpPr>
        <p:spPr>
          <a:xfrm>
            <a:off x="1113851" y="710086"/>
            <a:ext cx="10320429"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Señor Dios, Padre celestial: Desde toda la eternidad nos elegiste para que seamos parte de tu familia, no por bondad ni mérito alguno de nuestra parte, sino según tu voluntad y tu gracia. Porque nos elegiste, enviaste a tu Espíritu Santo para que llevara nuestros corazones a la fe. Ayúdanos a reconocer y apreciar el maravilloso regalo que tenemos en tu Santo Espíritu. Mantennos cerca de ti y consérvanos en la fe verdadera hasta la vida eterna. Amén.</a:t>
            </a:r>
          </a:p>
        </p:txBody>
      </p:sp>
      <p:pic>
        <p:nvPicPr>
          <p:cNvPr id="107" name="Picture 4" descr="Picture 4"/>
          <p:cNvPicPr>
            <a:picLocks noChangeAspect="1"/>
          </p:cNvPicPr>
          <p:nvPr/>
        </p:nvPicPr>
        <p:blipFill>
          <a:blip r:embed="rId2">
            <a:extLst/>
          </a:blip>
          <a:srcRect l="17888" t="4477" r="16984" b="8683"/>
          <a:stretch>
            <a:fillRect/>
          </a:stretch>
        </p:blipFill>
        <p:spPr>
          <a:xfrm>
            <a:off x="10798213" y="5360526"/>
            <a:ext cx="964016" cy="1285355"/>
          </a:xfrm>
          <a:prstGeom prst="rect">
            <a:avLst/>
          </a:prstGeom>
          <a:ln w="12700">
            <a:miter lim="400000"/>
          </a:ln>
        </p:spPr>
      </p:pic>
      <p:sp>
        <p:nvSpPr>
          <p:cNvPr id="108"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09"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24"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40</a:t>
            </a:r>
          </a:p>
        </p:txBody>
      </p:sp>
      <p:sp>
        <p:nvSpPr>
          <p:cNvPr id="32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26" name="TextBox 7"/>
          <p:cNvSpPr txBox="1"/>
          <p:nvPr/>
        </p:nvSpPr>
        <p:spPr>
          <a:xfrm>
            <a:off x="2597442" y="267511"/>
            <a:ext cx="9069226" cy="6403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lgn="ctr">
              <a:defRPr sz="1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¿Cuáles son las cuatro epístolas de la prisión y aproximadamente cuándo fueron escritas?</a:t>
            </a: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qué encarcelaron a Pablo en Roma?</a:t>
            </a: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En Efesios 4:25-32, Pablo hace una hermosa explicación de lo que significa “despojarse del viejo yo". Enumere las cosas que menciona Pablo.</a:t>
            </a:r>
          </a:p>
          <a:p>
            <a:pPr marL="514350" indent="-514350">
              <a:buSzPct val="100000"/>
              <a:buAutoNum type="alphaLcPeriod" startAt="1"/>
              <a:defRPr sz="2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La doxología (palabras de alabanza) al final del capítulo 3 dice: “Y a Aquel que es poderoso para hacer que todas las cosas excedan a lo que pedimos o entendemos, según el poder que actúa en nosotros, 21 a él sea dada la gloria en la iglesia en Cristo Jesús por todas las generaciones, por los siglos de los siglos. Amén. ¿Cómo deberían impactarnos estas palabras? </a:t>
            </a:r>
          </a:p>
        </p:txBody>
      </p:sp>
      <p:sp>
        <p:nvSpPr>
          <p:cNvPr id="327"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30"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41</a:t>
            </a:r>
          </a:p>
        </p:txBody>
      </p:sp>
      <p:sp>
        <p:nvSpPr>
          <p:cNvPr id="33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32" name="TextBox 11"/>
          <p:cNvSpPr txBox="1"/>
          <p:nvPr/>
        </p:nvSpPr>
        <p:spPr>
          <a:xfrm>
            <a:off x="959663" y="59386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333"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ctrTitle"/>
          </p:nvPr>
        </p:nvSpPr>
        <p:spPr>
          <a:prstGeom prst="rect">
            <a:avLst/>
          </a:prstGeom>
        </p:spPr>
        <p:txBody>
          <a:bodyPr/>
          <a:lstStyle/>
          <a:p>
            <a:pPr/>
          </a:p>
        </p:txBody>
      </p:sp>
      <p:sp>
        <p:nvSpPr>
          <p:cNvPr id="336" name="Subtitle 2"/>
          <p:cNvSpPr txBox="1"/>
          <p:nvPr>
            <p:ph type="subTitle" sz="quarter" idx="1"/>
          </p:nvPr>
        </p:nvSpPr>
        <p:spPr>
          <a:xfrm>
            <a:off x="1524000" y="3602037"/>
            <a:ext cx="9144000" cy="1655762"/>
          </a:xfrm>
          <a:prstGeom prst="rect">
            <a:avLst/>
          </a:prstGeom>
        </p:spPr>
        <p:txBody>
          <a:bodyPr/>
          <a:lstStyle/>
          <a:p>
            <a:pPr/>
          </a:p>
        </p:txBody>
      </p:sp>
      <p:pic>
        <p:nvPicPr>
          <p:cNvPr id="337"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2" name="TextBox 8"/>
          <p:cNvSpPr txBox="1"/>
          <p:nvPr/>
        </p:nvSpPr>
        <p:spPr>
          <a:xfrm>
            <a:off x="3572495" y="1472845"/>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3"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4"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5"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8" name="Picture 2" descr="Picture 2"/>
          <p:cNvPicPr>
            <a:picLocks noChangeAspect="1"/>
          </p:cNvPicPr>
          <p:nvPr/>
        </p:nvPicPr>
        <p:blipFill>
          <a:blip r:embed="rId3">
            <a:extLst/>
          </a:blip>
          <a:stretch>
            <a:fillRect/>
          </a:stretch>
        </p:blipFill>
        <p:spPr>
          <a:xfrm>
            <a:off x="3049349" y="2018320"/>
            <a:ext cx="6449433" cy="1742090"/>
          </a:xfrm>
          <a:prstGeom prst="rect">
            <a:avLst/>
          </a:prstGeom>
          <a:ln w="12700">
            <a:miter lim="400000"/>
          </a:ln>
        </p:spPr>
      </p:pic>
      <p:sp>
        <p:nvSpPr>
          <p:cNvPr id="119" name="TextBox 3"/>
          <p:cNvSpPr txBox="1"/>
          <p:nvPr/>
        </p:nvSpPr>
        <p:spPr>
          <a:xfrm>
            <a:off x="2488676" y="4178484"/>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0"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1"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4" name="TextBox 1"/>
          <p:cNvSpPr txBox="1"/>
          <p:nvPr/>
        </p:nvSpPr>
        <p:spPr>
          <a:xfrm>
            <a:off x="1088026" y="1375729"/>
            <a:ext cx="10015947"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¿Cuáles son las cuatro epístolas de la prisión y aproximadamente cuándo fueron escritas?</a:t>
            </a:r>
          </a:p>
        </p:txBody>
      </p:sp>
      <p:sp>
        <p:nvSpPr>
          <p:cNvPr id="125" name="TextBox 5"/>
          <p:cNvSpPr txBox="1"/>
          <p:nvPr/>
        </p:nvSpPr>
        <p:spPr>
          <a:xfrm>
            <a:off x="1123604" y="4290805"/>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6"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7"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ppt_x</p:attrName>
                                        </p:attrNameLst>
                                      </p:cBhvr>
                                      <p:tavLst>
                                        <p:tav tm="0">
                                          <p:val>
                                            <p:strVal val="#ppt_x"/>
                                          </p:val>
                                        </p:tav>
                                        <p:tav tm="100000">
                                          <p:val>
                                            <p:strVal val="#ppt_x"/>
                                          </p:val>
                                        </p:tav>
                                      </p:tavLst>
                                    </p:anim>
                                    <p:anim calcmode="lin" valueType="num">
                                      <p:cBhvr>
                                        <p:cTn id="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5"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0" name="TextBox 1"/>
          <p:cNvSpPr txBox="1"/>
          <p:nvPr/>
        </p:nvSpPr>
        <p:spPr>
          <a:xfrm>
            <a:off x="1088026" y="212120"/>
            <a:ext cx="10015947" cy="172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¿Cuáles son las cuatro epístolas de la prisión y aproximadamente cuándo fueron escritas?</a:t>
            </a:r>
          </a:p>
        </p:txBody>
      </p:sp>
      <p:sp>
        <p:nvSpPr>
          <p:cNvPr id="131" name="TextBox 3"/>
          <p:cNvSpPr txBox="1"/>
          <p:nvPr/>
        </p:nvSpPr>
        <p:spPr>
          <a:xfrm>
            <a:off x="1118601" y="1887530"/>
            <a:ext cx="10310929" cy="2529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709987" indent="-457200">
              <a:buSzPct val="100000"/>
              <a:buFont typeface="Arial"/>
              <a:buChar cha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Efesios</a:t>
            </a:r>
          </a:p>
          <a:p>
            <a:pPr marL="3709987" indent="-457200">
              <a:buSzPct val="100000"/>
              <a:buFont typeface="Arial"/>
              <a:buChar cha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Filipenses</a:t>
            </a:r>
          </a:p>
          <a:p>
            <a:pPr marL="3709987" indent="-457200">
              <a:buSzPct val="100000"/>
              <a:buFont typeface="Arial"/>
              <a:buChar cha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Colosenses</a:t>
            </a:r>
          </a:p>
          <a:p>
            <a:pPr marL="3709987" indent="-457200">
              <a:buSzPct val="100000"/>
              <a:buFont typeface="Arial"/>
              <a:buChar cha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Filemón </a:t>
            </a:r>
          </a:p>
        </p:txBody>
      </p:sp>
      <p:sp>
        <p:nvSpPr>
          <p:cNvPr id="132"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3"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34" name="TextBox 2"/>
          <p:cNvSpPr txBox="1"/>
          <p:nvPr/>
        </p:nvSpPr>
        <p:spPr>
          <a:xfrm>
            <a:off x="938634" y="4917158"/>
            <a:ext cx="10609713" cy="13106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Escritas en Roma alrededor del año 61 o 62 d. C.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7" name="TextBox 1"/>
          <p:cNvSpPr txBox="1"/>
          <p:nvPr/>
        </p:nvSpPr>
        <p:spPr>
          <a:xfrm>
            <a:off x="996174" y="2273094"/>
            <a:ext cx="10344782"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¿Por qué encarcelaron a Pablo en Roma?</a:t>
            </a:r>
          </a:p>
        </p:txBody>
      </p:sp>
      <p:sp>
        <p:nvSpPr>
          <p:cNvPr id="138" name="TextBox 5"/>
          <p:cNvSpPr txBox="1"/>
          <p:nvPr/>
        </p:nvSpPr>
        <p:spPr>
          <a:xfrm>
            <a:off x="1196170" y="3815465"/>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39"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4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8"/>
                                        </p:tgtEl>
                                        <p:attrNameLst>
                                          <p:attrName>style.visibility</p:attrName>
                                        </p:attrNameLst>
                                      </p:cBhvr>
                                      <p:to>
                                        <p:strVal val="visible"/>
                                      </p:to>
                                    </p:set>
                                    <p:anim calcmode="lin" valueType="num">
                                      <p:cBhvr>
                                        <p:cTn id="7" dur="500" fill="hold"/>
                                        <p:tgtEl>
                                          <p:spTgt spid="138"/>
                                        </p:tgtEl>
                                        <p:attrNameLst>
                                          <p:attrName>ppt_x</p:attrName>
                                        </p:attrNameLst>
                                      </p:cBhvr>
                                      <p:tavLst>
                                        <p:tav tm="0">
                                          <p:val>
                                            <p:strVal val="#ppt_x"/>
                                          </p:val>
                                        </p:tav>
                                        <p:tav tm="100000">
                                          <p:val>
                                            <p:strVal val="#ppt_x"/>
                                          </p:val>
                                        </p:tav>
                                      </p:tavLst>
                                    </p:anim>
                                    <p:anim calcmode="lin" valueType="num">
                                      <p:cBhvr>
                                        <p:cTn id="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