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2" r:id="rId3"/>
    <p:sldId id="258" r:id="rId4"/>
    <p:sldId id="263" r:id="rId5"/>
    <p:sldId id="259" r:id="rId6"/>
    <p:sldId id="264" r:id="rId7"/>
    <p:sldId id="260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2F"/>
    <a:srgbClr val="FFE161"/>
    <a:srgbClr val="A1CE37"/>
    <a:srgbClr val="02A5DE"/>
    <a:srgbClr val="EA2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6"/>
    <p:restoredTop sz="94640"/>
  </p:normalViewPr>
  <p:slideViewPr>
    <p:cSldViewPr snapToGrid="0" snapToObjects="1">
      <p:cViewPr varScale="1">
        <p:scale>
          <a:sx n="97" d="100"/>
          <a:sy n="97" d="100"/>
        </p:scale>
        <p:origin x="888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99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20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76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0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3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6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3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5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1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15BA1-8665-3348-A9D3-15255CE10492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823A-41B7-244C-9FE2-78916AFEF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fld id="{6BA15BA1-8665-3348-A9D3-15255CE10492}" type="datetimeFigureOut">
              <a:rPr lang="en-US" smtClean="0"/>
              <a:pPr/>
              <a:t>6/1/18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/>
              </a:defRPr>
            </a:lvl1pPr>
          </a:lstStyle>
          <a:p>
            <a:fld id="{AE7E823A-41B7-244C-9FE2-78916AFEF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11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232184-C49E-D444-A536-123B333791CB}"/>
              </a:ext>
            </a:extLst>
          </p:cNvPr>
          <p:cNvSpPr/>
          <p:nvPr/>
        </p:nvSpPr>
        <p:spPr>
          <a:xfrm>
            <a:off x="0" y="2"/>
            <a:ext cx="3232103" cy="6858000"/>
          </a:xfrm>
          <a:prstGeom prst="rect">
            <a:avLst/>
          </a:prstGeom>
          <a:solidFill>
            <a:srgbClr val="EA2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70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F0107F-7FF5-F24E-B7F9-86129C1E60C8}"/>
              </a:ext>
            </a:extLst>
          </p:cNvPr>
          <p:cNvSpPr/>
          <p:nvPr/>
        </p:nvSpPr>
        <p:spPr>
          <a:xfrm>
            <a:off x="3671668" y="225085"/>
            <a:ext cx="5106572" cy="95695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8A525C-32F7-B84D-BE1B-CC33802D8886}"/>
              </a:ext>
            </a:extLst>
          </p:cNvPr>
          <p:cNvSpPr txBox="1"/>
          <p:nvPr/>
        </p:nvSpPr>
        <p:spPr>
          <a:xfrm>
            <a:off x="3840480" y="294769"/>
            <a:ext cx="4783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latin typeface="Century Gothic" panose="020B0502020202020204" pitchFamily="34" charset="0"/>
              </a:rPr>
              <a:t>Underline 5 capitalization errors and explain them.</a:t>
            </a:r>
            <a:endParaRPr lang="en-CA" sz="2400" dirty="0">
              <a:latin typeface="Century Gothic" panose="020B0502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8C87B-D6ED-9E43-ACD2-4D49D37BCC81}"/>
              </a:ext>
            </a:extLst>
          </p:cNvPr>
          <p:cNvSpPr/>
          <p:nvPr/>
        </p:nvSpPr>
        <p:spPr>
          <a:xfrm>
            <a:off x="3678701" y="1488832"/>
            <a:ext cx="5106572" cy="50538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EA074B-0186-2947-8099-06CF1F601338}"/>
              </a:ext>
            </a:extLst>
          </p:cNvPr>
          <p:cNvSpPr txBox="1"/>
          <p:nvPr/>
        </p:nvSpPr>
        <p:spPr>
          <a:xfrm>
            <a:off x="3822742" y="1577057"/>
            <a:ext cx="4154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>
                <a:latin typeface="Century Gothic" panose="020B0502020202020204" pitchFamily="34" charset="0"/>
              </a:rPr>
              <a:t>My quirky aunt Sara is studying to become a nurse at the university of </a:t>
            </a:r>
            <a:r>
              <a:rPr lang="en-CA" sz="2200" dirty="0" err="1">
                <a:latin typeface="Century Gothic" panose="020B0502020202020204" pitchFamily="34" charset="0"/>
              </a:rPr>
              <a:t>london</a:t>
            </a:r>
            <a:r>
              <a:rPr lang="en-CA" sz="2200" dirty="0">
                <a:latin typeface="Century Gothic" panose="020B0502020202020204" pitchFamily="34" charset="0"/>
              </a:rPr>
              <a:t>.  I miss her so much, but she always makes an effort to visit us during the holidays. When she comes at </a:t>
            </a:r>
            <a:r>
              <a:rPr lang="en-CA" sz="2200" dirty="0" err="1">
                <a:latin typeface="Century Gothic" panose="020B0502020202020204" pitchFamily="34" charset="0"/>
              </a:rPr>
              <a:t>christmas</a:t>
            </a:r>
            <a:r>
              <a:rPr lang="en-CA" sz="2200" dirty="0">
                <a:latin typeface="Century Gothic" panose="020B0502020202020204" pitchFamily="34" charset="0"/>
              </a:rPr>
              <a:t>, we are always so happy to see her.  I especially love when she brings lots of english treats that we can’t get here.  I hope someday i will get to visit her in London.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A8AB78-4DDD-144D-9BB0-E958D7BE2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573" y="1645919"/>
            <a:ext cx="671682" cy="47689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B55B39-C7B0-8247-A2CF-A4CEEE609C77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</p:spTree>
    <p:extLst>
      <p:ext uri="{BB962C8B-B14F-4D97-AF65-F5344CB8AC3E}">
        <p14:creationId xmlns:p14="http://schemas.microsoft.com/office/powerpoint/2010/main" val="392034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BA8AB78-4DDD-144D-9BB0-E958D7BE2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530" y="412385"/>
            <a:ext cx="871861" cy="61902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0232184-C49E-D444-A536-123B333791CB}"/>
              </a:ext>
            </a:extLst>
          </p:cNvPr>
          <p:cNvSpPr/>
          <p:nvPr/>
        </p:nvSpPr>
        <p:spPr>
          <a:xfrm>
            <a:off x="0" y="2"/>
            <a:ext cx="3232103" cy="6858000"/>
          </a:xfrm>
          <a:prstGeom prst="rect">
            <a:avLst/>
          </a:prstGeom>
          <a:solidFill>
            <a:srgbClr val="EA2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70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8C87B-D6ED-9E43-ACD2-4D49D37BCC81}"/>
              </a:ext>
            </a:extLst>
          </p:cNvPr>
          <p:cNvSpPr/>
          <p:nvPr/>
        </p:nvSpPr>
        <p:spPr>
          <a:xfrm>
            <a:off x="3678701" y="305070"/>
            <a:ext cx="5106572" cy="6237563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EA074B-0186-2947-8099-06CF1F601338}"/>
              </a:ext>
            </a:extLst>
          </p:cNvPr>
          <p:cNvSpPr txBox="1"/>
          <p:nvPr/>
        </p:nvSpPr>
        <p:spPr>
          <a:xfrm>
            <a:off x="3780538" y="458167"/>
            <a:ext cx="4154832" cy="6006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40"/>
              </a:lnSpc>
            </a:pPr>
            <a:r>
              <a:rPr lang="en-CA" sz="2000" b="1" dirty="0">
                <a:latin typeface="Century Gothic" panose="020B0502020202020204" pitchFamily="34" charset="0"/>
              </a:rPr>
              <a:t>CAPITALIZATION # 1: Aunt </a:t>
            </a: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dirty="0">
                <a:latin typeface="Century Gothic" panose="020B0502020202020204" pitchFamily="34" charset="0"/>
              </a:rPr>
              <a:t>Shows a kinship immediately preceding a personal name</a:t>
            </a:r>
          </a:p>
          <a:p>
            <a:pPr>
              <a:lnSpc>
                <a:spcPts val="2940"/>
              </a:lnSpc>
            </a:pP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b="1" dirty="0">
                <a:latin typeface="Century Gothic" panose="020B0502020202020204" pitchFamily="34" charset="0"/>
              </a:rPr>
              <a:t>CAPITALIZATION # 2: University of London</a:t>
            </a: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dirty="0">
                <a:latin typeface="Century Gothic" panose="020B0502020202020204" pitchFamily="34" charset="0"/>
              </a:rPr>
              <a:t>Name of an institution</a:t>
            </a:r>
          </a:p>
          <a:p>
            <a:pPr>
              <a:lnSpc>
                <a:spcPts val="2940"/>
              </a:lnSpc>
            </a:pP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b="1" dirty="0">
                <a:latin typeface="Century Gothic" panose="020B0502020202020204" pitchFamily="34" charset="0"/>
              </a:rPr>
              <a:t>CAPITALIZATION # 3:  Christmas</a:t>
            </a: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dirty="0">
                <a:latin typeface="Century Gothic" panose="020B0502020202020204" pitchFamily="34" charset="0"/>
              </a:rPr>
              <a:t>Holiday </a:t>
            </a:r>
          </a:p>
          <a:p>
            <a:pPr>
              <a:lnSpc>
                <a:spcPts val="2940"/>
              </a:lnSpc>
            </a:pP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b="1" dirty="0">
                <a:latin typeface="Century Gothic" panose="020B0502020202020204" pitchFamily="34" charset="0"/>
              </a:rPr>
              <a:t>CAPITALIZATION # 4: English </a:t>
            </a: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dirty="0">
                <a:latin typeface="Century Gothic" panose="020B0502020202020204" pitchFamily="34" charset="0"/>
              </a:rPr>
              <a:t>Language</a:t>
            </a:r>
          </a:p>
          <a:p>
            <a:pPr>
              <a:lnSpc>
                <a:spcPts val="2940"/>
              </a:lnSpc>
            </a:pP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b="1" dirty="0">
                <a:latin typeface="Century Gothic" panose="020B0502020202020204" pitchFamily="34" charset="0"/>
              </a:rPr>
              <a:t>CAPITALIZATION # 5: I</a:t>
            </a:r>
            <a:endParaRPr lang="en-CA" sz="2000" dirty="0">
              <a:latin typeface="Century Gothic" panose="020B0502020202020204" pitchFamily="34" charset="0"/>
            </a:endParaRPr>
          </a:p>
          <a:p>
            <a:pPr>
              <a:lnSpc>
                <a:spcPts val="2940"/>
              </a:lnSpc>
            </a:pPr>
            <a:r>
              <a:rPr lang="en-CA" sz="2000" dirty="0">
                <a:latin typeface="Century Gothic" panose="020B0502020202020204" pitchFamily="34" charset="0"/>
              </a:rPr>
              <a:t>The pronoun 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A2172A-10C4-3848-A5A2-845F8D816FDA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</p:spTree>
    <p:extLst>
      <p:ext uri="{BB962C8B-B14F-4D97-AF65-F5344CB8AC3E}">
        <p14:creationId xmlns:p14="http://schemas.microsoft.com/office/powerpoint/2010/main" val="176900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6C0195-5408-624F-B7CF-79F37133A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60245" y="3194784"/>
            <a:ext cx="1800666" cy="33145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1BA8ABF-0751-394D-9462-629873D52CD7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02A5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DA7050-C657-E649-A262-E467DFFA3D77}"/>
              </a:ext>
            </a:extLst>
          </p:cNvPr>
          <p:cNvSpPr/>
          <p:nvPr/>
        </p:nvSpPr>
        <p:spPr>
          <a:xfrm>
            <a:off x="3671668" y="225085"/>
            <a:ext cx="5106572" cy="95695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142D7F-160A-8545-8465-785B8FBCA09F}"/>
              </a:ext>
            </a:extLst>
          </p:cNvPr>
          <p:cNvSpPr/>
          <p:nvPr/>
        </p:nvSpPr>
        <p:spPr>
          <a:xfrm>
            <a:off x="3678701" y="1488832"/>
            <a:ext cx="5106572" cy="50538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A26C08-3075-664E-9541-C75B7933096F}"/>
              </a:ext>
            </a:extLst>
          </p:cNvPr>
          <p:cNvSpPr txBox="1"/>
          <p:nvPr/>
        </p:nvSpPr>
        <p:spPr>
          <a:xfrm>
            <a:off x="3678702" y="257639"/>
            <a:ext cx="508547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CA" sz="2000" b="1" dirty="0">
                <a:latin typeface="Century Gothic"/>
              </a:rPr>
              <a:t>Infer the meaning of the 4 underlined words in the following paragraph. Write the definitions of the words.</a:t>
            </a:r>
            <a:endParaRPr lang="en-CA" sz="2000" dirty="0"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3CA9E3-A852-5442-B4F0-159A8D05974B}"/>
              </a:ext>
            </a:extLst>
          </p:cNvPr>
          <p:cNvSpPr txBox="1"/>
          <p:nvPr/>
        </p:nvSpPr>
        <p:spPr>
          <a:xfrm>
            <a:off x="3808674" y="1577057"/>
            <a:ext cx="495549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100" dirty="0">
                <a:latin typeface="Century Gothic" panose="020B0502020202020204" pitchFamily="34" charset="0"/>
              </a:rPr>
              <a:t>Greg was </a:t>
            </a:r>
            <a:r>
              <a:rPr lang="en-CA" sz="2100" u="sng" dirty="0">
                <a:latin typeface="Century Gothic" panose="020B0502020202020204" pitchFamily="34" charset="0"/>
              </a:rPr>
              <a:t>apprehensive</a:t>
            </a:r>
            <a:r>
              <a:rPr lang="en-CA" sz="2100" dirty="0">
                <a:latin typeface="Century Gothic" panose="020B0502020202020204" pitchFamily="34" charset="0"/>
              </a:rPr>
              <a:t> about completing the lab assignment in his science class.  He didn’t want to accidentally create an explosive </a:t>
            </a:r>
            <a:r>
              <a:rPr lang="en-CA" sz="2100" u="sng" dirty="0">
                <a:latin typeface="Century Gothic" panose="020B0502020202020204" pitchFamily="34" charset="0"/>
              </a:rPr>
              <a:t>concoction</a:t>
            </a:r>
            <a:r>
              <a:rPr lang="en-CA" sz="2100" dirty="0">
                <a:latin typeface="Century Gothic" panose="020B0502020202020204" pitchFamily="34" charset="0"/>
              </a:rPr>
              <a:t> and blow the classroom up!  He picked up the 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chemical, checked the 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instructions twice, and </a:t>
            </a:r>
          </a:p>
          <a:p>
            <a:r>
              <a:rPr lang="en-CA" sz="2100" u="sng" dirty="0">
                <a:latin typeface="Century Gothic" panose="020B0502020202020204" pitchFamily="34" charset="0"/>
              </a:rPr>
              <a:t>mustered</a:t>
            </a:r>
            <a:r>
              <a:rPr lang="en-CA" sz="2100" dirty="0">
                <a:latin typeface="Century Gothic" panose="020B0502020202020204" pitchFamily="34" charset="0"/>
              </a:rPr>
              <a:t> up the courage 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to pour it in.  The mixture 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started to change colors 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and turn to a solid.  Greg 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felt the </a:t>
            </a:r>
            <a:r>
              <a:rPr lang="en-CA" sz="2100" u="sng" dirty="0">
                <a:latin typeface="Century Gothic" panose="020B0502020202020204" pitchFamily="34" charset="0"/>
              </a:rPr>
              <a:t>exhilaration</a:t>
            </a:r>
            <a:r>
              <a:rPr lang="en-CA" sz="2100" dirty="0">
                <a:latin typeface="Century Gothic" panose="020B0502020202020204" pitchFamily="34" charset="0"/>
              </a:rPr>
              <a:t> </a:t>
            </a:r>
          </a:p>
          <a:p>
            <a:r>
              <a:rPr lang="en-CA" sz="2100" dirty="0">
                <a:latin typeface="Century Gothic" panose="020B0502020202020204" pitchFamily="34" charset="0"/>
              </a:rPr>
              <a:t>of success.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6CBAA-79BA-4B42-9862-BE495EFFE749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</p:spTree>
    <p:extLst>
      <p:ext uri="{BB962C8B-B14F-4D97-AF65-F5344CB8AC3E}">
        <p14:creationId xmlns:p14="http://schemas.microsoft.com/office/powerpoint/2010/main" val="65437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13F1A0E-5CA4-E347-A7D8-C7FAD1E8D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07237" y="3194784"/>
            <a:ext cx="1800666" cy="33145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1BA8ABF-0751-394D-9462-629873D52CD7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02A5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142D7F-160A-8545-8465-785B8FBCA09F}"/>
              </a:ext>
            </a:extLst>
          </p:cNvPr>
          <p:cNvSpPr/>
          <p:nvPr/>
        </p:nvSpPr>
        <p:spPr>
          <a:xfrm>
            <a:off x="3678701" y="305068"/>
            <a:ext cx="5106572" cy="623756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5197C5-B88C-0F4D-BA1D-F7C7C3199DFC}"/>
              </a:ext>
            </a:extLst>
          </p:cNvPr>
          <p:cNvSpPr txBox="1"/>
          <p:nvPr/>
        </p:nvSpPr>
        <p:spPr>
          <a:xfrm>
            <a:off x="3780537" y="465707"/>
            <a:ext cx="50047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Century Gothic" panose="020B0502020202020204" pitchFamily="34" charset="0"/>
              </a:rPr>
              <a:t>Word # 1: Apprehensive </a:t>
            </a: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dirty="0">
                <a:latin typeface="Century Gothic" panose="020B0502020202020204" pitchFamily="34" charset="0"/>
              </a:rPr>
              <a:t>Anxious or fearful that something bad or unpleasant will happen</a:t>
            </a:r>
          </a:p>
          <a:p>
            <a:br>
              <a:rPr lang="en-CA" sz="2000" dirty="0">
                <a:latin typeface="Century Gothic" panose="020B0502020202020204" pitchFamily="34" charset="0"/>
              </a:rPr>
            </a:b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b="1" dirty="0">
                <a:latin typeface="Century Gothic" panose="020B0502020202020204" pitchFamily="34" charset="0"/>
              </a:rPr>
              <a:t>Word # 2: Concoction</a:t>
            </a: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dirty="0">
                <a:latin typeface="Century Gothic" panose="020B0502020202020204" pitchFamily="34" charset="0"/>
              </a:rPr>
              <a:t>A mixture of various ingredients or elements</a:t>
            </a:r>
          </a:p>
          <a:p>
            <a:br>
              <a:rPr lang="en-CA" sz="2000" dirty="0">
                <a:latin typeface="Century Gothic" panose="020B0502020202020204" pitchFamily="34" charset="0"/>
              </a:rPr>
            </a:b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b="1" dirty="0">
                <a:latin typeface="Century Gothic" panose="020B0502020202020204" pitchFamily="34" charset="0"/>
              </a:rPr>
              <a:t>Word # 3:  Mustered</a:t>
            </a: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dirty="0">
                <a:latin typeface="Century Gothic" panose="020B0502020202020204" pitchFamily="34" charset="0"/>
              </a:rPr>
              <a:t>To summon up (a feeling, </a:t>
            </a:r>
          </a:p>
          <a:p>
            <a:r>
              <a:rPr lang="en-CA" sz="2000" dirty="0">
                <a:latin typeface="Century Gothic" panose="020B0502020202020204" pitchFamily="34" charset="0"/>
              </a:rPr>
              <a:t>attitude, or response)</a:t>
            </a:r>
          </a:p>
          <a:p>
            <a:br>
              <a:rPr lang="en-CA" sz="2000" dirty="0">
                <a:latin typeface="Century Gothic" panose="020B0502020202020204" pitchFamily="34" charset="0"/>
              </a:rPr>
            </a:b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b="1" dirty="0">
                <a:latin typeface="Century Gothic" panose="020B0502020202020204" pitchFamily="34" charset="0"/>
              </a:rPr>
              <a:t>Word # 4: Exhilaration </a:t>
            </a:r>
            <a:endParaRPr lang="en-CA" sz="2000" dirty="0">
              <a:latin typeface="Century Gothic" panose="020B0502020202020204" pitchFamily="34" charset="0"/>
            </a:endParaRPr>
          </a:p>
          <a:p>
            <a:r>
              <a:rPr lang="en-CA" sz="2000" dirty="0">
                <a:latin typeface="Century Gothic" panose="020B0502020202020204" pitchFamily="34" charset="0"/>
              </a:rPr>
              <a:t>A feeling of excitement, </a:t>
            </a:r>
          </a:p>
          <a:p>
            <a:r>
              <a:rPr lang="en-CA" sz="2000" dirty="0">
                <a:latin typeface="Century Gothic" panose="020B0502020202020204" pitchFamily="34" charset="0"/>
              </a:rPr>
              <a:t>happiness, or elation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5A94ED-4DB0-C74C-BD8C-1C821A87D39E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</p:spTree>
    <p:extLst>
      <p:ext uri="{BB962C8B-B14F-4D97-AF65-F5344CB8AC3E}">
        <p14:creationId xmlns:p14="http://schemas.microsoft.com/office/powerpoint/2010/main" val="3632696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B766E6-0A6D-0D4B-BBD3-205E0632AD1D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A1C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D80811-B5BE-AC4C-AE08-065F6E95FCCE}"/>
              </a:ext>
            </a:extLst>
          </p:cNvPr>
          <p:cNvSpPr/>
          <p:nvPr/>
        </p:nvSpPr>
        <p:spPr>
          <a:xfrm>
            <a:off x="3671668" y="225085"/>
            <a:ext cx="5106572" cy="95695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69E393-FC74-E44C-8B6D-28F45FD4F0C7}"/>
              </a:ext>
            </a:extLst>
          </p:cNvPr>
          <p:cNvSpPr/>
          <p:nvPr/>
        </p:nvSpPr>
        <p:spPr>
          <a:xfrm>
            <a:off x="3678701" y="1488832"/>
            <a:ext cx="5106572" cy="50538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B008A5-F34C-314F-A9F6-BDB375D94111}"/>
              </a:ext>
            </a:extLst>
          </p:cNvPr>
          <p:cNvSpPr txBox="1"/>
          <p:nvPr/>
        </p:nvSpPr>
        <p:spPr>
          <a:xfrm>
            <a:off x="3840480" y="294769"/>
            <a:ext cx="4783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latin typeface="Century Gothic" panose="020B0502020202020204" pitchFamily="34" charset="0"/>
              </a:rPr>
              <a:t>Improve the word choice of the 3 underlined words.</a:t>
            </a:r>
            <a:endParaRPr lang="en-CA" sz="2400" dirty="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7514E-744E-FE44-BD87-9A4A394A24EE}"/>
              </a:ext>
            </a:extLst>
          </p:cNvPr>
          <p:cNvSpPr txBox="1"/>
          <p:nvPr/>
        </p:nvSpPr>
        <p:spPr>
          <a:xfrm>
            <a:off x="3706836" y="1641485"/>
            <a:ext cx="5071403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50" dirty="0">
                <a:latin typeface="Century Gothic" panose="020B0502020202020204" pitchFamily="34" charset="0"/>
              </a:rPr>
              <a:t>When Sally </a:t>
            </a:r>
            <a:r>
              <a:rPr lang="en-CA" sz="2750" u="sng" dirty="0">
                <a:latin typeface="Century Gothic" panose="020B0502020202020204" pitchFamily="34" charset="0"/>
              </a:rPr>
              <a:t>looked</a:t>
            </a:r>
            <a:r>
              <a:rPr lang="en-CA" sz="2750" dirty="0">
                <a:latin typeface="Century Gothic" panose="020B0502020202020204" pitchFamily="34" charset="0"/>
              </a:rPr>
              <a:t> outside her window, she saw a </a:t>
            </a:r>
            <a:r>
              <a:rPr lang="en-CA" sz="2750" u="sng" dirty="0">
                <a:latin typeface="Century Gothic" panose="020B0502020202020204" pitchFamily="34" charset="0"/>
              </a:rPr>
              <a:t>small</a:t>
            </a:r>
            <a:r>
              <a:rPr lang="en-CA" sz="2750" dirty="0">
                <a:latin typeface="Century Gothic" panose="020B0502020202020204" pitchFamily="34" charset="0"/>
              </a:rPr>
              <a:t> bird stuck underneath a plank of wood.  She </a:t>
            </a:r>
            <a:r>
              <a:rPr lang="en-CA" sz="2750" u="sng" dirty="0">
                <a:latin typeface="Century Gothic" panose="020B0502020202020204" pitchFamily="34" charset="0"/>
              </a:rPr>
              <a:t>ran</a:t>
            </a:r>
            <a:r>
              <a:rPr lang="en-CA" sz="2750" dirty="0">
                <a:latin typeface="Century Gothic" panose="020B0502020202020204" pitchFamily="34" charset="0"/>
              </a:rPr>
              <a:t> down the stairs and opened the front door.  She removed the plank, </a:t>
            </a:r>
          </a:p>
          <a:p>
            <a:r>
              <a:rPr lang="en-CA" sz="2750" dirty="0">
                <a:latin typeface="Century Gothic" panose="020B0502020202020204" pitchFamily="34" charset="0"/>
              </a:rPr>
              <a:t>and the bird </a:t>
            </a:r>
          </a:p>
          <a:p>
            <a:r>
              <a:rPr lang="en-CA" sz="2750" dirty="0">
                <a:latin typeface="Century Gothic" panose="020B0502020202020204" pitchFamily="34" charset="0"/>
              </a:rPr>
              <a:t>immediately </a:t>
            </a:r>
          </a:p>
          <a:p>
            <a:r>
              <a:rPr lang="en-CA" sz="2750" dirty="0">
                <a:latin typeface="Century Gothic" panose="020B0502020202020204" pitchFamily="34" charset="0"/>
              </a:rPr>
              <a:t>took flight.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D16D-706D-CF40-AD37-4AC8B6F48C10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FD51AA-4337-4841-AC95-F7B4A7B16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409" y="4510528"/>
            <a:ext cx="31750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96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B766E6-0A6D-0D4B-BBD3-205E0632AD1D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A1CE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836714-AD9B-9A45-B243-1022475F2DEE}"/>
              </a:ext>
            </a:extLst>
          </p:cNvPr>
          <p:cNvSpPr/>
          <p:nvPr/>
        </p:nvSpPr>
        <p:spPr>
          <a:xfrm>
            <a:off x="3678701" y="305068"/>
            <a:ext cx="5106572" cy="623756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4E62D-7C6F-8849-8037-EC631D619491}"/>
              </a:ext>
            </a:extLst>
          </p:cNvPr>
          <p:cNvSpPr txBox="1"/>
          <p:nvPr/>
        </p:nvSpPr>
        <p:spPr>
          <a:xfrm>
            <a:off x="3847410" y="563366"/>
            <a:ext cx="4800755" cy="542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WORD # 1: Looked </a:t>
            </a: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200"/>
              </a:lnSpc>
            </a:pPr>
            <a:r>
              <a:rPr lang="en-CA" sz="3000" dirty="0">
                <a:latin typeface="Century Gothic" panose="020B0502020202020204" pitchFamily="34" charset="0"/>
              </a:rPr>
              <a:t>Glanced, Gazed, Peered, Peeked</a:t>
            </a:r>
          </a:p>
          <a:p>
            <a:pPr>
              <a:lnSpc>
                <a:spcPts val="4200"/>
              </a:lnSpc>
            </a:pP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2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WORD # 2: Small</a:t>
            </a: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200"/>
              </a:lnSpc>
            </a:pPr>
            <a:r>
              <a:rPr lang="en-CA" sz="3000" dirty="0">
                <a:latin typeface="Century Gothic" panose="020B0502020202020204" pitchFamily="34" charset="0"/>
              </a:rPr>
              <a:t>Tiny, Teeny</a:t>
            </a:r>
          </a:p>
          <a:p>
            <a:pPr>
              <a:lnSpc>
                <a:spcPts val="4200"/>
              </a:lnSpc>
            </a:pP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2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WORD # 3:  Ran</a:t>
            </a: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200"/>
              </a:lnSpc>
            </a:pPr>
            <a:r>
              <a:rPr lang="en-CA" sz="3000" dirty="0">
                <a:latin typeface="Century Gothic" panose="020B0502020202020204" pitchFamily="34" charset="0"/>
              </a:rPr>
              <a:t>Sprinted, Hurried, Darted, Rushed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330320-FCEE-6640-97C0-02FC3DE9329C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A0F0B3-A87F-3A44-BE7A-319082536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767" y="2690190"/>
            <a:ext cx="2778505" cy="171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3118BC-D596-4041-A2E5-A673B32D9A96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FFE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F36CB4-B827-3344-A791-F97CA1808362}"/>
              </a:ext>
            </a:extLst>
          </p:cNvPr>
          <p:cNvSpPr/>
          <p:nvPr/>
        </p:nvSpPr>
        <p:spPr>
          <a:xfrm>
            <a:off x="3671668" y="225085"/>
            <a:ext cx="5106572" cy="956954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DBF878-4CAA-7F4E-85DD-E71577A649E5}"/>
              </a:ext>
            </a:extLst>
          </p:cNvPr>
          <p:cNvSpPr/>
          <p:nvPr/>
        </p:nvSpPr>
        <p:spPr>
          <a:xfrm>
            <a:off x="3678701" y="1488832"/>
            <a:ext cx="5106572" cy="505380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C04FD2-6285-344E-BB4F-5BFC17C134AC}"/>
              </a:ext>
            </a:extLst>
          </p:cNvPr>
          <p:cNvSpPr txBox="1"/>
          <p:nvPr/>
        </p:nvSpPr>
        <p:spPr>
          <a:xfrm>
            <a:off x="3840480" y="294769"/>
            <a:ext cx="4783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latin typeface="Century Gothic" panose="020B0502020202020204" pitchFamily="34" charset="0"/>
              </a:rPr>
              <a:t>Label and explain the 2 types of figures of speech used.</a:t>
            </a:r>
            <a:endParaRPr lang="en-CA" sz="2400" dirty="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2D8F03-3A46-A64C-878F-06785D049327}"/>
              </a:ext>
            </a:extLst>
          </p:cNvPr>
          <p:cNvSpPr txBox="1"/>
          <p:nvPr/>
        </p:nvSpPr>
        <p:spPr>
          <a:xfrm>
            <a:off x="3738334" y="1633329"/>
            <a:ext cx="495549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600" dirty="0">
                <a:latin typeface="Century Gothic" panose="020B0502020202020204" pitchFamily="34" charset="0"/>
              </a:rPr>
              <a:t>The front yard was covered in a blanket of snow after the storm rolled through.  Nancy wasn’t used to the cold weather, so she walked to school shivering like a leaf.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9692CD-E503-E540-B9BF-B058B63315A1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419406-7908-A544-8804-F3B94E9CB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812" y="3962723"/>
            <a:ext cx="2654213" cy="265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38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3118BC-D596-4041-A2E5-A673B32D9A96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FFE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036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413EE2-EA08-6341-AE03-D9A52D9E092E}"/>
              </a:ext>
            </a:extLst>
          </p:cNvPr>
          <p:cNvSpPr/>
          <p:nvPr/>
        </p:nvSpPr>
        <p:spPr>
          <a:xfrm>
            <a:off x="3678701" y="305068"/>
            <a:ext cx="5106572" cy="623756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E6D80B-750C-8D42-B1FF-004460CE1E77}"/>
              </a:ext>
            </a:extLst>
          </p:cNvPr>
          <p:cNvSpPr txBox="1"/>
          <p:nvPr/>
        </p:nvSpPr>
        <p:spPr>
          <a:xfrm>
            <a:off x="3780537" y="338079"/>
            <a:ext cx="5004735" cy="5829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FIGURE OF SPEECH # 1: </a:t>
            </a:r>
          </a:p>
          <a:p>
            <a:pPr>
              <a:lnSpc>
                <a:spcPts val="41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Blanket of snow </a:t>
            </a: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100"/>
              </a:lnSpc>
            </a:pPr>
            <a:r>
              <a:rPr lang="en-CA" sz="3000" dirty="0">
                <a:latin typeface="Century Gothic" panose="020B0502020202020204" pitchFamily="34" charset="0"/>
              </a:rPr>
              <a:t>Metaphor comparing the snow to a blanket</a:t>
            </a:r>
          </a:p>
          <a:p>
            <a:pPr>
              <a:lnSpc>
                <a:spcPts val="4100"/>
              </a:lnSpc>
            </a:pP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100"/>
              </a:lnSpc>
            </a:pPr>
            <a:r>
              <a:rPr lang="en-CA" sz="3000" b="1" dirty="0">
                <a:latin typeface="Century Gothic" panose="020B0502020202020204" pitchFamily="34" charset="0"/>
              </a:rPr>
              <a:t>FIGURE OF SPEECH # 2: Shivering like a leaf</a:t>
            </a:r>
            <a:endParaRPr lang="en-CA" sz="3000" dirty="0">
              <a:latin typeface="Century Gothic" panose="020B0502020202020204" pitchFamily="34" charset="0"/>
            </a:endParaRPr>
          </a:p>
          <a:p>
            <a:pPr>
              <a:lnSpc>
                <a:spcPts val="4100"/>
              </a:lnSpc>
            </a:pPr>
            <a:r>
              <a:rPr lang="en-CA" sz="3000" dirty="0">
                <a:latin typeface="Century Gothic" panose="020B0502020202020204" pitchFamily="34" charset="0"/>
              </a:rPr>
              <a:t>Simile comparing the way Nancy shivers to </a:t>
            </a:r>
          </a:p>
          <a:p>
            <a:pPr>
              <a:lnSpc>
                <a:spcPts val="4100"/>
              </a:lnSpc>
            </a:pPr>
            <a:r>
              <a:rPr lang="en-CA" sz="3000" dirty="0">
                <a:latin typeface="Century Gothic" panose="020B0502020202020204" pitchFamily="34" charset="0"/>
              </a:rPr>
              <a:t>that of a leaf </a:t>
            </a:r>
          </a:p>
          <a:p>
            <a:pPr>
              <a:lnSpc>
                <a:spcPts val="4100"/>
              </a:lnSpc>
            </a:pPr>
            <a:r>
              <a:rPr lang="en-CA" sz="3000" dirty="0">
                <a:latin typeface="Century Gothic" panose="020B0502020202020204" pitchFamily="34" charset="0"/>
              </a:rPr>
              <a:t>on a tree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A9DBF-782B-114A-95CF-0322D4DD8939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8EA2C1-85B2-1F42-9371-CFB6FADAF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650" y="4365175"/>
            <a:ext cx="2177458" cy="217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8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735F42-265C-FD49-9C64-53078E145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377" y="2763351"/>
            <a:ext cx="3403677" cy="378958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393CF2-8F94-534D-9DC6-B63B202B362A}"/>
              </a:ext>
            </a:extLst>
          </p:cNvPr>
          <p:cNvSpPr/>
          <p:nvPr/>
        </p:nvSpPr>
        <p:spPr>
          <a:xfrm>
            <a:off x="0" y="0"/>
            <a:ext cx="3232103" cy="6858000"/>
          </a:xfrm>
          <a:prstGeom prst="rect">
            <a:avLst/>
          </a:prstGeom>
          <a:solidFill>
            <a:srgbClr val="FF7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9F382-0211-D84B-89AF-AACB156D235D}"/>
              </a:ext>
            </a:extLst>
          </p:cNvPr>
          <p:cNvSpPr txBox="1"/>
          <p:nvPr/>
        </p:nvSpPr>
        <p:spPr>
          <a:xfrm>
            <a:off x="99597" y="305068"/>
            <a:ext cx="30340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  <a:endParaRPr lang="en-CA" sz="40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2EDA-63B4-324B-AAD8-0AB25F3316CB}"/>
              </a:ext>
            </a:extLst>
          </p:cNvPr>
          <p:cNvSpPr/>
          <p:nvPr/>
        </p:nvSpPr>
        <p:spPr>
          <a:xfrm>
            <a:off x="3678701" y="305068"/>
            <a:ext cx="5106572" cy="623756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134DA8-A233-3349-916F-16204DCCE37A}"/>
              </a:ext>
            </a:extLst>
          </p:cNvPr>
          <p:cNvSpPr txBox="1"/>
          <p:nvPr/>
        </p:nvSpPr>
        <p:spPr>
          <a:xfrm>
            <a:off x="3780537" y="395367"/>
            <a:ext cx="500473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500" dirty="0">
                <a:latin typeface="Century Gothic" panose="020B0502020202020204" pitchFamily="34" charset="0"/>
              </a:rPr>
              <a:t>Write about 1 thing you would bring with you if you had to go live on a deserted island.  Use proper paragraph structure (topic sentence, supporting details, concluding sentence).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15EF9E-4AB3-0F41-8777-AB307DD950F9}"/>
              </a:ext>
            </a:extLst>
          </p:cNvPr>
          <p:cNvSpPr txBox="1"/>
          <p:nvPr/>
        </p:nvSpPr>
        <p:spPr>
          <a:xfrm>
            <a:off x="8017329" y="6579488"/>
            <a:ext cx="954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dirty="0"/>
              <a:t>© Presto Plans</a:t>
            </a:r>
          </a:p>
        </p:txBody>
      </p:sp>
    </p:spTree>
    <p:extLst>
      <p:ext uri="{BB962C8B-B14F-4D97-AF65-F5344CB8AC3E}">
        <p14:creationId xmlns:p14="http://schemas.microsoft.com/office/powerpoint/2010/main" val="1728650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194</Words>
  <Application>Microsoft Macintosh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hamerbonnie@gmail.com</dc:creator>
  <cp:lastModifiedBy>hamerbonnie@gmail.com</cp:lastModifiedBy>
  <cp:revision>9</cp:revision>
  <dcterms:created xsi:type="dcterms:W3CDTF">2018-05-27T13:47:17Z</dcterms:created>
  <dcterms:modified xsi:type="dcterms:W3CDTF">2018-06-01T12:03:34Z</dcterms:modified>
</cp:coreProperties>
</file>