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39"/>
  </p:notesMasterIdLst>
  <p:sldIdLst>
    <p:sldId id="399" r:id="rId6"/>
    <p:sldId id="258" r:id="rId7"/>
    <p:sldId id="261" r:id="rId8"/>
    <p:sldId id="325" r:id="rId9"/>
    <p:sldId id="381" r:id="rId10"/>
    <p:sldId id="383" r:id="rId11"/>
    <p:sldId id="384" r:id="rId12"/>
    <p:sldId id="385" r:id="rId13"/>
    <p:sldId id="389" r:id="rId14"/>
    <p:sldId id="391" r:id="rId15"/>
    <p:sldId id="394" r:id="rId16"/>
    <p:sldId id="395" r:id="rId17"/>
    <p:sldId id="314" r:id="rId18"/>
    <p:sldId id="419" r:id="rId19"/>
    <p:sldId id="420" r:id="rId20"/>
    <p:sldId id="409" r:id="rId21"/>
    <p:sldId id="421" r:id="rId22"/>
    <p:sldId id="414" r:id="rId23"/>
    <p:sldId id="422" r:id="rId24"/>
    <p:sldId id="410" r:id="rId25"/>
    <p:sldId id="265" r:id="rId26"/>
    <p:sldId id="379" r:id="rId27"/>
    <p:sldId id="267" r:id="rId28"/>
    <p:sldId id="423" r:id="rId29"/>
    <p:sldId id="424" r:id="rId30"/>
    <p:sldId id="425" r:id="rId31"/>
    <p:sldId id="427" r:id="rId32"/>
    <p:sldId id="428" r:id="rId33"/>
    <p:sldId id="429" r:id="rId34"/>
    <p:sldId id="418" r:id="rId35"/>
    <p:sldId id="272" r:id="rId36"/>
    <p:sldId id="288" r:id="rId37"/>
    <p:sldId id="289" r:id="rId38"/>
  </p:sldIdLst>
  <p:sldSz cx="12192000" cy="6858000"/>
  <p:notesSz cx="6858000" cy="9144000"/>
  <p:embeddedFontLst>
    <p:embeddedFont>
      <p:font typeface="Lato" panose="020F050202020403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6"/>
    <p:restoredTop sz="49476" autoAdjust="0"/>
  </p:normalViewPr>
  <p:slideViewPr>
    <p:cSldViewPr snapToGrid="0">
      <p:cViewPr varScale="1">
        <p:scale>
          <a:sx n="26" d="100"/>
          <a:sy n="26" d="100"/>
        </p:scale>
        <p:origin x="43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8C0D55B7-6F1E-4D4A-85BC-94A6F12D6274}"/>
    <pc:docChg chg="undo custSel delSld modSld sldOrd">
      <pc:chgData name="Joel Sutton" userId="1e63f7443f7518ef" providerId="LiveId" clId="{8C0D55B7-6F1E-4D4A-85BC-94A6F12D6274}" dt="2025-12-11T18:51:49.226" v="2214" actId="20577"/>
      <pc:docMkLst>
        <pc:docMk/>
      </pc:docMkLst>
      <pc:sldChg chg="modNotesTx">
        <pc:chgData name="Joel Sutton" userId="1e63f7443f7518ef" providerId="LiveId" clId="{8C0D55B7-6F1E-4D4A-85BC-94A6F12D6274}" dt="2025-11-26T14:02:10.602" v="469" actId="5793"/>
        <pc:sldMkLst>
          <pc:docMk/>
          <pc:sldMk cId="0" sldId="265"/>
        </pc:sldMkLst>
      </pc:sldChg>
      <pc:sldChg chg="ord modNotesTx">
        <pc:chgData name="Joel Sutton" userId="1e63f7443f7518ef" providerId="LiveId" clId="{8C0D55B7-6F1E-4D4A-85BC-94A6F12D6274}" dt="2025-11-26T14:03:58.340" v="476" actId="122"/>
        <pc:sldMkLst>
          <pc:docMk/>
          <pc:sldMk cId="0" sldId="267"/>
        </pc:sldMkLst>
      </pc:sldChg>
      <pc:sldChg chg="modSp mod modNotesTx">
        <pc:chgData name="Joel Sutton" userId="1e63f7443f7518ef" providerId="LiveId" clId="{8C0D55B7-6F1E-4D4A-85BC-94A6F12D6274}" dt="2025-11-26T14:31:57.674" v="2158" actId="20577"/>
        <pc:sldMkLst>
          <pc:docMk/>
          <pc:sldMk cId="0" sldId="288"/>
        </pc:sldMkLst>
        <pc:spChg chg="mod">
          <ac:chgData name="Joel Sutton" userId="1e63f7443f7518ef" providerId="LiveId" clId="{8C0D55B7-6F1E-4D4A-85BC-94A6F12D6274}" dt="2025-11-26T14:25:19.386" v="2041" actId="113"/>
          <ac:spMkLst>
            <pc:docMk/>
            <pc:sldMk cId="0" sldId="288"/>
            <ac:spMk id="503" creationId="{00000000-0000-0000-0000-000000000000}"/>
          </ac:spMkLst>
        </pc:spChg>
      </pc:sldChg>
      <pc:sldChg chg="modNotesTx">
        <pc:chgData name="Joel Sutton" userId="1e63f7443f7518ef" providerId="LiveId" clId="{8C0D55B7-6F1E-4D4A-85BC-94A6F12D6274}" dt="2025-11-26T11:18:49.944" v="98" actId="6549"/>
        <pc:sldMkLst>
          <pc:docMk/>
          <pc:sldMk cId="0" sldId="314"/>
        </pc:sldMkLst>
      </pc:sldChg>
      <pc:sldChg chg="modSp mod modNotesTx">
        <pc:chgData name="Joel Sutton" userId="1e63f7443f7518ef" providerId="LiveId" clId="{8C0D55B7-6F1E-4D4A-85BC-94A6F12D6274}" dt="2025-12-11T18:51:49.226" v="2214" actId="20577"/>
        <pc:sldMkLst>
          <pc:docMk/>
          <pc:sldMk cId="0" sldId="325"/>
        </pc:sldMkLst>
        <pc:spChg chg="mod">
          <ac:chgData name="Joel Sutton" userId="1e63f7443f7518ef" providerId="LiveId" clId="{8C0D55B7-6F1E-4D4A-85BC-94A6F12D6274}" dt="2025-12-11T18:51:41.024" v="2185" actId="20577"/>
          <ac:spMkLst>
            <pc:docMk/>
            <pc:sldMk cId="0" sldId="325"/>
            <ac:spMk id="138" creationId="{00000000-0000-0000-0000-000000000000}"/>
          </ac:spMkLst>
        </pc:spChg>
      </pc:sldChg>
      <pc:sldChg chg="modNotesTx">
        <pc:chgData name="Joel Sutton" userId="1e63f7443f7518ef" providerId="LiveId" clId="{8C0D55B7-6F1E-4D4A-85BC-94A6F12D6274}" dt="2025-11-26T11:08:15.988" v="23" actId="6549"/>
        <pc:sldMkLst>
          <pc:docMk/>
          <pc:sldMk cId="0" sldId="389"/>
        </pc:sldMkLst>
      </pc:sldChg>
      <pc:sldChg chg="modNotesTx">
        <pc:chgData name="Joel Sutton" userId="1e63f7443f7518ef" providerId="LiveId" clId="{8C0D55B7-6F1E-4D4A-85BC-94A6F12D6274}" dt="2025-11-26T11:10:10.270" v="25" actId="6549"/>
        <pc:sldMkLst>
          <pc:docMk/>
          <pc:sldMk cId="0" sldId="391"/>
        </pc:sldMkLst>
      </pc:sldChg>
      <pc:sldChg chg="modNotesTx">
        <pc:chgData name="Joel Sutton" userId="1e63f7443f7518ef" providerId="LiveId" clId="{8C0D55B7-6F1E-4D4A-85BC-94A6F12D6274}" dt="2025-11-26T11:16:33.291" v="32" actId="6549"/>
        <pc:sldMkLst>
          <pc:docMk/>
          <pc:sldMk cId="0" sldId="394"/>
        </pc:sldMkLst>
      </pc:sldChg>
      <pc:sldChg chg="modNotesTx">
        <pc:chgData name="Joel Sutton" userId="1e63f7443f7518ef" providerId="LiveId" clId="{8C0D55B7-6F1E-4D4A-85BC-94A6F12D6274}" dt="2025-11-26T11:18:19.240" v="45" actId="20577"/>
        <pc:sldMkLst>
          <pc:docMk/>
          <pc:sldMk cId="0" sldId="395"/>
        </pc:sldMkLst>
      </pc:sldChg>
      <pc:sldChg chg="modNotesTx">
        <pc:chgData name="Joel Sutton" userId="1e63f7443f7518ef" providerId="LiveId" clId="{8C0D55B7-6F1E-4D4A-85BC-94A6F12D6274}" dt="2025-11-26T11:48:09.955" v="265" actId="6549"/>
        <pc:sldMkLst>
          <pc:docMk/>
          <pc:sldMk cId="0" sldId="409"/>
        </pc:sldMkLst>
      </pc:sldChg>
      <pc:sldChg chg="modNotesTx">
        <pc:chgData name="Joel Sutton" userId="1e63f7443f7518ef" providerId="LiveId" clId="{8C0D55B7-6F1E-4D4A-85BC-94A6F12D6274}" dt="2025-11-26T13:48:42.159" v="369" actId="20577"/>
        <pc:sldMkLst>
          <pc:docMk/>
          <pc:sldMk cId="0" sldId="414"/>
        </pc:sldMkLst>
      </pc:sldChg>
      <pc:sldChg chg="modSp mod modNotesTx">
        <pc:chgData name="Joel Sutton" userId="1e63f7443f7518ef" providerId="LiveId" clId="{8C0D55B7-6F1E-4D4A-85BC-94A6F12D6274}" dt="2025-11-26T14:26:29.105" v="2142" actId="20577"/>
        <pc:sldMkLst>
          <pc:docMk/>
          <pc:sldMk cId="0" sldId="418"/>
        </pc:sldMkLst>
        <pc:spChg chg="mod">
          <ac:chgData name="Joel Sutton" userId="1e63f7443f7518ef" providerId="LiveId" clId="{8C0D55B7-6F1E-4D4A-85BC-94A6F12D6274}" dt="2025-11-26T14:10:08.139" v="768" actId="6549"/>
          <ac:spMkLst>
            <pc:docMk/>
            <pc:sldMk cId="0" sldId="418"/>
            <ac:spMk id="3" creationId="{00000000-0000-0000-0000-000000000000}"/>
          </ac:spMkLst>
        </pc:spChg>
      </pc:sldChg>
      <pc:sldChg chg="modNotesTx">
        <pc:chgData name="Joel Sutton" userId="1e63f7443f7518ef" providerId="LiveId" clId="{8C0D55B7-6F1E-4D4A-85BC-94A6F12D6274}" dt="2025-11-26T11:29:34.657" v="125" actId="6549"/>
        <pc:sldMkLst>
          <pc:docMk/>
          <pc:sldMk cId="0" sldId="419"/>
        </pc:sldMkLst>
      </pc:sldChg>
      <pc:sldChg chg="modSp mod modNotesTx">
        <pc:chgData name="Joel Sutton" userId="1e63f7443f7518ef" providerId="LiveId" clId="{8C0D55B7-6F1E-4D4A-85BC-94A6F12D6274}" dt="2025-11-26T13:51:59.819" v="467" actId="20577"/>
        <pc:sldMkLst>
          <pc:docMk/>
          <pc:sldMk cId="0" sldId="421"/>
        </pc:sldMkLst>
        <pc:spChg chg="mod">
          <ac:chgData name="Joel Sutton" userId="1e63f7443f7518ef" providerId="LiveId" clId="{8C0D55B7-6F1E-4D4A-85BC-94A6F12D6274}" dt="2025-11-26T13:51:43.878" v="426" actId="6549"/>
          <ac:spMkLst>
            <pc:docMk/>
            <pc:sldMk cId="0" sldId="421"/>
            <ac:spMk id="170" creationId="{00000000-0000-0000-0000-000000000000}"/>
          </ac:spMkLst>
        </pc:spChg>
      </pc:sldChg>
      <pc:sldChg chg="modNotesTx">
        <pc:chgData name="Joel Sutton" userId="1e63f7443f7518ef" providerId="LiveId" clId="{8C0D55B7-6F1E-4D4A-85BC-94A6F12D6274}" dt="2025-11-26T13:49:23.157" v="378" actId="20577"/>
        <pc:sldMkLst>
          <pc:docMk/>
          <pc:sldMk cId="0"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gLufIdE_fRQ"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Bienvenidos a la Lección 4 de nuestro estudio. Es un gozo tenerlos aquí nuevamente para seguir aprendiendo juntos como discípulos de Jesús.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419" sz="1100" dirty="0">
                <a:solidFill>
                  <a:srgbClr val="000000"/>
                </a:solidFill>
                <a:effectLst/>
                <a:latin typeface="Calibri" panose="020F0502020204030204" pitchFamily="34" charset="0"/>
                <a:ea typeface="Calibri" panose="020F0502020204030204" pitchFamily="34" charset="0"/>
              </a:rPr>
              <a:t>V.13 “Cuando el Señor la vio, se compadeció de ella y le dijo: No llores.” </a:t>
            </a:r>
          </a:p>
          <a:p>
            <a:pPr marL="171450" marR="0" lvl="0" indent="-171450"/>
            <a:r>
              <a:rPr lang="es-419" sz="1100" dirty="0">
                <a:solidFill>
                  <a:srgbClr val="000000"/>
                </a:solidFill>
                <a:effectLst/>
                <a:latin typeface="Calibri" panose="020F0502020204030204" pitchFamily="34" charset="0"/>
                <a:ea typeface="Calibri" panose="020F0502020204030204" pitchFamily="34" charset="0"/>
              </a:rPr>
              <a:t>V.14-15 “Luego se acercó al féretro y lo tocó, y los que lo llevaban se detuvieron. Entonces Jesús dijo: “Joven, a ti te dijo, ¡levántate!” En ese momento, el que estaba muerto se incorporó y comenzó a hablar, y Jesús se lo entregó a su madre. </a:t>
            </a:r>
          </a:p>
          <a:p>
            <a:pPr marL="171450" marR="0" lvl="0" indent="-171450"/>
            <a:r>
              <a:rPr lang="es-419" sz="1100" dirty="0">
                <a:solidFill>
                  <a:srgbClr val="000000"/>
                </a:solidFill>
                <a:effectLst/>
                <a:latin typeface="Calibri" panose="020F0502020204030204" pitchFamily="34" charset="0"/>
                <a:ea typeface="Calibri" panose="020F0502020204030204" pitchFamily="34" charset="0"/>
              </a:rPr>
              <a:t>Al resucitar el hijo, Jesús demostró su poder sobre la muerte. Esto también nos hace pensar en la resurrección gloriosa que nos espera en el último día.  Nos da fuerza cuando estamos pasando una pérdida.</a:t>
            </a: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Que me dé un corazón compasivo como el de Jesús, para consolar a otros que sufren.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Que me dé confianza en su poder sobre la muerte y sobre los dolores en mi vida.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n-US" sz="1100" dirty="0" err="1">
                <a:solidFill>
                  <a:srgbClr val="000000"/>
                </a:solidFill>
                <a:effectLst/>
                <a:latin typeface="Calibri" panose="020F0502020204030204" pitchFamily="34" charset="0"/>
                <a:ea typeface="Calibri" panose="020F0502020204030204" pitchFamily="34" charset="0"/>
              </a:rPr>
              <a:t>Ahora</a:t>
            </a:r>
            <a:r>
              <a:rPr lang="en-US" sz="1100" dirty="0">
                <a:solidFill>
                  <a:srgbClr val="000000"/>
                </a:solidFill>
                <a:effectLst/>
                <a:latin typeface="Calibri" panose="020F0502020204030204" pitchFamily="34" charset="0"/>
                <a:ea typeface="Calibri" panose="020F0502020204030204" pitchFamily="34" charset="0"/>
              </a:rPr>
              <a:t> </a:t>
            </a:r>
            <a:r>
              <a:rPr lang="en-US" sz="1100" dirty="0" err="1">
                <a:solidFill>
                  <a:srgbClr val="000000"/>
                </a:solidFill>
                <a:effectLst/>
                <a:latin typeface="Calibri" panose="020F0502020204030204" pitchFamily="34" charset="0"/>
                <a:ea typeface="Calibri" panose="020F0502020204030204" pitchFamily="34" charset="0"/>
              </a:rPr>
              <a:t>nos</a:t>
            </a:r>
            <a:r>
              <a:rPr lang="en-US" sz="1100" dirty="0">
                <a:solidFill>
                  <a:srgbClr val="000000"/>
                </a:solidFill>
                <a:effectLst/>
                <a:latin typeface="Calibri" panose="020F0502020204030204" pitchFamily="34" charset="0"/>
                <a:ea typeface="Calibri" panose="020F0502020204030204" pitchFamily="34" charset="0"/>
              </a:rPr>
              <a:t> </a:t>
            </a:r>
            <a:r>
              <a:rPr lang="en-US" sz="1100" dirty="0" err="1">
                <a:solidFill>
                  <a:srgbClr val="000000"/>
                </a:solidFill>
                <a:effectLst/>
                <a:latin typeface="Calibri" panose="020F0502020204030204" pitchFamily="34" charset="0"/>
                <a:ea typeface="Calibri" panose="020F0502020204030204" pitchFamily="34" charset="0"/>
              </a:rPr>
              <a:t>enfocamos</a:t>
            </a:r>
            <a:r>
              <a:rPr lang="en-US" sz="1100" dirty="0">
                <a:solidFill>
                  <a:srgbClr val="000000"/>
                </a:solidFill>
                <a:effectLst/>
                <a:latin typeface="Calibri" panose="020F0502020204030204" pitchFamily="34" charset="0"/>
                <a:ea typeface="Calibri" panose="020F0502020204030204" pitchFamily="34" charset="0"/>
              </a:rPr>
              <a:t> </a:t>
            </a:r>
            <a:r>
              <a:rPr lang="en-US" sz="1100" dirty="0" err="1">
                <a:solidFill>
                  <a:srgbClr val="000000"/>
                </a:solidFill>
                <a:effectLst/>
                <a:latin typeface="Calibri" panose="020F0502020204030204" pitchFamily="34" charset="0"/>
                <a:ea typeface="Calibri" panose="020F0502020204030204" pitchFamily="34" charset="0"/>
              </a:rPr>
              <a:t>en</a:t>
            </a:r>
            <a:r>
              <a:rPr lang="en-US" sz="1100" dirty="0">
                <a:solidFill>
                  <a:srgbClr val="000000"/>
                </a:solidFill>
                <a:effectLst/>
                <a:latin typeface="Calibri" panose="020F0502020204030204" pitchFamily="34" charset="0"/>
                <a:ea typeface="Calibri" panose="020F0502020204030204" pitchFamily="34" charset="0"/>
              </a:rPr>
              <a:t> </a:t>
            </a:r>
            <a:r>
              <a:rPr lang="en-US" sz="1100" dirty="0" err="1">
                <a:solidFill>
                  <a:srgbClr val="000000"/>
                </a:solidFill>
                <a:effectLst/>
                <a:latin typeface="Calibri" panose="020F0502020204030204" pitchFamily="34" charset="0"/>
                <a:ea typeface="Calibri" panose="020F0502020204030204" pitchFamily="34" charset="0"/>
              </a:rPr>
              <a:t>el</a:t>
            </a:r>
            <a:r>
              <a:rPr lang="en-US" sz="1100" dirty="0">
                <a:solidFill>
                  <a:srgbClr val="000000"/>
                </a:solidFill>
                <a:effectLst/>
                <a:latin typeface="Calibri" panose="020F0502020204030204" pitchFamily="34" charset="0"/>
                <a:ea typeface="Calibri" panose="020F0502020204030204" pitchFamily="34" charset="0"/>
              </a:rPr>
              <a:t> punto para hoy:</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Hacer el bien. </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Reflexionemos: </a:t>
            </a:r>
            <a:r>
              <a:rPr lang="es-ES" sz="1800" b="1" dirty="0">
                <a:effectLst/>
                <a:latin typeface="Calibri" panose="020F0502020204030204" pitchFamily="34" charset="0"/>
                <a:ea typeface="Calibri" panose="020F0502020204030204" pitchFamily="34" charset="0"/>
              </a:rPr>
              <a:t>¿Qué hemos aprendido acerca de ser un discípulo de Cristo en las lecciones 1-3? </a:t>
            </a:r>
            <a:r>
              <a:rPr lang="es-ES" sz="1800" i="1" dirty="0">
                <a:solidFill>
                  <a:srgbClr val="00B050"/>
                </a:solidFill>
                <a:effectLst/>
                <a:latin typeface="Calibri" panose="020F0502020204030204" pitchFamily="34" charset="0"/>
                <a:ea typeface="Calibri" panose="020F0502020204030204" pitchFamily="34" charset="0"/>
              </a:rPr>
              <a:t>Permite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1: Somos discípulos de Cristo porque él nos ha llamado por su gracia.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2: Por medio de la fe, estamos conectados a Cristo en el bautismo. Permanecemos en él y él en nosotros mediante la obra del Espíritu Santo por el poder de la Palabra. </a:t>
            </a:r>
          </a:p>
          <a:p>
            <a:pPr marL="285750" marR="0" lvl="0" indent="-285750"/>
            <a:endParaRPr lang="en-US"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s-ES" sz="1800" dirty="0">
                <a:effectLst/>
                <a:latin typeface="Calibri" panose="020F0502020204030204" pitchFamily="34" charset="0"/>
                <a:ea typeface="Calibri" panose="020F0502020204030204" pitchFamily="34" charset="0"/>
              </a:rPr>
              <a:t>Lección 3: Las promesas de Dios nos dan poder y nos fortalecen para vivir como sus discípulos.</a:t>
            </a:r>
            <a:endParaRPr lang="es-PY"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¿Cómo vivimos como discípulos?</a:t>
            </a:r>
          </a:p>
          <a:p>
            <a:pPr marL="0" marR="0" indent="0">
              <a:buFontTx/>
              <a:buNone/>
            </a:pPr>
            <a:endParaRPr lang="en-US" sz="18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Cristo, somos discípulos. Él nos ha llamado y nos equipa para seguirle. Entonces, ¿cómo lo hacemos?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las próximas cinco lecciones, aprenderemos cinco hábitos de un discípulo. </a:t>
            </a: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Recordamos que nuestra formación espiritual es la obra de Dios transformándonos. Conectando a la vid, el Espíritu Santo obra en nosotros su fruto. No servimos para ganar nuestra salvación, no es posible y ya está ganado por Cristo. Servimos porque el Espíritu está conformando nuestra voluntad a la voluntad de Dios.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Hábito 1 de un discípulo de Cristo: Hacer el bien. </a:t>
            </a: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Lucas 7:11-17, vimos la historia de Jesús mostrando su amor y haciendo el bien a las afueras de la ciudad de Naín. Jesús no solo se tomó el tiempo para realizar el milagro espectacular de resucitar al hijo de la mujer, sino que también la consoló y le mostró amor y compasión.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Como discípulos, somos “pequeños cristos,” con la c minúscula, en este mundo. Eso significa que reflejamos a Cristo ante quienes nos rodean. Jesús mostró amor e hizo el bien; así también nosotros reflejamos a Cristo al mostrar amor y hacer el bien.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Juan 13:35 “En esto conocerán todo que ustedes son mis discípulos, si se aman unos a otros.”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Es notable que el mandato no dice “y conocerán que son mis discípulos por su nivel de educación bíblica.”</a:t>
            </a:r>
          </a:p>
          <a:p>
            <a:pPr marL="628650" marR="0" lvl="1" indent="-171450"/>
            <a:r>
              <a:rPr lang="es-ES" sz="1800" dirty="0">
                <a:effectLst/>
                <a:latin typeface="Calibri" panose="020F0502020204030204" pitchFamily="34" charset="0"/>
                <a:ea typeface="Calibri" panose="020F0502020204030204" pitchFamily="34" charset="0"/>
              </a:rPr>
              <a:t>Conocerán que son mis discípulos por el amor. Jesús utiliza la palabra que en griego es “</a:t>
            </a:r>
            <a:r>
              <a:rPr lang="es-ES" sz="1800" dirty="0" err="1">
                <a:effectLst/>
                <a:latin typeface="Calibri" panose="020F0502020204030204" pitchFamily="34" charset="0"/>
                <a:ea typeface="Calibri" panose="020F0502020204030204" pitchFamily="34" charset="0"/>
              </a:rPr>
              <a:t>agape</a:t>
            </a:r>
            <a:r>
              <a:rPr lang="es-ES" sz="1800" dirty="0">
                <a:effectLst/>
                <a:latin typeface="Calibri" panose="020F0502020204030204" pitchFamily="34" charset="0"/>
                <a:ea typeface="Calibri" panose="020F0502020204030204" pitchFamily="34" charset="0"/>
              </a:rPr>
              <a:t>.”  El amor </a:t>
            </a:r>
            <a:r>
              <a:rPr lang="es-ES" sz="1800" dirty="0" err="1">
                <a:effectLst/>
                <a:latin typeface="Calibri" panose="020F0502020204030204" pitchFamily="34" charset="0"/>
                <a:ea typeface="Calibri" panose="020F0502020204030204" pitchFamily="34" charset="0"/>
              </a:rPr>
              <a:t>agape</a:t>
            </a:r>
            <a:r>
              <a:rPr lang="es-ES" sz="1800" dirty="0">
                <a:effectLst/>
                <a:latin typeface="Calibri" panose="020F0502020204030204" pitchFamily="34" charset="0"/>
                <a:ea typeface="Calibri" panose="020F0502020204030204" pitchFamily="34" charset="0"/>
              </a:rPr>
              <a:t> – querer el bien del otro por encima del propio, sin importar el costo o el sacrificio que eso implique. </a:t>
            </a:r>
            <a:endParaRPr lang="es-PY" sz="18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es amor en su esencia. Y Él es quién obra amor en nosotros.   </a:t>
            </a: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es-419" sz="1100" b="1" dirty="0">
                <a:solidFill>
                  <a:schemeClr val="dk1"/>
                </a:solidFill>
                <a:latin typeface="Lato" panose="020F0502020204030203"/>
                <a:ea typeface="Lato" panose="020F0502020204030203"/>
                <a:cs typeface="Lato" panose="020F0502020204030203"/>
                <a:sym typeface="Lato" panose="020F0502020204030203"/>
              </a:rPr>
              <a:t>El impulso a hacer el bien:</a:t>
            </a:r>
          </a:p>
          <a:p>
            <a:pPr marL="158750" indent="0">
              <a:buNone/>
            </a:pPr>
            <a:endPar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158750" indent="0">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3. En los siguientes dos versos exploraremos el gran “por qué,” o sea, el impulso que nos motiva hacer el bien.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p>
          <a:p>
            <a:pPr marL="0" marR="0" indent="0">
              <a:buFontTx/>
              <a:buNone/>
            </a:pPr>
            <a:endParaRPr lang="en-US" sz="1800" b="1"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1 Juan 4:19 Nosotros le amamos a él, porque él nos amó primero. </a:t>
            </a:r>
            <a:endParaRPr lang="es-ES" sz="1800" b="1" dirty="0">
              <a:solidFill>
                <a:schemeClr val="dk1"/>
              </a:solidFill>
              <a:effectLst/>
              <a:latin typeface="Calibri" panose="020F0502020204030204"/>
              <a:ea typeface="Calibri" panose="020F0502020204030204"/>
              <a:cs typeface="Calibri" panose="020F0502020204030204"/>
              <a:sym typeface="Calibri" panose="020F0502020204030204"/>
            </a:endParaRPr>
          </a:p>
          <a:p>
            <a:pPr marL="0" marR="0" lvl="0" indent="0">
              <a:buFontTx/>
              <a:buNone/>
            </a:pPr>
            <a:endParaRPr lang="es-ES" sz="1800" b="1" dirty="0">
              <a:solidFill>
                <a:schemeClr val="dk1"/>
              </a:solidFill>
              <a:effectLst/>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Cristo primero nos hizo el bien en cada sentido.  Y de ese amor también</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nos nace el amor para con el prójimo.</a:t>
            </a:r>
          </a:p>
          <a:p>
            <a:pPr marL="0" marR="0" lvl="0" indent="0">
              <a:buFontTx/>
              <a:buNone/>
            </a:pPr>
            <a:endParaRPr lang="en-US" sz="1800" b="1" dirty="0">
              <a:effectLst/>
              <a:latin typeface="Calibri" panose="020F0502020204030204" pitchFamily="34" charset="0"/>
              <a:ea typeface="Calibri" panose="020F0502020204030204" pitchFamily="34" charset="0"/>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b="1"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2 Corintios 5:14-15 El amor de Cristo nos lleva a actuar así, al pensar que, si uno murió por todos, entonces todos murieron; y él murió por todos, para que los que viven ya no vivan para sí, sino para aquel que murió y resucitó por ellos. </a:t>
            </a:r>
          </a:p>
          <a:p>
            <a:pPr marL="0" marR="0" lvl="0" indent="0">
              <a:buFontTx/>
              <a:buNone/>
            </a:pPr>
            <a:endParaRPr lang="es-ES"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Hacemos el bien a otros para Cristo, sabiendo que Cristo murió por ellos y resucitó por ellos.</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lvl="0" indent="0">
              <a:buFontTx/>
              <a:buNone/>
            </a:pPr>
            <a:endParaRPr lang="en-US" sz="1800" b="1" dirty="0">
              <a:effectLst/>
              <a:latin typeface="Calibri" panose="020F0502020204030204" pitchFamily="34" charset="0"/>
              <a:ea typeface="Calibri" panose="020F0502020204030204" pitchFamily="34" charset="0"/>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exploraremos el hábito de un discípulo de Cristo: </a:t>
            </a:r>
            <a:r>
              <a:rPr lang="es-CO" altLang="es-ES" sz="1800" dirty="0">
                <a:effectLst/>
                <a:latin typeface="Calibri" panose="020F0502020204030204" pitchFamily="34" charset="0"/>
                <a:ea typeface="Calibri" panose="020F0502020204030204" pitchFamily="34" charset="0"/>
              </a:rPr>
              <a:t>H</a:t>
            </a:r>
            <a:r>
              <a:rPr lang="es-ES" sz="1800" dirty="0">
                <a:effectLst/>
                <a:latin typeface="Calibri" panose="020F0502020204030204" pitchFamily="34" charset="0"/>
                <a:ea typeface="Calibri" panose="020F0502020204030204" pitchFamily="34" charset="0"/>
              </a:rPr>
              <a:t>acer el bien. Reflexionaremos sobre cómo Jesús mostró compasión en su ministerio y como nosotros podemos seguir su ejemplo en nuestras vidas diarias.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4. Hacer el bien es obra del Espíritu Santo. </a:t>
            </a:r>
          </a:p>
          <a:p>
            <a:pPr marL="0" marR="0" indent="0">
              <a:buFontTx/>
              <a:buNone/>
            </a:pPr>
            <a:endParaRPr lang="en-US" sz="1100" b="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Hacer el bien. Parece sencillo, pero sabemos que no lo es. Confesamos nuestro pecado de no poner a Dios y a otros primero en nuestras vidas. Nos identificamos con el apóstol Pablo en Romanos 7 cuando describe su lucha contra su naturaleza pecaminosa.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7:18-20,24-25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Yo sé que en mí, esto es, en mi naturaleza humana, no habita el bien; porque el desear el bien está en mí, pero no el hacerlo. Porque no hago el bien que quiero, sino el mal que no quiero. Y si hago lo que no quiero, ya no soy yo quien lo hace, sino el pecado que habita en mí. Entonces, aunque quiero hacer el bien, descubro esta ley: que el mal está en mí… ¡Miserable de mí! ¿quién me libará de este cuerpo de muerte? Doy gracias a Dios, por medio de nuestro Señor Jesucristo.</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Nuestros esfuerzos siempre serán incompletos. Solo Jesús pudo hacer siempre el bien. Vivió una vida perfecta, bajo la ley, en nuestro lugar. Obedeció la voluntad de Dios perfectamente, hizo el bien en cada momento de su vida terrenal. Por fe, su vida de perfección es nuestra. No servimos porque vivimos bajo la ley. Servimos porque vivimos bajo la gracia, el amor inmerecido de Dios en Cristo.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Cristo, el Espíritu Santo obra en nosotros su fruto. Nos volvemos más amorosos, gozosos y pacíficos. Más pacientes y menos frustrados. Más amables, suaves, llenos de bondad, fieles y con dominio propio. Crece en nosotros el amor real, hacia Dios y hacia nuestro prójimo.</a:t>
            </a: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5. Según Mateo 5:42-47, ¿Qué circunstancias difíciles nos dan una excelente oportunidad para mostrar el amor de Cristo? </a:t>
            </a:r>
            <a:r>
              <a:rPr lang="es-ES" sz="1800" i="1" dirty="0">
                <a:solidFill>
                  <a:srgbClr val="00B050"/>
                </a:solidFill>
                <a:effectLst/>
                <a:latin typeface="Calibri" panose="020F0502020204030204" pitchFamily="34" charset="0"/>
                <a:ea typeface="Calibri" panose="020F0502020204030204" pitchFamily="34" charset="0"/>
              </a:rPr>
              <a:t>Permite que los estudiantes respondan.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None/>
            </a:pPr>
            <a:r>
              <a:rPr lang="es-ES" sz="1800" i="1" dirty="0">
                <a:effectLst/>
                <a:latin typeface="Calibri" panose="020F0502020204030204" pitchFamily="34" charset="0"/>
                <a:ea typeface="Calibri" panose="020F0502020204030204" pitchFamily="34" charset="0"/>
              </a:rPr>
              <a:t>Mateo 5:42-47 Al que te pida, dale, y al que quiera tomar de ti prestado, no se lo rehúses. Ustedes han oído que fue dicho: “Amará a tu prójimo, y odiarás a tu enemigo.” Pero yo les digo: Amen a sus enemigos, bendigan a los que los maldicen, hagan bien a los que los odian, y oren por quienes los persiguen, para que sean hijos de su Padre que está en los cielos, que hace salir su sol sobre malos y buenos, y que hace llover sobre injustos e injustos. Porque si ustedes aman solamente a quienes los aman, ¿qué recompensa tendrán? ¿Acaso no hacen lo mismo los cobradores de impuestos? Y si ustedes saludan solamente a sus hermanos, ¿qué hacen de más? ¿Acaso no hacen lo mismo lo paganos? </a:t>
            </a:r>
          </a:p>
          <a:p>
            <a:pPr marL="285750" marR="0" lvl="0" indent="-285750"/>
            <a:endParaRPr lang="en-US" sz="1800" dirty="0">
              <a:effectLst/>
              <a:latin typeface="Calibri" panose="020F0502020204030204" pitchFamily="34" charset="0"/>
              <a:ea typeface="Calibri" panose="020F0502020204030204" pitchFamily="34" charset="0"/>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El amor de Dios nos moldea a actuar ante la necesidad y la necedad de otros.  Ambas son oportunidades para hacer el bien.  Alguien nos pide, damos. Alguien nos maldice y nos hace mal.  Nosotros respondemos haciendo el bien y con una bendición.  Nosotros fuimos enemigos de Dios, pero él nos hizo bien al entregar a su Hijo por nosotros.  Comprender esto nos mueve a  mostrar un amor inmerecido por nuestros enemigos.  No solo vamos a amar a nuestros amigos, sino también a los que nos atacan, nos odian, y los que no nos van a regresar ningún favor.  Es un amor totalmente desinteresado.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hoy día, nuestro objetivo es: </a:t>
            </a: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7:11-17 utilizando el método de las 4C.</a:t>
            </a: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Hacer el bien. </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100" dirty="0">
                <a:solidFill>
                  <a:srgbClr val="000000"/>
                </a:solidFill>
                <a:effectLst/>
                <a:latin typeface="Calibri" panose="020F0502020204030204" pitchFamily="34" charset="0"/>
                <a:ea typeface="Calibri" panose="020F0502020204030204" pitchFamily="34" charset="0"/>
              </a:rPr>
              <a:t>3. Nombrar maneras</a:t>
            </a:r>
            <a:r>
              <a:rPr lang="es-CO" altLang="es-ES" sz="1100" dirty="0">
                <a:solidFill>
                  <a:srgbClr val="000000"/>
                </a:solidFill>
                <a:effectLst/>
                <a:latin typeface="Calibri" panose="020F0502020204030204" pitchFamily="34" charset="0"/>
                <a:ea typeface="Calibri" panose="020F0502020204030204" pitchFamily="34" charset="0"/>
              </a:rPr>
              <a:t> de</a:t>
            </a:r>
            <a:r>
              <a:rPr lang="es-ES" sz="1100" dirty="0">
                <a:solidFill>
                  <a:srgbClr val="000000"/>
                </a:solidFill>
                <a:effectLst/>
                <a:latin typeface="Calibri" panose="020F0502020204030204" pitchFamily="34" charset="0"/>
                <a:ea typeface="Calibri" panose="020F0502020204030204" pitchFamily="34" charset="0"/>
              </a:rPr>
              <a:t> c</a:t>
            </a:r>
            <a:r>
              <a:rPr lang="es-CO" altLang="es-ES" sz="1100" dirty="0">
                <a:solidFill>
                  <a:srgbClr val="000000"/>
                </a:solidFill>
                <a:effectLst/>
                <a:latin typeface="Calibri" panose="020F0502020204030204" pitchFamily="34" charset="0"/>
                <a:ea typeface="Calibri" panose="020F0502020204030204" pitchFamily="34" charset="0"/>
              </a:rPr>
              <a:t>ó</a:t>
            </a:r>
            <a:r>
              <a:rPr lang="es-ES" sz="1100" dirty="0">
                <a:solidFill>
                  <a:srgbClr val="000000"/>
                </a:solidFill>
                <a:effectLst/>
                <a:latin typeface="Calibri" panose="020F0502020204030204" pitchFamily="34" charset="0"/>
                <a:ea typeface="Calibri" panose="020F0502020204030204" pitchFamily="34" charset="0"/>
              </a:rPr>
              <a:t>mo podemos hacer el bien en nuestras vidas diarias.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Cuando Jesús nos mandó</a:t>
            </a:r>
            <a:r>
              <a:rPr lang="es-CO" altLang="es-ES" sz="180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 ir al mundo como sus discípulos, no necesariamente nos está pidiendo que vayamos lejos. “Ir al mundo” puede significar simplemente salir por la puerta de nuestra casa. Es ir al mercado local. Es ir a nuestro lugar de trabajo.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Cada día, en nuestra vida ordinaria, Dios nos regala oportunidades para ser “pequeños cristos”, luces que reflejan su amor. No tenemos que hacer algo especial para amar a otros; podemos amarlos en las interacciones cotidianas de la semana. Durante almuerzo. En el </a:t>
            </a:r>
            <a:r>
              <a:rPr lang="es-ES" sz="1800" dirty="0" err="1">
                <a:effectLst/>
                <a:latin typeface="Calibri" panose="020F0502020204030204" pitchFamily="34" charset="0"/>
                <a:ea typeface="Calibri" panose="020F0502020204030204" pitchFamily="34" charset="0"/>
              </a:rPr>
              <a:t>bús</a:t>
            </a:r>
            <a:r>
              <a:rPr lang="es-ES" sz="1800" dirty="0">
                <a:effectLst/>
                <a:latin typeface="Calibri" panose="020F0502020204030204" pitchFamily="34" charset="0"/>
                <a:ea typeface="Calibri" panose="020F0502020204030204" pitchFamily="34" charset="0"/>
              </a:rPr>
              <a:t>. Haciendo cola en el banco.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 quién ha puesto Dios en su vida para que ame y sirv</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 ¿Qué rostros ves cada semana?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AA1AD0D-F903-F16A-9BDD-BAD9A12BABA3}"/>
            </a:ext>
          </a:extLst>
        </p:cNvPr>
        <p:cNvGrpSpPr/>
        <p:nvPr/>
      </p:nvGrpSpPr>
      <p:grpSpPr>
        <a:xfrm>
          <a:off x="0" y="0"/>
          <a:ext cx="0" cy="0"/>
          <a:chOff x="0" y="0"/>
          <a:chExt cx="0" cy="0"/>
        </a:xfrm>
      </p:grpSpPr>
      <p:sp>
        <p:nvSpPr>
          <p:cNvPr id="198" name="Google Shape;198;g2bbbfad2734_0_54:notes">
            <a:extLst>
              <a:ext uri="{FF2B5EF4-FFF2-40B4-BE49-F238E27FC236}">
                <a16:creationId xmlns:a16="http://schemas.microsoft.com/office/drawing/2014/main" id="{965E4BE3-FD39-D4CA-B352-4C714DCDC4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a:extLst>
              <a:ext uri="{FF2B5EF4-FFF2-40B4-BE49-F238E27FC236}">
                <a16:creationId xmlns:a16="http://schemas.microsoft.com/office/drawing/2014/main" id="{DD28A461-1FCB-DE40-881E-DD9648A18C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784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5B1FFA60-9A4B-618A-1D24-AC1F5958D757}"/>
            </a:ext>
          </a:extLst>
        </p:cNvPr>
        <p:cNvGrpSpPr/>
        <p:nvPr/>
      </p:nvGrpSpPr>
      <p:grpSpPr>
        <a:xfrm>
          <a:off x="0" y="0"/>
          <a:ext cx="0" cy="0"/>
          <a:chOff x="0" y="0"/>
          <a:chExt cx="0" cy="0"/>
        </a:xfrm>
      </p:grpSpPr>
      <p:sp>
        <p:nvSpPr>
          <p:cNvPr id="198" name="Google Shape;198;g2bbbfad2734_0_54:notes">
            <a:extLst>
              <a:ext uri="{FF2B5EF4-FFF2-40B4-BE49-F238E27FC236}">
                <a16:creationId xmlns:a16="http://schemas.microsoft.com/office/drawing/2014/main" id="{9576B4E4-14BA-0F34-762C-9B8B49E48C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a:extLst>
              <a:ext uri="{FF2B5EF4-FFF2-40B4-BE49-F238E27FC236}">
                <a16:creationId xmlns:a16="http://schemas.microsoft.com/office/drawing/2014/main" id="{0D7A1B31-3216-BDD2-CDD5-7645259494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7469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0B9B7A66-063D-2355-5CA5-1998314807F2}"/>
            </a:ext>
          </a:extLst>
        </p:cNvPr>
        <p:cNvGrpSpPr/>
        <p:nvPr/>
      </p:nvGrpSpPr>
      <p:grpSpPr>
        <a:xfrm>
          <a:off x="0" y="0"/>
          <a:ext cx="0" cy="0"/>
          <a:chOff x="0" y="0"/>
          <a:chExt cx="0" cy="0"/>
        </a:xfrm>
      </p:grpSpPr>
      <p:sp>
        <p:nvSpPr>
          <p:cNvPr id="198" name="Google Shape;198;g2bbbfad2734_0_54:notes">
            <a:extLst>
              <a:ext uri="{FF2B5EF4-FFF2-40B4-BE49-F238E27FC236}">
                <a16:creationId xmlns:a16="http://schemas.microsoft.com/office/drawing/2014/main" id="{94408CB9-F3B8-21AF-4943-6D3724E3E2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a:extLst>
              <a:ext uri="{FF2B5EF4-FFF2-40B4-BE49-F238E27FC236}">
                <a16:creationId xmlns:a16="http://schemas.microsoft.com/office/drawing/2014/main" id="{319D55F4-15BE-289B-B369-CD3E1FB549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278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18BA2BE4-6C60-E8BA-9445-8BC6EB98BAC7}"/>
            </a:ext>
          </a:extLst>
        </p:cNvPr>
        <p:cNvGrpSpPr/>
        <p:nvPr/>
      </p:nvGrpSpPr>
      <p:grpSpPr>
        <a:xfrm>
          <a:off x="0" y="0"/>
          <a:ext cx="0" cy="0"/>
          <a:chOff x="0" y="0"/>
          <a:chExt cx="0" cy="0"/>
        </a:xfrm>
      </p:grpSpPr>
      <p:sp>
        <p:nvSpPr>
          <p:cNvPr id="198" name="Google Shape;198;g2bbbfad2734_0_54:notes">
            <a:extLst>
              <a:ext uri="{FF2B5EF4-FFF2-40B4-BE49-F238E27FC236}">
                <a16:creationId xmlns:a16="http://schemas.microsoft.com/office/drawing/2014/main" id="{94A1A7DB-53DD-4859-17DE-A43E00F08B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a:extLst>
              <a:ext uri="{FF2B5EF4-FFF2-40B4-BE49-F238E27FC236}">
                <a16:creationId xmlns:a16="http://schemas.microsoft.com/office/drawing/2014/main" id="{DAD019BC-941E-FBDF-B1FC-5BB7A01EA6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266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7A44229B-114A-1502-C9B4-763C871D8DED}"/>
            </a:ext>
          </a:extLst>
        </p:cNvPr>
        <p:cNvGrpSpPr/>
        <p:nvPr/>
      </p:nvGrpSpPr>
      <p:grpSpPr>
        <a:xfrm>
          <a:off x="0" y="0"/>
          <a:ext cx="0" cy="0"/>
          <a:chOff x="0" y="0"/>
          <a:chExt cx="0" cy="0"/>
        </a:xfrm>
      </p:grpSpPr>
      <p:sp>
        <p:nvSpPr>
          <p:cNvPr id="198" name="Google Shape;198;g2bbbfad2734_0_54:notes">
            <a:extLst>
              <a:ext uri="{FF2B5EF4-FFF2-40B4-BE49-F238E27FC236}">
                <a16:creationId xmlns:a16="http://schemas.microsoft.com/office/drawing/2014/main" id="{5D3A6291-330E-DA98-2069-18A07D3086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8000"/>
              </a:lnSpc>
              <a:spcBef>
                <a:spcPts val="1000"/>
              </a:spcBef>
              <a:spcAft>
                <a:spcPts val="1000"/>
              </a:spcAft>
              <a:buSzPts val="1100"/>
              <a:buNone/>
            </a:pPr>
            <a:endParaRPr lang="es-PY"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a:extLst>
              <a:ext uri="{FF2B5EF4-FFF2-40B4-BE49-F238E27FC236}">
                <a16:creationId xmlns:a16="http://schemas.microsoft.com/office/drawing/2014/main" id="{95AE0D3D-F35A-2EA5-83C1-FD47B60A28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1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868C80F5-F6F3-EB96-949F-7B168A45B786}"/>
            </a:ext>
          </a:extLst>
        </p:cNvPr>
        <p:cNvGrpSpPr/>
        <p:nvPr/>
      </p:nvGrpSpPr>
      <p:grpSpPr>
        <a:xfrm>
          <a:off x="0" y="0"/>
          <a:ext cx="0" cy="0"/>
          <a:chOff x="0" y="0"/>
          <a:chExt cx="0" cy="0"/>
        </a:xfrm>
      </p:grpSpPr>
      <p:sp>
        <p:nvSpPr>
          <p:cNvPr id="198" name="Google Shape;198;g2bbbfad2734_0_54:notes">
            <a:extLst>
              <a:ext uri="{FF2B5EF4-FFF2-40B4-BE49-F238E27FC236}">
                <a16:creationId xmlns:a16="http://schemas.microsoft.com/office/drawing/2014/main" id="{7E129592-87F5-AAD8-D8D9-5A7E0CC7028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s-ES" sz="1800" i="1" dirty="0">
                <a:effectLst/>
                <a:latin typeface="Calibri" panose="020F0502020204030204" pitchFamily="34" charset="0"/>
                <a:ea typeface="Calibri" panose="020F0502020204030204" pitchFamily="34" charset="0"/>
              </a:rPr>
              <a:t>Que el grupo converse un tiempo sobre estos versos. </a:t>
            </a:r>
            <a:endParaRPr lang="es-PY" sz="1800" dirty="0">
              <a:effectLst/>
              <a:latin typeface="Calibri" panose="020F0502020204030204" pitchFamily="34" charset="0"/>
              <a:ea typeface="Calibri" panose="020F0502020204030204" pitchFamily="34" charset="0"/>
            </a:endParaRPr>
          </a:p>
          <a:p>
            <a:pPr>
              <a:buNone/>
            </a:pPr>
            <a:r>
              <a:rPr lang="es-ES" sz="1800" dirty="0">
                <a:effectLst/>
                <a:latin typeface="Calibri" panose="020F0502020204030204" pitchFamily="34" charset="0"/>
                <a:ea typeface="Calibri" panose="020F0502020204030204" pitchFamily="34" charset="0"/>
              </a:rPr>
              <a:t> </a:t>
            </a:r>
            <a:endParaRPr lang="es-PY" sz="1800" dirty="0">
              <a:effectLst/>
              <a:latin typeface="Calibri" panose="020F0502020204030204" pitchFamily="34" charset="0"/>
              <a:ea typeface="Calibri" panose="020F0502020204030204" pitchFamily="34" charset="0"/>
            </a:endParaRPr>
          </a:p>
          <a:p>
            <a:r>
              <a:rPr lang="es-ES" sz="1800" dirty="0">
                <a:effectLst/>
                <a:latin typeface="Calibri" panose="020F0502020204030204" pitchFamily="34" charset="0"/>
                <a:ea typeface="Calibri" panose="020F0502020204030204" pitchFamily="34" charset="0"/>
              </a:rPr>
              <a:t>Resumen: En estos cuatro versos, Dios nos anima a hacer el bien por todos, estando atentos a las necesidades de los demás.  No solo vamos a bendecir con nuestras palabras, sino también con acciones.  Al hacer el bien, no esperamos nada a cambio.  Esto le da gloria a Dios.  Otros pueden ver esto y también glorificar al Padre celestial.  </a:t>
            </a:r>
            <a:endParaRPr lang="es-PY"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lang="es-PY"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a:extLst>
              <a:ext uri="{FF2B5EF4-FFF2-40B4-BE49-F238E27FC236}">
                <a16:creationId xmlns:a16="http://schemas.microsoft.com/office/drawing/2014/main" id="{C1F8921B-B710-AF06-6F38-DFC67BB798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645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a través de tu hijo Jesús mostraste el alcance total de tu amor. Envía tu Espíritu Santo para recordarnos constantemente lo que Jesús ha hecho por nosotros para que podamos mostrar su amor a los demás. Bendice nuestro estudio de tu Palabra hoy para que podamos crecer en amor por ti y amor por nuestro prójimo. En el nombre de Jesús oramos.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Ahora haremos una actividad para considerar a las personas que nos rodean y pensar en cómo podemos mostrarles el amor de Dios. Recuerda que el amor de Dios es increíble y no merecido, pero a menudo se muestra de maneras sencillas.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Aquí está una imagen con círculos concéntricos. Estos círculos representan su mundo y las personas que hay en él. El círculo más interno (A) es tu casa, los que viven contigo ahora, tu familia.  El siguiente círculo (B) representa tus amigos.  El Círculo C es para tus vecinos.  D = compañeros de trabajo, la escuela o algo así. E en verde es el círculo exterior, indicando la gente que aún no conocemos o con quien no tenemos cercanía en este momento.  Tal vez alguien que ves pero no sabes su nombre todavía.  Posible que es un enemigo.</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b="0" i="0" u="none" strike="noStrike" cap="none" dirty="0">
              <a:solidFill>
                <a:srgbClr val="000000"/>
              </a:solidFill>
              <a:effectLst/>
              <a:latin typeface="Calibri" panose="020F0502020204030204" pitchFamily="34" charset="0"/>
              <a:ea typeface="Calibri" panose="020F0502020204030204" pitchFamily="34" charset="0"/>
              <a:cs typeface="Arial" panose="020B0604020202020204"/>
              <a:sym typeface="Arial" panose="020B0604020202020204"/>
            </a:endParaRPr>
          </a:p>
          <a:p>
            <a:pPr marL="0" marR="0" indent="0">
              <a:buFontTx/>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Te animo a reflexionar sobre estos círculos y hacer una lista. Identifica una persona en cada círculo y piensa en cómo mostrarle amor durante esta semana. Ora pidiendo discernimiento y oportunidades para hacerlo.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1000"/>
              </a:spcAft>
              <a:buSzPts val="1100"/>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panose="020B0604020202020204"/>
              <a:buNone/>
              <a:tabLst/>
              <a:defRPr/>
            </a:pPr>
            <a:r>
              <a:rPr lang="en-US" sz="1100" b="1" i="1" dirty="0" err="1">
                <a:solidFill>
                  <a:schemeClr val="dk1"/>
                </a:solidFill>
                <a:latin typeface="Lato" panose="020F0502020204030203"/>
                <a:ea typeface="Lato" panose="020F0502020204030203"/>
                <a:cs typeface="Lato" panose="020F0502020204030203"/>
                <a:sym typeface="Lato" panose="020F0502020204030203"/>
              </a:rPr>
              <a:t>Profe</a:t>
            </a:r>
            <a:r>
              <a:rPr lang="en-US" sz="1100" b="1" i="1" dirty="0">
                <a:solidFill>
                  <a:schemeClr val="dk1"/>
                </a:solidFill>
                <a:latin typeface="Lato" panose="020F0502020204030203"/>
                <a:ea typeface="Lato" panose="020F0502020204030203"/>
                <a:cs typeface="Lato" panose="020F0502020204030203"/>
                <a:sym typeface="Lato" panose="020F0502020204030203"/>
              </a:rPr>
              <a:t>, </a:t>
            </a:r>
            <a:r>
              <a:rPr lang="en-US" sz="1100" b="1" i="1" dirty="0" err="1">
                <a:solidFill>
                  <a:schemeClr val="dk1"/>
                </a:solidFill>
                <a:latin typeface="Lato" panose="020F0502020204030203"/>
                <a:ea typeface="Lato" panose="020F0502020204030203"/>
                <a:cs typeface="Lato" panose="020F0502020204030203"/>
                <a:sym typeface="Lato" panose="020F0502020204030203"/>
              </a:rPr>
              <a:t>quiero</a:t>
            </a:r>
            <a:r>
              <a:rPr lang="en-US" sz="1100" b="1" i="1" dirty="0">
                <a:solidFill>
                  <a:schemeClr val="dk1"/>
                </a:solidFill>
                <a:latin typeface="Lato" panose="020F0502020204030203"/>
                <a:ea typeface="Lato" panose="020F0502020204030203"/>
                <a:cs typeface="Lato" panose="020F0502020204030203"/>
                <a:sym typeface="Lato" panose="020F0502020204030203"/>
              </a:rPr>
              <a:t> </a:t>
            </a:r>
            <a:r>
              <a:rPr lang="en-US" sz="1100" b="1" i="1" dirty="0" err="1">
                <a:solidFill>
                  <a:schemeClr val="dk1"/>
                </a:solidFill>
                <a:latin typeface="Lato" panose="020F0502020204030203"/>
                <a:ea typeface="Lato" panose="020F0502020204030203"/>
                <a:cs typeface="Lato" panose="020F0502020204030203"/>
                <a:sym typeface="Lato" panose="020F0502020204030203"/>
              </a:rPr>
              <a:t>hacerle</a:t>
            </a:r>
            <a:r>
              <a:rPr lang="en-US" sz="1100" b="1" i="1" dirty="0">
                <a:solidFill>
                  <a:schemeClr val="dk1"/>
                </a:solidFill>
                <a:latin typeface="Lato" panose="020F0502020204030203"/>
                <a:ea typeface="Lato" panose="020F0502020204030203"/>
                <a:cs typeface="Lato" panose="020F0502020204030203"/>
                <a:sym typeface="Lato" panose="020F0502020204030203"/>
              </a:rPr>
              <a:t> </a:t>
            </a:r>
            <a:r>
              <a:rPr lang="en-US" sz="1100" b="1" i="1" dirty="0" err="1">
                <a:solidFill>
                  <a:schemeClr val="dk1"/>
                </a:solidFill>
                <a:latin typeface="Lato" panose="020F0502020204030203"/>
                <a:ea typeface="Lato" panose="020F0502020204030203"/>
                <a:cs typeface="Lato" panose="020F0502020204030203"/>
                <a:sym typeface="Lato" panose="020F0502020204030203"/>
              </a:rPr>
              <a:t>el</a:t>
            </a:r>
            <a:r>
              <a:rPr lang="en-US" sz="1100" b="1" i="1" dirty="0">
                <a:solidFill>
                  <a:schemeClr val="dk1"/>
                </a:solidFill>
                <a:latin typeface="Lato" panose="020F0502020204030203"/>
                <a:ea typeface="Lato" panose="020F0502020204030203"/>
                <a:cs typeface="Lato" panose="020F0502020204030203"/>
                <a:sym typeface="Lato" panose="020F0502020204030203"/>
              </a:rPr>
              <a:t> bien a…</a:t>
            </a:r>
          </a:p>
          <a:p>
            <a:pPr marL="0" lvl="0" indent="0" algn="l" rtl="0">
              <a:lnSpc>
                <a:spcPct val="100000"/>
              </a:lnSpc>
              <a:spcBef>
                <a:spcPts val="1000"/>
              </a:spcBef>
              <a:spcAft>
                <a:spcPts val="1000"/>
              </a:spcAft>
              <a:buSzPts val="1100"/>
              <a:buNone/>
            </a:pPr>
            <a:r>
              <a:rPr lang="en-US" dirty="0">
                <a:solidFill>
                  <a:schemeClr val="dk1"/>
                </a:solidFill>
                <a:latin typeface="Calibri" panose="020F0502020204030204"/>
                <a:ea typeface="Calibri" panose="020F0502020204030204"/>
                <a:cs typeface="Calibri" panose="020F0502020204030204"/>
                <a:sym typeface="Calibri" panose="020F0502020204030204"/>
              </a:rPr>
              <a:t>En la </a:t>
            </a:r>
            <a:r>
              <a:rPr lang="en-US" dirty="0" err="1">
                <a:solidFill>
                  <a:schemeClr val="dk1"/>
                </a:solidFill>
                <a:latin typeface="Calibri" panose="020F0502020204030204"/>
                <a:ea typeface="Calibri" panose="020F0502020204030204"/>
                <a:cs typeface="Calibri" panose="020F0502020204030204"/>
                <a:sym typeface="Calibri" panose="020F0502020204030204"/>
              </a:rPr>
              <a:t>tarea</a:t>
            </a:r>
            <a:r>
              <a:rPr lang="en-US" dirty="0">
                <a:solidFill>
                  <a:schemeClr val="dk1"/>
                </a:solidFill>
                <a:latin typeface="Calibri" panose="020F0502020204030204"/>
                <a:ea typeface="Calibri" panose="020F0502020204030204"/>
                <a:cs typeface="Calibri" panose="020F0502020204030204"/>
                <a:sym typeface="Calibri" panose="020F0502020204030204"/>
              </a:rPr>
              <a:t> vas a </a:t>
            </a:r>
            <a:r>
              <a:rPr lang="en-US" dirty="0" err="1">
                <a:solidFill>
                  <a:schemeClr val="dk1"/>
                </a:solidFill>
                <a:latin typeface="Calibri" panose="020F0502020204030204"/>
                <a:ea typeface="Calibri" panose="020F0502020204030204"/>
                <a:cs typeface="Calibri" panose="020F0502020204030204"/>
                <a:sym typeface="Calibri" panose="020F0502020204030204"/>
              </a:rPr>
              <a:t>mandarle</a:t>
            </a:r>
            <a:r>
              <a:rPr lang="en-US" dirty="0">
                <a:solidFill>
                  <a:schemeClr val="dk1"/>
                </a:solidFill>
                <a:latin typeface="Calibri" panose="020F0502020204030204"/>
                <a:ea typeface="Calibri" panose="020F0502020204030204"/>
                <a:cs typeface="Calibri" panose="020F0502020204030204"/>
                <a:sym typeface="Calibri" panose="020F0502020204030204"/>
              </a:rPr>
              <a:t> un </a:t>
            </a:r>
            <a:r>
              <a:rPr lang="en-US" dirty="0" err="1">
                <a:solidFill>
                  <a:schemeClr val="dk1"/>
                </a:solidFill>
                <a:latin typeface="Calibri" panose="020F0502020204030204"/>
                <a:ea typeface="Calibri" panose="020F0502020204030204"/>
                <a:cs typeface="Calibri" panose="020F0502020204030204"/>
                <a:sym typeface="Calibri" panose="020F0502020204030204"/>
              </a:rPr>
              <a:t>mensaje</a:t>
            </a:r>
            <a:r>
              <a:rPr lang="en-US" dirty="0">
                <a:solidFill>
                  <a:schemeClr val="dk1"/>
                </a:solidFill>
                <a:latin typeface="Calibri" panose="020F0502020204030204"/>
                <a:ea typeface="Calibri" panose="020F0502020204030204"/>
                <a:cs typeface="Calibri" panose="020F0502020204030204"/>
                <a:sym typeface="Calibri" panose="020F0502020204030204"/>
              </a:rPr>
              <a:t> al </a:t>
            </a:r>
            <a:r>
              <a:rPr lang="en-US" dirty="0" err="1">
                <a:solidFill>
                  <a:schemeClr val="dk1"/>
                </a:solidFill>
                <a:latin typeface="Calibri" panose="020F0502020204030204"/>
                <a:ea typeface="Calibri" panose="020F0502020204030204"/>
                <a:cs typeface="Calibri" panose="020F0502020204030204"/>
                <a:sym typeface="Calibri" panose="020F0502020204030204"/>
              </a:rPr>
              <a:t>profe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mencionando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una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pero</a:t>
            </a:r>
            <a:r>
              <a:rPr lang="en-US" dirty="0">
                <a:solidFill>
                  <a:schemeClr val="dk1"/>
                </a:solidFill>
                <a:latin typeface="Calibri" panose="020F0502020204030204"/>
                <a:ea typeface="Calibri" panose="020F0502020204030204"/>
                <a:cs typeface="Calibri" panose="020F0502020204030204"/>
                <a:sym typeface="Calibri" panose="020F0502020204030204"/>
              </a:rPr>
              <a:t> solo UNA de las personas a </a:t>
            </a:r>
            <a:r>
              <a:rPr lang="en-US" dirty="0" err="1">
                <a:solidFill>
                  <a:schemeClr val="dk1"/>
                </a:solidFill>
                <a:latin typeface="Calibri" panose="020F0502020204030204"/>
                <a:ea typeface="Calibri" panose="020F0502020204030204"/>
                <a:cs typeface="Calibri" panose="020F0502020204030204"/>
                <a:sym typeface="Calibri" panose="020F0502020204030204"/>
              </a:rPr>
              <a:t>quien</a:t>
            </a:r>
            <a:r>
              <a:rPr lang="en-US" dirty="0">
                <a:solidFill>
                  <a:schemeClr val="dk1"/>
                </a:solidFill>
                <a:latin typeface="Calibri" panose="020F0502020204030204"/>
                <a:ea typeface="Calibri" panose="020F0502020204030204"/>
                <a:cs typeface="Calibri" panose="020F0502020204030204"/>
                <a:sym typeface="Calibri" panose="020F0502020204030204"/>
              </a:rPr>
              <a:t> le </a:t>
            </a:r>
            <a:r>
              <a:rPr lang="en-US" dirty="0" err="1">
                <a:solidFill>
                  <a:schemeClr val="dk1"/>
                </a:solidFill>
                <a:latin typeface="Calibri" panose="020F0502020204030204"/>
                <a:ea typeface="Calibri" panose="020F0502020204030204"/>
                <a:cs typeface="Calibri" panose="020F0502020204030204"/>
                <a:sym typeface="Calibri" panose="020F0502020204030204"/>
              </a:rPr>
              <a:t>quieres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hacer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bien.  Por </a:t>
            </a:r>
            <a:r>
              <a:rPr lang="en-US" dirty="0" err="1">
                <a:solidFill>
                  <a:schemeClr val="dk1"/>
                </a:solidFill>
                <a:latin typeface="Calibri" panose="020F0502020204030204"/>
                <a:ea typeface="Calibri" panose="020F0502020204030204"/>
                <a:cs typeface="Calibri" panose="020F0502020204030204"/>
                <a:sym typeface="Calibri" panose="020F0502020204030204"/>
              </a:rPr>
              <a:t>ejemplo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yo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quiero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llevarle</a:t>
            </a:r>
            <a:r>
              <a:rPr lang="en-US" dirty="0">
                <a:solidFill>
                  <a:schemeClr val="dk1"/>
                </a:solidFill>
                <a:latin typeface="Calibri" panose="020F0502020204030204"/>
                <a:ea typeface="Calibri" panose="020F0502020204030204"/>
                <a:cs typeface="Calibri" panose="020F0502020204030204"/>
                <a:sym typeface="Calibri" panose="020F0502020204030204"/>
              </a:rPr>
              <a:t> a mi </a:t>
            </a:r>
            <a:r>
              <a:rPr lang="en-US" dirty="0" err="1">
                <a:solidFill>
                  <a:schemeClr val="dk1"/>
                </a:solidFill>
                <a:latin typeface="Calibri" panose="020F0502020204030204"/>
                <a:ea typeface="Calibri" panose="020F0502020204030204"/>
                <a:cs typeface="Calibri" panose="020F0502020204030204"/>
                <a:sym typeface="Calibri" panose="020F0502020204030204"/>
              </a:rPr>
              <a:t>vecino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gruñón</a:t>
            </a:r>
            <a:r>
              <a:rPr lang="en-US" dirty="0">
                <a:solidFill>
                  <a:schemeClr val="dk1"/>
                </a:solidFill>
                <a:latin typeface="Calibri" panose="020F0502020204030204"/>
                <a:ea typeface="Calibri" panose="020F0502020204030204"/>
                <a:cs typeface="Calibri" panose="020F0502020204030204"/>
                <a:sym typeface="Calibri" panose="020F0502020204030204"/>
              </a:rPr>
              <a:t> que se </a:t>
            </a:r>
            <a:r>
              <a:rPr lang="en-US" dirty="0" err="1">
                <a:solidFill>
                  <a:schemeClr val="dk1"/>
                </a:solidFill>
                <a:latin typeface="Calibri" panose="020F0502020204030204"/>
                <a:ea typeface="Calibri" panose="020F0502020204030204"/>
                <a:cs typeface="Calibri" panose="020F0502020204030204"/>
                <a:sym typeface="Calibri" panose="020F0502020204030204"/>
              </a:rPr>
              <a:t>queja</a:t>
            </a:r>
            <a:r>
              <a:rPr lang="en-US" dirty="0">
                <a:solidFill>
                  <a:schemeClr val="dk1"/>
                </a:solidFill>
                <a:latin typeface="Calibri" panose="020F0502020204030204"/>
                <a:ea typeface="Calibri" panose="020F0502020204030204"/>
                <a:cs typeface="Calibri" panose="020F0502020204030204"/>
                <a:sym typeface="Calibri" panose="020F0502020204030204"/>
              </a:rPr>
              <a:t> del </a:t>
            </a:r>
            <a:r>
              <a:rPr lang="en-US" dirty="0" err="1">
                <a:solidFill>
                  <a:schemeClr val="dk1"/>
                </a:solidFill>
                <a:latin typeface="Calibri" panose="020F0502020204030204"/>
                <a:ea typeface="Calibri" panose="020F0502020204030204"/>
                <a:cs typeface="Calibri" panose="020F0502020204030204"/>
                <a:sym typeface="Calibri" panose="020F0502020204030204"/>
              </a:rPr>
              <a:t>clima</a:t>
            </a:r>
            <a:r>
              <a:rPr lang="en-US" dirty="0">
                <a:solidFill>
                  <a:schemeClr val="dk1"/>
                </a:solidFill>
                <a:latin typeface="Calibri" panose="020F0502020204030204"/>
                <a:ea typeface="Calibri" panose="020F0502020204030204"/>
                <a:cs typeface="Calibri" panose="020F0502020204030204"/>
                <a:sym typeface="Calibri" panose="020F0502020204030204"/>
              </a:rPr>
              <a:t>, de la </a:t>
            </a:r>
            <a:r>
              <a:rPr lang="en-US" dirty="0" err="1">
                <a:solidFill>
                  <a:schemeClr val="dk1"/>
                </a:solidFill>
                <a:latin typeface="Calibri" panose="020F0502020204030204"/>
                <a:ea typeface="Calibri" panose="020F0502020204030204"/>
                <a:cs typeface="Calibri" panose="020F0502020204030204"/>
                <a:sym typeface="Calibri" panose="020F0502020204030204"/>
              </a:rPr>
              <a:t>política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Necesita</a:t>
            </a:r>
            <a:r>
              <a:rPr lang="en-US" dirty="0">
                <a:solidFill>
                  <a:schemeClr val="dk1"/>
                </a:solidFill>
                <a:latin typeface="Calibri" panose="020F0502020204030204"/>
                <a:ea typeface="Calibri" panose="020F0502020204030204"/>
                <a:cs typeface="Calibri" panose="020F0502020204030204"/>
                <a:sym typeface="Calibri" panose="020F0502020204030204"/>
              </a:rPr>
              <a:t> un poco de sol </a:t>
            </a: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mundo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oscuro</a:t>
            </a:r>
            <a:r>
              <a:rPr lang="en-US" dirty="0">
                <a:solidFill>
                  <a:schemeClr val="dk1"/>
                </a:solidFill>
                <a:latin typeface="Calibri" panose="020F0502020204030204"/>
                <a:ea typeface="Calibri" panose="020F0502020204030204"/>
                <a:cs typeface="Calibri" panose="020F0502020204030204"/>
                <a:sym typeface="Calibri" panose="020F0502020204030204"/>
              </a:rPr>
              <a:t>.  Dinos </a:t>
            </a:r>
            <a:r>
              <a:rPr lang="en-US" dirty="0" err="1">
                <a:solidFill>
                  <a:schemeClr val="dk1"/>
                </a:solidFill>
                <a:latin typeface="Calibri" panose="020F0502020204030204"/>
                <a:ea typeface="Calibri" panose="020F0502020204030204"/>
                <a:cs typeface="Calibri" panose="020F0502020204030204"/>
                <a:sym typeface="Calibri" panose="020F0502020204030204"/>
              </a:rPr>
              <a:t>cómo</a:t>
            </a:r>
            <a:r>
              <a:rPr lang="en-US" dirty="0">
                <a:solidFill>
                  <a:schemeClr val="dk1"/>
                </a:solidFill>
                <a:latin typeface="Calibri" panose="020F0502020204030204"/>
                <a:ea typeface="Calibri" panose="020F0502020204030204"/>
                <a:cs typeface="Calibri" panose="020F0502020204030204"/>
                <a:sym typeface="Calibri" panose="020F0502020204030204"/>
              </a:rPr>
              <a:t> vas a </a:t>
            </a:r>
            <a:r>
              <a:rPr lang="en-US" dirty="0" err="1">
                <a:solidFill>
                  <a:schemeClr val="dk1"/>
                </a:solidFill>
                <a:latin typeface="Calibri" panose="020F0502020204030204"/>
                <a:ea typeface="Calibri" panose="020F0502020204030204"/>
                <a:cs typeface="Calibri" panose="020F0502020204030204"/>
                <a:sym typeface="Calibri" panose="020F0502020204030204"/>
              </a:rPr>
              <a:t>bendecir</a:t>
            </a:r>
            <a:r>
              <a:rPr lang="en-US" dirty="0">
                <a:solidFill>
                  <a:schemeClr val="dk1"/>
                </a:solidFill>
                <a:latin typeface="Calibri" panose="020F0502020204030204"/>
                <a:ea typeface="Calibri" panose="020F0502020204030204"/>
                <a:cs typeface="Calibri" panose="020F0502020204030204"/>
                <a:sym typeface="Calibri" panose="020F0502020204030204"/>
              </a:rPr>
              <a:t> a la persona.  ¿</a:t>
            </a:r>
            <a:r>
              <a:rPr lang="en-US" dirty="0" err="1">
                <a:solidFill>
                  <a:schemeClr val="dk1"/>
                </a:solidFill>
                <a:latin typeface="Calibri" panose="020F0502020204030204"/>
                <a:ea typeface="Calibri" panose="020F0502020204030204"/>
                <a:cs typeface="Calibri" panose="020F0502020204030204"/>
                <a:sym typeface="Calibri" panose="020F0502020204030204"/>
              </a:rPr>
              <a:t>Visitarlo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Llevarle</a:t>
            </a:r>
            <a:r>
              <a:rPr lang="en-US" dirty="0">
                <a:solidFill>
                  <a:schemeClr val="dk1"/>
                </a:solidFill>
                <a:latin typeface="Calibri" panose="020F0502020204030204"/>
                <a:ea typeface="Calibri" panose="020F0502020204030204"/>
                <a:cs typeface="Calibri" panose="020F0502020204030204"/>
                <a:sym typeface="Calibri" panose="020F0502020204030204"/>
              </a:rPr>
              <a:t> de comer?  ¿Tomar un mate o un café con </a:t>
            </a:r>
            <a:r>
              <a:rPr lang="en-US" dirty="0" err="1">
                <a:solidFill>
                  <a:schemeClr val="dk1"/>
                </a:solidFill>
                <a:latin typeface="Calibri" panose="020F0502020204030204"/>
                <a:ea typeface="Calibri" panose="020F0502020204030204"/>
                <a:cs typeface="Calibri" panose="020F0502020204030204"/>
                <a:sym typeface="Calibri" panose="020F0502020204030204"/>
              </a:rPr>
              <a:t>él</a:t>
            </a:r>
            <a:r>
              <a:rPr lang="en-US" dirty="0">
                <a:solidFill>
                  <a:schemeClr val="dk1"/>
                </a:solidFill>
                <a:latin typeface="Calibri" panose="020F0502020204030204"/>
                <a:ea typeface="Calibri" panose="020F0502020204030204"/>
                <a:cs typeface="Calibri" panose="020F0502020204030204"/>
                <a:sym typeface="Calibri" panose="020F0502020204030204"/>
              </a:rPr>
              <a:t>?  Bueno, </a:t>
            </a:r>
            <a:r>
              <a:rPr lang="en-US" dirty="0" err="1">
                <a:solidFill>
                  <a:schemeClr val="dk1"/>
                </a:solidFill>
                <a:latin typeface="Calibri" panose="020F0502020204030204"/>
                <a:ea typeface="Calibri" panose="020F0502020204030204"/>
                <a:cs typeface="Calibri" panose="020F0502020204030204"/>
                <a:sym typeface="Calibri" panose="020F0502020204030204"/>
              </a:rPr>
              <a:t>mándale</a:t>
            </a:r>
            <a:r>
              <a:rPr lang="en-US" dirty="0">
                <a:solidFill>
                  <a:schemeClr val="dk1"/>
                </a:solidFill>
                <a:latin typeface="Calibri" panose="020F0502020204030204"/>
                <a:ea typeface="Calibri" panose="020F0502020204030204"/>
                <a:cs typeface="Calibri" panose="020F0502020204030204"/>
                <a:sym typeface="Calibri" panose="020F0502020204030204"/>
              </a:rPr>
              <a:t> un </a:t>
            </a:r>
            <a:r>
              <a:rPr lang="en-US" dirty="0" err="1">
                <a:solidFill>
                  <a:schemeClr val="dk1"/>
                </a:solidFill>
                <a:latin typeface="Calibri" panose="020F0502020204030204"/>
                <a:ea typeface="Calibri" panose="020F0502020204030204"/>
                <a:cs typeface="Calibri" panose="020F0502020204030204"/>
                <a:sym typeface="Calibri" panose="020F0502020204030204"/>
              </a:rPr>
              <a:t>mensaje</a:t>
            </a:r>
            <a:r>
              <a:rPr lang="en-US" dirty="0">
                <a:solidFill>
                  <a:schemeClr val="dk1"/>
                </a:solidFill>
                <a:latin typeface="Calibri" panose="020F0502020204030204"/>
                <a:ea typeface="Calibri" panose="020F0502020204030204"/>
                <a:cs typeface="Calibri" panose="020F0502020204030204"/>
                <a:sym typeface="Calibri" panose="020F0502020204030204"/>
              </a:rPr>
              <a:t> privado al </a:t>
            </a:r>
            <a:r>
              <a:rPr lang="en-US" dirty="0" err="1">
                <a:solidFill>
                  <a:schemeClr val="dk1"/>
                </a:solidFill>
                <a:latin typeface="Calibri" panose="020F0502020204030204"/>
                <a:ea typeface="Calibri" panose="020F0502020204030204"/>
                <a:cs typeface="Calibri" panose="020F0502020204030204"/>
                <a:sym typeface="Calibri" panose="020F0502020204030204"/>
              </a:rPr>
              <a:t>profe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como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parte</a:t>
            </a:r>
            <a:r>
              <a:rPr lang="en-US" dirty="0">
                <a:solidFill>
                  <a:schemeClr val="dk1"/>
                </a:solidFill>
                <a:latin typeface="Calibri" panose="020F0502020204030204"/>
                <a:ea typeface="Calibri" panose="020F0502020204030204"/>
                <a:cs typeface="Calibri" panose="020F0502020204030204"/>
                <a:sym typeface="Calibri" panose="020F0502020204030204"/>
              </a:rPr>
              <a:t> de la </a:t>
            </a:r>
            <a:r>
              <a:rPr lang="en-US" dirty="0" err="1">
                <a:solidFill>
                  <a:schemeClr val="dk1"/>
                </a:solidFill>
                <a:latin typeface="Calibri" panose="020F0502020204030204"/>
                <a:ea typeface="Calibri" panose="020F0502020204030204"/>
                <a:cs typeface="Calibri" panose="020F0502020204030204"/>
                <a:sym typeface="Calibri" panose="020F0502020204030204"/>
              </a:rPr>
              <a:t>tarea</a:t>
            </a:r>
            <a:r>
              <a:rPr lang="en-US" dirty="0">
                <a:solidFill>
                  <a:schemeClr val="dk1"/>
                </a:solidFill>
                <a:latin typeface="Calibri" panose="020F0502020204030204"/>
                <a:ea typeface="Calibri" panose="020F0502020204030204"/>
                <a:cs typeface="Calibri" panose="020F0502020204030204"/>
                <a:sym typeface="Calibri" panose="020F0502020204030204"/>
              </a:rPr>
              <a:t> para </a:t>
            </a:r>
            <a:r>
              <a:rPr lang="en-US" dirty="0" err="1">
                <a:solidFill>
                  <a:schemeClr val="dk1"/>
                </a:solidFill>
                <a:latin typeface="Calibri" panose="020F0502020204030204"/>
                <a:ea typeface="Calibri" panose="020F0502020204030204"/>
                <a:cs typeface="Calibri" panose="020F0502020204030204"/>
                <a:sym typeface="Calibri" panose="020F0502020204030204"/>
              </a:rPr>
              <a:t>decirle</a:t>
            </a:r>
            <a:r>
              <a:rPr lang="en-US" dirty="0">
                <a:solidFill>
                  <a:schemeClr val="dk1"/>
                </a:solidFill>
                <a:latin typeface="Calibri" panose="020F0502020204030204"/>
                <a:ea typeface="Calibri" panose="020F0502020204030204"/>
                <a:cs typeface="Calibri" panose="020F0502020204030204"/>
                <a:sym typeface="Calibri" panose="020F0502020204030204"/>
              </a:rPr>
              <a:t> al </a:t>
            </a:r>
            <a:r>
              <a:rPr lang="en-US" dirty="0" err="1">
                <a:solidFill>
                  <a:schemeClr val="dk1"/>
                </a:solidFill>
                <a:latin typeface="Calibri" panose="020F0502020204030204"/>
                <a:ea typeface="Calibri" panose="020F0502020204030204"/>
                <a:cs typeface="Calibri" panose="020F0502020204030204"/>
                <a:sym typeface="Calibri" panose="020F0502020204030204"/>
              </a:rPr>
              <a:t>profe</a:t>
            </a:r>
            <a:r>
              <a:rPr lang="en-US" dirty="0">
                <a:solidFill>
                  <a:schemeClr val="dk1"/>
                </a:solidFill>
                <a:latin typeface="Calibri" panose="020F0502020204030204"/>
                <a:ea typeface="Calibri" panose="020F0502020204030204"/>
                <a:cs typeface="Calibri" panose="020F0502020204030204"/>
                <a:sym typeface="Calibri" panose="020F0502020204030204"/>
              </a:rPr>
              <a:t> a </a:t>
            </a:r>
            <a:r>
              <a:rPr lang="en-US" dirty="0" err="1">
                <a:solidFill>
                  <a:schemeClr val="dk1"/>
                </a:solidFill>
                <a:latin typeface="Calibri" panose="020F0502020204030204"/>
                <a:ea typeface="Calibri" panose="020F0502020204030204"/>
                <a:cs typeface="Calibri" panose="020F0502020204030204"/>
                <a:sym typeface="Calibri" panose="020F0502020204030204"/>
              </a:rPr>
              <a:t>quien</a:t>
            </a:r>
            <a:r>
              <a:rPr lang="en-US" dirty="0">
                <a:solidFill>
                  <a:schemeClr val="dk1"/>
                </a:solidFill>
                <a:latin typeface="Calibri" panose="020F0502020204030204"/>
                <a:ea typeface="Calibri" panose="020F0502020204030204"/>
                <a:cs typeface="Calibri" panose="020F0502020204030204"/>
                <a:sym typeface="Calibri" panose="020F0502020204030204"/>
              </a:rPr>
              <a:t> vas a </a:t>
            </a:r>
            <a:r>
              <a:rPr lang="en-US" dirty="0" err="1">
                <a:solidFill>
                  <a:schemeClr val="dk1"/>
                </a:solidFill>
                <a:latin typeface="Calibri" panose="020F0502020204030204"/>
                <a:ea typeface="Calibri" panose="020F0502020204030204"/>
                <a:cs typeface="Calibri" panose="020F0502020204030204"/>
                <a:sym typeface="Calibri" panose="020F0502020204030204"/>
              </a:rPr>
              <a:t>hacer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bien y </a:t>
            </a:r>
            <a:r>
              <a:rPr lang="en-US" dirty="0" err="1">
                <a:solidFill>
                  <a:schemeClr val="dk1"/>
                </a:solidFill>
                <a:latin typeface="Calibri" panose="020F0502020204030204"/>
                <a:ea typeface="Calibri" panose="020F0502020204030204"/>
                <a:cs typeface="Calibri" panose="020F0502020204030204"/>
                <a:sym typeface="Calibri" panose="020F0502020204030204"/>
              </a:rPr>
              <a:t>cómo</a:t>
            </a:r>
            <a:r>
              <a:rPr lang="en-US" dirty="0">
                <a:solidFill>
                  <a:schemeClr val="dk1"/>
                </a:solidFill>
                <a:latin typeface="Calibri" panose="020F0502020204030204"/>
                <a:ea typeface="Calibri" panose="020F0502020204030204"/>
                <a:cs typeface="Calibri" panose="020F0502020204030204"/>
                <a:sym typeface="Calibri" panose="020F0502020204030204"/>
              </a:rPr>
              <a:t>.</a:t>
            </a:r>
          </a:p>
          <a:p>
            <a:pPr marL="0" lvl="0" indent="0" algn="l" rtl="0">
              <a:lnSpc>
                <a:spcPct val="100000"/>
              </a:lnSpc>
              <a:spcBef>
                <a:spcPts val="1000"/>
              </a:spcBef>
              <a:spcAft>
                <a:spcPts val="1000"/>
              </a:spcAft>
              <a:buSzPts val="1100"/>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panose="020B0604020202020204"/>
              <a:buNone/>
              <a:tabLst/>
              <a:defRPr/>
            </a:pPr>
            <a:r>
              <a:rPr lang="en-US" sz="1100" b="1" i="1" dirty="0" err="1">
                <a:solidFill>
                  <a:schemeClr val="dk1"/>
                </a:solidFill>
                <a:latin typeface="Lato" panose="020F0502020204030203"/>
                <a:ea typeface="Lato" panose="020F0502020204030203"/>
                <a:cs typeface="Lato" panose="020F0502020204030203"/>
                <a:sym typeface="Lato" panose="020F0502020204030203"/>
              </a:rPr>
              <a:t>Profe</a:t>
            </a:r>
            <a:r>
              <a:rPr lang="en-US" sz="1100" b="1" i="1" dirty="0">
                <a:solidFill>
                  <a:schemeClr val="dk1"/>
                </a:solidFill>
                <a:latin typeface="Lato" panose="020F0502020204030203"/>
                <a:ea typeface="Lato" panose="020F0502020204030203"/>
                <a:cs typeface="Lato" panose="020F0502020204030203"/>
                <a:sym typeface="Lato" panose="020F0502020204030203"/>
              </a:rPr>
              <a:t>, </a:t>
            </a:r>
            <a:r>
              <a:rPr lang="en-US" sz="1100" b="1" i="1" dirty="0" err="1">
                <a:solidFill>
                  <a:schemeClr val="dk1"/>
                </a:solidFill>
                <a:latin typeface="Lato" panose="020F0502020204030203"/>
                <a:ea typeface="Lato" panose="020F0502020204030203"/>
                <a:cs typeface="Lato" panose="020F0502020204030203"/>
                <a:sym typeface="Lato" panose="020F0502020204030203"/>
              </a:rPr>
              <a:t>quiero</a:t>
            </a:r>
            <a:r>
              <a:rPr lang="en-US" sz="1100" b="1" i="1" dirty="0">
                <a:solidFill>
                  <a:schemeClr val="dk1"/>
                </a:solidFill>
                <a:latin typeface="Lato" panose="020F0502020204030203"/>
                <a:ea typeface="Lato" panose="020F0502020204030203"/>
                <a:cs typeface="Lato" panose="020F0502020204030203"/>
                <a:sym typeface="Lato" panose="020F0502020204030203"/>
              </a:rPr>
              <a:t> </a:t>
            </a:r>
            <a:r>
              <a:rPr lang="en-US" sz="1100" b="1" i="1" dirty="0" err="1">
                <a:solidFill>
                  <a:schemeClr val="dk1"/>
                </a:solidFill>
                <a:latin typeface="Lato" panose="020F0502020204030203"/>
                <a:ea typeface="Lato" panose="020F0502020204030203"/>
                <a:cs typeface="Lato" panose="020F0502020204030203"/>
                <a:sym typeface="Lato" panose="020F0502020204030203"/>
              </a:rPr>
              <a:t>hacerle</a:t>
            </a:r>
            <a:r>
              <a:rPr lang="en-US" sz="1100" b="1" i="1" dirty="0">
                <a:solidFill>
                  <a:schemeClr val="dk1"/>
                </a:solidFill>
                <a:latin typeface="Lato" panose="020F0502020204030203"/>
                <a:ea typeface="Lato" panose="020F0502020204030203"/>
                <a:cs typeface="Lato" panose="020F0502020204030203"/>
                <a:sym typeface="Lato" panose="020F0502020204030203"/>
              </a:rPr>
              <a:t> </a:t>
            </a:r>
            <a:r>
              <a:rPr lang="en-US" sz="1100" b="1" i="1" dirty="0" err="1">
                <a:solidFill>
                  <a:schemeClr val="dk1"/>
                </a:solidFill>
                <a:latin typeface="Lato" panose="020F0502020204030203"/>
                <a:ea typeface="Lato" panose="020F0502020204030203"/>
                <a:cs typeface="Lato" panose="020F0502020204030203"/>
                <a:sym typeface="Lato" panose="020F0502020204030203"/>
              </a:rPr>
              <a:t>el</a:t>
            </a:r>
            <a:r>
              <a:rPr lang="en-US" sz="1100" b="1" i="1" dirty="0">
                <a:solidFill>
                  <a:schemeClr val="dk1"/>
                </a:solidFill>
                <a:latin typeface="Lato" panose="020F0502020204030203"/>
                <a:ea typeface="Lato" panose="020F0502020204030203"/>
                <a:cs typeface="Lato" panose="020F0502020204030203"/>
                <a:sym typeface="Lato" panose="020F0502020204030203"/>
              </a:rPr>
              <a:t> bien a…</a:t>
            </a: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bbfad2734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rPr>
              <a:t>El amor de Cristo nos mueve a mostrar ese amor a los demás. Como sus discípulos, queremos hacer el bien a los demás. En los próximos días, busque esas oportunidades para hacer el bien. Algunas de ellas podrán ser no sólo buenas maneras de vivir su fe, sino que, por la gracia de Dios, también pueden brindar oportunidades para decirle a la gente por qué usted hace el bien, porque tiene un Salvador que vivió y murió por usted.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5" name="Google Shape;225;g2bbbfad273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1. Encargar la tarea para la Lección 5: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Enviarle </a:t>
            </a: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un mensaje al profe por interno:  Profe, quiero hacerle el bien a…</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Piensa en los 5 círculos – familia, amigos, vecinos, compañeros, desconocidos/enemigos</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Ver el siguiente video breve de instrucción: </a:t>
            </a:r>
            <a:r>
              <a:rPr lang="es-ES" sz="1100" b="0" i="0" u="sng" strike="noStrike" cap="none" dirty="0">
                <a:solidFill>
                  <a:srgbClr val="000000"/>
                </a:solidFill>
                <a:effectLst/>
                <a:latin typeface="Arial" panose="020B0604020202020204"/>
                <a:ea typeface="Arial" panose="020B0604020202020204"/>
                <a:cs typeface="Arial" panose="020B0604020202020204"/>
                <a:sym typeface="Arial" panose="020B0604020202020204"/>
                <a:hlinkClick r:id="rId3"/>
              </a:rPr>
              <a:t>https://www.youtube.com/watch?v=gLufIdE_fRQ</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Leer en sus Biblias la historia de Juan 4:1-42</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Reflexionar y responder: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 ¿Qué te sorprende sobre la ruta que tomó Jesús entre Jerusalén y Galilea? Explica por qué.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b. Para reflexionar: ¿Qué aprendes de la mujer en el v.39?</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663575" marR="1270" lvl="2" indent="0" algn="l" rtl="0">
              <a:lnSpc>
                <a:spcPct val="104000"/>
              </a:lnSpc>
              <a:spcBef>
                <a:spcPts val="0"/>
              </a:spcBef>
              <a:spcAft>
                <a:spcPts val="1000"/>
              </a:spcAft>
              <a:buClr>
                <a:schemeClr val="dk1"/>
              </a:buClr>
              <a:buSzPts val="1100"/>
              <a:buFont typeface="Calibri" panose="020F0502020204030204"/>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a:effectLst/>
                <a:latin typeface="Calibri" panose="020F0502020204030204" pitchFamily="34" charset="0"/>
                <a:ea typeface="Calibri" panose="020F0502020204030204" pitchFamily="34" charset="0"/>
              </a:rPr>
              <a:t>Padre </a:t>
            </a:r>
            <a:r>
              <a:rPr lang="es-ES" sz="1800" dirty="0">
                <a:effectLst/>
                <a:latin typeface="Calibri" panose="020F0502020204030204" pitchFamily="34" charset="0"/>
                <a:ea typeface="Calibri" panose="020F0502020204030204" pitchFamily="34" charset="0"/>
              </a:rPr>
              <a:t>amoroso, te damos gracias por este tiempo que hemos pasado juntos meditando en tu Palabra. Nos has recordado el ejemplo perfecto de tu Hijo Jesús, quien mostró compasión y poder al hacer el bien. Cristo es nuestro bien, nuestro Salvador y buen Pastor. Ayúdanos, Señor, a vivir como verdaderos discípulos tuyos, reflejando tu amor en nuestras acciones diarias. Que podamos ver las oportunidades que nos das para amar a otros y que, con tu fuerza, podamos hacer el bien en todo momento. Confiamos en la obra de tu Espíritu Santo en nosotros, quien nos consuela, nos guía y nos da poder para vivir conforme a tu voluntad. En el nombre de Jesús oramos.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hoy día,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la historia de Lucas 7:11-17 en la vida de un discípulo</a:t>
            </a: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Hacer el bien.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solidFill>
                  <a:srgbClr val="000000"/>
                </a:solidFill>
                <a:effectLst/>
                <a:latin typeface="Calibri" panose="020F0502020204030204" pitchFamily="34" charset="0"/>
                <a:ea typeface="Calibri" panose="020F0502020204030204" pitchFamily="34" charset="0"/>
              </a:rPr>
              <a:t>3. Nombrar maneras </a:t>
            </a:r>
            <a:r>
              <a:rPr lang="es-CO" altLang="es-ES" sz="1800" dirty="0">
                <a:solidFill>
                  <a:srgbClr val="000000"/>
                </a:solidFill>
                <a:effectLst/>
                <a:latin typeface="Calibri" panose="020F0502020204030204" pitchFamily="34" charset="0"/>
                <a:ea typeface="Calibri" panose="020F0502020204030204" pitchFamily="34" charset="0"/>
              </a:rPr>
              <a:t>de </a:t>
            </a:r>
            <a:r>
              <a:rPr lang="es-ES" sz="1800" dirty="0">
                <a:solidFill>
                  <a:srgbClr val="000000"/>
                </a:solidFill>
                <a:effectLst/>
                <a:latin typeface="Calibri" panose="020F0502020204030204" pitchFamily="34" charset="0"/>
                <a:ea typeface="Calibri" panose="020F0502020204030204" pitchFamily="34" charset="0"/>
              </a:rPr>
              <a:t>c</a:t>
            </a:r>
            <a:r>
              <a:rPr lang="es-CO" altLang="es-ES" sz="1800" dirty="0">
                <a:solidFill>
                  <a:srgbClr val="000000"/>
                </a:solidFill>
                <a:effectLst/>
                <a:latin typeface="Calibri" panose="020F0502020204030204" pitchFamily="34" charset="0"/>
                <a:ea typeface="Calibri" panose="020F0502020204030204" pitchFamily="34" charset="0"/>
              </a:rPr>
              <a:t>ó</a:t>
            </a:r>
            <a:r>
              <a:rPr lang="es-ES" sz="1800" dirty="0">
                <a:solidFill>
                  <a:srgbClr val="000000"/>
                </a:solidFill>
                <a:effectLst/>
                <a:latin typeface="Calibri" panose="020F0502020204030204" pitchFamily="34" charset="0"/>
                <a:ea typeface="Calibri" panose="020F0502020204030204" pitchFamily="34" charset="0"/>
              </a:rPr>
              <a:t>mo podemos hacer el bien en nuestras vidas diarias.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Piensa en un momento en que alguien fue compasivo contigo. ¿Cómo se veía esa compasión? ¿Cómo te hizo sentir? </a:t>
            </a: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800" i="1" dirty="0">
                <a:solidFill>
                  <a:srgbClr val="00B050"/>
                </a:solidFill>
                <a:effectLst/>
                <a:latin typeface="Calibri" panose="020F0502020204030204" pitchFamily="34" charset="0"/>
                <a:ea typeface="Calibri" panose="020F0502020204030204" pitchFamily="34" charset="0"/>
              </a:rPr>
              <a:t>Permite que los estudiantes respondan y guíales a profundizar en su reflexión.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Lucas 7:11-17</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11 Después Jesús se dirigió a una ciudad llamada Naín. Lo acompañaron muchos de sus discípulos, y una gran multitud. 12 Cuando se acercó a la puerta de la ciudad, vio que llevaban a enterrar al hijo único de una viuda. Mucha gente de la ciudad acompañaba a la madre. 13 Cuando el Señor la vio, se compadeció de ella y le dijo: «No llores.» 14 Luego se acercó al féretro y lo tocó, y los que lo llevaban se detuvieron. Entonces Jesús dijo: «Joven, a ti te digo, ¡levántate!» 15 En ese momento, el que estaba muerto se incorporó y comenzó a hablar, y Jesús se lo entregó a su madre. 16 El miedo se apoderó de todos, y unos alababan a Dios y decían «Un gran profeta se ha levantado entre nosotros», y otros más decían «Dios ha venido a ayudar a su pueblo.» 17 Y la fama de Jesús se difundió por toda Judea y por toda la región vecina.</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Unas preguntas para repasar los suceso</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¿Quiénes son los personajes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V.11 Jesús, sus discípulos y una gran multitud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V.12 El hijo único y su madre, una viuda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V.12 Mucha gente de la ciudad de Naín</a:t>
            </a:r>
            <a:endParaRPr lang="en-US" sz="11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Una viuda ha perdido su único hijo.  Podemos imaginar el dolor y la tristeza de la madre, quien estaba llorando.  Ya no tiene ni esposo ni hijo. </a:t>
            </a:r>
          </a:p>
          <a:p>
            <a:pPr marL="171450" marR="0" lvl="0" indent="-171450"/>
            <a:r>
              <a:rPr lang="es-ES" sz="1100" dirty="0">
                <a:effectLst/>
                <a:latin typeface="Calibri" panose="020F0502020204030204" pitchFamily="34" charset="0"/>
                <a:ea typeface="Calibri" panose="020F0502020204030204" pitchFamily="34" charset="0"/>
              </a:rPr>
              <a:t>El problema central es la muerte.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Google Shape;95;g2ae502832d3_0_0"/>
          <p:cNvPicPr preferRelativeResize="0"/>
          <p:nvPr/>
        </p:nvPicPr>
        <p:blipFill>
          <a:blip r:embed="rId3"/>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4"/>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7:11-17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Hacer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bien</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Nombrar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maneras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s-CO" altLang="en-US" sz="2800" dirty="0">
                  <a:solidFill>
                    <a:schemeClr val="lt1"/>
                  </a:solidFill>
                  <a:latin typeface="Lato" panose="020F0502020204030203"/>
                  <a:ea typeface="Lato" panose="020F0502020204030203"/>
                  <a:cs typeface="Lato" panose="020F0502020204030203"/>
                  <a:sym typeface="Lato" panose="020F0502020204030203"/>
                </a:rPr>
                <a:t>de </a:t>
              </a:r>
              <a:r>
                <a:rPr lang="en-US" sz="2800" dirty="0" err="1">
                  <a:solidFill>
                    <a:schemeClr val="lt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ó</a:t>
              </a:r>
              <a:r>
                <a:rPr lang="en-US" sz="2800" dirty="0" err="1">
                  <a:solidFill>
                    <a:schemeClr val="lt1"/>
                  </a:solidFill>
                  <a:latin typeface="Lato" panose="020F0502020204030203"/>
                  <a:ea typeface="Lato" panose="020F0502020204030203"/>
                  <a:cs typeface="Lato" panose="020F0502020204030203"/>
                  <a:sym typeface="Lato" panose="020F0502020204030203"/>
                </a:rPr>
                <a:t>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podemos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nuestras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diarias</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274300"/>
            <a:ext cx="7706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dirty="0" err="1">
                <a:solidFill>
                  <a:schemeClr val="dk1"/>
                </a:solidFill>
                <a:latin typeface="Lato" panose="020F0502020204030203"/>
                <a:ea typeface="Lato" panose="020F0502020204030203"/>
                <a:cs typeface="Lato" panose="020F0502020204030203"/>
                <a:sym typeface="Lato" panose="020F0502020204030203"/>
              </a:rPr>
              <a:t>Reflexionemos</a:t>
            </a:r>
            <a:r>
              <a:rPr lang="en-US" sz="4000" dirty="0">
                <a:solidFill>
                  <a:schemeClr val="dk1"/>
                </a:solidFill>
                <a:latin typeface="Lato" panose="020F0502020204030203"/>
                <a:ea typeface="Lato" panose="020F0502020204030203"/>
                <a:cs typeface="Lato" panose="020F0502020204030203"/>
                <a:sym typeface="Lato" panose="020F0502020204030203"/>
              </a:rPr>
              <a:t>: </a:t>
            </a: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hemos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aprendido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acerca</a:t>
            </a:r>
            <a:r>
              <a:rPr lang="en-US" sz="4000" b="1" dirty="0">
                <a:solidFill>
                  <a:schemeClr val="dk1"/>
                </a:solidFill>
                <a:latin typeface="Lato" panose="020F0502020204030203"/>
                <a:ea typeface="Lato" panose="020F0502020204030203"/>
                <a:cs typeface="Lato" panose="020F0502020204030203"/>
                <a:sym typeface="Lato" panose="020F0502020204030203"/>
              </a:rPr>
              <a:t> de ser un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a:t>
            </a:r>
            <a:r>
              <a:rPr lang="en-US" sz="4000" b="1" dirty="0">
                <a:solidFill>
                  <a:schemeClr val="dk1"/>
                </a:solidFill>
                <a:latin typeface="Lato" panose="020F0502020204030203"/>
                <a:ea typeface="Lato" panose="020F0502020204030203"/>
                <a:cs typeface="Lato" panose="020F0502020204030203"/>
                <a:sym typeface="Lato" panose="020F0502020204030203"/>
              </a:rPr>
              <a:t> de Cristo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las </a:t>
            </a:r>
            <a:r>
              <a:rPr lang="en-US" sz="4000" b="1" dirty="0" err="1">
                <a:solidFill>
                  <a:schemeClr val="dk1"/>
                </a:solidFill>
                <a:latin typeface="Lato" panose="020F0502020204030203"/>
                <a:ea typeface="Lato" panose="020F0502020204030203"/>
                <a:cs typeface="Lato" panose="020F0502020204030203"/>
                <a:sym typeface="Lato" panose="020F0502020204030203"/>
              </a:rPr>
              <a:t>lecciones</a:t>
            </a:r>
            <a:r>
              <a:rPr lang="en-US" sz="4000" b="1" dirty="0">
                <a:solidFill>
                  <a:schemeClr val="dk1"/>
                </a:solidFill>
                <a:latin typeface="Lato" panose="020F0502020204030203"/>
                <a:ea typeface="Lato" panose="020F0502020204030203"/>
                <a:cs typeface="Lato" panose="020F0502020204030203"/>
                <a:sym typeface="Lato" panose="020F0502020204030203"/>
              </a:rPr>
              <a:t> 1-3?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3075077"/>
            <a:ext cx="77064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vivimos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g269c93b3448_0_178"/>
          <p:cNvSpPr txBox="1"/>
          <p:nvPr/>
        </p:nvSpPr>
        <p:spPr>
          <a:xfrm>
            <a:off x="2184282" y="2043801"/>
            <a:ext cx="8940918"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Jesús </a:t>
            </a:r>
            <a:r>
              <a:rPr lang="en-US" sz="3600" dirty="0" err="1">
                <a:solidFill>
                  <a:schemeClr val="dk1"/>
                </a:solidFill>
                <a:latin typeface="Lato" panose="020F0502020204030203"/>
                <a:ea typeface="Lato" panose="020F0502020204030203"/>
                <a:cs typeface="Lato" panose="020F0502020204030203"/>
                <a:sym typeface="Lato" panose="020F0502020204030203"/>
              </a:rPr>
              <a:t>mostró</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amor a la </a:t>
            </a:r>
            <a:r>
              <a:rPr lang="en-US" sz="3600" dirty="0" err="1">
                <a:solidFill>
                  <a:schemeClr val="dk1"/>
                </a:solidFill>
                <a:latin typeface="Lato" panose="020F0502020204030203"/>
                <a:ea typeface="Lato" panose="020F0502020204030203"/>
                <a:cs typeface="Lato" panose="020F0502020204030203"/>
                <a:sym typeface="Lato" panose="020F0502020204030203"/>
              </a:rPr>
              <a:t>viuda</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Naín</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Como </a:t>
            </a:r>
            <a:r>
              <a:rPr lang="en-US" sz="3600"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somos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pequeños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cristos</a:t>
            </a:r>
            <a:r>
              <a:rPr lang="en-US" sz="3600" dirty="0">
                <a:solidFill>
                  <a:schemeClr val="dk1"/>
                </a:solidFill>
                <a:latin typeface="Lato" panose="020F0502020204030203"/>
                <a:ea typeface="Lato" panose="020F0502020204030203"/>
                <a:cs typeface="Lato" panose="020F0502020204030203"/>
                <a:sym typeface="Lato" panose="020F0502020204030203"/>
              </a:rPr>
              <a:t>”</a:t>
            </a:r>
          </a:p>
          <a:p>
            <a:pPr marL="0" marR="0" lvl="0" indent="0" algn="l" rtl="0">
              <a:spcBef>
                <a:spcPts val="0"/>
              </a:spcBef>
              <a:spcAft>
                <a:spcPts val="0"/>
              </a:spcAft>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Juan 13:35 En </a:t>
            </a:r>
            <a:r>
              <a:rPr lang="en-US" sz="3600" b="1" dirty="0" err="1">
                <a:solidFill>
                  <a:schemeClr val="dk1"/>
                </a:solidFill>
                <a:latin typeface="Lato" panose="020F0502020204030203"/>
                <a:ea typeface="Lato" panose="020F0502020204030203"/>
                <a:cs typeface="Lato" panose="020F0502020204030203"/>
                <a:sym typeface="Lato" panose="020F0502020204030203"/>
              </a:rPr>
              <a:t>esto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conocerán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todos</a:t>
            </a:r>
            <a:r>
              <a:rPr lang="en-US" sz="3600" b="1" dirty="0">
                <a:solidFill>
                  <a:schemeClr val="dk1"/>
                </a:solidFill>
                <a:latin typeface="Lato" panose="020F0502020204030203"/>
                <a:ea typeface="Lato" panose="020F0502020204030203"/>
                <a:cs typeface="Lato" panose="020F0502020204030203"/>
                <a:sym typeface="Lato" panose="020F0502020204030203"/>
              </a:rPr>
              <a:t> que </a:t>
            </a:r>
            <a:r>
              <a:rPr lang="en-US" sz="3600" b="1" dirty="0" err="1">
                <a:solidFill>
                  <a:schemeClr val="dk1"/>
                </a:solidFill>
                <a:latin typeface="Lato" panose="020F0502020204030203"/>
                <a:ea typeface="Lato" panose="020F0502020204030203"/>
                <a:cs typeface="Lato" panose="020F0502020204030203"/>
                <a:sym typeface="Lato" panose="020F0502020204030203"/>
              </a:rPr>
              <a:t>ustedes</a:t>
            </a:r>
            <a:r>
              <a:rPr lang="en-US" sz="3600" b="1" dirty="0">
                <a:solidFill>
                  <a:schemeClr val="dk1"/>
                </a:solidFill>
                <a:latin typeface="Lato" panose="020F0502020204030203"/>
                <a:ea typeface="Lato" panose="020F0502020204030203"/>
                <a:cs typeface="Lato" panose="020F0502020204030203"/>
                <a:sym typeface="Lato" panose="020F0502020204030203"/>
              </a:rPr>
              <a:t> son mis </a:t>
            </a:r>
            <a:r>
              <a:rPr lang="en-US" sz="36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si</a:t>
            </a:r>
            <a:r>
              <a:rPr lang="en-US" sz="3600" b="1" dirty="0">
                <a:solidFill>
                  <a:schemeClr val="dk1"/>
                </a:solidFill>
                <a:latin typeface="Lato" panose="020F0502020204030203"/>
                <a:ea typeface="Lato" panose="020F0502020204030203"/>
                <a:cs typeface="Lato" panose="020F0502020204030203"/>
                <a:sym typeface="Lato" panose="020F0502020204030203"/>
              </a:rPr>
              <a:t> se </a:t>
            </a:r>
            <a:r>
              <a:rPr lang="en-US" sz="3600" b="1" dirty="0" err="1">
                <a:solidFill>
                  <a:schemeClr val="dk1"/>
                </a:solidFill>
                <a:latin typeface="Lato" panose="020F0502020204030203"/>
                <a:ea typeface="Lato" panose="020F0502020204030203"/>
                <a:cs typeface="Lato" panose="020F0502020204030203"/>
                <a:sym typeface="Lato" panose="020F0502020204030203"/>
              </a:rPr>
              <a:t>aman</a:t>
            </a:r>
            <a:r>
              <a:rPr lang="en-US" sz="3600" b="1" dirty="0">
                <a:solidFill>
                  <a:schemeClr val="dk1"/>
                </a:solidFill>
                <a:latin typeface="Lato" panose="020F0502020204030203"/>
                <a:ea typeface="Lato" panose="020F0502020204030203"/>
                <a:cs typeface="Lato" panose="020F0502020204030203"/>
                <a:sym typeface="Lato" panose="020F0502020204030203"/>
              </a:rPr>
              <a:t> </a:t>
            </a:r>
          </a:p>
          <a:p>
            <a:pPr marL="0" marR="0" lvl="0" indent="0" algn="l" rtl="0">
              <a:spcBef>
                <a:spcPts val="0"/>
              </a:spcBef>
              <a:spcAft>
                <a:spcPts val="0"/>
              </a:spcAft>
              <a:buNone/>
            </a:pPr>
            <a:r>
              <a:rPr lang="en-US" sz="3600" b="1" dirty="0" err="1">
                <a:solidFill>
                  <a:schemeClr val="dk1"/>
                </a:solidFill>
                <a:latin typeface="Lato" panose="020F0502020204030203"/>
                <a:ea typeface="Lato" panose="020F0502020204030203"/>
                <a:cs typeface="Lato" panose="020F0502020204030203"/>
                <a:sym typeface="Lato" panose="020F0502020204030203"/>
              </a:rPr>
              <a:t>unos</a:t>
            </a:r>
            <a:r>
              <a:rPr lang="en-US" sz="3600" b="1" dirty="0">
                <a:solidFill>
                  <a:schemeClr val="dk1"/>
                </a:solidFill>
                <a:latin typeface="Lato" panose="020F0502020204030203"/>
                <a:ea typeface="Lato" panose="020F0502020204030203"/>
                <a:cs typeface="Lato" panose="020F0502020204030203"/>
                <a:sym typeface="Lato" panose="020F0502020204030203"/>
              </a:rPr>
              <a:t> a </a:t>
            </a:r>
            <a:r>
              <a:rPr lang="en-US" sz="3600" b="1" dirty="0" err="1">
                <a:solidFill>
                  <a:schemeClr val="dk1"/>
                </a:solidFill>
                <a:latin typeface="Lato" panose="020F0502020204030203"/>
                <a:ea typeface="Lato" panose="020F0502020204030203"/>
                <a:cs typeface="Lato" panose="020F0502020204030203"/>
                <a:sym typeface="Lato" panose="020F0502020204030203"/>
              </a:rPr>
              <a:t>otros</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lang="en-US" sz="28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H</a:t>
            </a:r>
            <a:r>
              <a:rPr lang="en-US" sz="4860" dirty="0" err="1">
                <a:solidFill>
                  <a:srgbClr val="009444"/>
                </a:solidFill>
                <a:latin typeface="Lato" panose="020F0502020204030203"/>
                <a:ea typeface="Lato" panose="020F0502020204030203"/>
                <a:cs typeface="Lato" panose="020F0502020204030203"/>
                <a:sym typeface="Lato" panose="020F0502020204030203"/>
              </a:rPr>
              <a:t>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953157"/>
            <a:ext cx="77064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El </a:t>
            </a:r>
            <a:r>
              <a:rPr lang="en-US" sz="4000" b="1" dirty="0" err="1">
                <a:solidFill>
                  <a:schemeClr val="dk1"/>
                </a:solidFill>
                <a:latin typeface="Lato" panose="020F0502020204030203"/>
                <a:ea typeface="Lato" panose="020F0502020204030203"/>
                <a:cs typeface="Lato" panose="020F0502020204030203"/>
                <a:sym typeface="Lato" panose="020F0502020204030203"/>
              </a:rPr>
              <a:t>impulso</a:t>
            </a:r>
            <a:r>
              <a:rPr lang="en-US" sz="4000" b="1" dirty="0">
                <a:solidFill>
                  <a:schemeClr val="dk1"/>
                </a:solidFill>
                <a:latin typeface="Lato" panose="020F0502020204030203"/>
                <a:ea typeface="Lato" panose="020F0502020204030203"/>
                <a:cs typeface="Lato" panose="020F0502020204030203"/>
                <a:sym typeface="Lato" panose="020F0502020204030203"/>
              </a:rPr>
              <a:t> a </a:t>
            </a:r>
            <a:r>
              <a:rPr lang="en-US" sz="4000" b="1" dirty="0" err="1">
                <a:solidFill>
                  <a:schemeClr val="dk1"/>
                </a:solidFill>
                <a:latin typeface="Lato" panose="020F0502020204030203"/>
                <a:ea typeface="Lato" panose="020F0502020204030203"/>
                <a:cs typeface="Lato" panose="020F0502020204030203"/>
                <a:sym typeface="Lato" panose="020F0502020204030203"/>
              </a:rPr>
              <a:t>hacer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bien</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1751638"/>
            <a:ext cx="8055515" cy="3354724"/>
          </a:xfrm>
          <a:prstGeom prst="rect">
            <a:avLst/>
          </a:prstGeom>
          <a:noFill/>
          <a:ln>
            <a:noFill/>
          </a:ln>
        </p:spPr>
        <p:txBody>
          <a:bodyPr spcFirstLastPara="1" wrap="square" lIns="91425" tIns="45700" rIns="91425" bIns="45700" anchor="t" anchorCtr="0">
            <a:spAutoFit/>
          </a:bodyPr>
          <a:lstStyle/>
          <a:p>
            <a:pPr marR="0" lvl="0"/>
            <a:r>
              <a:rPr lang="es-ES" sz="4400" b="1" dirty="0">
                <a:effectLst/>
                <a:latin typeface="Calibri" panose="020F0502020204030204" pitchFamily="34" charset="0"/>
                <a:ea typeface="Calibri" panose="020F0502020204030204" pitchFamily="34" charset="0"/>
              </a:rPr>
              <a:t>1 Juan 4:19 </a:t>
            </a:r>
          </a:p>
          <a:p>
            <a:pPr marR="0" lvl="0"/>
            <a:endParaRPr lang="es-ES" sz="4400" dirty="0">
              <a:latin typeface="Calibri" panose="020F0502020204030204" pitchFamily="34" charset="0"/>
              <a:ea typeface="Calibri" panose="020F0502020204030204" pitchFamily="34" charset="0"/>
            </a:endParaRPr>
          </a:p>
          <a:p>
            <a:pPr marR="0" lvl="0"/>
            <a:r>
              <a:rPr lang="es-ES" sz="4400" dirty="0">
                <a:effectLst/>
                <a:latin typeface="Calibri" panose="020F0502020204030204" pitchFamily="34" charset="0"/>
                <a:ea typeface="Calibri" panose="020F0502020204030204" pitchFamily="34" charset="0"/>
              </a:rPr>
              <a:t>Nosotros le amamos a él, porque él nos amó primero. </a:t>
            </a:r>
            <a:endParaRPr lang="en-US" sz="44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920640"/>
            <a:ext cx="8055515" cy="5016718"/>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2 Corintios 5:14-15 </a:t>
            </a:r>
          </a:p>
          <a:p>
            <a:pPr marR="0" lvl="0"/>
            <a:endParaRPr lang="es-ES" sz="4000" dirty="0">
              <a:latin typeface="Calibri" panose="020F0502020204030204" pitchFamily="34" charset="0"/>
              <a:ea typeface="Calibri" panose="020F0502020204030204" pitchFamily="34" charset="0"/>
            </a:endParaRPr>
          </a:p>
          <a:p>
            <a:pPr marR="0" lvl="0"/>
            <a:r>
              <a:rPr lang="es-ES" sz="4000" dirty="0">
                <a:effectLst/>
                <a:latin typeface="Calibri" panose="020F0502020204030204" pitchFamily="34" charset="0"/>
                <a:ea typeface="Calibri" panose="020F0502020204030204" pitchFamily="34" charset="0"/>
              </a:rPr>
              <a:t>El amor de Cristo nos lleva a actuar así, al pensar que, si uno murió por todos, entonces todos murieron; y él murió por todos, para que los que viven ya no vivan para sí, sino para aquel que murió y resucitó por ellos.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4</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Hábito 1: Hacer el Bien</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64710" y="4319381"/>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 es </a:t>
            </a:r>
            <a:r>
              <a:rPr lang="en-US" sz="4860" dirty="0" err="1">
                <a:solidFill>
                  <a:srgbClr val="009444"/>
                </a:solidFill>
                <a:latin typeface="Lato" panose="020F0502020204030203"/>
                <a:ea typeface="Lato" panose="020F0502020204030203"/>
                <a:cs typeface="Lato" panose="020F0502020204030203"/>
                <a:sym typeface="Lato" panose="020F0502020204030203"/>
              </a:rPr>
              <a:t>obra</a:t>
            </a:r>
            <a:r>
              <a:rPr lang="en-US" sz="4860" dirty="0">
                <a:solidFill>
                  <a:srgbClr val="009444"/>
                </a:solidFill>
                <a:latin typeface="Lato" panose="020F0502020204030203"/>
                <a:ea typeface="Lato" panose="020F0502020204030203"/>
                <a:cs typeface="Lato" panose="020F0502020204030203"/>
                <a:sym typeface="Lato" panose="020F0502020204030203"/>
              </a:rPr>
              <a:t> del </a:t>
            </a:r>
            <a:r>
              <a:rPr lang="en-US" sz="4860" dirty="0" err="1">
                <a:solidFill>
                  <a:srgbClr val="009444"/>
                </a:solidFill>
                <a:latin typeface="Lato" panose="020F0502020204030203"/>
                <a:ea typeface="Lato" panose="020F0502020204030203"/>
                <a:cs typeface="Lato" panose="020F0502020204030203"/>
                <a:sym typeface="Lato" panose="020F0502020204030203"/>
              </a:rPr>
              <a:t>Espíritu</a:t>
            </a:r>
            <a:r>
              <a:rPr lang="en-US" sz="4860" dirty="0">
                <a:solidFill>
                  <a:srgbClr val="009444"/>
                </a:solidFill>
                <a:latin typeface="Lato" panose="020F0502020204030203"/>
                <a:ea typeface="Lato" panose="020F0502020204030203"/>
                <a:cs typeface="Lato" panose="020F0502020204030203"/>
                <a:sym typeface="Lato" panose="020F0502020204030203"/>
              </a:rPr>
              <a:t> Santo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388890" y="1558070"/>
            <a:ext cx="724863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err="1">
                <a:solidFill>
                  <a:schemeClr val="dk1"/>
                </a:solidFill>
                <a:latin typeface="Lato" panose="020F0502020204030203"/>
                <a:ea typeface="Lato" panose="020F0502020204030203"/>
                <a:cs typeface="Lato" panose="020F0502020204030203"/>
                <a:sym typeface="Lato" panose="020F0502020204030203"/>
              </a:rPr>
              <a:t>Según</a:t>
            </a:r>
            <a:r>
              <a:rPr lang="en-US" sz="4000" b="1" dirty="0">
                <a:solidFill>
                  <a:schemeClr val="dk1"/>
                </a:solidFill>
                <a:latin typeface="Lato" panose="020F0502020204030203"/>
                <a:ea typeface="Lato" panose="020F0502020204030203"/>
                <a:cs typeface="Lato" panose="020F0502020204030203"/>
                <a:sym typeface="Lato" panose="020F0502020204030203"/>
              </a:rPr>
              <a:t> Mateo 5:42-47 </a:t>
            </a: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circunstancias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difíciles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nos</a:t>
            </a:r>
            <a:r>
              <a:rPr lang="en-US" sz="4000" b="1" dirty="0">
                <a:solidFill>
                  <a:schemeClr val="dk1"/>
                </a:solidFill>
                <a:latin typeface="Lato" panose="020F0502020204030203"/>
                <a:ea typeface="Lato" panose="020F0502020204030203"/>
                <a:cs typeface="Lato" panose="020F0502020204030203"/>
                <a:sym typeface="Lato" panose="020F0502020204030203"/>
              </a:rPr>
              <a:t> dan </a:t>
            </a:r>
            <a:r>
              <a:rPr lang="en-US" sz="4000" b="1" dirty="0" err="1">
                <a:solidFill>
                  <a:schemeClr val="dk1"/>
                </a:solidFill>
                <a:latin typeface="Lato" panose="020F0502020204030203"/>
                <a:ea typeface="Lato" panose="020F0502020204030203"/>
                <a:cs typeface="Lato" panose="020F0502020204030203"/>
                <a:sym typeface="Lato" panose="020F0502020204030203"/>
              </a:rPr>
              <a:t>una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excelente</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oportunidad</a:t>
            </a:r>
            <a:r>
              <a:rPr lang="en-US" sz="4000" b="1" dirty="0">
                <a:solidFill>
                  <a:schemeClr val="dk1"/>
                </a:solidFill>
                <a:latin typeface="Lato" panose="020F0502020204030203"/>
                <a:ea typeface="Lato" panose="020F0502020204030203"/>
                <a:cs typeface="Lato" panose="020F0502020204030203"/>
                <a:sym typeface="Lato" panose="020F0502020204030203"/>
              </a:rPr>
              <a:t> para </a:t>
            </a:r>
            <a:r>
              <a:rPr lang="en-US" sz="4000" b="1" dirty="0" err="1">
                <a:solidFill>
                  <a:schemeClr val="dk1"/>
                </a:solidFill>
                <a:latin typeface="Lato" panose="020F0502020204030203"/>
                <a:ea typeface="Lato" panose="020F0502020204030203"/>
                <a:cs typeface="Lato" panose="020F0502020204030203"/>
                <a:sym typeface="Lato" panose="020F0502020204030203"/>
              </a:rPr>
              <a:t>mostrar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amor de Cristo?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7:11-17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Nombrar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maneras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s-CO" altLang="en-US" sz="2800" dirty="0">
                  <a:solidFill>
                    <a:schemeClr val="tx1"/>
                  </a:solidFill>
                  <a:latin typeface="Lato" panose="020F0502020204030203"/>
                  <a:ea typeface="Lato" panose="020F0502020204030203"/>
                  <a:cs typeface="Lato" panose="020F0502020204030203"/>
                  <a:sym typeface="Lato" panose="020F0502020204030203"/>
                </a:rPr>
                <a:t>de </a:t>
              </a:r>
              <a:r>
                <a:rPr lang="en-US" sz="2800" dirty="0" err="1">
                  <a:solidFill>
                    <a:schemeClr val="tx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ó</a:t>
              </a:r>
              <a:r>
                <a:rPr lang="en-US" sz="2800" dirty="0" err="1">
                  <a:solidFill>
                    <a:schemeClr val="tx1"/>
                  </a:solidFill>
                  <a:latin typeface="Lato" panose="020F0502020204030203"/>
                  <a:ea typeface="Lato" panose="020F0502020204030203"/>
                  <a:cs typeface="Lato" panose="020F0502020204030203"/>
                  <a:sym typeface="Lato" panose="020F0502020204030203"/>
                </a:rPr>
                <a:t>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podemos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hacer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bien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nuestras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vidas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diarias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6956126" y="3391963"/>
            <a:ext cx="484153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Cada día,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en</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nuestra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vida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ordinaria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rgbClr val="000000"/>
              </a:buClr>
              <a:buSzPts val="4860"/>
              <a:buFont typeface="Arial" panose="020B0604020202020204"/>
              <a:buNone/>
            </a:pP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Dios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regala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oportunidades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para ser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pequeños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cristos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endParaRPr sz="36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Colorful Doors of Mexico | Moss and F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44" y="708304"/>
            <a:ext cx="6167438"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8E492543-ED61-8906-E061-F055AF5F9083}"/>
            </a:ext>
          </a:extLst>
        </p:cNvPr>
        <p:cNvGrpSpPr/>
        <p:nvPr/>
      </p:nvGrpSpPr>
      <p:grpSpPr>
        <a:xfrm>
          <a:off x="0" y="0"/>
          <a:ext cx="0" cy="0"/>
          <a:chOff x="0" y="0"/>
          <a:chExt cx="0" cy="0"/>
        </a:xfrm>
      </p:grpSpPr>
      <p:sp>
        <p:nvSpPr>
          <p:cNvPr id="201" name="Google Shape;201;g2bbbfad2734_0_54">
            <a:extLst>
              <a:ext uri="{FF2B5EF4-FFF2-40B4-BE49-F238E27FC236}">
                <a16:creationId xmlns:a16="http://schemas.microsoft.com/office/drawing/2014/main" id="{D6FC7123-6347-6C5A-C9A5-A347D410AFC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a:extLst>
              <a:ext uri="{FF2B5EF4-FFF2-40B4-BE49-F238E27FC236}">
                <a16:creationId xmlns:a16="http://schemas.microsoft.com/office/drawing/2014/main" id="{750475E9-64C0-5498-8FC2-F943FEAB8B8A}"/>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a:extLst>
              <a:ext uri="{FF2B5EF4-FFF2-40B4-BE49-F238E27FC236}">
                <a16:creationId xmlns:a16="http://schemas.microsoft.com/office/drawing/2014/main" id="{A1DC94F1-0911-3D97-8CC3-3CE5E9D0602A}"/>
              </a:ext>
            </a:extLst>
          </p:cNvPr>
          <p:cNvSpPr txBox="1"/>
          <p:nvPr/>
        </p:nvSpPr>
        <p:spPr>
          <a:xfrm>
            <a:off x="3602250" y="2192013"/>
            <a:ext cx="85899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err="1">
                <a:solidFill>
                  <a:schemeClr val="dk1"/>
                </a:solidFill>
                <a:latin typeface="Lato" panose="020F0502020204030203"/>
                <a:ea typeface="Lato" panose="020F0502020204030203"/>
                <a:cs typeface="Lato" panose="020F0502020204030203"/>
                <a:sym typeface="Lato" panose="020F0502020204030203"/>
              </a:rPr>
              <a:t>Leemos</a:t>
            </a:r>
            <a:r>
              <a:rPr lang="en-US" sz="4000" b="1" dirty="0">
                <a:solidFill>
                  <a:schemeClr val="dk1"/>
                </a:solidFill>
                <a:latin typeface="Lato" panose="020F0502020204030203"/>
                <a:ea typeface="Lato" panose="020F0502020204030203"/>
                <a:cs typeface="Lato" panose="020F0502020204030203"/>
                <a:sym typeface="Lato" panose="020F0502020204030203"/>
              </a:rPr>
              <a:t> 4 </a:t>
            </a:r>
            <a:r>
              <a:rPr lang="en-US" sz="4000" b="1" dirty="0" err="1">
                <a:solidFill>
                  <a:schemeClr val="dk1"/>
                </a:solidFill>
                <a:latin typeface="Lato" panose="020F0502020204030203"/>
                <a:ea typeface="Lato" panose="020F0502020204030203"/>
                <a:cs typeface="Lato" panose="020F0502020204030203"/>
                <a:sym typeface="Lato" panose="020F0502020204030203"/>
              </a:rPr>
              <a:t>versículos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Cuál</a:t>
            </a:r>
            <a:r>
              <a:rPr lang="en-US" sz="4000" b="1" dirty="0">
                <a:solidFill>
                  <a:schemeClr val="dk1"/>
                </a:solidFill>
                <a:latin typeface="Lato" panose="020F0502020204030203"/>
                <a:ea typeface="Lato" panose="020F0502020204030203"/>
                <a:cs typeface="Lato" panose="020F0502020204030203"/>
                <a:sym typeface="Lato" panose="020F0502020204030203"/>
              </a:rPr>
              <a:t> de </a:t>
            </a:r>
            <a:r>
              <a:rPr lang="en-US" sz="4000" b="1" dirty="0" err="1">
                <a:solidFill>
                  <a:schemeClr val="dk1"/>
                </a:solidFill>
                <a:latin typeface="Lato" panose="020F0502020204030203"/>
                <a:ea typeface="Lato" panose="020F0502020204030203"/>
                <a:cs typeface="Lato" panose="020F0502020204030203"/>
                <a:sym typeface="Lato" panose="020F0502020204030203"/>
              </a:rPr>
              <a:t>los</a:t>
            </a:r>
            <a:r>
              <a:rPr lang="en-US" sz="4000" b="1" dirty="0">
                <a:solidFill>
                  <a:schemeClr val="dk1"/>
                </a:solidFill>
                <a:latin typeface="Lato" panose="020F0502020204030203"/>
                <a:ea typeface="Lato" panose="020F0502020204030203"/>
                <a:cs typeface="Lato" panose="020F0502020204030203"/>
                <a:sym typeface="Lato" panose="020F0502020204030203"/>
              </a:rPr>
              <a:t> 4 </a:t>
            </a:r>
            <a:r>
              <a:rPr lang="en-US" sz="4000" b="1" dirty="0" err="1">
                <a:solidFill>
                  <a:schemeClr val="dk1"/>
                </a:solidFill>
                <a:latin typeface="Lato" panose="020F0502020204030203"/>
                <a:ea typeface="Lato" panose="020F0502020204030203"/>
                <a:cs typeface="Lato" panose="020F0502020204030203"/>
                <a:sym typeface="Lato" panose="020F0502020204030203"/>
              </a:rPr>
              <a:t>más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te</a:t>
            </a:r>
            <a:r>
              <a:rPr lang="en-US" sz="4000" b="1" dirty="0">
                <a:solidFill>
                  <a:schemeClr val="dk1"/>
                </a:solidFill>
                <a:latin typeface="Lato" panose="020F0502020204030203"/>
                <a:ea typeface="Lato" panose="020F0502020204030203"/>
                <a:cs typeface="Lato" panose="020F0502020204030203"/>
                <a:sym typeface="Lato" panose="020F0502020204030203"/>
              </a:rPr>
              <a:t> llama la </a:t>
            </a:r>
            <a:r>
              <a:rPr lang="en-US" sz="4000" b="1" dirty="0" err="1">
                <a:solidFill>
                  <a:schemeClr val="dk1"/>
                </a:solidFill>
                <a:latin typeface="Lato" panose="020F0502020204030203"/>
                <a:ea typeface="Lato" panose="020F0502020204030203"/>
                <a:cs typeface="Lato" panose="020F0502020204030203"/>
                <a:sym typeface="Lato" panose="020F0502020204030203"/>
              </a:rPr>
              <a:t>atención</a:t>
            </a:r>
            <a:r>
              <a:rPr lang="en-US" sz="4000" b="1" dirty="0">
                <a:solidFill>
                  <a:schemeClr val="dk1"/>
                </a:solidFill>
                <a:latin typeface="Lato" panose="020F0502020204030203"/>
                <a:ea typeface="Lato" panose="020F0502020204030203"/>
                <a:cs typeface="Lato" panose="020F0502020204030203"/>
                <a:sym typeface="Lato" panose="020F0502020204030203"/>
              </a:rPr>
              <a:t>?  ¿Por </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a:extLst>
              <a:ext uri="{FF2B5EF4-FFF2-40B4-BE49-F238E27FC236}">
                <a16:creationId xmlns:a16="http://schemas.microsoft.com/office/drawing/2014/main" id="{56B25692-5B70-8FE1-44F8-A7C31647C1B7}"/>
              </a:ext>
            </a:extLst>
          </p:cNvPr>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20635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0C197D71-D3E4-86CB-6266-7BBF399A5950}"/>
            </a:ext>
          </a:extLst>
        </p:cNvPr>
        <p:cNvGrpSpPr/>
        <p:nvPr/>
      </p:nvGrpSpPr>
      <p:grpSpPr>
        <a:xfrm>
          <a:off x="0" y="0"/>
          <a:ext cx="0" cy="0"/>
          <a:chOff x="0" y="0"/>
          <a:chExt cx="0" cy="0"/>
        </a:xfrm>
      </p:grpSpPr>
      <p:sp>
        <p:nvSpPr>
          <p:cNvPr id="201" name="Google Shape;201;g2bbbfad2734_0_54">
            <a:extLst>
              <a:ext uri="{FF2B5EF4-FFF2-40B4-BE49-F238E27FC236}">
                <a16:creationId xmlns:a16="http://schemas.microsoft.com/office/drawing/2014/main" id="{25A48A9E-1BBA-90AD-4124-30F638D492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a:extLst>
              <a:ext uri="{FF2B5EF4-FFF2-40B4-BE49-F238E27FC236}">
                <a16:creationId xmlns:a16="http://schemas.microsoft.com/office/drawing/2014/main" id="{57B9671D-FAED-DEDE-8673-44FC4C4B5809}"/>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a:extLst>
              <a:ext uri="{FF2B5EF4-FFF2-40B4-BE49-F238E27FC236}">
                <a16:creationId xmlns:a16="http://schemas.microsoft.com/office/drawing/2014/main" id="{D900A68A-26CA-9341-9026-FA55A98C80CE}"/>
              </a:ext>
            </a:extLst>
          </p:cNvPr>
          <p:cNvSpPr txBox="1"/>
          <p:nvPr/>
        </p:nvSpPr>
        <p:spPr>
          <a:xfrm>
            <a:off x="2120345" y="289924"/>
            <a:ext cx="8589900" cy="13233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4000" b="1" i="1" dirty="0">
                <a:solidFill>
                  <a:srgbClr val="009444"/>
                </a:solidFill>
                <a:latin typeface="Lato" panose="020F0502020204030203"/>
                <a:ea typeface="Lato" panose="020F0502020204030203"/>
                <a:cs typeface="Lato" panose="020F0502020204030203"/>
                <a:sym typeface="Lato" panose="020F0502020204030203"/>
              </a:rPr>
              <a:t>¿</a:t>
            </a:r>
            <a:r>
              <a:rPr lang="en-US" sz="4000" b="1" i="1" dirty="0" err="1">
                <a:solidFill>
                  <a:srgbClr val="009444"/>
                </a:solidFill>
                <a:latin typeface="Lato" panose="020F0502020204030203"/>
                <a:ea typeface="Lato" panose="020F0502020204030203"/>
                <a:cs typeface="Lato" panose="020F0502020204030203"/>
                <a:sym typeface="Lato" panose="020F0502020204030203"/>
              </a:rPr>
              <a:t>Cuál</a:t>
            </a:r>
            <a:r>
              <a:rPr lang="en-US" sz="4000" b="1" i="1" dirty="0">
                <a:solidFill>
                  <a:srgbClr val="009444"/>
                </a:solidFill>
                <a:latin typeface="Lato" panose="020F0502020204030203"/>
                <a:ea typeface="Lato" panose="020F0502020204030203"/>
                <a:cs typeface="Lato" panose="020F0502020204030203"/>
                <a:sym typeface="Lato" panose="020F0502020204030203"/>
              </a:rPr>
              <a:t> de </a:t>
            </a:r>
            <a:r>
              <a:rPr lang="en-US" sz="4000" b="1" i="1" dirty="0" err="1">
                <a:solidFill>
                  <a:srgbClr val="009444"/>
                </a:solidFill>
                <a:latin typeface="Lato" panose="020F0502020204030203"/>
                <a:ea typeface="Lato" panose="020F0502020204030203"/>
                <a:cs typeface="Lato" panose="020F0502020204030203"/>
                <a:sym typeface="Lato" panose="020F0502020204030203"/>
              </a:rPr>
              <a:t>los</a:t>
            </a:r>
            <a:r>
              <a:rPr lang="en-US" sz="4000" b="1" i="1" dirty="0">
                <a:solidFill>
                  <a:srgbClr val="009444"/>
                </a:solidFill>
                <a:latin typeface="Lato" panose="020F0502020204030203"/>
                <a:ea typeface="Lato" panose="020F0502020204030203"/>
                <a:cs typeface="Lato" panose="020F0502020204030203"/>
                <a:sym typeface="Lato" panose="020F0502020204030203"/>
              </a:rPr>
              <a:t> 4 </a:t>
            </a:r>
            <a:r>
              <a:rPr lang="en-US" sz="4000" b="1" i="1" dirty="0" err="1">
                <a:solidFill>
                  <a:srgbClr val="009444"/>
                </a:solidFill>
                <a:latin typeface="Lato" panose="020F0502020204030203"/>
                <a:ea typeface="Lato" panose="020F0502020204030203"/>
                <a:cs typeface="Lato" panose="020F0502020204030203"/>
                <a:sym typeface="Lato" panose="020F0502020204030203"/>
              </a:rPr>
              <a:t>más</a:t>
            </a:r>
            <a:r>
              <a:rPr lang="en-US" sz="4000" b="1" i="1" dirty="0">
                <a:solidFill>
                  <a:srgbClr val="009444"/>
                </a:solidFill>
                <a:latin typeface="Lato" panose="020F0502020204030203"/>
                <a:ea typeface="Lato" panose="020F0502020204030203"/>
                <a:cs typeface="Lato" panose="020F0502020204030203"/>
                <a:sym typeface="Lato" panose="020F0502020204030203"/>
              </a:rPr>
              <a:t> </a:t>
            </a:r>
            <a:r>
              <a:rPr lang="en-US" sz="4000" b="1" i="1" dirty="0" err="1">
                <a:solidFill>
                  <a:srgbClr val="009444"/>
                </a:solidFill>
                <a:latin typeface="Lato" panose="020F0502020204030203"/>
                <a:ea typeface="Lato" panose="020F0502020204030203"/>
                <a:cs typeface="Lato" panose="020F0502020204030203"/>
                <a:sym typeface="Lato" panose="020F0502020204030203"/>
              </a:rPr>
              <a:t>te</a:t>
            </a:r>
            <a:r>
              <a:rPr lang="en-US" sz="4000" b="1" i="1" dirty="0">
                <a:solidFill>
                  <a:srgbClr val="009444"/>
                </a:solidFill>
                <a:latin typeface="Lato" panose="020F0502020204030203"/>
                <a:ea typeface="Lato" panose="020F0502020204030203"/>
                <a:cs typeface="Lato" panose="020F0502020204030203"/>
                <a:sym typeface="Lato" panose="020F0502020204030203"/>
              </a:rPr>
              <a:t> llama la </a:t>
            </a:r>
            <a:r>
              <a:rPr lang="en-US" sz="4000" b="1" i="1" dirty="0" err="1">
                <a:solidFill>
                  <a:srgbClr val="009444"/>
                </a:solidFill>
                <a:latin typeface="Lato" panose="020F0502020204030203"/>
                <a:ea typeface="Lato" panose="020F0502020204030203"/>
                <a:cs typeface="Lato" panose="020F0502020204030203"/>
                <a:sym typeface="Lato" panose="020F0502020204030203"/>
              </a:rPr>
              <a:t>atención</a:t>
            </a:r>
            <a:r>
              <a:rPr lang="en-US" sz="4000" b="1" i="1" dirty="0">
                <a:solidFill>
                  <a:srgbClr val="009444"/>
                </a:solidFill>
                <a:latin typeface="Lato" panose="020F0502020204030203"/>
                <a:ea typeface="Lato" panose="020F0502020204030203"/>
                <a:cs typeface="Lato" panose="020F0502020204030203"/>
                <a:sym typeface="Lato" panose="020F0502020204030203"/>
              </a:rPr>
              <a:t>?  ¿Por </a:t>
            </a:r>
            <a:r>
              <a:rPr lang="en-US" sz="4000" b="1" i="1" dirty="0" err="1">
                <a:solidFill>
                  <a:srgbClr val="009444"/>
                </a:solidFill>
                <a:latin typeface="Lato" panose="020F0502020204030203"/>
                <a:ea typeface="Lato" panose="020F0502020204030203"/>
                <a:cs typeface="Lato" panose="020F0502020204030203"/>
                <a:sym typeface="Lato" panose="020F0502020204030203"/>
              </a:rPr>
              <a:t>qué</a:t>
            </a:r>
            <a:r>
              <a:rPr lang="en-US" sz="4000" b="1" i="1" dirty="0">
                <a:solidFill>
                  <a:srgbClr val="009444"/>
                </a:solidFill>
                <a:latin typeface="Lato" panose="020F0502020204030203"/>
                <a:ea typeface="Lato" panose="020F0502020204030203"/>
                <a:cs typeface="Lato" panose="020F0502020204030203"/>
                <a:sym typeface="Lato" panose="020F0502020204030203"/>
              </a:rPr>
              <a:t>?</a:t>
            </a:r>
            <a:endParaRPr sz="4000" b="1" i="1" dirty="0">
              <a:solidFill>
                <a:srgbClr val="009444"/>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a:extLst>
              <a:ext uri="{FF2B5EF4-FFF2-40B4-BE49-F238E27FC236}">
                <a16:creationId xmlns:a16="http://schemas.microsoft.com/office/drawing/2014/main" id="{B07B738A-3815-AF66-85A6-F8CCF57857D7}"/>
              </a:ext>
            </a:extLst>
          </p:cNvPr>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03;g2bbbfad2734_0_54">
            <a:extLst>
              <a:ext uri="{FF2B5EF4-FFF2-40B4-BE49-F238E27FC236}">
                <a16:creationId xmlns:a16="http://schemas.microsoft.com/office/drawing/2014/main" id="{683F81BA-4A5E-EDA7-D642-D24E36E97F64}"/>
              </a:ext>
            </a:extLst>
          </p:cNvPr>
          <p:cNvSpPr txBox="1"/>
          <p:nvPr/>
        </p:nvSpPr>
        <p:spPr>
          <a:xfrm>
            <a:off x="3125455" y="2247977"/>
            <a:ext cx="8589900" cy="378561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s-PY" sz="4000" b="1" dirty="0">
                <a:solidFill>
                  <a:schemeClr val="dk1"/>
                </a:solidFill>
                <a:latin typeface="Lato" panose="020F0502020204030203"/>
                <a:ea typeface="Lato" panose="020F0502020204030203"/>
                <a:cs typeface="Lato" panose="020F0502020204030203"/>
                <a:sym typeface="Lato" panose="020F0502020204030203"/>
              </a:rPr>
              <a:t>Santiago 1:27 Delante de Dios, la religión pura y sin mancha consiste en ayudar a los huérfanos y a las viudas en sus aflicciones, y en mantenerse limpio de la maldad de este mundo.</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spTree>
    <p:extLst>
      <p:ext uri="{BB962C8B-B14F-4D97-AF65-F5344CB8AC3E}">
        <p14:creationId xmlns:p14="http://schemas.microsoft.com/office/powerpoint/2010/main" val="2738314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30589982-50C1-94E2-5B45-C38392FFBDBB}"/>
            </a:ext>
          </a:extLst>
        </p:cNvPr>
        <p:cNvGrpSpPr/>
        <p:nvPr/>
      </p:nvGrpSpPr>
      <p:grpSpPr>
        <a:xfrm>
          <a:off x="0" y="0"/>
          <a:ext cx="0" cy="0"/>
          <a:chOff x="0" y="0"/>
          <a:chExt cx="0" cy="0"/>
        </a:xfrm>
      </p:grpSpPr>
      <p:sp>
        <p:nvSpPr>
          <p:cNvPr id="201" name="Google Shape;201;g2bbbfad2734_0_54">
            <a:extLst>
              <a:ext uri="{FF2B5EF4-FFF2-40B4-BE49-F238E27FC236}">
                <a16:creationId xmlns:a16="http://schemas.microsoft.com/office/drawing/2014/main" id="{599E225D-8257-99D4-6EAB-DC1FDE83309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a:extLst>
              <a:ext uri="{FF2B5EF4-FFF2-40B4-BE49-F238E27FC236}">
                <a16:creationId xmlns:a16="http://schemas.microsoft.com/office/drawing/2014/main" id="{38824126-5F6A-A1DD-17A1-0AA20F0021E3}"/>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a:extLst>
              <a:ext uri="{FF2B5EF4-FFF2-40B4-BE49-F238E27FC236}">
                <a16:creationId xmlns:a16="http://schemas.microsoft.com/office/drawing/2014/main" id="{8BD7EA54-F1E7-2A2F-7E0D-9202B6E524CF}"/>
              </a:ext>
            </a:extLst>
          </p:cNvPr>
          <p:cNvSpPr txBox="1"/>
          <p:nvPr/>
        </p:nvSpPr>
        <p:spPr>
          <a:xfrm>
            <a:off x="2120345" y="289924"/>
            <a:ext cx="8589900" cy="13233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4000" b="1" i="1" dirty="0">
                <a:solidFill>
                  <a:srgbClr val="009444"/>
                </a:solidFill>
                <a:latin typeface="Lato" panose="020F0502020204030203"/>
                <a:ea typeface="Lato" panose="020F0502020204030203"/>
                <a:cs typeface="Lato" panose="020F0502020204030203"/>
                <a:sym typeface="Lato" panose="020F0502020204030203"/>
              </a:rPr>
              <a:t>¿</a:t>
            </a:r>
            <a:r>
              <a:rPr lang="en-US" sz="4000" b="1" i="1" dirty="0" err="1">
                <a:solidFill>
                  <a:srgbClr val="009444"/>
                </a:solidFill>
                <a:latin typeface="Lato" panose="020F0502020204030203"/>
                <a:ea typeface="Lato" panose="020F0502020204030203"/>
                <a:cs typeface="Lato" panose="020F0502020204030203"/>
                <a:sym typeface="Lato" panose="020F0502020204030203"/>
              </a:rPr>
              <a:t>Cuál</a:t>
            </a:r>
            <a:r>
              <a:rPr lang="en-US" sz="4000" b="1" i="1" dirty="0">
                <a:solidFill>
                  <a:srgbClr val="009444"/>
                </a:solidFill>
                <a:latin typeface="Lato" panose="020F0502020204030203"/>
                <a:ea typeface="Lato" panose="020F0502020204030203"/>
                <a:cs typeface="Lato" panose="020F0502020204030203"/>
                <a:sym typeface="Lato" panose="020F0502020204030203"/>
              </a:rPr>
              <a:t> de </a:t>
            </a:r>
            <a:r>
              <a:rPr lang="en-US" sz="4000" b="1" i="1" dirty="0" err="1">
                <a:solidFill>
                  <a:srgbClr val="009444"/>
                </a:solidFill>
                <a:latin typeface="Lato" panose="020F0502020204030203"/>
                <a:ea typeface="Lato" panose="020F0502020204030203"/>
                <a:cs typeface="Lato" panose="020F0502020204030203"/>
                <a:sym typeface="Lato" panose="020F0502020204030203"/>
              </a:rPr>
              <a:t>los</a:t>
            </a:r>
            <a:r>
              <a:rPr lang="en-US" sz="4000" b="1" i="1" dirty="0">
                <a:solidFill>
                  <a:srgbClr val="009444"/>
                </a:solidFill>
                <a:latin typeface="Lato" panose="020F0502020204030203"/>
                <a:ea typeface="Lato" panose="020F0502020204030203"/>
                <a:cs typeface="Lato" panose="020F0502020204030203"/>
                <a:sym typeface="Lato" panose="020F0502020204030203"/>
              </a:rPr>
              <a:t> 4 </a:t>
            </a:r>
            <a:r>
              <a:rPr lang="en-US" sz="4000" b="1" i="1" dirty="0" err="1">
                <a:solidFill>
                  <a:srgbClr val="009444"/>
                </a:solidFill>
                <a:latin typeface="Lato" panose="020F0502020204030203"/>
                <a:ea typeface="Lato" panose="020F0502020204030203"/>
                <a:cs typeface="Lato" panose="020F0502020204030203"/>
                <a:sym typeface="Lato" panose="020F0502020204030203"/>
              </a:rPr>
              <a:t>más</a:t>
            </a:r>
            <a:r>
              <a:rPr lang="en-US" sz="4000" b="1" i="1" dirty="0">
                <a:solidFill>
                  <a:srgbClr val="009444"/>
                </a:solidFill>
                <a:latin typeface="Lato" panose="020F0502020204030203"/>
                <a:ea typeface="Lato" panose="020F0502020204030203"/>
                <a:cs typeface="Lato" panose="020F0502020204030203"/>
                <a:sym typeface="Lato" panose="020F0502020204030203"/>
              </a:rPr>
              <a:t> </a:t>
            </a:r>
            <a:r>
              <a:rPr lang="en-US" sz="4000" b="1" i="1" dirty="0" err="1">
                <a:solidFill>
                  <a:srgbClr val="009444"/>
                </a:solidFill>
                <a:latin typeface="Lato" panose="020F0502020204030203"/>
                <a:ea typeface="Lato" panose="020F0502020204030203"/>
                <a:cs typeface="Lato" panose="020F0502020204030203"/>
                <a:sym typeface="Lato" panose="020F0502020204030203"/>
              </a:rPr>
              <a:t>te</a:t>
            </a:r>
            <a:r>
              <a:rPr lang="en-US" sz="4000" b="1" i="1" dirty="0">
                <a:solidFill>
                  <a:srgbClr val="009444"/>
                </a:solidFill>
                <a:latin typeface="Lato" panose="020F0502020204030203"/>
                <a:ea typeface="Lato" panose="020F0502020204030203"/>
                <a:cs typeface="Lato" panose="020F0502020204030203"/>
                <a:sym typeface="Lato" panose="020F0502020204030203"/>
              </a:rPr>
              <a:t> llama la </a:t>
            </a:r>
            <a:r>
              <a:rPr lang="en-US" sz="4000" b="1" i="1" dirty="0" err="1">
                <a:solidFill>
                  <a:srgbClr val="009444"/>
                </a:solidFill>
                <a:latin typeface="Lato" panose="020F0502020204030203"/>
                <a:ea typeface="Lato" panose="020F0502020204030203"/>
                <a:cs typeface="Lato" panose="020F0502020204030203"/>
                <a:sym typeface="Lato" panose="020F0502020204030203"/>
              </a:rPr>
              <a:t>atención</a:t>
            </a:r>
            <a:r>
              <a:rPr lang="en-US" sz="4000" b="1" i="1" dirty="0">
                <a:solidFill>
                  <a:srgbClr val="009444"/>
                </a:solidFill>
                <a:latin typeface="Lato" panose="020F0502020204030203"/>
                <a:ea typeface="Lato" panose="020F0502020204030203"/>
                <a:cs typeface="Lato" panose="020F0502020204030203"/>
                <a:sym typeface="Lato" panose="020F0502020204030203"/>
              </a:rPr>
              <a:t>?  ¿Por </a:t>
            </a:r>
            <a:r>
              <a:rPr lang="en-US" sz="4000" b="1" i="1" dirty="0" err="1">
                <a:solidFill>
                  <a:srgbClr val="009444"/>
                </a:solidFill>
                <a:latin typeface="Lato" panose="020F0502020204030203"/>
                <a:ea typeface="Lato" panose="020F0502020204030203"/>
                <a:cs typeface="Lato" panose="020F0502020204030203"/>
                <a:sym typeface="Lato" panose="020F0502020204030203"/>
              </a:rPr>
              <a:t>qué</a:t>
            </a:r>
            <a:r>
              <a:rPr lang="en-US" sz="4000" b="1" i="1" dirty="0">
                <a:solidFill>
                  <a:srgbClr val="009444"/>
                </a:solidFill>
                <a:latin typeface="Lato" panose="020F0502020204030203"/>
                <a:ea typeface="Lato" panose="020F0502020204030203"/>
                <a:cs typeface="Lato" panose="020F0502020204030203"/>
                <a:sym typeface="Lato" panose="020F0502020204030203"/>
              </a:rPr>
              <a:t>?</a:t>
            </a:r>
            <a:endParaRPr sz="4000" b="1" i="1" dirty="0">
              <a:solidFill>
                <a:srgbClr val="009444"/>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a:extLst>
              <a:ext uri="{FF2B5EF4-FFF2-40B4-BE49-F238E27FC236}">
                <a16:creationId xmlns:a16="http://schemas.microsoft.com/office/drawing/2014/main" id="{E2404C6B-1ADA-A5C8-EA0D-A9D5E874683A}"/>
              </a:ext>
            </a:extLst>
          </p:cNvPr>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03;g2bbbfad2734_0_54">
            <a:extLst>
              <a:ext uri="{FF2B5EF4-FFF2-40B4-BE49-F238E27FC236}">
                <a16:creationId xmlns:a16="http://schemas.microsoft.com/office/drawing/2014/main" id="{A7C95F5C-8F10-CFCC-75BD-E5F4DF2DA602}"/>
              </a:ext>
            </a:extLst>
          </p:cNvPr>
          <p:cNvSpPr txBox="1"/>
          <p:nvPr/>
        </p:nvSpPr>
        <p:spPr>
          <a:xfrm>
            <a:off x="3125455" y="2247977"/>
            <a:ext cx="8589900" cy="452427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s-PY" sz="3600" b="1" dirty="0">
                <a:solidFill>
                  <a:schemeClr val="dk1"/>
                </a:solidFill>
                <a:latin typeface="Lato" panose="020F0502020204030203"/>
                <a:ea typeface="Lato" panose="020F0502020204030203"/>
                <a:cs typeface="Lato" panose="020F0502020204030203"/>
                <a:sym typeface="Lato" panose="020F0502020204030203"/>
              </a:rPr>
              <a:t>Santiago 2:15-16 Si un hermano o una hermana están desnudos, y no tienen el alimento necesario para cada día, y alguno de ustedes les dice: «Vayan tranquilos; abríguense y coman hasta quedar satisfechos», pero no les da lo necesario para el cuerpo, ¿de qué sirve eso?</a:t>
            </a:r>
          </a:p>
        </p:txBody>
      </p:sp>
    </p:spTree>
    <p:extLst>
      <p:ext uri="{BB962C8B-B14F-4D97-AF65-F5344CB8AC3E}">
        <p14:creationId xmlns:p14="http://schemas.microsoft.com/office/powerpoint/2010/main" val="370975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1070C0BF-25F2-28E5-62C4-9EADAAA6C629}"/>
            </a:ext>
          </a:extLst>
        </p:cNvPr>
        <p:cNvGrpSpPr/>
        <p:nvPr/>
      </p:nvGrpSpPr>
      <p:grpSpPr>
        <a:xfrm>
          <a:off x="0" y="0"/>
          <a:ext cx="0" cy="0"/>
          <a:chOff x="0" y="0"/>
          <a:chExt cx="0" cy="0"/>
        </a:xfrm>
      </p:grpSpPr>
      <p:sp>
        <p:nvSpPr>
          <p:cNvPr id="201" name="Google Shape;201;g2bbbfad2734_0_54">
            <a:extLst>
              <a:ext uri="{FF2B5EF4-FFF2-40B4-BE49-F238E27FC236}">
                <a16:creationId xmlns:a16="http://schemas.microsoft.com/office/drawing/2014/main" id="{661771B8-DE83-10FA-CED2-05318124276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a:extLst>
              <a:ext uri="{FF2B5EF4-FFF2-40B4-BE49-F238E27FC236}">
                <a16:creationId xmlns:a16="http://schemas.microsoft.com/office/drawing/2014/main" id="{CEFF8D12-F929-C20A-B4D1-0735924FB697}"/>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a:extLst>
              <a:ext uri="{FF2B5EF4-FFF2-40B4-BE49-F238E27FC236}">
                <a16:creationId xmlns:a16="http://schemas.microsoft.com/office/drawing/2014/main" id="{7077EBFA-DE64-53FB-B398-50033EB7FFD5}"/>
              </a:ext>
            </a:extLst>
          </p:cNvPr>
          <p:cNvSpPr txBox="1"/>
          <p:nvPr/>
        </p:nvSpPr>
        <p:spPr>
          <a:xfrm>
            <a:off x="2120345" y="289924"/>
            <a:ext cx="8589900" cy="13233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4000" b="1" i="1" dirty="0">
                <a:solidFill>
                  <a:srgbClr val="009444"/>
                </a:solidFill>
                <a:latin typeface="Lato" panose="020F0502020204030203"/>
                <a:ea typeface="Lato" panose="020F0502020204030203"/>
                <a:cs typeface="Lato" panose="020F0502020204030203"/>
                <a:sym typeface="Lato" panose="020F0502020204030203"/>
              </a:rPr>
              <a:t>¿</a:t>
            </a:r>
            <a:r>
              <a:rPr lang="en-US" sz="4000" b="1" i="1" dirty="0" err="1">
                <a:solidFill>
                  <a:srgbClr val="009444"/>
                </a:solidFill>
                <a:latin typeface="Lato" panose="020F0502020204030203"/>
                <a:ea typeface="Lato" panose="020F0502020204030203"/>
                <a:cs typeface="Lato" panose="020F0502020204030203"/>
                <a:sym typeface="Lato" panose="020F0502020204030203"/>
              </a:rPr>
              <a:t>Cuál</a:t>
            </a:r>
            <a:r>
              <a:rPr lang="en-US" sz="4000" b="1" i="1" dirty="0">
                <a:solidFill>
                  <a:srgbClr val="009444"/>
                </a:solidFill>
                <a:latin typeface="Lato" panose="020F0502020204030203"/>
                <a:ea typeface="Lato" panose="020F0502020204030203"/>
                <a:cs typeface="Lato" panose="020F0502020204030203"/>
                <a:sym typeface="Lato" panose="020F0502020204030203"/>
              </a:rPr>
              <a:t> de </a:t>
            </a:r>
            <a:r>
              <a:rPr lang="en-US" sz="4000" b="1" i="1" dirty="0" err="1">
                <a:solidFill>
                  <a:srgbClr val="009444"/>
                </a:solidFill>
                <a:latin typeface="Lato" panose="020F0502020204030203"/>
                <a:ea typeface="Lato" panose="020F0502020204030203"/>
                <a:cs typeface="Lato" panose="020F0502020204030203"/>
                <a:sym typeface="Lato" panose="020F0502020204030203"/>
              </a:rPr>
              <a:t>los</a:t>
            </a:r>
            <a:r>
              <a:rPr lang="en-US" sz="4000" b="1" i="1" dirty="0">
                <a:solidFill>
                  <a:srgbClr val="009444"/>
                </a:solidFill>
                <a:latin typeface="Lato" panose="020F0502020204030203"/>
                <a:ea typeface="Lato" panose="020F0502020204030203"/>
                <a:cs typeface="Lato" panose="020F0502020204030203"/>
                <a:sym typeface="Lato" panose="020F0502020204030203"/>
              </a:rPr>
              <a:t> 4 </a:t>
            </a:r>
            <a:r>
              <a:rPr lang="en-US" sz="4000" b="1" i="1" dirty="0" err="1">
                <a:solidFill>
                  <a:srgbClr val="009444"/>
                </a:solidFill>
                <a:latin typeface="Lato" panose="020F0502020204030203"/>
                <a:ea typeface="Lato" panose="020F0502020204030203"/>
                <a:cs typeface="Lato" panose="020F0502020204030203"/>
                <a:sym typeface="Lato" panose="020F0502020204030203"/>
              </a:rPr>
              <a:t>más</a:t>
            </a:r>
            <a:r>
              <a:rPr lang="en-US" sz="4000" b="1" i="1" dirty="0">
                <a:solidFill>
                  <a:srgbClr val="009444"/>
                </a:solidFill>
                <a:latin typeface="Lato" panose="020F0502020204030203"/>
                <a:ea typeface="Lato" panose="020F0502020204030203"/>
                <a:cs typeface="Lato" panose="020F0502020204030203"/>
                <a:sym typeface="Lato" panose="020F0502020204030203"/>
              </a:rPr>
              <a:t> </a:t>
            </a:r>
            <a:r>
              <a:rPr lang="en-US" sz="4000" b="1" i="1" dirty="0" err="1">
                <a:solidFill>
                  <a:srgbClr val="009444"/>
                </a:solidFill>
                <a:latin typeface="Lato" panose="020F0502020204030203"/>
                <a:ea typeface="Lato" panose="020F0502020204030203"/>
                <a:cs typeface="Lato" panose="020F0502020204030203"/>
                <a:sym typeface="Lato" panose="020F0502020204030203"/>
              </a:rPr>
              <a:t>te</a:t>
            </a:r>
            <a:r>
              <a:rPr lang="en-US" sz="4000" b="1" i="1" dirty="0">
                <a:solidFill>
                  <a:srgbClr val="009444"/>
                </a:solidFill>
                <a:latin typeface="Lato" panose="020F0502020204030203"/>
                <a:ea typeface="Lato" panose="020F0502020204030203"/>
                <a:cs typeface="Lato" panose="020F0502020204030203"/>
                <a:sym typeface="Lato" panose="020F0502020204030203"/>
              </a:rPr>
              <a:t> llama la </a:t>
            </a:r>
            <a:r>
              <a:rPr lang="en-US" sz="4000" b="1" i="1" dirty="0" err="1">
                <a:solidFill>
                  <a:srgbClr val="009444"/>
                </a:solidFill>
                <a:latin typeface="Lato" panose="020F0502020204030203"/>
                <a:ea typeface="Lato" panose="020F0502020204030203"/>
                <a:cs typeface="Lato" panose="020F0502020204030203"/>
                <a:sym typeface="Lato" panose="020F0502020204030203"/>
              </a:rPr>
              <a:t>atención</a:t>
            </a:r>
            <a:r>
              <a:rPr lang="en-US" sz="4000" b="1" i="1" dirty="0">
                <a:solidFill>
                  <a:srgbClr val="009444"/>
                </a:solidFill>
                <a:latin typeface="Lato" panose="020F0502020204030203"/>
                <a:ea typeface="Lato" panose="020F0502020204030203"/>
                <a:cs typeface="Lato" panose="020F0502020204030203"/>
                <a:sym typeface="Lato" panose="020F0502020204030203"/>
              </a:rPr>
              <a:t>?  ¿Por </a:t>
            </a:r>
            <a:r>
              <a:rPr lang="en-US" sz="4000" b="1" i="1" dirty="0" err="1">
                <a:solidFill>
                  <a:srgbClr val="009444"/>
                </a:solidFill>
                <a:latin typeface="Lato" panose="020F0502020204030203"/>
                <a:ea typeface="Lato" panose="020F0502020204030203"/>
                <a:cs typeface="Lato" panose="020F0502020204030203"/>
                <a:sym typeface="Lato" panose="020F0502020204030203"/>
              </a:rPr>
              <a:t>qué</a:t>
            </a:r>
            <a:r>
              <a:rPr lang="en-US" sz="4000" b="1" i="1" dirty="0">
                <a:solidFill>
                  <a:srgbClr val="009444"/>
                </a:solidFill>
                <a:latin typeface="Lato" panose="020F0502020204030203"/>
                <a:ea typeface="Lato" panose="020F0502020204030203"/>
                <a:cs typeface="Lato" panose="020F0502020204030203"/>
                <a:sym typeface="Lato" panose="020F0502020204030203"/>
              </a:rPr>
              <a:t>?</a:t>
            </a:r>
            <a:endParaRPr sz="4000" b="1" i="1" dirty="0">
              <a:solidFill>
                <a:srgbClr val="009444"/>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a:extLst>
              <a:ext uri="{FF2B5EF4-FFF2-40B4-BE49-F238E27FC236}">
                <a16:creationId xmlns:a16="http://schemas.microsoft.com/office/drawing/2014/main" id="{32B7A6DA-CA4D-0026-D5C1-22843243802F}"/>
              </a:ext>
            </a:extLst>
          </p:cNvPr>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03;g2bbbfad2734_0_54">
            <a:extLst>
              <a:ext uri="{FF2B5EF4-FFF2-40B4-BE49-F238E27FC236}">
                <a16:creationId xmlns:a16="http://schemas.microsoft.com/office/drawing/2014/main" id="{7F7866D1-E1E3-1D34-2CE3-1ED1D6BE8EE3}"/>
              </a:ext>
            </a:extLst>
          </p:cNvPr>
          <p:cNvSpPr txBox="1"/>
          <p:nvPr/>
        </p:nvSpPr>
        <p:spPr>
          <a:xfrm>
            <a:off x="3125455" y="2036142"/>
            <a:ext cx="8589900" cy="452427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s-PY" sz="3200" b="1">
                <a:solidFill>
                  <a:schemeClr val="dk1"/>
                </a:solidFill>
                <a:latin typeface="Lato" panose="020F0502020204030203"/>
                <a:ea typeface="Lato" panose="020F0502020204030203"/>
                <a:cs typeface="Lato" panose="020F0502020204030203"/>
                <a:sym typeface="Lato" panose="020F0502020204030203"/>
              </a:rPr>
              <a:t>Mateo 25: 34-36  …entonces </a:t>
            </a:r>
            <a:r>
              <a:rPr lang="es-PY" sz="3200" b="1" dirty="0">
                <a:solidFill>
                  <a:schemeClr val="dk1"/>
                </a:solidFill>
                <a:latin typeface="Lato" panose="020F0502020204030203"/>
                <a:ea typeface="Lato" panose="020F0502020204030203"/>
                <a:cs typeface="Lato" panose="020F0502020204030203"/>
                <a:sym typeface="Lato" panose="020F0502020204030203"/>
              </a:rPr>
              <a:t>el Rey dirá a los de su derecha: “Vengan, benditos de mi Padre, y hereden el reino preparado para ustedes desde la fundación del mundo. 35 Porque tuve hambre, y ustedes me dieron de comer; tuve sed, y me dieron de beber; fui forastero, y me recibieron; 36 estuve desnudo, y me cubrieron; estuve enfermo, y me visitaron; estuve en la cárcel, y vinieron a visitarme.”</a:t>
            </a:r>
          </a:p>
        </p:txBody>
      </p:sp>
    </p:spTree>
    <p:extLst>
      <p:ext uri="{BB962C8B-B14F-4D97-AF65-F5344CB8AC3E}">
        <p14:creationId xmlns:p14="http://schemas.microsoft.com/office/powerpoint/2010/main" val="222002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690DB987-19BC-C86D-7C01-8ACE10394AA9}"/>
            </a:ext>
          </a:extLst>
        </p:cNvPr>
        <p:cNvGrpSpPr/>
        <p:nvPr/>
      </p:nvGrpSpPr>
      <p:grpSpPr>
        <a:xfrm>
          <a:off x="0" y="0"/>
          <a:ext cx="0" cy="0"/>
          <a:chOff x="0" y="0"/>
          <a:chExt cx="0" cy="0"/>
        </a:xfrm>
      </p:grpSpPr>
      <p:sp>
        <p:nvSpPr>
          <p:cNvPr id="201" name="Google Shape;201;g2bbbfad2734_0_54">
            <a:extLst>
              <a:ext uri="{FF2B5EF4-FFF2-40B4-BE49-F238E27FC236}">
                <a16:creationId xmlns:a16="http://schemas.microsoft.com/office/drawing/2014/main" id="{D279F89D-0344-823F-E774-125DC49414D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a:extLst>
              <a:ext uri="{FF2B5EF4-FFF2-40B4-BE49-F238E27FC236}">
                <a16:creationId xmlns:a16="http://schemas.microsoft.com/office/drawing/2014/main" id="{B3E7ABF5-DBF2-3512-066F-F7CBCB75E419}"/>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a:extLst>
              <a:ext uri="{FF2B5EF4-FFF2-40B4-BE49-F238E27FC236}">
                <a16:creationId xmlns:a16="http://schemas.microsoft.com/office/drawing/2014/main" id="{176E62CC-DAEF-9BC8-9BCD-20FEE243138C}"/>
              </a:ext>
            </a:extLst>
          </p:cNvPr>
          <p:cNvSpPr txBox="1"/>
          <p:nvPr/>
        </p:nvSpPr>
        <p:spPr>
          <a:xfrm>
            <a:off x="2120345" y="289924"/>
            <a:ext cx="8589900" cy="13233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4000" b="1" i="1" dirty="0">
                <a:solidFill>
                  <a:srgbClr val="009444"/>
                </a:solidFill>
                <a:latin typeface="Lato" panose="020F0502020204030203"/>
                <a:ea typeface="Lato" panose="020F0502020204030203"/>
                <a:cs typeface="Lato" panose="020F0502020204030203"/>
                <a:sym typeface="Lato" panose="020F0502020204030203"/>
              </a:rPr>
              <a:t>¿</a:t>
            </a:r>
            <a:r>
              <a:rPr lang="en-US" sz="4000" b="1" i="1" dirty="0" err="1">
                <a:solidFill>
                  <a:srgbClr val="009444"/>
                </a:solidFill>
                <a:latin typeface="Lato" panose="020F0502020204030203"/>
                <a:ea typeface="Lato" panose="020F0502020204030203"/>
                <a:cs typeface="Lato" panose="020F0502020204030203"/>
                <a:sym typeface="Lato" panose="020F0502020204030203"/>
              </a:rPr>
              <a:t>Cuál</a:t>
            </a:r>
            <a:r>
              <a:rPr lang="en-US" sz="4000" b="1" i="1" dirty="0">
                <a:solidFill>
                  <a:srgbClr val="009444"/>
                </a:solidFill>
                <a:latin typeface="Lato" panose="020F0502020204030203"/>
                <a:ea typeface="Lato" panose="020F0502020204030203"/>
                <a:cs typeface="Lato" panose="020F0502020204030203"/>
                <a:sym typeface="Lato" panose="020F0502020204030203"/>
              </a:rPr>
              <a:t> de </a:t>
            </a:r>
            <a:r>
              <a:rPr lang="en-US" sz="4000" b="1" i="1" dirty="0" err="1">
                <a:solidFill>
                  <a:srgbClr val="009444"/>
                </a:solidFill>
                <a:latin typeface="Lato" panose="020F0502020204030203"/>
                <a:ea typeface="Lato" panose="020F0502020204030203"/>
                <a:cs typeface="Lato" panose="020F0502020204030203"/>
                <a:sym typeface="Lato" panose="020F0502020204030203"/>
              </a:rPr>
              <a:t>los</a:t>
            </a:r>
            <a:r>
              <a:rPr lang="en-US" sz="4000" b="1" i="1" dirty="0">
                <a:solidFill>
                  <a:srgbClr val="009444"/>
                </a:solidFill>
                <a:latin typeface="Lato" panose="020F0502020204030203"/>
                <a:ea typeface="Lato" panose="020F0502020204030203"/>
                <a:cs typeface="Lato" panose="020F0502020204030203"/>
                <a:sym typeface="Lato" panose="020F0502020204030203"/>
              </a:rPr>
              <a:t> 4 </a:t>
            </a:r>
            <a:r>
              <a:rPr lang="en-US" sz="4000" b="1" i="1" dirty="0" err="1">
                <a:solidFill>
                  <a:srgbClr val="009444"/>
                </a:solidFill>
                <a:latin typeface="Lato" panose="020F0502020204030203"/>
                <a:ea typeface="Lato" panose="020F0502020204030203"/>
                <a:cs typeface="Lato" panose="020F0502020204030203"/>
                <a:sym typeface="Lato" panose="020F0502020204030203"/>
              </a:rPr>
              <a:t>más</a:t>
            </a:r>
            <a:r>
              <a:rPr lang="en-US" sz="4000" b="1" i="1" dirty="0">
                <a:solidFill>
                  <a:srgbClr val="009444"/>
                </a:solidFill>
                <a:latin typeface="Lato" panose="020F0502020204030203"/>
                <a:ea typeface="Lato" panose="020F0502020204030203"/>
                <a:cs typeface="Lato" panose="020F0502020204030203"/>
                <a:sym typeface="Lato" panose="020F0502020204030203"/>
              </a:rPr>
              <a:t> </a:t>
            </a:r>
            <a:r>
              <a:rPr lang="en-US" sz="4000" b="1" i="1" dirty="0" err="1">
                <a:solidFill>
                  <a:srgbClr val="009444"/>
                </a:solidFill>
                <a:latin typeface="Lato" panose="020F0502020204030203"/>
                <a:ea typeface="Lato" panose="020F0502020204030203"/>
                <a:cs typeface="Lato" panose="020F0502020204030203"/>
                <a:sym typeface="Lato" panose="020F0502020204030203"/>
              </a:rPr>
              <a:t>te</a:t>
            </a:r>
            <a:r>
              <a:rPr lang="en-US" sz="4000" b="1" i="1" dirty="0">
                <a:solidFill>
                  <a:srgbClr val="009444"/>
                </a:solidFill>
                <a:latin typeface="Lato" panose="020F0502020204030203"/>
                <a:ea typeface="Lato" panose="020F0502020204030203"/>
                <a:cs typeface="Lato" panose="020F0502020204030203"/>
                <a:sym typeface="Lato" panose="020F0502020204030203"/>
              </a:rPr>
              <a:t> llama la </a:t>
            </a:r>
            <a:r>
              <a:rPr lang="en-US" sz="4000" b="1" i="1" dirty="0" err="1">
                <a:solidFill>
                  <a:srgbClr val="009444"/>
                </a:solidFill>
                <a:latin typeface="Lato" panose="020F0502020204030203"/>
                <a:ea typeface="Lato" panose="020F0502020204030203"/>
                <a:cs typeface="Lato" panose="020F0502020204030203"/>
                <a:sym typeface="Lato" panose="020F0502020204030203"/>
              </a:rPr>
              <a:t>atención</a:t>
            </a:r>
            <a:r>
              <a:rPr lang="en-US" sz="4000" b="1" i="1" dirty="0">
                <a:solidFill>
                  <a:srgbClr val="009444"/>
                </a:solidFill>
                <a:latin typeface="Lato" panose="020F0502020204030203"/>
                <a:ea typeface="Lato" panose="020F0502020204030203"/>
                <a:cs typeface="Lato" panose="020F0502020204030203"/>
                <a:sym typeface="Lato" panose="020F0502020204030203"/>
              </a:rPr>
              <a:t>?  ¿Por </a:t>
            </a:r>
            <a:r>
              <a:rPr lang="en-US" sz="4000" b="1" i="1" dirty="0" err="1">
                <a:solidFill>
                  <a:srgbClr val="009444"/>
                </a:solidFill>
                <a:latin typeface="Lato" panose="020F0502020204030203"/>
                <a:ea typeface="Lato" panose="020F0502020204030203"/>
                <a:cs typeface="Lato" panose="020F0502020204030203"/>
                <a:sym typeface="Lato" panose="020F0502020204030203"/>
              </a:rPr>
              <a:t>qué</a:t>
            </a:r>
            <a:r>
              <a:rPr lang="en-US" sz="4000" b="1" i="1" dirty="0">
                <a:solidFill>
                  <a:srgbClr val="009444"/>
                </a:solidFill>
                <a:latin typeface="Lato" panose="020F0502020204030203"/>
                <a:ea typeface="Lato" panose="020F0502020204030203"/>
                <a:cs typeface="Lato" panose="020F0502020204030203"/>
                <a:sym typeface="Lato" panose="020F0502020204030203"/>
              </a:rPr>
              <a:t>?</a:t>
            </a:r>
            <a:endParaRPr sz="4000" b="1" i="1" dirty="0">
              <a:solidFill>
                <a:srgbClr val="009444"/>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a:extLst>
              <a:ext uri="{FF2B5EF4-FFF2-40B4-BE49-F238E27FC236}">
                <a16:creationId xmlns:a16="http://schemas.microsoft.com/office/drawing/2014/main" id="{B5891418-5B0F-BF65-2EA6-FA702EC65882}"/>
              </a:ext>
            </a:extLst>
          </p:cNvPr>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03;g2bbbfad2734_0_54">
            <a:extLst>
              <a:ext uri="{FF2B5EF4-FFF2-40B4-BE49-F238E27FC236}">
                <a16:creationId xmlns:a16="http://schemas.microsoft.com/office/drawing/2014/main" id="{33084AC8-D9A5-1A1A-0DDD-210DD308EFA6}"/>
              </a:ext>
            </a:extLst>
          </p:cNvPr>
          <p:cNvSpPr txBox="1"/>
          <p:nvPr/>
        </p:nvSpPr>
        <p:spPr>
          <a:xfrm>
            <a:off x="3449781" y="2443180"/>
            <a:ext cx="8265573" cy="2862282"/>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s-PY" sz="3600" b="1" dirty="0">
                <a:solidFill>
                  <a:schemeClr val="dk1"/>
                </a:solidFill>
                <a:latin typeface="Lato" panose="020F0502020204030203"/>
                <a:ea typeface="Lato" panose="020F0502020204030203"/>
                <a:cs typeface="Lato" panose="020F0502020204030203"/>
                <a:sym typeface="Lato" panose="020F0502020204030203"/>
              </a:rPr>
              <a:t>Mateo 5:16   De la misma manera, que la luz de ustedes alumbre delante de todos, para que todos vean sus buenas obras y glorifiquen a su Padre, que está en los cielos.</a:t>
            </a:r>
          </a:p>
        </p:txBody>
      </p:sp>
    </p:spTree>
    <p:extLst>
      <p:ext uri="{BB962C8B-B14F-4D97-AF65-F5344CB8AC3E}">
        <p14:creationId xmlns:p14="http://schemas.microsoft.com/office/powerpoint/2010/main" val="2811546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02033978-9829-F49D-B67F-2C0E6B5A9BB7}"/>
            </a:ext>
          </a:extLst>
        </p:cNvPr>
        <p:cNvGrpSpPr/>
        <p:nvPr/>
      </p:nvGrpSpPr>
      <p:grpSpPr>
        <a:xfrm>
          <a:off x="0" y="0"/>
          <a:ext cx="0" cy="0"/>
          <a:chOff x="0" y="0"/>
          <a:chExt cx="0" cy="0"/>
        </a:xfrm>
      </p:grpSpPr>
      <p:sp>
        <p:nvSpPr>
          <p:cNvPr id="201" name="Google Shape;201;g2bbbfad2734_0_54">
            <a:extLst>
              <a:ext uri="{FF2B5EF4-FFF2-40B4-BE49-F238E27FC236}">
                <a16:creationId xmlns:a16="http://schemas.microsoft.com/office/drawing/2014/main" id="{71ADEC4E-1E30-CBC3-3029-C07567D3E2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a:extLst>
              <a:ext uri="{FF2B5EF4-FFF2-40B4-BE49-F238E27FC236}">
                <a16:creationId xmlns:a16="http://schemas.microsoft.com/office/drawing/2014/main" id="{FE1D8AF0-5615-DE31-2086-61B40DAF77F2}"/>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a:extLst>
              <a:ext uri="{FF2B5EF4-FFF2-40B4-BE49-F238E27FC236}">
                <a16:creationId xmlns:a16="http://schemas.microsoft.com/office/drawing/2014/main" id="{3B3C920C-6219-E8E5-4205-2B473D84416A}"/>
              </a:ext>
            </a:extLst>
          </p:cNvPr>
          <p:cNvSpPr txBox="1"/>
          <p:nvPr/>
        </p:nvSpPr>
        <p:spPr>
          <a:xfrm>
            <a:off x="2120345" y="289924"/>
            <a:ext cx="8589900" cy="13233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4000" b="1" i="1" dirty="0">
                <a:solidFill>
                  <a:srgbClr val="009444"/>
                </a:solidFill>
                <a:latin typeface="Lato" panose="020F0502020204030203"/>
                <a:ea typeface="Lato" panose="020F0502020204030203"/>
                <a:cs typeface="Lato" panose="020F0502020204030203"/>
                <a:sym typeface="Lato" panose="020F0502020204030203"/>
              </a:rPr>
              <a:t>¿</a:t>
            </a:r>
            <a:r>
              <a:rPr lang="en-US" sz="4000" b="1" i="1" dirty="0" err="1">
                <a:solidFill>
                  <a:srgbClr val="009444"/>
                </a:solidFill>
                <a:latin typeface="Lato" panose="020F0502020204030203"/>
                <a:ea typeface="Lato" panose="020F0502020204030203"/>
                <a:cs typeface="Lato" panose="020F0502020204030203"/>
                <a:sym typeface="Lato" panose="020F0502020204030203"/>
              </a:rPr>
              <a:t>Cuál</a:t>
            </a:r>
            <a:r>
              <a:rPr lang="en-US" sz="4000" b="1" i="1" dirty="0">
                <a:solidFill>
                  <a:srgbClr val="009444"/>
                </a:solidFill>
                <a:latin typeface="Lato" panose="020F0502020204030203"/>
                <a:ea typeface="Lato" panose="020F0502020204030203"/>
                <a:cs typeface="Lato" panose="020F0502020204030203"/>
                <a:sym typeface="Lato" panose="020F0502020204030203"/>
              </a:rPr>
              <a:t> de </a:t>
            </a:r>
            <a:r>
              <a:rPr lang="en-US" sz="4000" b="1" i="1" dirty="0" err="1">
                <a:solidFill>
                  <a:srgbClr val="009444"/>
                </a:solidFill>
                <a:latin typeface="Lato" panose="020F0502020204030203"/>
                <a:ea typeface="Lato" panose="020F0502020204030203"/>
                <a:cs typeface="Lato" panose="020F0502020204030203"/>
                <a:sym typeface="Lato" panose="020F0502020204030203"/>
              </a:rPr>
              <a:t>los</a:t>
            </a:r>
            <a:r>
              <a:rPr lang="en-US" sz="4000" b="1" i="1" dirty="0">
                <a:solidFill>
                  <a:srgbClr val="009444"/>
                </a:solidFill>
                <a:latin typeface="Lato" panose="020F0502020204030203"/>
                <a:ea typeface="Lato" panose="020F0502020204030203"/>
                <a:cs typeface="Lato" panose="020F0502020204030203"/>
                <a:sym typeface="Lato" panose="020F0502020204030203"/>
              </a:rPr>
              <a:t> 4 </a:t>
            </a:r>
            <a:r>
              <a:rPr lang="en-US" sz="4000" b="1" i="1" dirty="0" err="1">
                <a:solidFill>
                  <a:srgbClr val="009444"/>
                </a:solidFill>
                <a:latin typeface="Lato" panose="020F0502020204030203"/>
                <a:ea typeface="Lato" panose="020F0502020204030203"/>
                <a:cs typeface="Lato" panose="020F0502020204030203"/>
                <a:sym typeface="Lato" panose="020F0502020204030203"/>
              </a:rPr>
              <a:t>más</a:t>
            </a:r>
            <a:r>
              <a:rPr lang="en-US" sz="4000" b="1" i="1" dirty="0">
                <a:solidFill>
                  <a:srgbClr val="009444"/>
                </a:solidFill>
                <a:latin typeface="Lato" panose="020F0502020204030203"/>
                <a:ea typeface="Lato" panose="020F0502020204030203"/>
                <a:cs typeface="Lato" panose="020F0502020204030203"/>
                <a:sym typeface="Lato" panose="020F0502020204030203"/>
              </a:rPr>
              <a:t> </a:t>
            </a:r>
            <a:r>
              <a:rPr lang="en-US" sz="4000" b="1" i="1" dirty="0" err="1">
                <a:solidFill>
                  <a:srgbClr val="009444"/>
                </a:solidFill>
                <a:latin typeface="Lato" panose="020F0502020204030203"/>
                <a:ea typeface="Lato" panose="020F0502020204030203"/>
                <a:cs typeface="Lato" panose="020F0502020204030203"/>
                <a:sym typeface="Lato" panose="020F0502020204030203"/>
              </a:rPr>
              <a:t>te</a:t>
            </a:r>
            <a:r>
              <a:rPr lang="en-US" sz="4000" b="1" i="1" dirty="0">
                <a:solidFill>
                  <a:srgbClr val="009444"/>
                </a:solidFill>
                <a:latin typeface="Lato" panose="020F0502020204030203"/>
                <a:ea typeface="Lato" panose="020F0502020204030203"/>
                <a:cs typeface="Lato" panose="020F0502020204030203"/>
                <a:sym typeface="Lato" panose="020F0502020204030203"/>
              </a:rPr>
              <a:t> llama la </a:t>
            </a:r>
            <a:r>
              <a:rPr lang="en-US" sz="4000" b="1" i="1" dirty="0" err="1">
                <a:solidFill>
                  <a:srgbClr val="009444"/>
                </a:solidFill>
                <a:latin typeface="Lato" panose="020F0502020204030203"/>
                <a:ea typeface="Lato" panose="020F0502020204030203"/>
                <a:cs typeface="Lato" panose="020F0502020204030203"/>
                <a:sym typeface="Lato" panose="020F0502020204030203"/>
              </a:rPr>
              <a:t>atención</a:t>
            </a:r>
            <a:r>
              <a:rPr lang="en-US" sz="4000" b="1" i="1" dirty="0">
                <a:solidFill>
                  <a:srgbClr val="009444"/>
                </a:solidFill>
                <a:latin typeface="Lato" panose="020F0502020204030203"/>
                <a:ea typeface="Lato" panose="020F0502020204030203"/>
                <a:cs typeface="Lato" panose="020F0502020204030203"/>
                <a:sym typeface="Lato" panose="020F0502020204030203"/>
              </a:rPr>
              <a:t>?  ¿Por </a:t>
            </a:r>
            <a:r>
              <a:rPr lang="en-US" sz="4000" b="1" i="1" dirty="0" err="1">
                <a:solidFill>
                  <a:srgbClr val="009444"/>
                </a:solidFill>
                <a:latin typeface="Lato" panose="020F0502020204030203"/>
                <a:ea typeface="Lato" panose="020F0502020204030203"/>
                <a:cs typeface="Lato" panose="020F0502020204030203"/>
                <a:sym typeface="Lato" panose="020F0502020204030203"/>
              </a:rPr>
              <a:t>qué</a:t>
            </a:r>
            <a:r>
              <a:rPr lang="en-US" sz="4000" b="1" i="1" dirty="0">
                <a:solidFill>
                  <a:srgbClr val="009444"/>
                </a:solidFill>
                <a:latin typeface="Lato" panose="020F0502020204030203"/>
                <a:ea typeface="Lato" panose="020F0502020204030203"/>
                <a:cs typeface="Lato" panose="020F0502020204030203"/>
                <a:sym typeface="Lato" panose="020F0502020204030203"/>
              </a:rPr>
              <a:t>?</a:t>
            </a:r>
            <a:endParaRPr sz="4000" b="1" i="1" dirty="0">
              <a:solidFill>
                <a:srgbClr val="009444"/>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a:extLst>
              <a:ext uri="{FF2B5EF4-FFF2-40B4-BE49-F238E27FC236}">
                <a16:creationId xmlns:a16="http://schemas.microsoft.com/office/drawing/2014/main" id="{E880F903-865C-DB1A-7A61-D312380EF40D}"/>
              </a:ext>
            </a:extLst>
          </p:cNvPr>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03;g2bbbfad2734_0_54">
            <a:extLst>
              <a:ext uri="{FF2B5EF4-FFF2-40B4-BE49-F238E27FC236}">
                <a16:creationId xmlns:a16="http://schemas.microsoft.com/office/drawing/2014/main" id="{BF23D53B-926F-C8BE-8D58-2A21159525B8}"/>
              </a:ext>
            </a:extLst>
          </p:cNvPr>
          <p:cNvSpPr txBox="1"/>
          <p:nvPr/>
        </p:nvSpPr>
        <p:spPr>
          <a:xfrm>
            <a:off x="2660073" y="2443180"/>
            <a:ext cx="9055281" cy="375483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s-PY" sz="3400" b="1" dirty="0">
                <a:solidFill>
                  <a:schemeClr val="dk1"/>
                </a:solidFill>
                <a:latin typeface="Lato" panose="020F0502020204030203"/>
                <a:ea typeface="Lato" panose="020F0502020204030203"/>
                <a:cs typeface="Lato" panose="020F0502020204030203"/>
                <a:sym typeface="Lato" panose="020F0502020204030203"/>
              </a:rPr>
              <a:t>Santiago 1:27 – religión pura</a:t>
            </a:r>
          </a:p>
          <a:p>
            <a:pPr marL="0" lvl="0" indent="0" algn="ctr" rtl="0">
              <a:spcBef>
                <a:spcPts val="0"/>
              </a:spcBef>
              <a:spcAft>
                <a:spcPts val="0"/>
              </a:spcAft>
              <a:buClr>
                <a:schemeClr val="dk1"/>
              </a:buClr>
              <a:buSzPts val="1100"/>
              <a:buFont typeface="Arial" panose="020B0604020202020204"/>
              <a:buNone/>
            </a:pPr>
            <a:endParaRPr lang="es-PY" sz="3400" b="1" dirty="0">
              <a:solidFill>
                <a:schemeClr val="dk1"/>
              </a:solidFill>
              <a:latin typeface="Lato" panose="020F0502020204030203"/>
              <a:ea typeface="Lato" panose="020F0502020204030203"/>
              <a:cs typeface="Lato" panose="020F0502020204030203"/>
              <a:sym typeface="Lato" panose="020F0502020204030203"/>
            </a:endParaRPr>
          </a:p>
          <a:p>
            <a:pPr marL="0" lvl="0" indent="0" algn="ctr" rtl="0">
              <a:spcBef>
                <a:spcPts val="0"/>
              </a:spcBef>
              <a:spcAft>
                <a:spcPts val="0"/>
              </a:spcAft>
              <a:buClr>
                <a:schemeClr val="dk1"/>
              </a:buClr>
              <a:buSzPts val="1100"/>
              <a:buFont typeface="Arial" panose="020B0604020202020204"/>
              <a:buNone/>
            </a:pPr>
            <a:r>
              <a:rPr lang="es-PY" sz="3400" b="1" dirty="0">
                <a:solidFill>
                  <a:schemeClr val="dk1"/>
                </a:solidFill>
                <a:latin typeface="Lato" panose="020F0502020204030203"/>
                <a:ea typeface="Lato" panose="020F0502020204030203"/>
                <a:cs typeface="Lato" panose="020F0502020204030203"/>
                <a:sym typeface="Lato" panose="020F0502020204030203"/>
              </a:rPr>
              <a:t>Santiago 2:15-16 – un hermano necesitado…</a:t>
            </a:r>
          </a:p>
          <a:p>
            <a:pPr marL="0" lvl="0" indent="0" algn="ctr" rtl="0">
              <a:spcBef>
                <a:spcPts val="0"/>
              </a:spcBef>
              <a:spcAft>
                <a:spcPts val="0"/>
              </a:spcAft>
              <a:buClr>
                <a:schemeClr val="dk1"/>
              </a:buClr>
              <a:buSzPts val="1100"/>
              <a:buFont typeface="Arial" panose="020B0604020202020204"/>
              <a:buNone/>
            </a:pPr>
            <a:endParaRPr lang="es-PY" sz="3400" b="1" dirty="0">
              <a:solidFill>
                <a:schemeClr val="dk1"/>
              </a:solidFill>
              <a:latin typeface="Lato" panose="020F0502020204030203"/>
              <a:ea typeface="Lato" panose="020F0502020204030203"/>
              <a:cs typeface="Lato" panose="020F0502020204030203"/>
              <a:sym typeface="Lato" panose="020F0502020204030203"/>
            </a:endParaRPr>
          </a:p>
          <a:p>
            <a:pPr marL="0" lvl="0" indent="0" algn="ctr" rtl="0">
              <a:spcBef>
                <a:spcPts val="0"/>
              </a:spcBef>
              <a:spcAft>
                <a:spcPts val="0"/>
              </a:spcAft>
              <a:buClr>
                <a:schemeClr val="dk1"/>
              </a:buClr>
              <a:buSzPts val="1100"/>
              <a:buFont typeface="Arial" panose="020B0604020202020204"/>
              <a:buNone/>
            </a:pPr>
            <a:r>
              <a:rPr lang="es-PY" sz="3400" b="1" dirty="0">
                <a:solidFill>
                  <a:schemeClr val="dk1"/>
                </a:solidFill>
                <a:latin typeface="Lato" panose="020F0502020204030203"/>
                <a:ea typeface="Lato" panose="020F0502020204030203"/>
                <a:cs typeface="Lato" panose="020F0502020204030203"/>
                <a:sym typeface="Lato" panose="020F0502020204030203"/>
              </a:rPr>
              <a:t>Mateo 25:34-36 hambre, sed, </a:t>
            </a:r>
          </a:p>
          <a:p>
            <a:pPr marL="0" lvl="0" indent="0" algn="ctr" rtl="0">
              <a:spcBef>
                <a:spcPts val="0"/>
              </a:spcBef>
              <a:spcAft>
                <a:spcPts val="0"/>
              </a:spcAft>
              <a:buClr>
                <a:schemeClr val="dk1"/>
              </a:buClr>
              <a:buSzPts val="1100"/>
              <a:buFont typeface="Arial" panose="020B0604020202020204"/>
              <a:buNone/>
            </a:pPr>
            <a:endParaRPr lang="es-PY" sz="3400" b="1" dirty="0">
              <a:solidFill>
                <a:schemeClr val="dk1"/>
              </a:solidFill>
              <a:latin typeface="Lato" panose="020F0502020204030203"/>
              <a:ea typeface="Lato" panose="020F0502020204030203"/>
              <a:cs typeface="Lato" panose="020F0502020204030203"/>
              <a:sym typeface="Lato" panose="020F0502020204030203"/>
            </a:endParaRPr>
          </a:p>
          <a:p>
            <a:pPr marL="0" lvl="0" indent="0" algn="ctr" rtl="0">
              <a:spcBef>
                <a:spcPts val="0"/>
              </a:spcBef>
              <a:spcAft>
                <a:spcPts val="0"/>
              </a:spcAft>
              <a:buClr>
                <a:schemeClr val="dk1"/>
              </a:buClr>
              <a:buSzPts val="1100"/>
              <a:buFont typeface="Arial" panose="020B0604020202020204"/>
              <a:buNone/>
            </a:pPr>
            <a:r>
              <a:rPr lang="es-PY" sz="3400" b="1" dirty="0">
                <a:solidFill>
                  <a:schemeClr val="dk1"/>
                </a:solidFill>
                <a:latin typeface="Lato" panose="020F0502020204030203"/>
                <a:ea typeface="Lato" panose="020F0502020204030203"/>
                <a:cs typeface="Lato" panose="020F0502020204030203"/>
                <a:sym typeface="Lato" panose="020F0502020204030203"/>
              </a:rPr>
              <a:t>Mateo 5:16 – que la luz de ustedes alumbre…</a:t>
            </a:r>
          </a:p>
        </p:txBody>
      </p:sp>
    </p:spTree>
    <p:extLst>
      <p:ext uri="{BB962C8B-B14F-4D97-AF65-F5344CB8AC3E}">
        <p14:creationId xmlns:p14="http://schemas.microsoft.com/office/powerpoint/2010/main" val="373852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992306" y="289924"/>
            <a:ext cx="833457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424" y="1130114"/>
            <a:ext cx="5159132" cy="5579754"/>
          </a:xfrm>
          <a:prstGeom prst="rect">
            <a:avLst/>
          </a:prstGeom>
        </p:spPr>
      </p:pic>
      <p:sp>
        <p:nvSpPr>
          <p:cNvPr id="3" name="TextBox 2"/>
          <p:cNvSpPr txBox="1"/>
          <p:nvPr/>
        </p:nvSpPr>
        <p:spPr>
          <a:xfrm>
            <a:off x="1952625" y="1432194"/>
            <a:ext cx="4375542" cy="4144661"/>
          </a:xfrm>
          <a:prstGeom prst="rect">
            <a:avLst/>
          </a:prstGeom>
          <a:noFill/>
        </p:spPr>
        <p:txBody>
          <a:bodyPr wrap="square" rtlCol="0">
            <a:spAutoFit/>
          </a:bodyPr>
          <a:lstStyle/>
          <a:p>
            <a:pPr>
              <a:lnSpc>
                <a:spcPct val="150000"/>
              </a:lnSpc>
            </a:pPr>
            <a:r>
              <a:rPr lang="en-US" sz="3600" dirty="0"/>
              <a:t>A = Familia</a:t>
            </a:r>
          </a:p>
          <a:p>
            <a:pPr>
              <a:lnSpc>
                <a:spcPct val="150000"/>
              </a:lnSpc>
            </a:pPr>
            <a:r>
              <a:rPr lang="en-US" sz="3600" dirty="0"/>
              <a:t>B = Amigos</a:t>
            </a:r>
          </a:p>
          <a:p>
            <a:pPr>
              <a:lnSpc>
                <a:spcPct val="150000"/>
              </a:lnSpc>
            </a:pPr>
            <a:r>
              <a:rPr lang="en-US" sz="3600" dirty="0"/>
              <a:t>C = </a:t>
            </a:r>
            <a:r>
              <a:rPr lang="en-US" sz="3600" dirty="0" err="1"/>
              <a:t>Vecinos</a:t>
            </a:r>
            <a:r>
              <a:rPr lang="en-US" sz="3600" dirty="0"/>
              <a:t> </a:t>
            </a:r>
          </a:p>
          <a:p>
            <a:pPr>
              <a:lnSpc>
                <a:spcPct val="150000"/>
              </a:lnSpc>
            </a:pPr>
            <a:r>
              <a:rPr lang="en-US" sz="3600" dirty="0"/>
              <a:t>D = </a:t>
            </a:r>
            <a:r>
              <a:rPr lang="en-US" sz="3600" dirty="0" err="1"/>
              <a:t>Compañeros</a:t>
            </a:r>
            <a:endParaRPr lang="en-US" sz="3600" dirty="0"/>
          </a:p>
          <a:p>
            <a:pPr>
              <a:lnSpc>
                <a:spcPct val="150000"/>
              </a:lnSpc>
            </a:pPr>
            <a:r>
              <a:rPr lang="en-US" sz="3600" dirty="0"/>
              <a:t>E = </a:t>
            </a:r>
            <a:r>
              <a:rPr lang="en-US" sz="3600" dirty="0" err="1"/>
              <a:t>Desconocidos</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bbbfad2734_0_162"/>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8" name="Google Shape;228;g2bbbfad2734_0_162"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29" name="Google Shape;229;g2bbbfad2734_0_162"/>
          <p:cNvPicPr preferRelativeResize="0"/>
          <p:nvPr/>
        </p:nvPicPr>
        <p:blipFill rotWithShape="1">
          <a:blip r:embed="rId4"/>
          <a:srcRect t="3798" b="3788"/>
          <a:stretch>
            <a:fillRect/>
          </a:stretch>
        </p:blipFill>
        <p:spPr>
          <a:xfrm>
            <a:off x="1315325" y="448500"/>
            <a:ext cx="9675426" cy="5960774"/>
          </a:xfrm>
          <a:prstGeom prst="rect">
            <a:avLst/>
          </a:prstGeom>
          <a:noFill/>
          <a:ln>
            <a:noFill/>
          </a:ln>
        </p:spPr>
      </p:pic>
      <p:sp>
        <p:nvSpPr>
          <p:cNvPr id="230" name="Google Shape;230;g2bbbfad2734_0_162"/>
          <p:cNvSpPr/>
          <p:nvPr/>
        </p:nvSpPr>
        <p:spPr>
          <a:xfrm>
            <a:off x="1315325" y="448517"/>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5</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4293443"/>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Mandarle</a:t>
            </a:r>
            <a:r>
              <a:rPr lang="en-US" sz="4000" i="1" dirty="0">
                <a:solidFill>
                  <a:schemeClr val="dk1"/>
                </a:solidFill>
                <a:latin typeface="Lato" panose="020F0502020204030203"/>
                <a:ea typeface="Lato" panose="020F0502020204030203"/>
                <a:cs typeface="Lato" panose="020F0502020204030203"/>
                <a:sym typeface="Lato" panose="020F0502020204030203"/>
              </a:rPr>
              <a:t> un </a:t>
            </a:r>
            <a:r>
              <a:rPr lang="en-US" sz="4000" i="1" dirty="0" err="1">
                <a:solidFill>
                  <a:schemeClr val="dk1"/>
                </a:solidFill>
                <a:latin typeface="Lato" panose="020F0502020204030203"/>
                <a:ea typeface="Lato" panose="020F0502020204030203"/>
                <a:cs typeface="Lato" panose="020F0502020204030203"/>
                <a:sym typeface="Lato" panose="020F0502020204030203"/>
              </a:rPr>
              <a:t>mensaje</a:t>
            </a:r>
            <a:r>
              <a:rPr lang="en-US" sz="4000" i="1" dirty="0">
                <a:solidFill>
                  <a:schemeClr val="dk1"/>
                </a:solidFill>
                <a:latin typeface="Lato" panose="020F0502020204030203"/>
                <a:ea typeface="Lato" panose="020F0502020204030203"/>
                <a:cs typeface="Lato" panose="020F0502020204030203"/>
                <a:sym typeface="Lato" panose="020F0502020204030203"/>
              </a:rPr>
              <a:t> al </a:t>
            </a:r>
            <a:r>
              <a:rPr lang="en-US" sz="4000" i="1" dirty="0" err="1">
                <a:solidFill>
                  <a:schemeClr val="dk1"/>
                </a:solidFill>
                <a:latin typeface="Lato" panose="020F0502020204030203"/>
                <a:ea typeface="Lato" panose="020F0502020204030203"/>
                <a:cs typeface="Lato" panose="020F0502020204030203"/>
                <a:sym typeface="Lato" panose="020F0502020204030203"/>
              </a:rPr>
              <a:t>profe</a:t>
            </a:r>
            <a:r>
              <a:rPr lang="en-US" sz="4000" i="1" dirty="0">
                <a:solidFill>
                  <a:schemeClr val="dk1"/>
                </a:solidFill>
                <a:latin typeface="Lato" panose="020F0502020204030203"/>
                <a:ea typeface="Lato" panose="020F0502020204030203"/>
                <a:cs typeface="Lato" panose="020F0502020204030203"/>
                <a:sym typeface="Lato" panose="020F0502020204030203"/>
              </a:rPr>
              <a:t>:  </a:t>
            </a:r>
            <a:r>
              <a:rPr lang="en-US" sz="4000" b="1" i="1" dirty="0" err="1">
                <a:solidFill>
                  <a:schemeClr val="dk1"/>
                </a:solidFill>
                <a:latin typeface="Lato" panose="020F0502020204030203"/>
                <a:ea typeface="Lato" panose="020F0502020204030203"/>
                <a:cs typeface="Lato" panose="020F0502020204030203"/>
                <a:sym typeface="Lato" panose="020F0502020204030203"/>
              </a:rPr>
              <a:t>Profe</a:t>
            </a:r>
            <a:r>
              <a:rPr lang="en-US" sz="4000" b="1" i="1" dirty="0">
                <a:solidFill>
                  <a:schemeClr val="dk1"/>
                </a:solidFill>
                <a:latin typeface="Lato" panose="020F0502020204030203"/>
                <a:ea typeface="Lato" panose="020F0502020204030203"/>
                <a:cs typeface="Lato" panose="020F0502020204030203"/>
                <a:sym typeface="Lato" panose="020F0502020204030203"/>
              </a:rPr>
              <a:t>, </a:t>
            </a:r>
            <a:r>
              <a:rPr lang="en-US" sz="4000" b="1" i="1" dirty="0" err="1">
                <a:solidFill>
                  <a:schemeClr val="dk1"/>
                </a:solidFill>
                <a:latin typeface="Lato" panose="020F0502020204030203"/>
                <a:ea typeface="Lato" panose="020F0502020204030203"/>
                <a:cs typeface="Lato" panose="020F0502020204030203"/>
                <a:sym typeface="Lato" panose="020F0502020204030203"/>
              </a:rPr>
              <a:t>quiero</a:t>
            </a:r>
            <a:r>
              <a:rPr lang="en-US" sz="4000" b="1" i="1" dirty="0">
                <a:solidFill>
                  <a:schemeClr val="dk1"/>
                </a:solidFill>
                <a:latin typeface="Lato" panose="020F0502020204030203"/>
                <a:ea typeface="Lato" panose="020F0502020204030203"/>
                <a:cs typeface="Lato" panose="020F0502020204030203"/>
                <a:sym typeface="Lato" panose="020F0502020204030203"/>
              </a:rPr>
              <a:t> </a:t>
            </a:r>
            <a:r>
              <a:rPr lang="en-US" sz="4000" b="1" i="1" dirty="0" err="1">
                <a:solidFill>
                  <a:schemeClr val="dk1"/>
                </a:solidFill>
                <a:latin typeface="Lato" panose="020F0502020204030203"/>
                <a:ea typeface="Lato" panose="020F0502020204030203"/>
                <a:cs typeface="Lato" panose="020F0502020204030203"/>
                <a:sym typeface="Lato" panose="020F0502020204030203"/>
              </a:rPr>
              <a:t>hacerle</a:t>
            </a:r>
            <a:r>
              <a:rPr lang="en-US" sz="4000" b="1" i="1" dirty="0">
                <a:solidFill>
                  <a:schemeClr val="dk1"/>
                </a:solidFill>
                <a:latin typeface="Lato" panose="020F0502020204030203"/>
                <a:ea typeface="Lato" panose="020F0502020204030203"/>
                <a:cs typeface="Lato" panose="020F0502020204030203"/>
                <a:sym typeface="Lato" panose="020F0502020204030203"/>
              </a:rPr>
              <a:t> </a:t>
            </a:r>
            <a:r>
              <a:rPr lang="en-US" sz="4000" b="1" i="1" dirty="0" err="1">
                <a:solidFill>
                  <a:schemeClr val="dk1"/>
                </a:solidFill>
                <a:latin typeface="Lato" panose="020F0502020204030203"/>
                <a:ea typeface="Lato" panose="020F0502020204030203"/>
                <a:cs typeface="Lato" panose="020F0502020204030203"/>
                <a:sym typeface="Lato" panose="020F0502020204030203"/>
              </a:rPr>
              <a:t>el</a:t>
            </a:r>
            <a:r>
              <a:rPr lang="en-US" sz="4000" b="1" i="1" dirty="0">
                <a:solidFill>
                  <a:schemeClr val="dk1"/>
                </a:solidFill>
                <a:latin typeface="Lato" panose="020F0502020204030203"/>
                <a:ea typeface="Lato" panose="020F0502020204030203"/>
                <a:cs typeface="Lato" panose="020F0502020204030203"/>
                <a:sym typeface="Lato" panose="020F0502020204030203"/>
              </a:rPr>
              <a:t> bien a…</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a:t>
            </a:r>
            <a:r>
              <a:rPr lang="en-US" sz="4000" i="1" dirty="0" err="1">
                <a:solidFill>
                  <a:schemeClr val="dk1"/>
                </a:solidFill>
                <a:latin typeface="Lato" panose="020F0502020204030203"/>
                <a:ea typeface="Lato" panose="020F0502020204030203"/>
                <a:cs typeface="Lato" panose="020F0502020204030203"/>
                <a:sym typeface="Lato" panose="020F0502020204030203"/>
              </a:rPr>
              <a:t>el</a:t>
            </a:r>
            <a:r>
              <a:rPr lang="en-US" sz="4000" i="1" dirty="0">
                <a:solidFill>
                  <a:schemeClr val="dk1"/>
                </a:solidFill>
                <a:latin typeface="Lato" panose="020F0502020204030203"/>
                <a:ea typeface="Lato" panose="020F0502020204030203"/>
                <a:cs typeface="Lato" panose="020F0502020204030203"/>
                <a:sym typeface="Lato" panose="020F0502020204030203"/>
              </a:rPr>
              <a:t> video 5</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Juan 4</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Lucas 7:11-17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Nombrar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maneras</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 de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ó</a:t>
              </a:r>
              <a:r>
                <a:rPr lang="en-US" sz="2800" dirty="0" err="1">
                  <a:solidFill>
                    <a:schemeClr val="lt1"/>
                  </a:solidFill>
                  <a:latin typeface="Lato" panose="020F0502020204030203"/>
                  <a:ea typeface="Lato" panose="020F0502020204030203"/>
                  <a:cs typeface="Lato" panose="020F0502020204030203"/>
                  <a:sym typeface="Lato" panose="020F0502020204030203"/>
                </a:rPr>
                <a:t>mo</a:t>
              </a:r>
              <a:r>
                <a:rPr lang="en-US" sz="2800" dirty="0">
                  <a:solidFill>
                    <a:schemeClr val="lt1"/>
                  </a:solidFill>
                  <a:latin typeface="Lato" panose="020F0502020204030203"/>
                  <a:ea typeface="Lato" panose="020F0502020204030203"/>
                  <a:cs typeface="Lato" panose="020F0502020204030203"/>
                  <a:sym typeface="Lato" panose="020F0502020204030203"/>
                </a:rPr>
                <a:t> Podemos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nuestras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diarias</a:t>
              </a:r>
              <a:r>
                <a:rPr lang="en-US" sz="2800" dirty="0">
                  <a:solidFill>
                    <a:schemeClr val="lt1"/>
                  </a:solidFill>
                  <a:latin typeface="Lato" panose="020F0502020204030203"/>
                  <a:ea typeface="Lato" panose="020F0502020204030203"/>
                  <a:cs typeface="Lato" panose="020F0502020204030203"/>
                  <a:sym typeface="Lato" panose="020F0502020204030203"/>
                </a:rPr>
                <a: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10989" y="93008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13302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3"/>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158589" y="2422450"/>
            <a:ext cx="8297400" cy="2860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Piensa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un </a:t>
            </a:r>
            <a:r>
              <a:rPr lang="en-US" sz="3600" dirty="0" err="1">
                <a:solidFill>
                  <a:schemeClr val="dk1"/>
                </a:solidFill>
                <a:latin typeface="Lato" panose="020F0502020204030203"/>
                <a:ea typeface="Lato" panose="020F0502020204030203"/>
                <a:cs typeface="Lato" panose="020F0502020204030203"/>
                <a:sym typeface="Lato" panose="020F0502020204030203"/>
              </a:rPr>
              <a:t>momento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que </a:t>
            </a:r>
            <a:r>
              <a:rPr lang="en-US" sz="3600" dirty="0" err="1">
                <a:solidFill>
                  <a:schemeClr val="dk1"/>
                </a:solidFill>
                <a:latin typeface="Lato" panose="020F0502020204030203"/>
                <a:ea typeface="Lato" panose="020F0502020204030203"/>
                <a:cs typeface="Lato" panose="020F0502020204030203"/>
                <a:sym typeface="Lato" panose="020F0502020204030203"/>
              </a:rPr>
              <a:t>alguien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fue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compasivo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contigo</a:t>
            </a:r>
            <a:r>
              <a:rPr lang="en-US" sz="3600" dirty="0">
                <a:solidFill>
                  <a:schemeClr val="dk1"/>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chemeClr val="dk1"/>
              </a:buClr>
              <a:buSzPts val="1100"/>
              <a:buFont typeface="Arial" panose="020B0604020202020204"/>
              <a:buNone/>
            </a:pP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Cómo</a:t>
            </a:r>
            <a:r>
              <a:rPr lang="en-US" sz="3600" b="1" dirty="0">
                <a:solidFill>
                  <a:schemeClr val="dk1"/>
                </a:solidFill>
                <a:latin typeface="Lato" panose="020F0502020204030203"/>
                <a:ea typeface="Lato" panose="020F0502020204030203"/>
                <a:cs typeface="Lato" panose="020F0502020204030203"/>
                <a:sym typeface="Lato" panose="020F0502020204030203"/>
              </a:rPr>
              <a:t> se </a:t>
            </a:r>
            <a:r>
              <a:rPr lang="en-US" sz="3600" b="1" dirty="0" err="1">
                <a:solidFill>
                  <a:schemeClr val="dk1"/>
                </a:solidFill>
                <a:latin typeface="Lato" panose="020F0502020204030203"/>
                <a:ea typeface="Lato" panose="020F0502020204030203"/>
                <a:cs typeface="Lato" panose="020F0502020204030203"/>
                <a:sym typeface="Lato" panose="020F0502020204030203"/>
              </a:rPr>
              <a:t>veía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esa</a:t>
            </a:r>
            <a:r>
              <a:rPr lang="en-US" sz="3600" b="1" dirty="0">
                <a:solidFill>
                  <a:schemeClr val="dk1"/>
                </a:solidFill>
                <a:latin typeface="Lato" panose="020F0502020204030203"/>
                <a:ea typeface="Lato" panose="020F0502020204030203"/>
                <a:cs typeface="Lato" panose="020F0502020204030203"/>
                <a:sym typeface="Lato" panose="020F0502020204030203"/>
              </a:rPr>
              <a:t> compas</a:t>
            </a:r>
            <a:r>
              <a:rPr lang="es-CO" altLang="en-US" sz="3600" b="1" dirty="0">
                <a:solidFill>
                  <a:schemeClr val="dk1"/>
                </a:solidFill>
                <a:latin typeface="Lato" panose="020F0502020204030203"/>
                <a:ea typeface="Lato" panose="020F0502020204030203"/>
                <a:cs typeface="Lato" panose="020F0502020204030203"/>
                <a:sym typeface="Lato" panose="020F0502020204030203"/>
              </a:rPr>
              <a:t>ió</a:t>
            </a:r>
            <a:r>
              <a:rPr lang="en-US" sz="3600" b="1" dirty="0">
                <a:solidFill>
                  <a:schemeClr val="dk1"/>
                </a:solidFill>
                <a:latin typeface="Lato" panose="020F0502020204030203"/>
                <a:ea typeface="Lato" panose="020F0502020204030203"/>
                <a:cs typeface="Lato" panose="020F0502020204030203"/>
                <a:sym typeface="Lato" panose="020F0502020204030203"/>
              </a:rPr>
              <a:t>n?</a:t>
            </a:r>
          </a:p>
          <a:p>
            <a:pPr marL="0" marR="0" lvl="0" indent="0" algn="l" rtl="0">
              <a:lnSpc>
                <a:spcPct val="100000"/>
              </a:lnSpc>
              <a:spcBef>
                <a:spcPts val="0"/>
              </a:spcBef>
              <a:spcAft>
                <a:spcPts val="0"/>
              </a:spcAft>
              <a:buClr>
                <a:schemeClr val="dk1"/>
              </a:buClr>
              <a:buSzPts val="11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te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hizo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sentir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3"/>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Lucas 7:11-17</a:t>
            </a: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The Miracles of Jesus Part 11: A Widow's Son is Brought Back to Li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7" y="1510323"/>
            <a:ext cx="8150138" cy="5221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67634" y="319888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67634" y="36576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a:t>
            </a:r>
            <a:r>
              <a:rPr lang="en-US" sz="3890" dirty="0">
                <a:solidFill>
                  <a:schemeClr val="dk1"/>
                </a:solidFill>
                <a:latin typeface="Lato" panose="020F0502020204030203"/>
                <a:ea typeface="Lato" panose="020F0502020204030203"/>
                <a:cs typeface="Lato" panose="020F0502020204030203"/>
                <a:sym typeface="Lato" panose="020F0502020204030203"/>
              </a:rPr>
              <a:t>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4"/>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4"/>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0C3997BD-3E91-4BFF-8593-B391284BD292}"/>
</file>

<file path=customXml/itemProps2.xml><?xml version="1.0" encoding="utf-8"?>
<ds:datastoreItem xmlns:ds="http://schemas.openxmlformats.org/officeDocument/2006/customXml" ds:itemID="{85D5E2B8-F3F0-4B1F-80B5-CF1CD5B46DDC}">
  <ds:schemaRefs/>
</ds:datastoreItem>
</file>

<file path=customXml/itemProps3.xml><?xml version="1.0" encoding="utf-8"?>
<ds:datastoreItem xmlns:ds="http://schemas.openxmlformats.org/officeDocument/2006/customXml" ds:itemID="{6FD95555-D84C-4268-8EA8-0E2B62F86277}">
  <ds:schemaRefs/>
</ds:datastoreItem>
</file>

<file path=docProps/app.xml><?xml version="1.0" encoding="utf-8"?>
<Properties xmlns="http://schemas.openxmlformats.org/officeDocument/2006/extended-properties" xmlns:vt="http://schemas.openxmlformats.org/officeDocument/2006/docPropsVTypes">
  <TotalTime>1548</TotalTime>
  <Words>3831</Words>
  <Application>Microsoft Office PowerPoint</Application>
  <PresentationFormat>Panorámica</PresentationFormat>
  <Paragraphs>230</Paragraphs>
  <Slides>33</Slides>
  <Notes>33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33</vt:i4>
      </vt:variant>
    </vt:vector>
  </HeadingPairs>
  <TitlesOfParts>
    <vt:vector size="39" baseType="lpstr">
      <vt:lpstr>Arial</vt:lpstr>
      <vt:lpstr>Lato</vt:lpstr>
      <vt:lpstr>Symbol</vt:lpstr>
      <vt:lpstr>Calibri</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Joel Sutton</cp:lastModifiedBy>
  <cp:revision>116</cp:revision>
  <dcterms:created xsi:type="dcterms:W3CDTF">2023-11-29T19:33:00Z</dcterms:created>
  <dcterms:modified xsi:type="dcterms:W3CDTF">2025-12-11T18:51:55Z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74F100E39D3B42509819AE5444FC2A62_12</vt:lpwstr>
  </property>
  <property fmtid="{D5CDD505-2E9C-101B-9397-08002B2CF9AE}" pid="4" name="KSOProductBuildVer">
    <vt:lpwstr>2058-12.2.0.20782</vt:lpwstr>
  </property>
</Properties>
</file>