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Lst>
  <p:sldSz cy="6858000" cx="12192000"/>
  <p:notesSz cx="6858000" cy="9144000"/>
  <p:embeddedFontLst>
    <p:embeddedFont>
      <p:font typeface="Lato"/>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0" roundtripDataSignature="AMtx7miki3asQV0H/DmQQFA8Bo/kYhcrZ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font" Target="fonts/Lato-bold.fntdata"/><Relationship Id="rId14" Type="http://schemas.openxmlformats.org/officeDocument/2006/relationships/slide" Target="slides/slide10.xml"/><Relationship Id="rId36" Type="http://schemas.openxmlformats.org/officeDocument/2006/relationships/font" Target="fonts/Lato-regular.fntdata"/><Relationship Id="rId17" Type="http://schemas.openxmlformats.org/officeDocument/2006/relationships/slide" Target="slides/slide13.xml"/><Relationship Id="rId39" Type="http://schemas.openxmlformats.org/officeDocument/2006/relationships/font" Target="fonts/Lato-boldItalic.fntdata"/><Relationship Id="rId16" Type="http://schemas.openxmlformats.org/officeDocument/2006/relationships/slide" Target="slides/slide12.xml"/><Relationship Id="rId38" Type="http://schemas.openxmlformats.org/officeDocument/2006/relationships/font" Target="fonts/Lato-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n143iW_M9Uc"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2v78aychW-Y" TargetMode="Externa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elsprod.blob.core.windows.net/media/media/academiacristo/pdf-content/biblioteca%20te%C3%B3logica/bibliapopular09-1y2reyes.pdf" TargetMode="External"/><Relationship Id="rId3" Type="http://schemas.openxmlformats.org/officeDocument/2006/relationships/hyperlink" Target="https://docs.google.com/document/d/14wmqeLfnCnGGqIgFbdIVRENqpEO80IyK/edit?usp=sharing&amp;ouid=108572689019122961947&amp;rtpof=true&amp;sd=true"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171450" rtl="0" algn="l">
              <a:lnSpc>
                <a:spcPct val="107916"/>
              </a:lnSpc>
              <a:spcBef>
                <a:spcPts val="1200"/>
              </a:spcBef>
              <a:spcAft>
                <a:spcPts val="0"/>
              </a:spcAft>
              <a:buClr>
                <a:schemeClr val="dk1"/>
              </a:buClr>
              <a:buSzPts val="1100"/>
              <a:buFont typeface="Arial"/>
              <a:buNone/>
            </a:pPr>
            <a:r>
              <a:rPr b="1" lang="en-US">
                <a:solidFill>
                  <a:schemeClr val="dk1"/>
                </a:solidFill>
                <a:latin typeface="Calibri"/>
                <a:ea typeface="Calibri"/>
                <a:cs typeface="Calibri"/>
                <a:sym typeface="Calibri"/>
              </a:rPr>
              <a:t>Antes de la clase en vivo, el profesor compartirá la siguiente tarea en el grupo de WhatsApp:</a:t>
            </a:r>
            <a:endParaRPr b="1">
              <a:solidFill>
                <a:schemeClr val="dk1"/>
              </a:solidFill>
              <a:latin typeface="Calibri"/>
              <a:ea typeface="Calibri"/>
              <a:cs typeface="Calibri"/>
              <a:sym typeface="Calibri"/>
            </a:endParaRPr>
          </a:p>
          <a:p>
            <a:pPr indent="-298450" lvl="0" marL="4572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Ver el siguiente video de instrucción: </a:t>
            </a:r>
            <a:r>
              <a:rPr lang="en-US" u="sng">
                <a:solidFill>
                  <a:srgbClr val="0563C1"/>
                </a:solidFill>
                <a:latin typeface="Calibri"/>
                <a:ea typeface="Calibri"/>
                <a:cs typeface="Calibri"/>
                <a:sym typeface="Calibri"/>
                <a:hlinkClick r:id="rId2">
                  <a:extLst>
                    <a:ext uri="{A12FA001-AC4F-418D-AE19-62706E023703}">
                      <ahyp:hlinkClr val="tx"/>
                    </a:ext>
                  </a:extLst>
                </a:hlinkClick>
              </a:rPr>
              <a:t>https://www.youtube.com/watch?v=n143iW_M9Uc</a:t>
            </a:r>
            <a:r>
              <a:rPr lang="en-US">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298450" lvl="0" marL="4572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Leer la historia de 2 Reyes 18 y 19</a:t>
            </a:r>
            <a:endParaRPr>
              <a:solidFill>
                <a:schemeClr val="dk1"/>
              </a:solidFill>
              <a:latin typeface="Calibri"/>
              <a:ea typeface="Calibri"/>
              <a:cs typeface="Calibri"/>
              <a:sym typeface="Calibri"/>
            </a:endParaRPr>
          </a:p>
          <a:p>
            <a:pPr indent="-298450" lvl="0" marL="4572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¿Qué es un profeta en el Antiguo Testamento? </a:t>
            </a:r>
            <a:endParaRPr b="1">
              <a:solidFill>
                <a:schemeClr val="dk1"/>
              </a:solidFill>
              <a:latin typeface="Calibri"/>
              <a:ea typeface="Calibri"/>
              <a:cs typeface="Calibri"/>
              <a:sym typeface="Calibri"/>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6ba99a7413_0_4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lnSpc>
                <a:spcPct val="100000"/>
              </a:lnSpc>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Platicar las seis preguntas para “Considerar.” </a:t>
            </a:r>
            <a:endParaRPr b="1">
              <a:solidFill>
                <a:schemeClr val="dk1"/>
              </a:solidFill>
              <a:latin typeface="Calibri"/>
              <a:ea typeface="Calibri"/>
              <a:cs typeface="Calibri"/>
              <a:sym typeface="Calibri"/>
            </a:endParaRPr>
          </a:p>
          <a:p>
            <a:pPr indent="0" lvl="0" marL="228600" marR="171450" rtl="0" algn="ctr">
              <a:lnSpc>
                <a:spcPct val="100000"/>
              </a:lnSpc>
              <a:spcBef>
                <a:spcPts val="1000"/>
              </a:spcBef>
              <a:spcAft>
                <a:spcPts val="0"/>
              </a:spcAft>
              <a:buClr>
                <a:schemeClr val="dk1"/>
              </a:buClr>
              <a:buSzPts val="1100"/>
              <a:buFont typeface="Arial"/>
              <a:buNone/>
            </a:pPr>
            <a:r>
              <a:rPr i="1" lang="en-US">
                <a:solidFill>
                  <a:schemeClr val="dk1"/>
                </a:solidFill>
                <a:latin typeface="Calibri"/>
                <a:ea typeface="Calibri"/>
                <a:cs typeface="Calibri"/>
                <a:sym typeface="Calibri"/>
              </a:rPr>
              <a:t>***CONSIDERAR es el enfoque del curso y el Proyecto Final.***</a:t>
            </a:r>
            <a:endParaRPr i="1">
              <a:solidFill>
                <a:schemeClr val="dk1"/>
              </a:solidFill>
              <a:latin typeface="Calibri"/>
              <a:ea typeface="Calibri"/>
              <a:cs typeface="Calibri"/>
              <a:sym typeface="Calibri"/>
            </a:endParaRPr>
          </a:p>
          <a:p>
            <a:pPr indent="0" lvl="0" marL="0" rtl="0" algn="l">
              <a:lnSpc>
                <a:spcPct val="100000"/>
              </a:lnSpc>
              <a:spcBef>
                <a:spcPts val="1000"/>
              </a:spcBef>
              <a:spcAft>
                <a:spcPts val="600"/>
              </a:spcAft>
              <a:buClr>
                <a:schemeClr val="dk1"/>
              </a:buClr>
              <a:buSzPts val="1100"/>
              <a:buFont typeface="Arial"/>
              <a:buNone/>
            </a:pPr>
            <a:r>
              <a:t/>
            </a:r>
            <a:endParaRPr b="1">
              <a:solidFill>
                <a:schemeClr val="dk1"/>
              </a:solidFill>
              <a:latin typeface="Calibri"/>
              <a:ea typeface="Calibri"/>
              <a:cs typeface="Calibri"/>
              <a:sym typeface="Calibri"/>
            </a:endParaRPr>
          </a:p>
        </p:txBody>
      </p:sp>
      <p:sp>
        <p:nvSpPr>
          <p:cNvPr id="169" name="Google Shape;169;g26ba99a7413_0_4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¿Quiénes son los personajes de esta historia?</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Oseas rey de Israel (hijo de Ela) y </a:t>
            </a:r>
            <a:r>
              <a:rPr lang="en-US" u="sng">
                <a:solidFill>
                  <a:schemeClr val="dk1"/>
                </a:solidFill>
                <a:latin typeface="Calibri"/>
                <a:ea typeface="Calibri"/>
                <a:cs typeface="Calibri"/>
                <a:sym typeface="Calibri"/>
              </a:rPr>
              <a:t>Ezequías rey de Judá</a:t>
            </a:r>
            <a:r>
              <a:rPr b="1" lang="en-US">
                <a:solidFill>
                  <a:schemeClr val="dk1"/>
                </a:solidFill>
                <a:latin typeface="Calibri"/>
                <a:ea typeface="Calibri"/>
                <a:cs typeface="Calibri"/>
                <a:sym typeface="Calibri"/>
              </a:rPr>
              <a:t> </a:t>
            </a:r>
            <a:r>
              <a:rPr lang="en-US">
                <a:solidFill>
                  <a:schemeClr val="dk1"/>
                </a:solidFill>
                <a:latin typeface="Calibri"/>
                <a:ea typeface="Calibri"/>
                <a:cs typeface="Calibri"/>
                <a:sym typeface="Calibri"/>
              </a:rPr>
              <a:t>(hijo de Acaz) (18:1)</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Abi (Madre de Ezequías e hija de Zacarías) (18:2)</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Jehová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Rey Salmanasar (Rey de Asiria) que conquistó el Reino de Israel y Samaria y llevó cautivo a Israel. (18:9-10)</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Rey Senaquerib (Rey de Asiria después de Salmanasar) (18:13)</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gran ejército de Asiria con sus comandantes que subieron a Jerusalén para atacarla (18:17)</a:t>
            </a:r>
            <a:endParaRPr>
              <a:solidFill>
                <a:schemeClr val="dk1"/>
              </a:solidFill>
              <a:latin typeface="Calibri"/>
              <a:ea typeface="Calibri"/>
              <a:cs typeface="Calibri"/>
              <a:sym typeface="Calibri"/>
            </a:endParaRPr>
          </a:p>
          <a:p>
            <a:pPr indent="-298450" lvl="3" marL="177165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 Copero mayor del ejército de Asiria compartió el mensaje</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Oficiales de Judá: Eliaquim (el mayordomo), Sebna (el escriba), y Joa (el canciller) (18:18)</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Faraón de Egipto y su ejército (18:21)</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Los hombres judíos que estaban sobre el muro escuchando al copero mayor. (18:27)</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Los dioses mencionados por el copero mayor. (18:34)</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Profeta Isaías, hijo de Amoz (19:2)</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Tirhaca, rey de Etiopía, quien había salido para hacer guerra contra Senaquerib (19:9)</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ángel de Jehová que mató los asirios a ciento ochenta y cinco mil hombres (19:35) (el ángel del Señor es un título que se utiliza en el AT para referirse al mismo Hijo de Dios)</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 Los hijos de Senaquerib que mataron a él mientras estaba adorando a su dios, y el hijo que tomó su lugar como rey. </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0"/>
              </a:spcAft>
              <a:buNone/>
            </a:pPr>
            <a:r>
              <a:t/>
            </a:r>
            <a:endParaRPr>
              <a:solidFill>
                <a:schemeClr val="dk1"/>
              </a:solidFill>
              <a:latin typeface="Calibri"/>
              <a:ea typeface="Calibri"/>
              <a:cs typeface="Calibri"/>
              <a:sym typeface="Calibri"/>
            </a:endParaRPr>
          </a:p>
        </p:txBody>
      </p:sp>
      <p:sp>
        <p:nvSpPr>
          <p:cNvPr id="180" name="Google Shape;180;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¿Cuáles son los objetos de esta historia?</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Los lugares altos, imágenes, y símbolos de Asera que Ezequías rompió y la serpiente de bronce de Moisés que Ezequías hizo pedazos. (18:4)</a:t>
            </a:r>
            <a:endParaRPr b="1">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Las cartas enviadas entre los reyes </a:t>
            </a:r>
            <a:endParaRPr>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 plata y tesoros enviado a Senaquerib (el oro de las puertas del templo) (18:14-16)</a:t>
            </a:r>
            <a:endParaRPr>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Vestidos rasgados de los oficiales de Judá 18:3; vestiduras ásperas del Rey Ezequías 19:1</a:t>
            </a:r>
            <a:endParaRPr>
              <a:solidFill>
                <a:schemeClr val="dk1"/>
              </a:solidFill>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192" name="Google Shape;192;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¿Dónde ocurrió la historia?</a:t>
            </a:r>
            <a:endParaRPr>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Reino de Judá (18:1)</a:t>
            </a:r>
            <a:endParaRPr>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Reino de Israel y Samaria que era sitiada y conquistada. (18:9-11)</a:t>
            </a:r>
            <a:endParaRPr>
              <a:solidFill>
                <a:schemeClr val="dk1"/>
              </a:solidFill>
              <a:latin typeface="Calibri"/>
              <a:ea typeface="Calibri"/>
              <a:cs typeface="Calibri"/>
              <a:sym typeface="Calibri"/>
            </a:endParaRPr>
          </a:p>
          <a:p>
            <a:pPr indent="-298450" lvl="3" marL="18288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Israel fue llevado cautivo a Asiria y establecido en Halah, junto al río Gozán en Habor. (18:11)</a:t>
            </a:r>
            <a:endParaRPr>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Ciudades fortificadas de Judá que tomó Senaquerib (18:13)</a:t>
            </a:r>
            <a:endParaRPr>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Laquis, una ciudad dónde quedaba Senaquerib (18:14)</a:t>
            </a:r>
            <a:endParaRPr>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Jerusalén, la capital de Judá es sitiada (18:17)</a:t>
            </a:r>
            <a:endParaRPr>
              <a:solidFill>
                <a:schemeClr val="dk1"/>
              </a:solidFill>
              <a:latin typeface="Calibri"/>
              <a:ea typeface="Calibri"/>
              <a:cs typeface="Calibri"/>
              <a:sym typeface="Calibri"/>
            </a:endParaRPr>
          </a:p>
          <a:p>
            <a:pPr indent="-298450" lvl="3" marL="18288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El ejército asirio acampa junto al acueducto del estanque de arriba (18:17)</a:t>
            </a:r>
            <a:endParaRPr>
              <a:solidFill>
                <a:schemeClr val="dk1"/>
              </a:solidFill>
              <a:latin typeface="Calibri"/>
              <a:ea typeface="Calibri"/>
              <a:cs typeface="Calibri"/>
              <a:sym typeface="Calibri"/>
            </a:endParaRPr>
          </a:p>
          <a:p>
            <a:pPr indent="-298450" lvl="3" marL="18288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El diálogo toma lugar justo fuera de la muralla de la ciudad</a:t>
            </a:r>
            <a:endParaRPr>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templo de Jerusalén, la casa del Señor dónde entró Ezequías para orar. (19:1)</a:t>
            </a:r>
            <a:endParaRPr>
              <a:solidFill>
                <a:schemeClr val="dk1"/>
              </a:solidFill>
              <a:latin typeface="Calibri"/>
              <a:ea typeface="Calibri"/>
              <a:cs typeface="Calibri"/>
              <a:sym typeface="Calibri"/>
            </a:endParaRPr>
          </a:p>
          <a:p>
            <a:pPr indent="273050" lvl="2" marL="914400" marR="171450" rtl="0" algn="l">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En el campamento de los asirios dónde el ángel de Jehová los mató (19:35)</a:t>
            </a:r>
            <a:endParaRPr>
              <a:solidFill>
                <a:schemeClr val="dk1"/>
              </a:solidFill>
              <a:latin typeface="Calibri"/>
              <a:ea typeface="Calibri"/>
              <a:cs typeface="Calibri"/>
              <a:sym typeface="Calibri"/>
            </a:endParaRPr>
          </a:p>
        </p:txBody>
      </p:sp>
      <p:sp>
        <p:nvSpPr>
          <p:cNvPr id="204" name="Google Shape;204;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6ca16d737d_0_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lnSpc>
                <a:spcPct val="10000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¿Dónde ocurrió la historia?</a:t>
            </a:r>
            <a:endParaRPr>
              <a:solidFill>
                <a:schemeClr val="dk1"/>
              </a:solidFill>
              <a:latin typeface="Calibri"/>
              <a:ea typeface="Calibri"/>
              <a:cs typeface="Calibri"/>
              <a:sym typeface="Calibri"/>
            </a:endParaRPr>
          </a:p>
          <a:p>
            <a:pPr indent="-273050" lvl="2" marL="1187450" marR="171450" rtl="0" algn="l">
              <a:lnSpc>
                <a:spcPct val="10000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Monte Carmelo</a:t>
            </a:r>
            <a:endParaRPr>
              <a:solidFill>
                <a:schemeClr val="dk1"/>
              </a:solidFill>
              <a:latin typeface="Calibri"/>
              <a:ea typeface="Calibri"/>
              <a:cs typeface="Calibri"/>
              <a:sym typeface="Calibri"/>
            </a:endParaRPr>
          </a:p>
          <a:p>
            <a:pPr indent="-273050" lvl="2" marL="1187450" marR="171450" rtl="0" algn="l">
              <a:lnSpc>
                <a:spcPct val="10000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Arroyo Cisón dónde degolló los profetas</a:t>
            </a:r>
            <a:endParaRPr>
              <a:solidFill>
                <a:schemeClr val="dk1"/>
              </a:solidFill>
              <a:latin typeface="Calibri"/>
              <a:ea typeface="Calibri"/>
              <a:cs typeface="Calibri"/>
              <a:sym typeface="Calibri"/>
            </a:endParaRPr>
          </a:p>
          <a:p>
            <a:pPr indent="-273050" lvl="2" marL="1187450" marR="171450" rtl="0" algn="l">
              <a:lnSpc>
                <a:spcPct val="10000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Jezreel (v. 45)</a:t>
            </a:r>
            <a:endParaRPr>
              <a:solidFill>
                <a:schemeClr val="dk1"/>
              </a:solidFill>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216" name="Google Shape;216;g26ca16d737d_0_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¿Cuándo ocurrió la historia?</a:t>
            </a:r>
            <a:endParaRPr>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Durante el reino de Ezequías sobre Judá (18:1)</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En el cuarto año del reino de Ezequías, Salmanasar empezó a conquistar Israel y en el sexto año de Ezequías tomó Samaria. (año 722 antes de Cristo)</a:t>
            </a:r>
            <a:endParaRPr>
              <a:solidFill>
                <a:schemeClr val="dk1"/>
              </a:solidFill>
              <a:latin typeface="Calibri"/>
              <a:ea typeface="Calibri"/>
              <a:cs typeface="Calibri"/>
              <a:sym typeface="Calibri"/>
            </a:endParaRPr>
          </a:p>
          <a:p>
            <a:pPr indent="273050" lvl="2" marL="914400" marR="171450" rtl="0" algn="l">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A los catorce años del rey Ezequías subió Senaquerib contra Judá. (año 715 a.C)</a:t>
            </a:r>
            <a:endParaRPr>
              <a:solidFill>
                <a:schemeClr val="dk1"/>
              </a:solidFill>
              <a:latin typeface="Calibri"/>
              <a:ea typeface="Calibri"/>
              <a:cs typeface="Calibri"/>
              <a:sym typeface="Calibri"/>
            </a:endParaRPr>
          </a:p>
        </p:txBody>
      </p:sp>
      <p:sp>
        <p:nvSpPr>
          <p:cNvPr id="223" name="Google Shape;223;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¿Cuál es el problema?</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Pues, Asiria va a conquistar, matar, o llevar a cautiverio a Jerusalén. Tienen la ciudad sitiada. Son 185,000 soldados asirios. Los asirios no muestran misericordia. (18:17)</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Lo peor de todo es que los asirios se burlan de Dios, diciendo que no es capaz de salvarlos. (18:22-25)</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235" name="Google Shape;235;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¿Se resuelve el problema? ¿Cómo?</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Señor de los ejércitos escucha la oración de Ezequías.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Dios fortalece a Ezequías con su palabra por medio de Isaías, el profeta.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ángel del Señor ejecutó a 185,000 soldados en la noche. </a:t>
            </a:r>
            <a:endParaRPr>
              <a:solidFill>
                <a:schemeClr val="dk1"/>
              </a:solidFill>
              <a:latin typeface="Calibri"/>
              <a:ea typeface="Calibri"/>
              <a:cs typeface="Calibri"/>
              <a:sym typeface="Calibri"/>
            </a:endParaRPr>
          </a:p>
          <a:p>
            <a:pPr indent="-184150" lvl="2" marL="1371600" marR="171450" rtl="0" algn="l">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El rey de Asiria se regresó y fue asesinado. </a:t>
            </a:r>
            <a:endParaRPr>
              <a:solidFill>
                <a:schemeClr val="dk1"/>
              </a:solidFill>
              <a:latin typeface="Calibri"/>
              <a:ea typeface="Calibri"/>
              <a:cs typeface="Calibri"/>
              <a:sym typeface="Calibri"/>
            </a:endParaRPr>
          </a:p>
        </p:txBody>
      </p:sp>
      <p:sp>
        <p:nvSpPr>
          <p:cNvPr id="247" name="Google Shape;247;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6ba99a7413_0_5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lnSpc>
                <a:spcPct val="100000"/>
              </a:lnSpc>
              <a:spcBef>
                <a:spcPts val="0"/>
              </a:spcBef>
              <a:spcAft>
                <a:spcPts val="600"/>
              </a:spcAft>
              <a:buClr>
                <a:schemeClr val="dk1"/>
              </a:buClr>
              <a:buSzPts val="1100"/>
              <a:buFont typeface="Arial"/>
              <a:buNone/>
            </a:pPr>
            <a:r>
              <a:rPr b="1" lang="en-US">
                <a:solidFill>
                  <a:schemeClr val="dk1"/>
                </a:solidFill>
                <a:latin typeface="Calibri"/>
                <a:ea typeface="Calibri"/>
                <a:cs typeface="Calibri"/>
                <a:sym typeface="Calibri"/>
              </a:rPr>
              <a:t>Platicar las cuatro preguntas de “Consolidar.”</a:t>
            </a:r>
            <a:endParaRPr/>
          </a:p>
        </p:txBody>
      </p:sp>
      <p:sp>
        <p:nvSpPr>
          <p:cNvPr id="259" name="Google Shape;259;g26ba99a7413_0_5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¿Cuál es el punto principal de la historia?</a:t>
            </a:r>
            <a:endParaRPr>
              <a:solidFill>
                <a:schemeClr val="dk1"/>
              </a:solidFill>
              <a:latin typeface="Calibri"/>
              <a:ea typeface="Calibri"/>
              <a:cs typeface="Calibri"/>
              <a:sym typeface="Calibri"/>
            </a:endParaRPr>
          </a:p>
          <a:p>
            <a:pPr indent="-184150" lvl="1" marL="1371600" marR="171450" rtl="0" algn="l">
              <a:spcBef>
                <a:spcPts val="600"/>
              </a:spcBef>
              <a:spcAft>
                <a:spcPts val="600"/>
              </a:spcAft>
              <a:buClr>
                <a:schemeClr val="dk1"/>
              </a:buClr>
              <a:buSzPts val="1100"/>
              <a:buFont typeface="Calibri"/>
              <a:buAutoNum type="romanLcPeriod"/>
            </a:pPr>
            <a:r>
              <a:rPr lang="en-US">
                <a:solidFill>
                  <a:schemeClr val="dk1"/>
                </a:solidFill>
                <a:latin typeface="Calibri"/>
                <a:ea typeface="Calibri"/>
                <a:cs typeface="Calibri"/>
                <a:sym typeface="Calibri"/>
              </a:rPr>
              <a:t>Dios salvó a Jerusalén del ejército asirio en respuesta a las oraciones del rey Ezequías. </a:t>
            </a:r>
            <a:endParaRPr>
              <a:solidFill>
                <a:schemeClr val="dk1"/>
              </a:solidFill>
              <a:latin typeface="Calibri"/>
              <a:ea typeface="Calibri"/>
              <a:cs typeface="Calibri"/>
              <a:sym typeface="Calibri"/>
            </a:endParaRPr>
          </a:p>
        </p:txBody>
      </p:sp>
      <p:sp>
        <p:nvSpPr>
          <p:cNvPr id="270" name="Google Shape;270;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ae621378b2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g2ae621378b2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¿Qué pecado veo en esta historia y confieso en mi vida?</a:t>
            </a:r>
            <a:endParaRPr>
              <a:solidFill>
                <a:schemeClr val="dk1"/>
              </a:solidFill>
              <a:latin typeface="Calibri"/>
              <a:ea typeface="Calibri"/>
              <a:cs typeface="Calibri"/>
              <a:sym typeface="Calibri"/>
            </a:endParaRPr>
          </a:p>
          <a:p>
            <a:pPr indent="-184150" lvl="1" marL="1371600" marR="171450" rtl="0" algn="l">
              <a:spcBef>
                <a:spcPts val="6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pecado de rendirme ante los que odian a Dios porque me parecen demasiado poderosos. </a:t>
            </a:r>
            <a:endParaRPr>
              <a:solidFill>
                <a:schemeClr val="dk1"/>
              </a:solidFill>
              <a:latin typeface="Calibri"/>
              <a:ea typeface="Calibri"/>
              <a:cs typeface="Calibri"/>
              <a:sym typeface="Calibri"/>
            </a:endParaRPr>
          </a:p>
          <a:p>
            <a:pPr indent="-184150" lvl="1" marL="1371600" marR="171450" rtl="0" algn="l">
              <a:spcBef>
                <a:spcPts val="6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Caminar por vista y no por fe. </a:t>
            </a:r>
            <a:endParaRPr>
              <a:solidFill>
                <a:schemeClr val="dk1"/>
              </a:solidFill>
              <a:latin typeface="Calibri"/>
              <a:ea typeface="Calibri"/>
              <a:cs typeface="Calibri"/>
              <a:sym typeface="Calibri"/>
            </a:endParaRPr>
          </a:p>
          <a:p>
            <a:pPr indent="-184150" lvl="1" marL="1371600" marR="171450" rtl="0" algn="l">
              <a:spcBef>
                <a:spcPts val="6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Muchas veces en las grandes adversidades nosotros también estamos tentados a pensar que estamos solos ante el mundo, que esta vez Dios nos va a salvar. </a:t>
            </a:r>
            <a:endParaRPr>
              <a:solidFill>
                <a:schemeClr val="dk1"/>
              </a:solidFill>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282" name="Google Shape;282;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¿En qué versos y palabras de esta historia veo el amor de Dios hacia mi?</a:t>
            </a:r>
            <a:endParaRPr>
              <a:solidFill>
                <a:schemeClr val="dk1"/>
              </a:solidFill>
              <a:latin typeface="Calibri"/>
              <a:ea typeface="Calibri"/>
              <a:cs typeface="Calibri"/>
              <a:sym typeface="Calibri"/>
            </a:endParaRPr>
          </a:p>
          <a:p>
            <a:pPr indent="-298450" lvl="1" marL="1371600" marR="171450" rtl="0" algn="l">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Dios salvó al rey Ezequías y su reino de un enemigo terrible y formidable. También el Señor nos ha salvado a nosotros de nuestros grandes enemigos: el pecado, el diablo, y la muerte. Lo hizo por su gran amor. </a:t>
            </a:r>
            <a:endParaRPr>
              <a:solidFill>
                <a:schemeClr val="dk1"/>
              </a:solidFill>
              <a:latin typeface="Calibri"/>
              <a:ea typeface="Calibri"/>
              <a:cs typeface="Calibri"/>
              <a:sym typeface="Calibri"/>
            </a:endParaRPr>
          </a:p>
        </p:txBody>
      </p:sp>
      <p:sp>
        <p:nvSpPr>
          <p:cNvPr id="294" name="Google Shape;294;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26c0eec2cfd_0_2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1" marL="1371600" marR="17145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Colosenses 2:13-15 Antes, ustedes estaban muertos en sus pecados; aún no se habían despojado de su naturaleza pecaminosa. Pero ahora, Dios les ha dado vida juntamente con él, y les ha perdonado todos sus pecados. Ha anulado el acta de los decretos que había contra nosotros y que nos era adversa; la quitó de en medio y la clavó en la cruz. Desarmó además a los poderes y las potestades, y los exhibió públicamente al triunfar sobre ellos en la cruz.</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600"/>
              </a:spcAft>
              <a:buNone/>
            </a:pPr>
            <a:r>
              <a:t/>
            </a:r>
            <a:endParaRPr>
              <a:solidFill>
                <a:schemeClr val="dk1"/>
              </a:solidFill>
              <a:latin typeface="Calibri"/>
              <a:ea typeface="Calibri"/>
              <a:cs typeface="Calibri"/>
              <a:sym typeface="Calibri"/>
            </a:endParaRPr>
          </a:p>
        </p:txBody>
      </p:sp>
      <p:sp>
        <p:nvSpPr>
          <p:cNvPr id="306" name="Google Shape;306;g26c0eec2cfd_0_2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¿Qué pediré que Dios obre en mí para poner en práctica su Palabra?</a:t>
            </a:r>
            <a:endParaRPr>
              <a:solidFill>
                <a:schemeClr val="dk1"/>
              </a:solidFill>
              <a:latin typeface="Calibri"/>
              <a:ea typeface="Calibri"/>
              <a:cs typeface="Calibri"/>
              <a:sym typeface="Calibri"/>
            </a:endParaRPr>
          </a:p>
          <a:p>
            <a:pPr indent="-298450" lvl="1" marL="1371600" marR="171450" rtl="0" algn="l">
              <a:lnSpc>
                <a:spcPct val="107916"/>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Como el rey Ezequías, Dios quiere que acudamos a él en oración cuando los enemigos nos amenazan. </a:t>
            </a:r>
            <a:endParaRPr>
              <a:solidFill>
                <a:schemeClr val="dk1"/>
              </a:solidFill>
              <a:latin typeface="Calibri"/>
              <a:ea typeface="Calibri"/>
              <a:cs typeface="Calibri"/>
              <a:sym typeface="Calibri"/>
            </a:endParaRPr>
          </a:p>
          <a:p>
            <a:pPr indent="-298450" lvl="1" marL="1371600" marR="171450" rtl="0" algn="l">
              <a:lnSpc>
                <a:spcPct val="107916"/>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No nos dejemos intimidar por los enemigos de Dios de ninguna manera. </a:t>
            </a:r>
            <a:endParaRPr>
              <a:solidFill>
                <a:schemeClr val="dk1"/>
              </a:solidFill>
              <a:latin typeface="Calibri"/>
              <a:ea typeface="Calibri"/>
              <a:cs typeface="Calibri"/>
              <a:sym typeface="Calibri"/>
            </a:endParaRPr>
          </a:p>
          <a:p>
            <a:pPr indent="-298450" lvl="1" marL="1371600" marR="171450" rtl="0" algn="l">
              <a:lnSpc>
                <a:spcPct val="107916"/>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Usar esta historia con creyentes en peligro o bajo amenaza. </a:t>
            </a:r>
            <a:endParaRPr>
              <a:solidFill>
                <a:schemeClr val="dk1"/>
              </a:solidFill>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314" name="Google Shape;314;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26ca16d737d_0_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Ver las diferencias en la profecía en el Antiguo Testamento y Nuevo Testamento. </a:t>
            </a:r>
            <a:endParaRPr b="1">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La Profecía en el Nuevo Testamento. ¿Hay Profetas hoy en día? </a:t>
            </a:r>
            <a:endParaRPr>
              <a:solidFill>
                <a:schemeClr val="dk1"/>
              </a:solidFill>
              <a:latin typeface="Calibri"/>
              <a:ea typeface="Calibri"/>
              <a:cs typeface="Calibri"/>
              <a:sym typeface="Calibri"/>
            </a:endParaRPr>
          </a:p>
          <a:p>
            <a:pPr indent="-2984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En un sentido, la profecía en el AT y el NT tiene el mismo sentido: Un profeta es un vocero, alguien que proclama a otros el mensaje de Dios. </a:t>
            </a:r>
            <a:endParaRPr>
              <a:solidFill>
                <a:schemeClr val="dk1"/>
              </a:solidFill>
              <a:latin typeface="Calibri"/>
              <a:ea typeface="Calibri"/>
              <a:cs typeface="Calibri"/>
              <a:sym typeface="Calibri"/>
            </a:endParaRPr>
          </a:p>
          <a:p>
            <a:pPr indent="0" lvl="0" marL="0" rtl="0" algn="l">
              <a:lnSpc>
                <a:spcPct val="100000"/>
              </a:lnSpc>
              <a:spcBef>
                <a:spcPts val="1000"/>
              </a:spcBef>
              <a:spcAft>
                <a:spcPts val="1000"/>
              </a:spcAft>
              <a:buSzPts val="1100"/>
              <a:buNone/>
            </a:pPr>
            <a:r>
              <a:t/>
            </a:r>
            <a:endParaRPr b="1">
              <a:solidFill>
                <a:schemeClr val="dk1"/>
              </a:solidFill>
              <a:latin typeface="Calibri"/>
              <a:ea typeface="Calibri"/>
              <a:cs typeface="Calibri"/>
              <a:sym typeface="Calibri"/>
            </a:endParaRPr>
          </a:p>
        </p:txBody>
      </p:sp>
      <p:sp>
        <p:nvSpPr>
          <p:cNvPr id="326" name="Google Shape;326;g26ca16d737d_0_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26ca16d737d_0_1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2" marL="1371600" marR="17145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Pero algo cambió cuando vino Cristo: </a:t>
            </a:r>
            <a:r>
              <a:rPr i="1" lang="en-US">
                <a:solidFill>
                  <a:schemeClr val="dk1"/>
                </a:solidFill>
                <a:latin typeface="Calibri"/>
                <a:ea typeface="Calibri"/>
                <a:cs typeface="Calibri"/>
                <a:sym typeface="Calibri"/>
              </a:rPr>
              <a:t>Hebreos 1:1-12 “Dios, que muchas veces y de distintas maneras habló en otros tiempos a nuestros padres por medio de los profetas, en estos días finales nos ha hablado por medio del Hijo, a quien constituyó heredero de todo, y mediante el cual hizo el universo.”</a:t>
            </a:r>
            <a:endParaRPr i="1">
              <a:solidFill>
                <a:schemeClr val="dk1"/>
              </a:solidFill>
              <a:latin typeface="Calibri"/>
              <a:ea typeface="Calibri"/>
              <a:cs typeface="Calibri"/>
              <a:sym typeface="Calibri"/>
            </a:endParaRPr>
          </a:p>
          <a:p>
            <a:pPr indent="0" lvl="0" marL="0" marR="171450" rtl="0" algn="l">
              <a:lnSpc>
                <a:spcPct val="100000"/>
              </a:lnSpc>
              <a:spcBef>
                <a:spcPts val="1000"/>
              </a:spcBef>
              <a:spcAft>
                <a:spcPts val="600"/>
              </a:spcAft>
              <a:buNone/>
            </a:pPr>
            <a:r>
              <a:t/>
            </a:r>
            <a:endParaRPr>
              <a:solidFill>
                <a:schemeClr val="dk1"/>
              </a:solidFill>
              <a:latin typeface="Calibri"/>
              <a:ea typeface="Calibri"/>
              <a:cs typeface="Calibri"/>
              <a:sym typeface="Calibri"/>
            </a:endParaRPr>
          </a:p>
        </p:txBody>
      </p:sp>
      <p:sp>
        <p:nvSpPr>
          <p:cNvPr id="336" name="Google Shape;336;g26ca16d737d_0_1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26ca16d737d_0_1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2" marL="1371600" marR="17145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O sea, Jesús es EL Profeta de Dios. A diferencia de los demás profetas, Él ES la Palabra de Dios. Él mismo cumplió las profecías del Antiguo Testamento. </a:t>
            </a:r>
            <a:endParaRPr>
              <a:solidFill>
                <a:schemeClr val="dk1"/>
              </a:solidFill>
              <a:latin typeface="Calibri"/>
              <a:ea typeface="Calibri"/>
              <a:cs typeface="Calibri"/>
              <a:sym typeface="Calibri"/>
            </a:endParaRPr>
          </a:p>
          <a:p>
            <a:pPr indent="-2984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No necesitamos a ningún profeta que nos traiga nuevas revelaciones. Tenemos a Cristo. Él es el Verbo, la voz de Dios. Tenemos a los profetas y a los apóstoles. Nos basta con predicar y enseñar lo ya escrito. </a:t>
            </a:r>
            <a:endParaRPr>
              <a:solidFill>
                <a:schemeClr val="dk1"/>
              </a:solidFill>
              <a:latin typeface="Calibri"/>
              <a:ea typeface="Calibri"/>
              <a:cs typeface="Calibri"/>
              <a:sym typeface="Calibri"/>
            </a:endParaRPr>
          </a:p>
          <a:p>
            <a:pPr indent="-298450" lvl="0" marL="4572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Observaciones de profecía en el NT</a:t>
            </a:r>
            <a:endParaRPr>
              <a:solidFill>
                <a:schemeClr val="dk1"/>
              </a:solidFill>
              <a:latin typeface="Calibri"/>
              <a:ea typeface="Calibri"/>
              <a:cs typeface="Calibri"/>
              <a:sym typeface="Calibri"/>
            </a:endParaRPr>
          </a:p>
          <a:p>
            <a:pPr indent="-2984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Los apóstoles inspirados ‘profetizaron’ muchas cosas que les fueron reveladas acerca de lo porvenir en la época neotestamentaria, o sea, en nuestros días. </a:t>
            </a:r>
            <a:endParaRPr b="1">
              <a:solidFill>
                <a:schemeClr val="dk1"/>
              </a:solidFill>
              <a:latin typeface="Calibri"/>
              <a:ea typeface="Calibri"/>
              <a:cs typeface="Calibri"/>
              <a:sym typeface="Calibri"/>
            </a:endParaRPr>
          </a:p>
          <a:p>
            <a:pPr indent="-2984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Pablo nunca se llama profetas a sí mismo </a:t>
            </a:r>
            <a:endParaRPr b="1">
              <a:solidFill>
                <a:schemeClr val="dk1"/>
              </a:solidFill>
              <a:latin typeface="Calibri"/>
              <a:ea typeface="Calibri"/>
              <a:cs typeface="Calibri"/>
              <a:sym typeface="Calibri"/>
            </a:endParaRPr>
          </a:p>
          <a:p>
            <a:pPr indent="-2984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Sí había profetas en la iglesia primitiva (Hechos 11-12, Efesios 3-4). Todavía no tenían toda la Biblia escrita. </a:t>
            </a:r>
            <a:endParaRPr>
              <a:solidFill>
                <a:schemeClr val="dk1"/>
              </a:solidFill>
              <a:latin typeface="Calibri"/>
              <a:ea typeface="Calibri"/>
              <a:cs typeface="Calibri"/>
              <a:sym typeface="Calibri"/>
            </a:endParaRPr>
          </a:p>
          <a:p>
            <a:pPr indent="0" lvl="0" marL="0" rtl="0" algn="l">
              <a:lnSpc>
                <a:spcPct val="100000"/>
              </a:lnSpc>
              <a:spcBef>
                <a:spcPts val="1000"/>
              </a:spcBef>
              <a:spcAft>
                <a:spcPts val="1000"/>
              </a:spcAft>
              <a:buSzPts val="1100"/>
              <a:buNone/>
            </a:pPr>
            <a:r>
              <a:t/>
            </a:r>
            <a:endParaRPr b="1">
              <a:solidFill>
                <a:schemeClr val="dk1"/>
              </a:solidFill>
              <a:latin typeface="Calibri"/>
              <a:ea typeface="Calibri"/>
              <a:cs typeface="Calibri"/>
              <a:sym typeface="Calibri"/>
            </a:endParaRPr>
          </a:p>
        </p:txBody>
      </p:sp>
      <p:sp>
        <p:nvSpPr>
          <p:cNvPr id="344" name="Google Shape;344;g26ca16d737d_0_1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26ca16d737d_0_1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2" marL="1371600" marR="17145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Las Escrituras nos advierten de ‘falsos profetas’ y de los profetas del ‘anticristo.’ </a:t>
            </a:r>
            <a:endParaRPr b="1">
              <a:solidFill>
                <a:schemeClr val="dk1"/>
              </a:solidFill>
              <a:latin typeface="Calibri"/>
              <a:ea typeface="Calibri"/>
              <a:cs typeface="Calibri"/>
              <a:sym typeface="Calibri"/>
            </a:endParaRPr>
          </a:p>
          <a:p>
            <a:pPr indent="-298450" lvl="3" marL="18288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Los que niegan a Cristo. </a:t>
            </a:r>
            <a:endParaRPr b="1">
              <a:solidFill>
                <a:schemeClr val="dk1"/>
              </a:solidFill>
              <a:latin typeface="Calibri"/>
              <a:ea typeface="Calibri"/>
              <a:cs typeface="Calibri"/>
              <a:sym typeface="Calibri"/>
            </a:endParaRPr>
          </a:p>
          <a:p>
            <a:pPr indent="-298450" lvl="3" marL="18288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Los que contradicen la Biblia. </a:t>
            </a:r>
            <a:endParaRPr>
              <a:solidFill>
                <a:schemeClr val="dk1"/>
              </a:solidFill>
              <a:latin typeface="Calibri"/>
              <a:ea typeface="Calibri"/>
              <a:cs typeface="Calibri"/>
              <a:sym typeface="Calibri"/>
            </a:endParaRPr>
          </a:p>
          <a:p>
            <a:pPr indent="-298450" lvl="3" marL="18288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Los que mientan (predicen la fecha de la venida del Salvador, pero ha pasado la fecha) Cualquier profeta que predice algo que no se cumple es un falso profeta. </a:t>
            </a:r>
            <a:endParaRPr b="1">
              <a:solidFill>
                <a:schemeClr val="dk1"/>
              </a:solidFill>
              <a:latin typeface="Calibri"/>
              <a:ea typeface="Calibri"/>
              <a:cs typeface="Calibri"/>
              <a:sym typeface="Calibri"/>
            </a:endParaRPr>
          </a:p>
          <a:p>
            <a:pPr indent="-2984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En el Nuevo Testamento, Pablo indica que, en el servicio de adoración, la profecía es más deseable que hablar en lenguas. (1 Corintios 14). La profecía, en este contexto, era la clara proclamación de la palabra y la voluntad de Dios para edificar a otros. </a:t>
            </a:r>
            <a:endParaRPr>
              <a:solidFill>
                <a:schemeClr val="dk1"/>
              </a:solidFill>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353" name="Google Shape;353;g26ca16d737d_0_1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26ba99a7413_0_6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Conclusión</a:t>
            </a:r>
            <a:r>
              <a:rPr lang="en-US">
                <a:solidFill>
                  <a:schemeClr val="dk1"/>
                </a:solidFill>
                <a:latin typeface="Calibri"/>
                <a:ea typeface="Calibri"/>
                <a:cs typeface="Calibri"/>
                <a:sym typeface="Calibri"/>
              </a:rPr>
              <a:t>:</a:t>
            </a:r>
            <a:endParaRPr>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Encargar la tarea</a:t>
            </a:r>
            <a:endParaRPr>
              <a:solidFill>
                <a:schemeClr val="dk1"/>
              </a:solidFill>
              <a:latin typeface="Calibri"/>
              <a:ea typeface="Calibri"/>
              <a:cs typeface="Calibri"/>
              <a:sym typeface="Calibri"/>
            </a:endParaRPr>
          </a:p>
          <a:p>
            <a:pPr indent="-184150" lvl="0" marL="1143000" marR="171450" rtl="0" algn="l">
              <a:spcBef>
                <a:spcPts val="600"/>
              </a:spcBef>
              <a:spcAft>
                <a:spcPts val="0"/>
              </a:spcAft>
              <a:buClr>
                <a:schemeClr val="dk1"/>
              </a:buClr>
              <a:buSzPts val="1100"/>
              <a:buFont typeface="Calibri"/>
              <a:buChar char="●"/>
            </a:pPr>
            <a:r>
              <a:rPr b="1" lang="en-US">
                <a:solidFill>
                  <a:schemeClr val="dk1"/>
                </a:solidFill>
                <a:latin typeface="Calibri"/>
                <a:ea typeface="Calibri"/>
                <a:cs typeface="Calibri"/>
                <a:sym typeface="Calibri"/>
              </a:rPr>
              <a:t>Ver el video de instrucción: </a:t>
            </a:r>
            <a:r>
              <a:rPr b="1" lang="en-US" u="sng">
                <a:solidFill>
                  <a:srgbClr val="0563C1"/>
                </a:solidFill>
                <a:latin typeface="Calibri"/>
                <a:ea typeface="Calibri"/>
                <a:cs typeface="Calibri"/>
                <a:sym typeface="Calibri"/>
                <a:hlinkClick r:id="rId2">
                  <a:extLst>
                    <a:ext uri="{A12FA001-AC4F-418D-AE19-62706E023703}">
                      <ahyp:hlinkClr val="tx"/>
                    </a:ext>
                  </a:extLst>
                </a:hlinkClick>
              </a:rPr>
              <a:t>https://www.youtube.com/watch?v=2v78aychW-Y</a:t>
            </a:r>
            <a:r>
              <a:rPr b="1" lang="en-US">
                <a:solidFill>
                  <a:schemeClr val="dk1"/>
                </a:solidFill>
                <a:latin typeface="Calibri"/>
                <a:ea typeface="Calibri"/>
                <a:cs typeface="Calibri"/>
                <a:sym typeface="Calibri"/>
              </a:rPr>
              <a:t> </a:t>
            </a:r>
            <a:endParaRPr b="1">
              <a:solidFill>
                <a:schemeClr val="dk1"/>
              </a:solidFill>
              <a:latin typeface="Calibri"/>
              <a:ea typeface="Calibri"/>
              <a:cs typeface="Calibri"/>
              <a:sym typeface="Calibri"/>
            </a:endParaRPr>
          </a:p>
          <a:p>
            <a:pPr indent="-184150" lvl="0" marL="1143000" marR="171450" rtl="0" algn="l">
              <a:spcBef>
                <a:spcPts val="600"/>
              </a:spcBef>
              <a:spcAft>
                <a:spcPts val="0"/>
              </a:spcAft>
              <a:buClr>
                <a:schemeClr val="dk1"/>
              </a:buClr>
              <a:buSzPts val="1100"/>
              <a:buFont typeface="Calibri"/>
              <a:buChar char="●"/>
            </a:pPr>
            <a:r>
              <a:rPr b="1" lang="en-US">
                <a:solidFill>
                  <a:schemeClr val="dk1"/>
                </a:solidFill>
                <a:latin typeface="Calibri"/>
                <a:ea typeface="Calibri"/>
                <a:cs typeface="Calibri"/>
                <a:sym typeface="Calibri"/>
              </a:rPr>
              <a:t>Leer Jeremías 36; 37 y 2 Reyes 25 en sus Biblias</a:t>
            </a:r>
            <a:endParaRPr>
              <a:solidFill>
                <a:schemeClr val="dk1"/>
              </a:solidFill>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b="1">
              <a:solidFill>
                <a:schemeClr val="dk1"/>
              </a:solidFill>
              <a:latin typeface="Calibri"/>
              <a:ea typeface="Calibri"/>
              <a:cs typeface="Calibri"/>
              <a:sym typeface="Calibri"/>
            </a:endParaRPr>
          </a:p>
        </p:txBody>
      </p:sp>
      <p:sp>
        <p:nvSpPr>
          <p:cNvPr id="362" name="Google Shape;362;g26ba99a7413_0_6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2adf1476608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lnSpc>
                <a:spcPct val="100000"/>
              </a:lnSpc>
              <a:spcBef>
                <a:spcPts val="0"/>
              </a:spcBef>
              <a:spcAft>
                <a:spcPts val="1000"/>
              </a:spcAft>
              <a:buClr>
                <a:schemeClr val="dk1"/>
              </a:buClr>
              <a:buSzPts val="1100"/>
              <a:buFont typeface="Calibri"/>
              <a:buAutoNum type="arabicPeriod" startAt="2"/>
            </a:pPr>
            <a:r>
              <a:rPr lang="en-US">
                <a:solidFill>
                  <a:schemeClr val="dk1"/>
                </a:solidFill>
                <a:latin typeface="Calibri"/>
                <a:ea typeface="Calibri"/>
                <a:cs typeface="Calibri"/>
                <a:sym typeface="Calibri"/>
              </a:rPr>
              <a:t>Oración de clausura</a:t>
            </a:r>
            <a:endParaRPr/>
          </a:p>
        </p:txBody>
      </p:sp>
      <p:sp>
        <p:nvSpPr>
          <p:cNvPr id="372" name="Google Shape;372;g2adf1476608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 name="Google Shape;9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2adf1476608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lnSpc>
                <a:spcPct val="100000"/>
              </a:lnSpc>
              <a:spcBef>
                <a:spcPts val="0"/>
              </a:spcBef>
              <a:spcAft>
                <a:spcPts val="600"/>
              </a:spcAft>
              <a:buClr>
                <a:schemeClr val="dk1"/>
              </a:buClr>
              <a:buSzPts val="1100"/>
              <a:buFont typeface="Calibri"/>
              <a:buAutoNum type="arabicPeriod" startAt="3"/>
            </a:pPr>
            <a:r>
              <a:rPr lang="en-US">
                <a:solidFill>
                  <a:schemeClr val="dk1"/>
                </a:solidFill>
                <a:latin typeface="Calibri"/>
                <a:ea typeface="Calibri"/>
                <a:cs typeface="Calibri"/>
                <a:sym typeface="Calibri"/>
              </a:rPr>
              <a:t>Despedida</a:t>
            </a:r>
            <a:endParaRPr/>
          </a:p>
        </p:txBody>
      </p:sp>
      <p:sp>
        <p:nvSpPr>
          <p:cNvPr id="380" name="Google Shape;380;g2adf1476608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2ac1ba269cb_0_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171450" rtl="0" algn="l">
              <a:spcBef>
                <a:spcPts val="0"/>
              </a:spcBef>
              <a:spcAft>
                <a:spcPts val="0"/>
              </a:spcAft>
              <a:buClr>
                <a:schemeClr val="dk1"/>
              </a:buClr>
              <a:buSzPts val="1100"/>
              <a:buFont typeface="Arial"/>
              <a:buNone/>
            </a:pPr>
            <a:r>
              <a:rPr b="1" lang="en-US" u="sng">
                <a:solidFill>
                  <a:schemeClr val="dk1"/>
                </a:solidFill>
                <a:latin typeface="Calibri"/>
                <a:ea typeface="Calibri"/>
                <a:cs typeface="Calibri"/>
                <a:sym typeface="Calibri"/>
              </a:rPr>
              <a:t>Material extra</a:t>
            </a:r>
            <a:r>
              <a:rPr b="1" lang="en-US">
                <a:solidFill>
                  <a:schemeClr val="dk1"/>
                </a:solidFill>
                <a:latin typeface="Calibri"/>
                <a:ea typeface="Calibri"/>
                <a:cs typeface="Calibri"/>
                <a:sym typeface="Calibri"/>
              </a:rPr>
              <a:t>: </a:t>
            </a:r>
            <a:endParaRPr b="1" u="sng">
              <a:solidFill>
                <a:schemeClr val="dk1"/>
              </a:solidFill>
              <a:latin typeface="Calibri"/>
              <a:ea typeface="Calibri"/>
              <a:cs typeface="Calibri"/>
              <a:sym typeface="Calibri"/>
            </a:endParaRPr>
          </a:p>
          <a:p>
            <a:pPr indent="-298450" lvl="0" marL="457200" marR="171450" rtl="0" algn="l">
              <a:spcBef>
                <a:spcPts val="6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“La Biblia Popular: 1, 2 Reyes” en el sitio de Academia Cristo. Te ayuda en entender las Escrituras con muchas ayudas del fondo histórico, geografía y explicaciones de la palabra. </a:t>
            </a:r>
            <a:r>
              <a:rPr lang="en-US" u="sng">
                <a:solidFill>
                  <a:srgbClr val="0563C1"/>
                </a:solidFill>
                <a:latin typeface="Calibri"/>
                <a:ea typeface="Calibri"/>
                <a:cs typeface="Calibri"/>
                <a:sym typeface="Calibri"/>
                <a:hlinkClick r:id="rId2">
                  <a:extLst>
                    <a:ext uri="{A12FA001-AC4F-418D-AE19-62706E023703}">
                      <ahyp:hlinkClr val="tx"/>
                    </a:ext>
                  </a:extLst>
                </a:hlinkClick>
              </a:rPr>
              <a:t>https://welsprod.blob.core.windows.net/media/media/academiacristo/pdf-content/biblioteca%20teólogica/bibliapopular09-1y2reyes.pdf</a:t>
            </a:r>
            <a:endParaRPr>
              <a:solidFill>
                <a:schemeClr val="dk1"/>
              </a:solidFill>
              <a:latin typeface="Calibri"/>
              <a:ea typeface="Calibri"/>
              <a:cs typeface="Calibri"/>
              <a:sym typeface="Calibri"/>
            </a:endParaRPr>
          </a:p>
          <a:p>
            <a:pPr indent="-298450" lvl="0" marL="4572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La revelación continua: ¿Es bíblica?</a:t>
            </a:r>
            <a:endParaRPr>
              <a:solidFill>
                <a:schemeClr val="dk1"/>
              </a:solidFill>
              <a:latin typeface="Calibri"/>
              <a:ea typeface="Calibri"/>
              <a:cs typeface="Calibri"/>
              <a:sym typeface="Calibri"/>
            </a:endParaRPr>
          </a:p>
          <a:p>
            <a:pPr indent="0" lvl="0" marL="457200" marR="171450" rtl="0" algn="l">
              <a:spcBef>
                <a:spcPts val="0"/>
              </a:spcBef>
              <a:spcAft>
                <a:spcPts val="0"/>
              </a:spcAft>
              <a:buClr>
                <a:schemeClr val="dk1"/>
              </a:buClr>
              <a:buSzPts val="1100"/>
              <a:buFont typeface="Arial"/>
              <a:buNone/>
            </a:pPr>
            <a:r>
              <a:rPr lang="en-US" u="sng">
                <a:solidFill>
                  <a:srgbClr val="0563C1"/>
                </a:solidFill>
                <a:latin typeface="Calibri"/>
                <a:ea typeface="Calibri"/>
                <a:cs typeface="Calibri"/>
                <a:sym typeface="Calibri"/>
                <a:hlinkClick r:id="rId3">
                  <a:extLst>
                    <a:ext uri="{A12FA001-AC4F-418D-AE19-62706E023703}">
                      <ahyp:hlinkClr val="tx"/>
                    </a:ext>
                  </a:extLst>
                </a:hlinkClick>
              </a:rPr>
              <a:t>https://docs.google.com/document/d/14wmqeLfnCnGGqIgFbdIVRENqpEO80IyK/edit?usp=sharing&amp;ouid=108572689019122961947&amp;rtpof=true&amp;sd=true</a:t>
            </a:r>
            <a:r>
              <a:rPr lang="en-US">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None/>
            </a:pPr>
            <a:r>
              <a:t/>
            </a:r>
            <a:endParaRPr b="1" u="sng">
              <a:solidFill>
                <a:schemeClr val="dk1"/>
              </a:solidFill>
              <a:latin typeface="Calibri"/>
              <a:ea typeface="Calibri"/>
              <a:cs typeface="Calibri"/>
              <a:sym typeface="Calibri"/>
            </a:endParaRPr>
          </a:p>
        </p:txBody>
      </p:sp>
      <p:sp>
        <p:nvSpPr>
          <p:cNvPr id="388" name="Google Shape;388;g2ac1ba269cb_0_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9" name="Google Shape;10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1000"/>
              </a:spcAft>
              <a:buClr>
                <a:schemeClr val="dk1"/>
              </a:buClr>
              <a:buSzPts val="1100"/>
              <a:buFont typeface="Arial"/>
              <a:buNone/>
            </a:pPr>
            <a:r>
              <a:rPr b="1" lang="en-US">
                <a:solidFill>
                  <a:schemeClr val="dk1"/>
                </a:solidFill>
                <a:latin typeface="Calibri"/>
                <a:ea typeface="Calibri"/>
                <a:cs typeface="Calibri"/>
                <a:sym typeface="Calibri"/>
              </a:rPr>
              <a:t>Oración: </a:t>
            </a:r>
            <a:r>
              <a:rPr lang="en-US">
                <a:solidFill>
                  <a:schemeClr val="dk1"/>
                </a:solidFill>
                <a:latin typeface="Calibri"/>
                <a:ea typeface="Calibri"/>
                <a:cs typeface="Calibri"/>
                <a:sym typeface="Calibri"/>
              </a:rPr>
              <a:t>Oh Señor, tú eres un castillo fuerte que puede protegernos de nuestros mayores enemigos – el diablo, el mundo incrédulo, y nuestra propia naturaleza pecaminosa. Envía tu Espíritu Santo a través de tu santa Palabra para que crezcamos en fe y tengamos la fuerza para acudir a ti en oración de manera continua y con fervor, igual que el rey Ezequías hizo cuando estaba rodeado por el poderoso ejército asirio. Amén. </a:t>
            </a:r>
            <a:endParaRPr b="1">
              <a:solidFill>
                <a:schemeClr val="dk1"/>
              </a:solidFill>
              <a:latin typeface="Calibri"/>
              <a:ea typeface="Calibri"/>
              <a:cs typeface="Calibri"/>
              <a:sym typeface="Calibri"/>
            </a:endParaRPr>
          </a:p>
        </p:txBody>
      </p:sp>
      <p:sp>
        <p:nvSpPr>
          <p:cNvPr id="117" name="Google Shape;11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Objetivos de la Lección</a:t>
            </a:r>
            <a:endParaRPr b="1">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Usar el método de las Cuatro “C” para leer y entender 2 Reyes 18 y 19.</a:t>
            </a:r>
            <a:endParaRPr b="1">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Ver las diferencias en la profecía en el Antiguo Testamento y Nuevo Testamento.</a:t>
            </a:r>
            <a:endParaRPr b="1">
              <a:solidFill>
                <a:schemeClr val="dk1"/>
              </a:solidFill>
              <a:latin typeface="Calibri"/>
              <a:ea typeface="Calibri"/>
              <a:cs typeface="Calibri"/>
              <a:sym typeface="Calibri"/>
            </a:endParaRPr>
          </a:p>
          <a:p>
            <a:pPr indent="0" lvl="0" marL="0" rtl="0" algn="l">
              <a:lnSpc>
                <a:spcPct val="100000"/>
              </a:lnSpc>
              <a:spcBef>
                <a:spcPts val="1000"/>
              </a:spcBef>
              <a:spcAft>
                <a:spcPts val="1000"/>
              </a:spcAft>
              <a:buSzPts val="1100"/>
              <a:buNone/>
            </a:pPr>
            <a:r>
              <a:t/>
            </a:r>
            <a:endParaRPr b="1">
              <a:solidFill>
                <a:schemeClr val="dk1"/>
              </a:solidFill>
              <a:latin typeface="Calibri"/>
              <a:ea typeface="Calibri"/>
              <a:cs typeface="Calibri"/>
              <a:sym typeface="Calibri"/>
            </a:endParaRPr>
          </a:p>
        </p:txBody>
      </p:sp>
      <p:sp>
        <p:nvSpPr>
          <p:cNvPr id="125" name="Google Shape;12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6c0eec2cfd_0_2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“Captar”</a:t>
            </a:r>
            <a:endParaRPr b="1">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¿Qué es un profeta en el Antiguo Testamento?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Una de las características que difiere a nuestro Dios verdadero de los demás dioses falsos es que nuestro Dios es un Dios que habla y que se comunica con nosotros. </a:t>
            </a:r>
            <a:endParaRPr>
              <a:solidFill>
                <a:schemeClr val="dk1"/>
              </a:solidFill>
              <a:latin typeface="Calibri"/>
              <a:ea typeface="Calibri"/>
              <a:cs typeface="Calibri"/>
              <a:sym typeface="Calibri"/>
            </a:endParaRPr>
          </a:p>
          <a:p>
            <a:pPr indent="-184150" lvl="2" marL="1371600" marR="171450" rtl="0" algn="l">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En el Antiguo Testamento lo vemos claramente en el oficio de los profetas. Un profeta era una persona quien hablaba de parte de Dios. Era la boca de Dios. La profecía era la clara proclamación de la palabra y la voluntad de Dios. </a:t>
            </a:r>
            <a:endParaRPr b="1">
              <a:solidFill>
                <a:schemeClr val="dk1"/>
              </a:solidFill>
              <a:latin typeface="Calibri"/>
              <a:ea typeface="Calibri"/>
              <a:cs typeface="Calibri"/>
              <a:sym typeface="Calibri"/>
            </a:endParaRPr>
          </a:p>
        </p:txBody>
      </p:sp>
      <p:sp>
        <p:nvSpPr>
          <p:cNvPr id="140" name="Google Shape;140;g26c0eec2cfd_0_2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6c0fc75400_0_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84150" lvl="2" marL="1371600" marR="17145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Otros detalles de la profecía en el AT</a:t>
            </a:r>
            <a:endParaRPr>
              <a:solidFill>
                <a:schemeClr val="dk1"/>
              </a:solidFill>
              <a:latin typeface="Calibri"/>
              <a:ea typeface="Calibri"/>
              <a:cs typeface="Calibri"/>
              <a:sym typeface="Calibri"/>
            </a:endParaRPr>
          </a:p>
          <a:p>
            <a:pPr indent="-298450" lvl="3" marL="18288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Los nombres de algunos profetas del AT: Moisés, Samuel, Natán, Jonás, Isaías, Jeremías, y otros. </a:t>
            </a:r>
            <a:endParaRPr>
              <a:solidFill>
                <a:schemeClr val="dk1"/>
              </a:solidFill>
              <a:latin typeface="Calibri"/>
              <a:ea typeface="Calibri"/>
              <a:cs typeface="Calibri"/>
              <a:sym typeface="Calibri"/>
            </a:endParaRPr>
          </a:p>
          <a:p>
            <a:pPr indent="-298450" lvl="3" marL="18288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Su papel: Voceros; Dios hablaba por medio de ellos. Dios se comunicaba con ellos de varias maneras: ellos escuchaban su voz, Dios les daba visiones, les llegaba la palabra directamente. </a:t>
            </a:r>
            <a:endParaRPr>
              <a:solidFill>
                <a:schemeClr val="dk1"/>
              </a:solidFill>
              <a:latin typeface="Calibri"/>
              <a:ea typeface="Calibri"/>
              <a:cs typeface="Calibri"/>
              <a:sym typeface="Calibri"/>
            </a:endParaRPr>
          </a:p>
          <a:p>
            <a:pPr indent="-298450" lvl="3" marL="18288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Muchas veces profetizaban acerca del Mesías venidero. </a:t>
            </a:r>
            <a:endParaRPr>
              <a:solidFill>
                <a:schemeClr val="dk1"/>
              </a:solidFill>
              <a:latin typeface="Calibri"/>
              <a:ea typeface="Calibri"/>
              <a:cs typeface="Calibri"/>
              <a:sym typeface="Calibri"/>
            </a:endParaRPr>
          </a:p>
          <a:p>
            <a:pPr indent="-298450" lvl="4" marL="22860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Isaías 53:7 Será llevado al matadero, como un cordero; y como oveja delante de sus trasquiladores se callará y no abrirá su boca. </a:t>
            </a:r>
            <a:endParaRPr>
              <a:solidFill>
                <a:schemeClr val="dk1"/>
              </a:solidFill>
              <a:latin typeface="Calibri"/>
              <a:ea typeface="Calibri"/>
              <a:cs typeface="Calibri"/>
              <a:sym typeface="Calibri"/>
            </a:endParaRPr>
          </a:p>
          <a:p>
            <a:pPr indent="-298450" lvl="3" marL="18288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La profecía no siempre trata de lo que va a ocurrir en el futuro; puede tratar de cosas que ocurrieron en el pasado. </a:t>
            </a:r>
            <a:endParaRPr>
              <a:solidFill>
                <a:schemeClr val="dk1"/>
              </a:solidFill>
              <a:latin typeface="Calibri"/>
              <a:ea typeface="Calibri"/>
              <a:cs typeface="Calibri"/>
              <a:sym typeface="Calibri"/>
            </a:endParaRPr>
          </a:p>
          <a:p>
            <a:pPr indent="-298450" lvl="3" marL="18288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El Nuevo Testamento confirma el cumplimiento de las muchas profecías del AT.</a:t>
            </a:r>
            <a:r>
              <a:rPr i="1" lang="en-US">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0" rtl="0" algn="l">
              <a:lnSpc>
                <a:spcPct val="100000"/>
              </a:lnSpc>
              <a:spcBef>
                <a:spcPts val="1000"/>
              </a:spcBef>
              <a:spcAft>
                <a:spcPts val="1000"/>
              </a:spcAft>
              <a:buClr>
                <a:schemeClr val="dk1"/>
              </a:buClr>
              <a:buSzPts val="1100"/>
              <a:buFont typeface="Arial"/>
              <a:buNone/>
            </a:pPr>
            <a:r>
              <a:t/>
            </a:r>
            <a:endParaRPr>
              <a:solidFill>
                <a:schemeClr val="dk1"/>
              </a:solidFill>
              <a:latin typeface="Calibri"/>
              <a:ea typeface="Calibri"/>
              <a:cs typeface="Calibri"/>
              <a:sym typeface="Calibri"/>
            </a:endParaRPr>
          </a:p>
        </p:txBody>
      </p:sp>
      <p:sp>
        <p:nvSpPr>
          <p:cNvPr id="150" name="Google Shape;150;g26c0fc75400_0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6c0eec2cfd_0_2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“Contar”</a:t>
            </a:r>
            <a:r>
              <a:rPr lang="en-US">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&lt;Se cuenta la historia de 2 Reyes 18 y 19.&gt;</a:t>
            </a:r>
            <a:endParaRPr b="1">
              <a:solidFill>
                <a:schemeClr val="dk1"/>
              </a:solidFill>
              <a:latin typeface="Calibri"/>
              <a:ea typeface="Calibri"/>
              <a:cs typeface="Calibri"/>
              <a:sym typeface="Calibri"/>
            </a:endParaRPr>
          </a:p>
        </p:txBody>
      </p:sp>
      <p:sp>
        <p:nvSpPr>
          <p:cNvPr id="159" name="Google Shape;159;g26c0eec2cfd_0_2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4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3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3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4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4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4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4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4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4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3"/>
          <p:cNvSpPr/>
          <p:nvPr>
            <p:ph idx="2" type="pic"/>
          </p:nvPr>
        </p:nvSpPr>
        <p:spPr>
          <a:xfrm>
            <a:off x="5183188" y="987425"/>
            <a:ext cx="6172200" cy="4873625"/>
          </a:xfrm>
          <a:prstGeom prst="rect">
            <a:avLst/>
          </a:prstGeom>
          <a:noFill/>
          <a:ln>
            <a:noFill/>
          </a:ln>
        </p:spPr>
      </p:sp>
      <p:sp>
        <p:nvSpPr>
          <p:cNvPr id="64" name="Google Shape;64;p4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5.jp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png"/><Relationship Id="rId4" Type="http://schemas.openxmlformats.org/officeDocument/2006/relationships/image" Target="../media/image33.png"/><Relationship Id="rId5"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0.png"/><Relationship Id="rId4" Type="http://schemas.openxmlformats.org/officeDocument/2006/relationships/image" Target="../media/image12.png"/><Relationship Id="rId5"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0.png"/><Relationship Id="rId4" Type="http://schemas.openxmlformats.org/officeDocument/2006/relationships/image" Target="../media/image17.png"/><Relationship Id="rId5"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0.png"/><Relationship Id="rId4" Type="http://schemas.openxmlformats.org/officeDocument/2006/relationships/image" Target="../media/image32.png"/><Relationship Id="rId5"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0.png"/><Relationship Id="rId4" Type="http://schemas.openxmlformats.org/officeDocument/2006/relationships/image" Target="../media/image16.png"/><Relationship Id="rId5"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0.png"/><Relationship Id="rId4" Type="http://schemas.openxmlformats.org/officeDocument/2006/relationships/image" Target="../media/image21.png"/><Relationship Id="rId5"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png"/><Relationship Id="rId4" Type="http://schemas.openxmlformats.org/officeDocument/2006/relationships/image" Target="../media/image2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0.png"/><Relationship Id="rId4" Type="http://schemas.openxmlformats.org/officeDocument/2006/relationships/image" Target="../media/image18.png"/><Relationship Id="rId5"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0.png"/><Relationship Id="rId4" Type="http://schemas.openxmlformats.org/officeDocument/2006/relationships/image" Target="../media/image19.png"/><Relationship Id="rId5"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0.png"/><Relationship Id="rId4" Type="http://schemas.openxmlformats.org/officeDocument/2006/relationships/image" Target="../media/image25.png"/><Relationship Id="rId5"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0.png"/><Relationship Id="rId4" Type="http://schemas.openxmlformats.org/officeDocument/2006/relationships/image" Target="../media/image22.png"/><Relationship Id="rId5"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3.pn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pn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8.pn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8.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3.png"/><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35.jp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6.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a:off x="9145768" y="-1"/>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5" name="Google Shape;85;p1"/>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b="8248" l="17157" r="29534" t="8248"/>
          <a:stretch/>
        </p:blipFill>
        <p:spPr>
          <a:xfrm>
            <a:off x="6580094" y="810985"/>
            <a:ext cx="5007429" cy="5236029"/>
          </a:xfrm>
          <a:prstGeom prst="rect">
            <a:avLst/>
          </a:prstGeom>
          <a:noFill/>
          <a:ln>
            <a:noFill/>
          </a:ln>
        </p:spPr>
      </p:pic>
      <p:pic>
        <p:nvPicPr>
          <p:cNvPr descr="A logo with a cross and a bird&#10;&#10;Description automatically generated" id="87" name="Google Shape;87;p1"/>
          <p:cNvPicPr preferRelativeResize="0"/>
          <p:nvPr/>
        </p:nvPicPr>
        <p:blipFill rotWithShape="1">
          <a:blip r:embed="rId4">
            <a:alphaModFix/>
          </a:blip>
          <a:srcRect b="0" l="0" r="0" t="0"/>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ACADEMIA</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CRISTO</a:t>
            </a:r>
            <a:endParaRPr b="0" i="0" sz="900" u="none" cap="none" strike="noStrike">
              <a:solidFill>
                <a:srgbClr val="000000"/>
              </a:solidFill>
              <a:latin typeface="Lato"/>
              <a:ea typeface="Lato"/>
              <a:cs typeface="Lato"/>
              <a:sym typeface="Lato"/>
            </a:endParaRPr>
          </a:p>
        </p:txBody>
      </p:sp>
      <p:sp>
        <p:nvSpPr>
          <p:cNvPr id="89" name="Google Shape;89;p1"/>
          <p:cNvSpPr/>
          <p:nvPr/>
        </p:nvSpPr>
        <p:spPr>
          <a:xfrm>
            <a:off x="1264510" y="2818701"/>
            <a:ext cx="114817" cy="2143283"/>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0" name="Google Shape;90;p1"/>
          <p:cNvSpPr/>
          <p:nvPr/>
        </p:nvSpPr>
        <p:spPr>
          <a:xfrm>
            <a:off x="1379327" y="2818702"/>
            <a:ext cx="424306" cy="214328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0" name="Shape 170"/>
        <p:cNvGrpSpPr/>
        <p:nvPr/>
      </p:nvGrpSpPr>
      <p:grpSpPr>
        <a:xfrm>
          <a:off x="0" y="0"/>
          <a:ext cx="0" cy="0"/>
          <a:chOff x="0" y="0"/>
          <a:chExt cx="0" cy="0"/>
        </a:xfrm>
      </p:grpSpPr>
      <p:sp>
        <p:nvSpPr>
          <p:cNvPr id="171" name="Google Shape;171;g26ba99a7413_0_427"/>
          <p:cNvSpPr txBox="1"/>
          <p:nvPr/>
        </p:nvSpPr>
        <p:spPr>
          <a:xfrm>
            <a:off x="5838738" y="2050124"/>
            <a:ext cx="54780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172" name="Google Shape;172;g26ba99a7413_0_427"/>
          <p:cNvCxnSpPr/>
          <p:nvPr/>
        </p:nvCxnSpPr>
        <p:spPr>
          <a:xfrm>
            <a:off x="4230827" y="3294976"/>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173" name="Google Shape;173;g26ba99a7413_0_427"/>
          <p:cNvSpPr txBox="1"/>
          <p:nvPr/>
        </p:nvSpPr>
        <p:spPr>
          <a:xfrm>
            <a:off x="5838738" y="3592694"/>
            <a:ext cx="48573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888"/>
              <a:buFont typeface="Arial"/>
              <a:buNone/>
            </a:pPr>
            <a:r>
              <a:rPr lang="en-US" sz="3888">
                <a:solidFill>
                  <a:schemeClr val="dk1"/>
                </a:solidFill>
                <a:latin typeface="Lato"/>
                <a:ea typeface="Lato"/>
                <a:cs typeface="Lato"/>
                <a:sym typeface="Lato"/>
              </a:rPr>
              <a:t>2 Reyes 18 y 19</a:t>
            </a:r>
            <a:endParaRPr b="0" i="0" sz="4800" u="none" cap="none" strike="noStrike">
              <a:solidFill>
                <a:schemeClr val="dk1"/>
              </a:solidFill>
              <a:latin typeface="Lato"/>
              <a:ea typeface="Lato"/>
              <a:cs typeface="Lato"/>
              <a:sym typeface="Lato"/>
            </a:endParaRPr>
          </a:p>
        </p:txBody>
      </p:sp>
      <p:sp>
        <p:nvSpPr>
          <p:cNvPr id="174" name="Google Shape;174;g26ba99a7413_0_427"/>
          <p:cNvSpPr/>
          <p:nvPr/>
        </p:nvSpPr>
        <p:spPr>
          <a:xfrm>
            <a:off x="0" y="0"/>
            <a:ext cx="704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175" name="Google Shape;175;g26ba99a7413_0_427"/>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176" name="Google Shape;176;g26ba99a7413_0_427"/>
          <p:cNvPicPr preferRelativeResize="0"/>
          <p:nvPr/>
        </p:nvPicPr>
        <p:blipFill rotWithShape="1">
          <a:blip r:embed="rId4">
            <a:alphaModFix/>
          </a:blip>
          <a:srcRect b="0" l="16675" r="16675" t="0"/>
          <a:stretch/>
        </p:blipFill>
        <p:spPr>
          <a:xfrm>
            <a:off x="1034702" y="1136927"/>
            <a:ext cx="4316100" cy="4316100"/>
          </a:xfrm>
          <a:prstGeom prst="roundRect">
            <a:avLst>
              <a:gd fmla="val 4167" name="adj"/>
            </a:avLst>
          </a:prstGeom>
          <a:solidFill>
            <a:srgbClr val="FFFFFF"/>
          </a:solidFill>
          <a:ln cap="sq" cmpd="sng" w="76200">
            <a:solidFill>
              <a:srgbClr val="EAEAEA"/>
            </a:solidFill>
            <a:prstDash val="solid"/>
            <a:miter lim="800000"/>
            <a:headEnd len="sm" w="sm" type="none"/>
            <a:tailEnd len="sm" w="sm" type="none"/>
          </a:ln>
        </p:spPr>
      </p:pic>
      <p:sp>
        <p:nvSpPr>
          <p:cNvPr id="177" name="Google Shape;177;g26ba99a7413_0_427"/>
          <p:cNvSpPr/>
          <p:nvPr/>
        </p:nvSpPr>
        <p:spPr>
          <a:xfrm>
            <a:off x="279444" y="4823252"/>
            <a:ext cx="114900" cy="20346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1" name="Shape 181"/>
        <p:cNvGrpSpPr/>
        <p:nvPr/>
      </p:nvGrpSpPr>
      <p:grpSpPr>
        <a:xfrm>
          <a:off x="0" y="0"/>
          <a:ext cx="0" cy="0"/>
          <a:chOff x="0" y="0"/>
          <a:chExt cx="0" cy="0"/>
        </a:xfrm>
      </p:grpSpPr>
      <p:sp>
        <p:nvSpPr>
          <p:cNvPr id="182" name="Google Shape;182;p11"/>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183" name="Google Shape;183;p11"/>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184" name="Google Shape;184;p11"/>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2 Reyes 18 y 19</a:t>
            </a:r>
            <a:endParaRPr b="0" i="0" sz="4800" u="none" cap="none" strike="noStrike">
              <a:solidFill>
                <a:schemeClr val="dk1"/>
              </a:solidFill>
              <a:latin typeface="Lato"/>
              <a:ea typeface="Lato"/>
              <a:cs typeface="Lato"/>
              <a:sym typeface="Lato"/>
            </a:endParaRPr>
          </a:p>
        </p:txBody>
      </p:sp>
      <p:sp>
        <p:nvSpPr>
          <p:cNvPr id="185" name="Google Shape;185;p11"/>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86" name="Google Shape;186;p11"/>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187" name="Google Shape;187;p11"/>
          <p:cNvSpPr txBox="1"/>
          <p:nvPr/>
        </p:nvSpPr>
        <p:spPr>
          <a:xfrm>
            <a:off x="4127381" y="4163146"/>
            <a:ext cx="7432500" cy="107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¿Quiénes son los personajes de esta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188" name="Google Shape;188;p11"/>
          <p:cNvPicPr preferRelativeResize="0"/>
          <p:nvPr/>
        </p:nvPicPr>
        <p:blipFill rotWithShape="1">
          <a:blip r:embed="rId4">
            <a:alphaModFix/>
          </a:blip>
          <a:srcRect b="23587" l="7105" r="7634" t="10153"/>
          <a:stretch/>
        </p:blipFill>
        <p:spPr>
          <a:xfrm>
            <a:off x="8577182" y="1617635"/>
            <a:ext cx="1662993" cy="1292389"/>
          </a:xfrm>
          <a:prstGeom prst="rect">
            <a:avLst/>
          </a:prstGeom>
          <a:noFill/>
          <a:ln>
            <a:noFill/>
          </a:ln>
        </p:spPr>
      </p:pic>
      <p:pic>
        <p:nvPicPr>
          <p:cNvPr descr="A green bird with leaves&#10;&#10;Description automatically generated" id="189" name="Google Shape;189;p11"/>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3" name="Shape 193"/>
        <p:cNvGrpSpPr/>
        <p:nvPr/>
      </p:nvGrpSpPr>
      <p:grpSpPr>
        <a:xfrm>
          <a:off x="0" y="0"/>
          <a:ext cx="0" cy="0"/>
          <a:chOff x="0" y="0"/>
          <a:chExt cx="0" cy="0"/>
        </a:xfrm>
      </p:grpSpPr>
      <p:sp>
        <p:nvSpPr>
          <p:cNvPr id="194" name="Google Shape;194;p12"/>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195" name="Google Shape;195;p12"/>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196" name="Google Shape;196;p12"/>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2 Reyes 18 y 19</a:t>
            </a:r>
            <a:endParaRPr b="0" i="0" sz="4800" u="none" cap="none" strike="noStrike">
              <a:solidFill>
                <a:schemeClr val="dk1"/>
              </a:solidFill>
              <a:latin typeface="Lato"/>
              <a:ea typeface="Lato"/>
              <a:cs typeface="Lato"/>
              <a:sym typeface="Lato"/>
            </a:endParaRPr>
          </a:p>
        </p:txBody>
      </p:sp>
      <p:sp>
        <p:nvSpPr>
          <p:cNvPr id="197" name="Google Shape;197;p12"/>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98" name="Google Shape;198;p12"/>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199" name="Google Shape;199;p12"/>
          <p:cNvSpPr txBox="1"/>
          <p:nvPr/>
        </p:nvSpPr>
        <p:spPr>
          <a:xfrm>
            <a:off x="4127381" y="4163146"/>
            <a:ext cx="6727973"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¿Cuáles son los objetos (o animales) de esta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00" name="Google Shape;200;p12"/>
          <p:cNvPicPr preferRelativeResize="0"/>
          <p:nvPr/>
        </p:nvPicPr>
        <p:blipFill rotWithShape="1">
          <a:blip r:embed="rId4">
            <a:alphaModFix/>
          </a:blip>
          <a:srcRect b="0" l="0" r="0" t="0"/>
          <a:stretch/>
        </p:blipFill>
        <p:spPr>
          <a:xfrm>
            <a:off x="8919859" y="1460358"/>
            <a:ext cx="1266321" cy="1389026"/>
          </a:xfrm>
          <a:prstGeom prst="rect">
            <a:avLst/>
          </a:prstGeom>
          <a:noFill/>
          <a:ln>
            <a:noFill/>
          </a:ln>
        </p:spPr>
      </p:pic>
      <p:pic>
        <p:nvPicPr>
          <p:cNvPr descr="A green bird with leaves&#10;&#10;Description automatically generated" id="201" name="Google Shape;201;p12"/>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5" name="Shape 205"/>
        <p:cNvGrpSpPr/>
        <p:nvPr/>
      </p:nvGrpSpPr>
      <p:grpSpPr>
        <a:xfrm>
          <a:off x="0" y="0"/>
          <a:ext cx="0" cy="0"/>
          <a:chOff x="0" y="0"/>
          <a:chExt cx="0" cy="0"/>
        </a:xfrm>
      </p:grpSpPr>
      <p:sp>
        <p:nvSpPr>
          <p:cNvPr id="206" name="Google Shape;206;p13"/>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207" name="Google Shape;207;p13"/>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08" name="Google Shape;208;p13"/>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2 Reyes 18 y 19</a:t>
            </a:r>
            <a:endParaRPr b="0" i="0" sz="4800" u="none" cap="none" strike="noStrike">
              <a:solidFill>
                <a:schemeClr val="dk1"/>
              </a:solidFill>
              <a:latin typeface="Lato"/>
              <a:ea typeface="Lato"/>
              <a:cs typeface="Lato"/>
              <a:sym typeface="Lato"/>
            </a:endParaRPr>
          </a:p>
        </p:txBody>
      </p:sp>
      <p:sp>
        <p:nvSpPr>
          <p:cNvPr id="209" name="Google Shape;209;p13"/>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10" name="Google Shape;210;p13"/>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11" name="Google Shape;211;p13"/>
          <p:cNvSpPr txBox="1"/>
          <p:nvPr/>
        </p:nvSpPr>
        <p:spPr>
          <a:xfrm>
            <a:off x="4127381" y="4163146"/>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¿Dónde ocurrió la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12" name="Google Shape;212;p13"/>
          <p:cNvPicPr preferRelativeResize="0"/>
          <p:nvPr/>
        </p:nvPicPr>
        <p:blipFill rotWithShape="1">
          <a:blip r:embed="rId4">
            <a:alphaModFix/>
          </a:blip>
          <a:srcRect b="0" l="0" r="0" t="0"/>
          <a:stretch/>
        </p:blipFill>
        <p:spPr>
          <a:xfrm>
            <a:off x="9076083" y="1470749"/>
            <a:ext cx="1127705" cy="1374727"/>
          </a:xfrm>
          <a:prstGeom prst="rect">
            <a:avLst/>
          </a:prstGeom>
          <a:noFill/>
          <a:ln>
            <a:noFill/>
          </a:ln>
        </p:spPr>
      </p:pic>
      <p:pic>
        <p:nvPicPr>
          <p:cNvPr descr="A green bird with leaves&#10;&#10;Description automatically generated" id="213" name="Google Shape;213;p13"/>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7" name="Shape 217"/>
        <p:cNvGrpSpPr/>
        <p:nvPr/>
      </p:nvGrpSpPr>
      <p:grpSpPr>
        <a:xfrm>
          <a:off x="0" y="0"/>
          <a:ext cx="0" cy="0"/>
          <a:chOff x="0" y="0"/>
          <a:chExt cx="0" cy="0"/>
        </a:xfrm>
      </p:grpSpPr>
      <p:sp>
        <p:nvSpPr>
          <p:cNvPr id="218" name="Google Shape;218;g26ca16d737d_0_21"/>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219" name="Google Shape;219;g26ca16d737d_0_21"/>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220" name="Google Shape;220;g26ca16d737d_0_21"/>
          <p:cNvPicPr preferRelativeResize="0"/>
          <p:nvPr/>
        </p:nvPicPr>
        <p:blipFill>
          <a:blip r:embed="rId4">
            <a:alphaModFix/>
          </a:blip>
          <a:stretch>
            <a:fillRect/>
          </a:stretch>
        </p:blipFill>
        <p:spPr>
          <a:xfrm>
            <a:off x="835325" y="1031227"/>
            <a:ext cx="9810600" cy="51091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4" name="Shape 224"/>
        <p:cNvGrpSpPr/>
        <p:nvPr/>
      </p:nvGrpSpPr>
      <p:grpSpPr>
        <a:xfrm>
          <a:off x="0" y="0"/>
          <a:ext cx="0" cy="0"/>
          <a:chOff x="0" y="0"/>
          <a:chExt cx="0" cy="0"/>
        </a:xfrm>
      </p:grpSpPr>
      <p:sp>
        <p:nvSpPr>
          <p:cNvPr id="225" name="Google Shape;225;p14"/>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226" name="Google Shape;226;p14"/>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27" name="Google Shape;227;p14"/>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2 Reyes 18 y 19</a:t>
            </a:r>
            <a:endParaRPr b="0" i="0" sz="4800" u="none" cap="none" strike="noStrike">
              <a:solidFill>
                <a:schemeClr val="dk1"/>
              </a:solidFill>
              <a:latin typeface="Lato"/>
              <a:ea typeface="Lato"/>
              <a:cs typeface="Lato"/>
              <a:sym typeface="Lato"/>
            </a:endParaRPr>
          </a:p>
        </p:txBody>
      </p:sp>
      <p:sp>
        <p:nvSpPr>
          <p:cNvPr id="228" name="Google Shape;228;p14"/>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29" name="Google Shape;229;p14"/>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30" name="Google Shape;230;p14"/>
          <p:cNvSpPr txBox="1"/>
          <p:nvPr/>
        </p:nvSpPr>
        <p:spPr>
          <a:xfrm>
            <a:off x="4127381" y="4163146"/>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¿Cuándo ocurrió la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31" name="Google Shape;231;p14"/>
          <p:cNvPicPr preferRelativeResize="0"/>
          <p:nvPr/>
        </p:nvPicPr>
        <p:blipFill rotWithShape="1">
          <a:blip r:embed="rId4">
            <a:alphaModFix/>
          </a:blip>
          <a:srcRect b="0" l="0" r="0" t="0"/>
          <a:stretch/>
        </p:blipFill>
        <p:spPr>
          <a:xfrm>
            <a:off x="9269912" y="1743573"/>
            <a:ext cx="824369" cy="950227"/>
          </a:xfrm>
          <a:prstGeom prst="rect">
            <a:avLst/>
          </a:prstGeom>
          <a:noFill/>
          <a:ln>
            <a:noFill/>
          </a:ln>
        </p:spPr>
      </p:pic>
      <p:pic>
        <p:nvPicPr>
          <p:cNvPr descr="A green bird with leaves&#10;&#10;Description automatically generated" id="232" name="Google Shape;232;p14"/>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6" name="Shape 236"/>
        <p:cNvGrpSpPr/>
        <p:nvPr/>
      </p:nvGrpSpPr>
      <p:grpSpPr>
        <a:xfrm>
          <a:off x="0" y="0"/>
          <a:ext cx="0" cy="0"/>
          <a:chOff x="0" y="0"/>
          <a:chExt cx="0" cy="0"/>
        </a:xfrm>
      </p:grpSpPr>
      <p:sp>
        <p:nvSpPr>
          <p:cNvPr id="237" name="Google Shape;237;p15"/>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238" name="Google Shape;238;p15"/>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39" name="Google Shape;239;p15"/>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2 Reyes 18 y 19</a:t>
            </a:r>
            <a:endParaRPr b="0" i="0" sz="4800" u="none" cap="none" strike="noStrike">
              <a:solidFill>
                <a:schemeClr val="dk1"/>
              </a:solidFill>
              <a:latin typeface="Lato"/>
              <a:ea typeface="Lato"/>
              <a:cs typeface="Lato"/>
              <a:sym typeface="Lato"/>
            </a:endParaRPr>
          </a:p>
        </p:txBody>
      </p:sp>
      <p:sp>
        <p:nvSpPr>
          <p:cNvPr id="240" name="Google Shape;240;p15"/>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41" name="Google Shape;241;p15"/>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42" name="Google Shape;242;p15"/>
          <p:cNvSpPr txBox="1"/>
          <p:nvPr/>
        </p:nvSpPr>
        <p:spPr>
          <a:xfrm>
            <a:off x="4127381" y="4163146"/>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¿Cuál es el problema?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43" name="Google Shape;243;p15"/>
          <p:cNvPicPr preferRelativeResize="0"/>
          <p:nvPr/>
        </p:nvPicPr>
        <p:blipFill rotWithShape="1">
          <a:blip r:embed="rId4">
            <a:alphaModFix/>
          </a:blip>
          <a:srcRect b="0" l="0" r="0" t="0"/>
          <a:stretch/>
        </p:blipFill>
        <p:spPr>
          <a:xfrm>
            <a:off x="8884044" y="1460358"/>
            <a:ext cx="1405304" cy="1389026"/>
          </a:xfrm>
          <a:prstGeom prst="rect">
            <a:avLst/>
          </a:prstGeom>
          <a:noFill/>
          <a:ln>
            <a:noFill/>
          </a:ln>
        </p:spPr>
      </p:pic>
      <p:pic>
        <p:nvPicPr>
          <p:cNvPr descr="A green bird with leaves&#10;&#10;Description automatically generated" id="244" name="Google Shape;244;p15"/>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8" name="Shape 248"/>
        <p:cNvGrpSpPr/>
        <p:nvPr/>
      </p:nvGrpSpPr>
      <p:grpSpPr>
        <a:xfrm>
          <a:off x="0" y="0"/>
          <a:ext cx="0" cy="0"/>
          <a:chOff x="0" y="0"/>
          <a:chExt cx="0" cy="0"/>
        </a:xfrm>
      </p:grpSpPr>
      <p:sp>
        <p:nvSpPr>
          <p:cNvPr id="249" name="Google Shape;249;p16"/>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250" name="Google Shape;250;p16"/>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51" name="Google Shape;251;p16"/>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2 Reyes 18 y 19</a:t>
            </a:r>
            <a:endParaRPr b="0" i="0" sz="4800" u="none" cap="none" strike="noStrike">
              <a:solidFill>
                <a:schemeClr val="dk1"/>
              </a:solidFill>
              <a:latin typeface="Lato"/>
              <a:ea typeface="Lato"/>
              <a:cs typeface="Lato"/>
              <a:sym typeface="Lato"/>
            </a:endParaRPr>
          </a:p>
        </p:txBody>
      </p:sp>
      <p:sp>
        <p:nvSpPr>
          <p:cNvPr id="252" name="Google Shape;252;p16"/>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53" name="Google Shape;253;p16"/>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54" name="Google Shape;254;p16"/>
          <p:cNvSpPr txBox="1"/>
          <p:nvPr/>
        </p:nvSpPr>
        <p:spPr>
          <a:xfrm>
            <a:off x="4127381" y="4163146"/>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¿Se resuelve el problema? ¿Cómo?</a:t>
            </a:r>
            <a:endParaRPr b="1" i="0" sz="3200" u="none" cap="none" strike="noStrike">
              <a:solidFill>
                <a:schemeClr val="dk1"/>
              </a:solidFill>
              <a:latin typeface="Lato"/>
              <a:ea typeface="Lato"/>
              <a:cs typeface="Lato"/>
              <a:sym typeface="Lato"/>
            </a:endParaRPr>
          </a:p>
        </p:txBody>
      </p:sp>
      <p:pic>
        <p:nvPicPr>
          <p:cNvPr id="255" name="Google Shape;255;p16"/>
          <p:cNvPicPr preferRelativeResize="0"/>
          <p:nvPr/>
        </p:nvPicPr>
        <p:blipFill rotWithShape="1">
          <a:blip r:embed="rId4">
            <a:alphaModFix/>
          </a:blip>
          <a:srcRect b="0" l="0" r="0" t="0"/>
          <a:stretch/>
        </p:blipFill>
        <p:spPr>
          <a:xfrm>
            <a:off x="9202567" y="1460358"/>
            <a:ext cx="1078769" cy="1379086"/>
          </a:xfrm>
          <a:prstGeom prst="rect">
            <a:avLst/>
          </a:prstGeom>
          <a:noFill/>
          <a:ln>
            <a:noFill/>
          </a:ln>
        </p:spPr>
      </p:pic>
      <p:pic>
        <p:nvPicPr>
          <p:cNvPr descr="A green bird with leaves&#10;&#10;Description automatically generated" id="256" name="Google Shape;256;p16"/>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0" name="Shape 260"/>
        <p:cNvGrpSpPr/>
        <p:nvPr/>
      </p:nvGrpSpPr>
      <p:grpSpPr>
        <a:xfrm>
          <a:off x="0" y="0"/>
          <a:ext cx="0" cy="0"/>
          <a:chOff x="0" y="0"/>
          <a:chExt cx="0" cy="0"/>
        </a:xfrm>
      </p:grpSpPr>
      <p:sp>
        <p:nvSpPr>
          <p:cNvPr id="261" name="Google Shape;261;g26ba99a7413_0_523"/>
          <p:cNvSpPr txBox="1"/>
          <p:nvPr/>
        </p:nvSpPr>
        <p:spPr>
          <a:xfrm>
            <a:off x="5838738" y="2050124"/>
            <a:ext cx="54780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262" name="Google Shape;262;g26ba99a7413_0_523"/>
          <p:cNvCxnSpPr/>
          <p:nvPr/>
        </p:nvCxnSpPr>
        <p:spPr>
          <a:xfrm>
            <a:off x="4230827" y="3294976"/>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263" name="Google Shape;263;g26ba99a7413_0_523"/>
          <p:cNvSpPr txBox="1"/>
          <p:nvPr/>
        </p:nvSpPr>
        <p:spPr>
          <a:xfrm>
            <a:off x="5838738" y="3592694"/>
            <a:ext cx="48573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lang="en-US" sz="3888">
                <a:solidFill>
                  <a:schemeClr val="dk1"/>
                </a:solidFill>
                <a:latin typeface="Lato"/>
                <a:ea typeface="Lato"/>
                <a:cs typeface="Lato"/>
                <a:sym typeface="Lato"/>
              </a:rPr>
              <a:t>2 Reyes 18 y 19</a:t>
            </a:r>
            <a:endParaRPr b="0" i="0" sz="3888" u="none" cap="none" strike="noStrike">
              <a:solidFill>
                <a:schemeClr val="dk1"/>
              </a:solidFill>
              <a:latin typeface="Lato"/>
              <a:ea typeface="Lato"/>
              <a:cs typeface="Lato"/>
              <a:sym typeface="Lato"/>
            </a:endParaRPr>
          </a:p>
        </p:txBody>
      </p:sp>
      <p:sp>
        <p:nvSpPr>
          <p:cNvPr id="264" name="Google Shape;264;g26ba99a7413_0_523"/>
          <p:cNvSpPr/>
          <p:nvPr/>
        </p:nvSpPr>
        <p:spPr>
          <a:xfrm>
            <a:off x="0" y="0"/>
            <a:ext cx="704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265" name="Google Shape;265;g26ba99a7413_0_523"/>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266" name="Google Shape;266;g26ba99a7413_0_523"/>
          <p:cNvPicPr preferRelativeResize="0"/>
          <p:nvPr/>
        </p:nvPicPr>
        <p:blipFill rotWithShape="1">
          <a:blip r:embed="rId4">
            <a:alphaModFix/>
          </a:blip>
          <a:srcRect b="0" l="16675" r="16675" t="0"/>
          <a:stretch/>
        </p:blipFill>
        <p:spPr>
          <a:xfrm>
            <a:off x="1037477" y="1136927"/>
            <a:ext cx="4316100" cy="4316100"/>
          </a:xfrm>
          <a:prstGeom prst="roundRect">
            <a:avLst>
              <a:gd fmla="val 4167" name="adj"/>
            </a:avLst>
          </a:prstGeom>
          <a:solidFill>
            <a:srgbClr val="FFFFFF"/>
          </a:solidFill>
          <a:ln cap="sq" cmpd="sng" w="76200">
            <a:solidFill>
              <a:srgbClr val="EAEAEA"/>
            </a:solidFill>
            <a:prstDash val="solid"/>
            <a:miter lim="800000"/>
            <a:headEnd len="sm" w="sm" type="none"/>
            <a:tailEnd len="sm" w="sm" type="none"/>
          </a:ln>
        </p:spPr>
      </p:pic>
      <p:sp>
        <p:nvSpPr>
          <p:cNvPr id="267" name="Google Shape;267;g26ba99a7413_0_523"/>
          <p:cNvSpPr/>
          <p:nvPr/>
        </p:nvSpPr>
        <p:spPr>
          <a:xfrm>
            <a:off x="279444" y="4823252"/>
            <a:ext cx="114900" cy="20346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1" name="Shape 271"/>
        <p:cNvGrpSpPr/>
        <p:nvPr/>
      </p:nvGrpSpPr>
      <p:grpSpPr>
        <a:xfrm>
          <a:off x="0" y="0"/>
          <a:ext cx="0" cy="0"/>
          <a:chOff x="0" y="0"/>
          <a:chExt cx="0" cy="0"/>
        </a:xfrm>
      </p:grpSpPr>
      <p:sp>
        <p:nvSpPr>
          <p:cNvPr id="272" name="Google Shape;272;p18"/>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273" name="Google Shape;273;p18"/>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74" name="Google Shape;274;p18"/>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2 Reyes 18 y 19</a:t>
            </a:r>
            <a:endParaRPr b="0" i="0" sz="3888" u="none" cap="none" strike="noStrike">
              <a:solidFill>
                <a:schemeClr val="dk1"/>
              </a:solidFill>
              <a:latin typeface="Lato"/>
              <a:ea typeface="Lato"/>
              <a:cs typeface="Lato"/>
              <a:sym typeface="Lato"/>
            </a:endParaRPr>
          </a:p>
        </p:txBody>
      </p:sp>
      <p:sp>
        <p:nvSpPr>
          <p:cNvPr id="275" name="Google Shape;275;p18"/>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76" name="Google Shape;276;p18"/>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77" name="Google Shape;277;p18"/>
          <p:cNvSpPr txBox="1"/>
          <p:nvPr/>
        </p:nvSpPr>
        <p:spPr>
          <a:xfrm>
            <a:off x="4127381" y="4163146"/>
            <a:ext cx="7432500" cy="107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¿Cuál es el punto principal de la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78" name="Google Shape;278;p18"/>
          <p:cNvPicPr preferRelativeResize="0"/>
          <p:nvPr/>
        </p:nvPicPr>
        <p:blipFill rotWithShape="1">
          <a:blip r:embed="rId4">
            <a:alphaModFix/>
          </a:blip>
          <a:srcRect b="0" l="0" r="0" t="0"/>
          <a:stretch/>
        </p:blipFill>
        <p:spPr>
          <a:xfrm>
            <a:off x="9253057" y="1681917"/>
            <a:ext cx="1247432" cy="1167468"/>
          </a:xfrm>
          <a:prstGeom prst="rect">
            <a:avLst/>
          </a:prstGeom>
          <a:noFill/>
          <a:ln>
            <a:noFill/>
          </a:ln>
        </p:spPr>
      </p:pic>
      <p:pic>
        <p:nvPicPr>
          <p:cNvPr descr="A green bird with leaves&#10;&#10;Description automatically generated" id="279" name="Google Shape;279;p18"/>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g2ae621378b2_0_0"/>
          <p:cNvPicPr preferRelativeResize="0"/>
          <p:nvPr/>
        </p:nvPicPr>
        <p:blipFill>
          <a:blip r:embed="rId3">
            <a:alphaModFix/>
          </a:blip>
          <a:stretch>
            <a:fillRect/>
          </a:stretch>
        </p:blipFill>
        <p:spPr>
          <a:xfrm>
            <a:off x="0" y="0"/>
            <a:ext cx="12191990" cy="6858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3" name="Shape 283"/>
        <p:cNvGrpSpPr/>
        <p:nvPr/>
      </p:nvGrpSpPr>
      <p:grpSpPr>
        <a:xfrm>
          <a:off x="0" y="0"/>
          <a:ext cx="0" cy="0"/>
          <a:chOff x="0" y="0"/>
          <a:chExt cx="0" cy="0"/>
        </a:xfrm>
      </p:grpSpPr>
      <p:sp>
        <p:nvSpPr>
          <p:cNvPr id="284" name="Google Shape;284;p19"/>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285" name="Google Shape;285;p19"/>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86" name="Google Shape;286;p19"/>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2 Reyes 18 y 19</a:t>
            </a:r>
            <a:endParaRPr b="0" i="0" sz="3888" u="none" cap="none" strike="noStrike">
              <a:solidFill>
                <a:schemeClr val="dk1"/>
              </a:solidFill>
              <a:latin typeface="Lato"/>
              <a:ea typeface="Lato"/>
              <a:cs typeface="Lato"/>
              <a:sym typeface="Lato"/>
            </a:endParaRPr>
          </a:p>
        </p:txBody>
      </p:sp>
      <p:sp>
        <p:nvSpPr>
          <p:cNvPr id="287" name="Google Shape;287;p19"/>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88" name="Google Shape;288;p19"/>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89" name="Google Shape;289;p19"/>
          <p:cNvSpPr txBox="1"/>
          <p:nvPr/>
        </p:nvSpPr>
        <p:spPr>
          <a:xfrm>
            <a:off x="4127381" y="4163146"/>
            <a:ext cx="7432648"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¿Qué pecado veo en esta historia y confieso en mi vida?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90" name="Google Shape;290;p19"/>
          <p:cNvPicPr preferRelativeResize="0"/>
          <p:nvPr/>
        </p:nvPicPr>
        <p:blipFill rotWithShape="1">
          <a:blip r:embed="rId4">
            <a:alphaModFix/>
          </a:blip>
          <a:srcRect b="0" l="0" r="0" t="0"/>
          <a:stretch/>
        </p:blipFill>
        <p:spPr>
          <a:xfrm>
            <a:off x="9009776" y="1619490"/>
            <a:ext cx="1490713" cy="1262317"/>
          </a:xfrm>
          <a:prstGeom prst="rect">
            <a:avLst/>
          </a:prstGeom>
          <a:noFill/>
          <a:ln>
            <a:noFill/>
          </a:ln>
        </p:spPr>
      </p:pic>
      <p:pic>
        <p:nvPicPr>
          <p:cNvPr descr="A green bird with leaves&#10;&#10;Description automatically generated" id="291" name="Google Shape;291;p19"/>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5" name="Shape 295"/>
        <p:cNvGrpSpPr/>
        <p:nvPr/>
      </p:nvGrpSpPr>
      <p:grpSpPr>
        <a:xfrm>
          <a:off x="0" y="0"/>
          <a:ext cx="0" cy="0"/>
          <a:chOff x="0" y="0"/>
          <a:chExt cx="0" cy="0"/>
        </a:xfrm>
      </p:grpSpPr>
      <p:sp>
        <p:nvSpPr>
          <p:cNvPr id="296" name="Google Shape;296;p20"/>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297" name="Google Shape;297;p20"/>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98" name="Google Shape;298;p20"/>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2 Reyes 18 y 19</a:t>
            </a:r>
            <a:endParaRPr b="0" i="0" sz="3888" u="none" cap="none" strike="noStrike">
              <a:solidFill>
                <a:schemeClr val="dk1"/>
              </a:solidFill>
              <a:latin typeface="Lato"/>
              <a:ea typeface="Lato"/>
              <a:cs typeface="Lato"/>
              <a:sym typeface="Lato"/>
            </a:endParaRPr>
          </a:p>
        </p:txBody>
      </p:sp>
      <p:sp>
        <p:nvSpPr>
          <p:cNvPr id="299" name="Google Shape;299;p20"/>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00" name="Google Shape;300;p20"/>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301" name="Google Shape;301;p20"/>
          <p:cNvSpPr txBox="1"/>
          <p:nvPr/>
        </p:nvSpPr>
        <p:spPr>
          <a:xfrm>
            <a:off x="4127381" y="4163146"/>
            <a:ext cx="7432648"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¿En qué versos y palabras de esta historia veo el amor de Dios hacia mí?</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302" name="Google Shape;302;p20"/>
          <p:cNvPicPr preferRelativeResize="0"/>
          <p:nvPr/>
        </p:nvPicPr>
        <p:blipFill rotWithShape="1">
          <a:blip r:embed="rId4">
            <a:alphaModFix/>
          </a:blip>
          <a:srcRect b="0" l="0" r="0" t="0"/>
          <a:stretch/>
        </p:blipFill>
        <p:spPr>
          <a:xfrm>
            <a:off x="9384328" y="1686187"/>
            <a:ext cx="751710" cy="1092264"/>
          </a:xfrm>
          <a:prstGeom prst="rect">
            <a:avLst/>
          </a:prstGeom>
          <a:noFill/>
          <a:ln>
            <a:noFill/>
          </a:ln>
        </p:spPr>
      </p:pic>
      <p:pic>
        <p:nvPicPr>
          <p:cNvPr descr="A green bird with leaves&#10;&#10;Description automatically generated" id="303" name="Google Shape;303;p20"/>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7" name="Shape 307"/>
        <p:cNvGrpSpPr/>
        <p:nvPr/>
      </p:nvGrpSpPr>
      <p:grpSpPr>
        <a:xfrm>
          <a:off x="0" y="0"/>
          <a:ext cx="0" cy="0"/>
          <a:chOff x="0" y="0"/>
          <a:chExt cx="0" cy="0"/>
        </a:xfrm>
      </p:grpSpPr>
      <p:sp>
        <p:nvSpPr>
          <p:cNvPr id="308" name="Google Shape;308;g26c0eec2cfd_0_262"/>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9" name="Google Shape;309;g26c0eec2cfd_0_262"/>
          <p:cNvSpPr txBox="1"/>
          <p:nvPr/>
        </p:nvSpPr>
        <p:spPr>
          <a:xfrm>
            <a:off x="3602250" y="693000"/>
            <a:ext cx="8297400" cy="5571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200">
                <a:solidFill>
                  <a:schemeClr val="dk1"/>
                </a:solidFill>
                <a:latin typeface="Lato"/>
                <a:ea typeface="Lato"/>
                <a:cs typeface="Lato"/>
                <a:sym typeface="Lato"/>
              </a:rPr>
              <a:t>Antes, ustedes estaban muertos en sus pecados; aún no se habían despojado de </a:t>
            </a:r>
            <a:endParaRPr sz="32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lang="en-US" sz="3200">
                <a:solidFill>
                  <a:schemeClr val="dk1"/>
                </a:solidFill>
                <a:latin typeface="Lato"/>
                <a:ea typeface="Lato"/>
                <a:cs typeface="Lato"/>
                <a:sym typeface="Lato"/>
              </a:rPr>
              <a:t>su naturaleza pecaminosa. Pero ahora, Dios les ha dado vida juntamente con él, y les ha perdonado todos sus pecados. Ha anulado el acta de los decretos que había contra nosotros y que nos era adversa; la quitó de en medio y la clavó en la cruz. Desarmó además a los poderes y las potestades, y los exhibió públicamente al triunfar sobre ellos en la cruz.</a:t>
            </a:r>
            <a:endParaRPr sz="32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b="0" i="0" sz="8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2800"/>
              <a:buFont typeface="Arial"/>
              <a:buNone/>
            </a:pPr>
            <a:r>
              <a:rPr i="1" lang="en-US" sz="2800">
                <a:solidFill>
                  <a:schemeClr val="dk1"/>
                </a:solidFill>
                <a:latin typeface="Lato"/>
                <a:ea typeface="Lato"/>
                <a:cs typeface="Lato"/>
                <a:sym typeface="Lato"/>
              </a:rPr>
              <a:t>Colosenses 2:13-15</a:t>
            </a:r>
            <a:endParaRPr b="0" i="0" sz="3600" u="none" cap="none" strike="noStrike">
              <a:solidFill>
                <a:schemeClr val="dk1"/>
              </a:solidFill>
              <a:latin typeface="Lato"/>
              <a:ea typeface="Lato"/>
              <a:cs typeface="Lato"/>
              <a:sym typeface="Lato"/>
            </a:endParaRPr>
          </a:p>
        </p:txBody>
      </p:sp>
      <p:pic>
        <p:nvPicPr>
          <p:cNvPr id="310" name="Google Shape;310;g26c0eec2cfd_0_262"/>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311" name="Google Shape;311;g26c0eec2cfd_0_262"/>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5" name="Shape 315"/>
        <p:cNvGrpSpPr/>
        <p:nvPr/>
      </p:nvGrpSpPr>
      <p:grpSpPr>
        <a:xfrm>
          <a:off x="0" y="0"/>
          <a:ext cx="0" cy="0"/>
          <a:chOff x="0" y="0"/>
          <a:chExt cx="0" cy="0"/>
        </a:xfrm>
      </p:grpSpPr>
      <p:sp>
        <p:nvSpPr>
          <p:cNvPr id="316" name="Google Shape;316;p21"/>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317" name="Google Shape;317;p21"/>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318" name="Google Shape;318;p21"/>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2 Reyes 18 y 19</a:t>
            </a:r>
            <a:endParaRPr b="0" i="0" sz="3888" u="none" cap="none" strike="noStrike">
              <a:solidFill>
                <a:schemeClr val="dk1"/>
              </a:solidFill>
              <a:latin typeface="Lato"/>
              <a:ea typeface="Lato"/>
              <a:cs typeface="Lato"/>
              <a:sym typeface="Lato"/>
            </a:endParaRPr>
          </a:p>
        </p:txBody>
      </p:sp>
      <p:sp>
        <p:nvSpPr>
          <p:cNvPr id="319" name="Google Shape;319;p21"/>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20" name="Google Shape;320;p21"/>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321" name="Google Shape;321;p21"/>
          <p:cNvSpPr txBox="1"/>
          <p:nvPr/>
        </p:nvSpPr>
        <p:spPr>
          <a:xfrm>
            <a:off x="4127381" y="4163146"/>
            <a:ext cx="7432648"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¿Qué pediré que Dios obre en mí para poner en práctica su Palabra?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322" name="Google Shape;322;p21"/>
          <p:cNvPicPr preferRelativeResize="0"/>
          <p:nvPr/>
        </p:nvPicPr>
        <p:blipFill rotWithShape="1">
          <a:blip r:embed="rId4">
            <a:alphaModFix/>
          </a:blip>
          <a:srcRect b="0" l="0" r="0" t="0"/>
          <a:stretch/>
        </p:blipFill>
        <p:spPr>
          <a:xfrm>
            <a:off x="9227862" y="1722897"/>
            <a:ext cx="1016456" cy="1031081"/>
          </a:xfrm>
          <a:prstGeom prst="rect">
            <a:avLst/>
          </a:prstGeom>
          <a:noFill/>
          <a:ln>
            <a:noFill/>
          </a:ln>
        </p:spPr>
      </p:pic>
      <p:pic>
        <p:nvPicPr>
          <p:cNvPr descr="A green bird with leaves&#10;&#10;Description automatically generated" id="323" name="Google Shape;323;p21"/>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g26ca16d737d_0_36"/>
          <p:cNvSpPr/>
          <p:nvPr/>
        </p:nvSpPr>
        <p:spPr>
          <a:xfrm>
            <a:off x="1839945"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9" name="Google Shape;329;g26ca16d737d_0_36"/>
          <p:cNvSpPr txBox="1"/>
          <p:nvPr/>
        </p:nvSpPr>
        <p:spPr>
          <a:xfrm>
            <a:off x="8811229" y="1803633"/>
            <a:ext cx="25125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30" name="Google Shape;330;g26ca16d737d_0_36"/>
          <p:cNvSpPr txBox="1"/>
          <p:nvPr/>
        </p:nvSpPr>
        <p:spPr>
          <a:xfrm>
            <a:off x="7492875" y="4015200"/>
            <a:ext cx="4213200" cy="1569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lang="en-US" sz="4800">
                <a:solidFill>
                  <a:srgbClr val="009444"/>
                </a:solidFill>
                <a:latin typeface="Lato"/>
                <a:ea typeface="Lato"/>
                <a:cs typeface="Lato"/>
                <a:sym typeface="Lato"/>
              </a:rPr>
              <a:t>La profecía en </a:t>
            </a:r>
            <a:endParaRPr sz="4800">
              <a:solidFill>
                <a:srgbClr val="009444"/>
              </a:solidFill>
              <a:latin typeface="Lato"/>
              <a:ea typeface="Lato"/>
              <a:cs typeface="Lato"/>
              <a:sym typeface="Lato"/>
            </a:endParaRPr>
          </a:p>
          <a:p>
            <a:pPr indent="0" lvl="0" marL="0" marR="0" rtl="0" algn="l">
              <a:lnSpc>
                <a:spcPct val="100000"/>
              </a:lnSpc>
              <a:spcBef>
                <a:spcPts val="0"/>
              </a:spcBef>
              <a:spcAft>
                <a:spcPts val="0"/>
              </a:spcAft>
              <a:buClr>
                <a:srgbClr val="000000"/>
              </a:buClr>
              <a:buSzPts val="4800"/>
              <a:buFont typeface="Arial"/>
              <a:buNone/>
            </a:pPr>
            <a:r>
              <a:rPr lang="en-US" sz="4800">
                <a:solidFill>
                  <a:srgbClr val="009444"/>
                </a:solidFill>
                <a:latin typeface="Lato"/>
                <a:ea typeface="Lato"/>
                <a:cs typeface="Lato"/>
                <a:sym typeface="Lato"/>
              </a:rPr>
              <a:t>el A.T. y N.T.</a:t>
            </a:r>
            <a:endParaRPr b="0" i="0" sz="4800" u="none" cap="none" strike="noStrike">
              <a:solidFill>
                <a:srgbClr val="009444"/>
              </a:solidFill>
              <a:latin typeface="Lato"/>
              <a:ea typeface="Lato"/>
              <a:cs typeface="Lato"/>
              <a:sym typeface="Lato"/>
            </a:endParaRPr>
          </a:p>
        </p:txBody>
      </p:sp>
      <p:pic>
        <p:nvPicPr>
          <p:cNvPr descr="A green bird with leaves&#10;&#10;Description automatically generated" id="331" name="Google Shape;331;g26ca16d737d_0_36"/>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
        <p:nvSpPr>
          <p:cNvPr id="332" name="Google Shape;332;g26ca16d737d_0_36"/>
          <p:cNvSpPr/>
          <p:nvPr/>
        </p:nvSpPr>
        <p:spPr>
          <a:xfrm>
            <a:off x="927625" y="365838"/>
            <a:ext cx="189600" cy="61263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33" name="Google Shape;333;g26ca16d737d_0_36"/>
          <p:cNvPicPr preferRelativeResize="0"/>
          <p:nvPr/>
        </p:nvPicPr>
        <p:blipFill rotWithShape="1">
          <a:blip r:embed="rId4">
            <a:alphaModFix/>
          </a:blip>
          <a:srcRect b="0" l="0" r="41694" t="0"/>
          <a:stretch/>
        </p:blipFill>
        <p:spPr>
          <a:xfrm>
            <a:off x="1117083" y="365838"/>
            <a:ext cx="5801642" cy="61263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7" name="Shape 337"/>
        <p:cNvGrpSpPr/>
        <p:nvPr/>
      </p:nvGrpSpPr>
      <p:grpSpPr>
        <a:xfrm>
          <a:off x="0" y="0"/>
          <a:ext cx="0" cy="0"/>
          <a:chOff x="0" y="0"/>
          <a:chExt cx="0" cy="0"/>
        </a:xfrm>
      </p:grpSpPr>
      <p:sp>
        <p:nvSpPr>
          <p:cNvPr id="338" name="Google Shape;338;g26ca16d737d_0_122"/>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9" name="Google Shape;339;g26ca16d737d_0_122"/>
          <p:cNvSpPr txBox="1"/>
          <p:nvPr/>
        </p:nvSpPr>
        <p:spPr>
          <a:xfrm>
            <a:off x="3602250" y="1628100"/>
            <a:ext cx="8297400" cy="3601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200">
                <a:solidFill>
                  <a:schemeClr val="dk1"/>
                </a:solidFill>
                <a:latin typeface="Lato"/>
                <a:ea typeface="Lato"/>
                <a:cs typeface="Lato"/>
                <a:sym typeface="Lato"/>
              </a:rPr>
              <a:t>Dios, que muchas veces y de distintas maneras habló en otros tiempos a nuestros padres por medio de los profetas, en estos días finales nos ha hablado por medio del Hijo, a quien constituyó heredero de todo, y mediante el cual hizo el universo.</a:t>
            </a:r>
            <a:endParaRPr sz="32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b="0" i="0" sz="8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2800"/>
              <a:buFont typeface="Arial"/>
              <a:buNone/>
            </a:pPr>
            <a:r>
              <a:rPr i="1" lang="en-US" sz="2800">
                <a:solidFill>
                  <a:schemeClr val="dk1"/>
                </a:solidFill>
                <a:latin typeface="Lato"/>
                <a:ea typeface="Lato"/>
                <a:cs typeface="Lato"/>
                <a:sym typeface="Lato"/>
              </a:rPr>
              <a:t>Hebreos 1:1-12</a:t>
            </a:r>
            <a:endParaRPr b="0" i="0" sz="3600" u="none" cap="none" strike="noStrike">
              <a:solidFill>
                <a:schemeClr val="dk1"/>
              </a:solidFill>
              <a:latin typeface="Lato"/>
              <a:ea typeface="Lato"/>
              <a:cs typeface="Lato"/>
              <a:sym typeface="Lato"/>
            </a:endParaRPr>
          </a:p>
        </p:txBody>
      </p:sp>
      <p:pic>
        <p:nvPicPr>
          <p:cNvPr id="340" name="Google Shape;340;g26ca16d737d_0_122"/>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341" name="Google Shape;341;g26ca16d737d_0_122"/>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g26ca16d737d_0_130"/>
          <p:cNvSpPr/>
          <p:nvPr/>
        </p:nvSpPr>
        <p:spPr>
          <a:xfrm>
            <a:off x="1839945"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7" name="Google Shape;347;g26ca16d737d_0_130"/>
          <p:cNvSpPr txBox="1"/>
          <p:nvPr/>
        </p:nvSpPr>
        <p:spPr>
          <a:xfrm>
            <a:off x="8811229" y="1803633"/>
            <a:ext cx="25125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A green bird with leaves&#10;&#10;Description automatically generated" id="348" name="Google Shape;348;g26ca16d737d_0_130"/>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
        <p:nvSpPr>
          <p:cNvPr id="349" name="Google Shape;349;g26ca16d737d_0_130"/>
          <p:cNvSpPr/>
          <p:nvPr/>
        </p:nvSpPr>
        <p:spPr>
          <a:xfrm>
            <a:off x="927625" y="365838"/>
            <a:ext cx="189600" cy="61263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50" name="Google Shape;350;g26ca16d737d_0_130"/>
          <p:cNvPicPr preferRelativeResize="0"/>
          <p:nvPr/>
        </p:nvPicPr>
        <p:blipFill>
          <a:blip r:embed="rId4">
            <a:alphaModFix/>
          </a:blip>
          <a:stretch>
            <a:fillRect/>
          </a:stretch>
        </p:blipFill>
        <p:spPr>
          <a:xfrm>
            <a:off x="1117225" y="408325"/>
            <a:ext cx="9125786" cy="60838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4" name="Shape 354"/>
        <p:cNvGrpSpPr/>
        <p:nvPr/>
      </p:nvGrpSpPr>
      <p:grpSpPr>
        <a:xfrm>
          <a:off x="0" y="0"/>
          <a:ext cx="0" cy="0"/>
          <a:chOff x="0" y="0"/>
          <a:chExt cx="0" cy="0"/>
        </a:xfrm>
      </p:grpSpPr>
      <p:sp>
        <p:nvSpPr>
          <p:cNvPr id="355" name="Google Shape;355;g26ca16d737d_0_140"/>
          <p:cNvSpPr txBox="1"/>
          <p:nvPr/>
        </p:nvSpPr>
        <p:spPr>
          <a:xfrm>
            <a:off x="2527182" y="15782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Falsos profetas</a:t>
            </a:r>
            <a:endParaRPr b="0" i="0" sz="6000" u="none" cap="none" strike="noStrike">
              <a:solidFill>
                <a:srgbClr val="009444"/>
              </a:solidFill>
              <a:latin typeface="Lato"/>
              <a:ea typeface="Lato"/>
              <a:cs typeface="Lato"/>
              <a:sym typeface="Lato"/>
            </a:endParaRPr>
          </a:p>
        </p:txBody>
      </p:sp>
      <p:cxnSp>
        <p:nvCxnSpPr>
          <p:cNvPr id="356" name="Google Shape;356;g26ca16d737d_0_140"/>
          <p:cNvCxnSpPr/>
          <p:nvPr/>
        </p:nvCxnSpPr>
        <p:spPr>
          <a:xfrm>
            <a:off x="2630627" y="28230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357" name="Google Shape;357;g26ca16d737d_0_140"/>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8" name="Google Shape;358;g26ca16d737d_0_140"/>
          <p:cNvSpPr txBox="1"/>
          <p:nvPr/>
        </p:nvSpPr>
        <p:spPr>
          <a:xfrm>
            <a:off x="2527181" y="3227646"/>
            <a:ext cx="7432500" cy="2062500"/>
          </a:xfrm>
          <a:prstGeom prst="rect">
            <a:avLst/>
          </a:prstGeom>
          <a:noFill/>
          <a:ln>
            <a:noFill/>
          </a:ln>
        </p:spPr>
        <p:txBody>
          <a:bodyPr anchorCtr="0" anchor="t" bIns="45700" lIns="91425" spcFirstLastPara="1" rIns="91425" wrap="square" tIns="45700">
            <a:spAutoFit/>
          </a:bodyPr>
          <a:lstStyle/>
          <a:p>
            <a:pPr indent="-431800" lvl="0" marL="457200" rtl="0" algn="l">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Los que niegan a Cristo. </a:t>
            </a:r>
            <a:endParaRPr sz="3200">
              <a:solidFill>
                <a:schemeClr val="dk1"/>
              </a:solidFill>
              <a:latin typeface="Lato"/>
              <a:ea typeface="Lato"/>
              <a:cs typeface="Lato"/>
              <a:sym typeface="Lato"/>
            </a:endParaRPr>
          </a:p>
          <a:p>
            <a:pPr indent="-431800" lvl="0" marL="457200" rtl="0" algn="l">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Los que contradicen la Biblia. </a:t>
            </a:r>
            <a:endParaRPr sz="3200">
              <a:solidFill>
                <a:schemeClr val="dk1"/>
              </a:solidFill>
              <a:latin typeface="Lato"/>
              <a:ea typeface="Lato"/>
              <a:cs typeface="Lato"/>
              <a:sym typeface="Lato"/>
            </a:endParaRPr>
          </a:p>
          <a:p>
            <a:pPr indent="-431800" lvl="0" marL="457200" rtl="0" algn="l">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Los que mientan</a:t>
            </a:r>
            <a:endParaRPr sz="3200">
              <a:solidFill>
                <a:schemeClr val="dk1"/>
              </a:solidFill>
              <a:latin typeface="Lato"/>
              <a:ea typeface="Lato"/>
              <a:cs typeface="Lato"/>
              <a:sym typeface="Lato"/>
            </a:endParaRPr>
          </a:p>
          <a:p>
            <a:pPr indent="-431800" lvl="0" marL="457200" rtl="0" algn="l">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Predice algo que no se cumple </a:t>
            </a:r>
            <a:endParaRPr sz="3200">
              <a:solidFill>
                <a:schemeClr val="dk1"/>
              </a:solidFill>
              <a:latin typeface="Lato"/>
              <a:ea typeface="Lato"/>
              <a:cs typeface="Lato"/>
              <a:sym typeface="Lato"/>
            </a:endParaRPr>
          </a:p>
        </p:txBody>
      </p:sp>
      <p:pic>
        <p:nvPicPr>
          <p:cNvPr descr="A green bird with leaves&#10;&#10;Description automatically generated" id="359" name="Google Shape;359;g26ca16d737d_0_140"/>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3" name="Shape 363"/>
        <p:cNvGrpSpPr/>
        <p:nvPr/>
      </p:nvGrpSpPr>
      <p:grpSpPr>
        <a:xfrm>
          <a:off x="0" y="0"/>
          <a:ext cx="0" cy="0"/>
          <a:chOff x="0" y="0"/>
          <a:chExt cx="0" cy="0"/>
        </a:xfrm>
      </p:grpSpPr>
      <p:sp>
        <p:nvSpPr>
          <p:cNvPr id="364" name="Google Shape;364;g26ba99a7413_0_633"/>
          <p:cNvSpPr txBox="1"/>
          <p:nvPr/>
        </p:nvSpPr>
        <p:spPr>
          <a:xfrm>
            <a:off x="4127382" y="18068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Tarea</a:t>
            </a:r>
            <a:endParaRPr b="0" i="0" sz="6000" u="none" cap="none" strike="noStrike">
              <a:solidFill>
                <a:srgbClr val="009444"/>
              </a:solidFill>
              <a:latin typeface="Lato"/>
              <a:ea typeface="Lato"/>
              <a:cs typeface="Lato"/>
              <a:sym typeface="Lato"/>
            </a:endParaRPr>
          </a:p>
        </p:txBody>
      </p:sp>
      <p:cxnSp>
        <p:nvCxnSpPr>
          <p:cNvPr id="365" name="Google Shape;365;g26ba99a7413_0_633"/>
          <p:cNvCxnSpPr/>
          <p:nvPr/>
        </p:nvCxnSpPr>
        <p:spPr>
          <a:xfrm>
            <a:off x="4230827" y="30516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366" name="Google Shape;366;g26ba99a7413_0_633"/>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67" name="Google Shape;367;g26ba99a7413_0_633"/>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sp>
        <p:nvSpPr>
          <p:cNvPr id="368" name="Google Shape;368;g26ba99a7413_0_633"/>
          <p:cNvSpPr txBox="1"/>
          <p:nvPr/>
        </p:nvSpPr>
        <p:spPr>
          <a:xfrm>
            <a:off x="4127375" y="3633850"/>
            <a:ext cx="7772100" cy="1723800"/>
          </a:xfrm>
          <a:prstGeom prst="rect">
            <a:avLst/>
          </a:prstGeom>
          <a:noFill/>
          <a:ln>
            <a:noFill/>
          </a:ln>
        </p:spPr>
        <p:txBody>
          <a:bodyPr anchorCtr="0" anchor="t" bIns="45700" lIns="91425" spcFirstLastPara="1" rIns="91425" wrap="square" tIns="45700">
            <a:spAutoFit/>
          </a:bodyPr>
          <a:lstStyle/>
          <a:p>
            <a:pPr indent="-431800" lvl="0" marL="457200" rtl="0" algn="l">
              <a:spcBef>
                <a:spcPts val="600"/>
              </a:spcBef>
              <a:spcAft>
                <a:spcPts val="0"/>
              </a:spcAft>
              <a:buClr>
                <a:schemeClr val="dk1"/>
              </a:buClr>
              <a:buSzPts val="3200"/>
              <a:buFont typeface="Lato"/>
              <a:buChar char="•"/>
            </a:pPr>
            <a:r>
              <a:rPr b="1" lang="en-US" sz="3200">
                <a:solidFill>
                  <a:schemeClr val="dk1"/>
                </a:solidFill>
                <a:latin typeface="Lato"/>
                <a:ea typeface="Lato"/>
                <a:cs typeface="Lato"/>
                <a:sym typeface="Lato"/>
              </a:rPr>
              <a:t>Ver el video de instrucción</a:t>
            </a:r>
            <a:endParaRPr b="1" sz="3200">
              <a:solidFill>
                <a:schemeClr val="dk1"/>
              </a:solidFill>
              <a:latin typeface="Lato"/>
              <a:ea typeface="Lato"/>
              <a:cs typeface="Lato"/>
              <a:sym typeface="Lato"/>
            </a:endParaRPr>
          </a:p>
          <a:p>
            <a:pPr indent="-431800" lvl="0" marL="457200" rtl="0" algn="l">
              <a:spcBef>
                <a:spcPts val="600"/>
              </a:spcBef>
              <a:spcAft>
                <a:spcPts val="0"/>
              </a:spcAft>
              <a:buClr>
                <a:schemeClr val="dk1"/>
              </a:buClr>
              <a:buSzPts val="3200"/>
              <a:buFont typeface="Lato"/>
              <a:buChar char="•"/>
            </a:pPr>
            <a:r>
              <a:rPr b="1" lang="en-US" sz="3200">
                <a:solidFill>
                  <a:schemeClr val="dk1"/>
                </a:solidFill>
                <a:latin typeface="Lato"/>
                <a:ea typeface="Lato"/>
                <a:cs typeface="Lato"/>
                <a:sym typeface="Lato"/>
              </a:rPr>
              <a:t>Leer Jeremías 36; 37 y 2 Reyes 25 </a:t>
            </a:r>
            <a:endParaRPr b="1" sz="3200">
              <a:solidFill>
                <a:schemeClr val="dk1"/>
              </a:solidFill>
              <a:latin typeface="Lato"/>
              <a:ea typeface="Lato"/>
              <a:cs typeface="Lato"/>
              <a:sym typeface="Lato"/>
            </a:endParaRPr>
          </a:p>
          <a:p>
            <a:pPr indent="0" lvl="0" marL="457200" rtl="0" algn="l">
              <a:spcBef>
                <a:spcPts val="600"/>
              </a:spcBef>
              <a:spcAft>
                <a:spcPts val="0"/>
              </a:spcAft>
              <a:buNone/>
            </a:pPr>
            <a:r>
              <a:rPr b="1" lang="en-US" sz="3200">
                <a:solidFill>
                  <a:schemeClr val="dk1"/>
                </a:solidFill>
                <a:latin typeface="Lato"/>
                <a:ea typeface="Lato"/>
                <a:cs typeface="Lato"/>
                <a:sym typeface="Lato"/>
              </a:rPr>
              <a:t>en sus Biblias</a:t>
            </a:r>
            <a:endParaRPr b="1" sz="3200">
              <a:solidFill>
                <a:schemeClr val="dk1"/>
              </a:solidFill>
              <a:latin typeface="Lato"/>
              <a:ea typeface="Lato"/>
              <a:cs typeface="Lato"/>
              <a:sym typeface="Lato"/>
            </a:endParaRPr>
          </a:p>
        </p:txBody>
      </p:sp>
      <p:pic>
        <p:nvPicPr>
          <p:cNvPr descr="A green bird with leaves&#10;&#10;Description automatically generated" id="369" name="Google Shape;369;g26ba99a7413_0_633"/>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3" name="Shape 373"/>
        <p:cNvGrpSpPr/>
        <p:nvPr/>
      </p:nvGrpSpPr>
      <p:grpSpPr>
        <a:xfrm>
          <a:off x="0" y="0"/>
          <a:ext cx="0" cy="0"/>
          <a:chOff x="0" y="0"/>
          <a:chExt cx="0" cy="0"/>
        </a:xfrm>
      </p:grpSpPr>
      <p:sp>
        <p:nvSpPr>
          <p:cNvPr id="374" name="Google Shape;374;g2adf1476608_0_0"/>
          <p:cNvSpPr txBox="1"/>
          <p:nvPr/>
        </p:nvSpPr>
        <p:spPr>
          <a:xfrm>
            <a:off x="4127382" y="2873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Oración</a:t>
            </a:r>
            <a:endParaRPr b="0" i="0" sz="6000" u="none" cap="none" strike="noStrike">
              <a:solidFill>
                <a:srgbClr val="009444"/>
              </a:solidFill>
              <a:latin typeface="Lato"/>
              <a:ea typeface="Lato"/>
              <a:cs typeface="Lato"/>
              <a:sym typeface="Lato"/>
            </a:endParaRPr>
          </a:p>
        </p:txBody>
      </p:sp>
      <p:sp>
        <p:nvSpPr>
          <p:cNvPr id="375" name="Google Shape;375;g2adf1476608_0_0"/>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76" name="Google Shape;376;g2adf1476608_0_0"/>
          <p:cNvPicPr preferRelativeResize="0"/>
          <p:nvPr/>
        </p:nvPicPr>
        <p:blipFill rotWithShape="1">
          <a:blip r:embed="rId3">
            <a:alphaModFix/>
          </a:blip>
          <a:srcRect b="0" l="0" r="0" t="0"/>
          <a:stretch/>
        </p:blipFill>
        <p:spPr>
          <a:xfrm>
            <a:off x="476645" y="1552538"/>
            <a:ext cx="3125596" cy="321843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377" name="Google Shape;377;g2adf1476608_0_0"/>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9" name="Shape 99"/>
        <p:cNvGrpSpPr/>
        <p:nvPr/>
      </p:nvGrpSpPr>
      <p:grpSpPr>
        <a:xfrm>
          <a:off x="0" y="0"/>
          <a:ext cx="0" cy="0"/>
          <a:chOff x="0" y="0"/>
          <a:chExt cx="0" cy="0"/>
        </a:xfrm>
      </p:grpSpPr>
      <p:sp>
        <p:nvSpPr>
          <p:cNvPr id="100" name="Google Shape;100;p2"/>
          <p:cNvSpPr txBox="1"/>
          <p:nvPr/>
        </p:nvSpPr>
        <p:spPr>
          <a:xfrm>
            <a:off x="4127382" y="1806843"/>
            <a:ext cx="5017663"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Lección </a:t>
            </a:r>
            <a:r>
              <a:rPr lang="en-US" sz="4860">
                <a:solidFill>
                  <a:srgbClr val="009444"/>
                </a:solidFill>
                <a:latin typeface="Lato"/>
                <a:ea typeface="Lato"/>
                <a:cs typeface="Lato"/>
                <a:sym typeface="Lato"/>
              </a:rPr>
              <a:t>3</a:t>
            </a:r>
            <a:endParaRPr b="0" i="0" sz="6000" u="none" cap="none" strike="noStrike">
              <a:solidFill>
                <a:srgbClr val="009444"/>
              </a:solidFill>
              <a:latin typeface="Lato"/>
              <a:ea typeface="Lato"/>
              <a:cs typeface="Lato"/>
              <a:sym typeface="Lato"/>
            </a:endParaRPr>
          </a:p>
        </p:txBody>
      </p:sp>
      <p:cxnSp>
        <p:nvCxnSpPr>
          <p:cNvPr id="101" name="Google Shape;101;p2"/>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102" name="Google Shape;102;p2"/>
          <p:cNvSpPr txBox="1"/>
          <p:nvPr/>
        </p:nvSpPr>
        <p:spPr>
          <a:xfrm>
            <a:off x="4127371" y="3349425"/>
            <a:ext cx="7772100" cy="6909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El Rey Ezequías y el Profeta Isaías</a:t>
            </a:r>
            <a:endParaRPr sz="3888">
              <a:solidFill>
                <a:schemeClr val="dk1"/>
              </a:solidFill>
              <a:latin typeface="Lato"/>
              <a:ea typeface="Lato"/>
              <a:cs typeface="Lato"/>
              <a:sym typeface="Lato"/>
            </a:endParaRPr>
          </a:p>
        </p:txBody>
      </p:sp>
      <p:sp>
        <p:nvSpPr>
          <p:cNvPr id="103" name="Google Shape;103;p2"/>
          <p:cNvSpPr txBox="1"/>
          <p:nvPr/>
        </p:nvSpPr>
        <p:spPr>
          <a:xfrm>
            <a:off x="4127382" y="4198335"/>
            <a:ext cx="50178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888"/>
              <a:buFont typeface="Arial"/>
              <a:buNone/>
            </a:pPr>
            <a:r>
              <a:rPr lang="en-US" sz="3888">
                <a:solidFill>
                  <a:schemeClr val="dk1"/>
                </a:solidFill>
                <a:latin typeface="Lato"/>
                <a:ea typeface="Lato"/>
                <a:cs typeface="Lato"/>
                <a:sym typeface="Lato"/>
              </a:rPr>
              <a:t>2 Reyes 18 y 19</a:t>
            </a:r>
            <a:endParaRPr b="0" i="0" sz="4800" u="none" cap="none" strike="noStrike">
              <a:solidFill>
                <a:schemeClr val="dk1"/>
              </a:solidFill>
              <a:latin typeface="Lato"/>
              <a:ea typeface="Lato"/>
              <a:cs typeface="Lato"/>
              <a:sym typeface="Lato"/>
            </a:endParaRPr>
          </a:p>
        </p:txBody>
      </p:sp>
      <p:sp>
        <p:nvSpPr>
          <p:cNvPr id="104" name="Google Shape;104;p2"/>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circle with a white book and a magnifying glass&#10;&#10;Description automatically generated" id="105" name="Google Shape;105;p2"/>
          <p:cNvPicPr preferRelativeResize="0"/>
          <p:nvPr/>
        </p:nvPicPr>
        <p:blipFill rotWithShape="1">
          <a:blip r:embed="rId3">
            <a:alphaModFix/>
          </a:blip>
          <a:srcRect b="0" l="0" r="0" t="0"/>
          <a:stretch/>
        </p:blipFill>
        <p:spPr>
          <a:xfrm>
            <a:off x="476645" y="1552538"/>
            <a:ext cx="3125597" cy="3218437"/>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06" name="Google Shape;106;p2"/>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1" name="Shape 381"/>
        <p:cNvGrpSpPr/>
        <p:nvPr/>
      </p:nvGrpSpPr>
      <p:grpSpPr>
        <a:xfrm>
          <a:off x="0" y="0"/>
          <a:ext cx="0" cy="0"/>
          <a:chOff x="0" y="0"/>
          <a:chExt cx="0" cy="0"/>
        </a:xfrm>
      </p:grpSpPr>
      <p:sp>
        <p:nvSpPr>
          <p:cNvPr id="382" name="Google Shape;382;g2adf1476608_0_9"/>
          <p:cNvSpPr txBox="1"/>
          <p:nvPr/>
        </p:nvSpPr>
        <p:spPr>
          <a:xfrm>
            <a:off x="4127382" y="2873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Despedida</a:t>
            </a:r>
            <a:endParaRPr b="0" i="0" sz="6000" u="none" cap="none" strike="noStrike">
              <a:solidFill>
                <a:srgbClr val="009444"/>
              </a:solidFill>
              <a:latin typeface="Lato"/>
              <a:ea typeface="Lato"/>
              <a:cs typeface="Lato"/>
              <a:sym typeface="Lato"/>
            </a:endParaRPr>
          </a:p>
        </p:txBody>
      </p:sp>
      <p:sp>
        <p:nvSpPr>
          <p:cNvPr id="383" name="Google Shape;383;g2adf1476608_0_9"/>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84" name="Google Shape;384;g2adf1476608_0_9"/>
          <p:cNvPicPr preferRelativeResize="0"/>
          <p:nvPr/>
        </p:nvPicPr>
        <p:blipFill rotWithShape="1">
          <a:blip r:embed="rId3">
            <a:alphaModFix/>
          </a:blip>
          <a:srcRect b="0" l="0" r="0" t="0"/>
          <a:stretch/>
        </p:blipFill>
        <p:spPr>
          <a:xfrm>
            <a:off x="476645" y="1552538"/>
            <a:ext cx="3125595" cy="321843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385" name="Google Shape;385;g2adf1476608_0_9"/>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g2ac1ba269cb_0_46"/>
          <p:cNvSpPr/>
          <p:nvPr/>
        </p:nvSpPr>
        <p:spPr>
          <a:xfrm>
            <a:off x="9145768" y="-1"/>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1" name="Google Shape;391;g2ac1ba269cb_0_4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92" name="Google Shape;392;g2ac1ba269cb_0_46"/>
          <p:cNvPicPr preferRelativeResize="0"/>
          <p:nvPr/>
        </p:nvPicPr>
        <p:blipFill rotWithShape="1">
          <a:blip r:embed="rId3">
            <a:alphaModFix/>
          </a:blip>
          <a:srcRect b="8239" l="17158" r="29536" t="8250"/>
          <a:stretch/>
        </p:blipFill>
        <p:spPr>
          <a:xfrm>
            <a:off x="6580094" y="810985"/>
            <a:ext cx="5007428" cy="5236027"/>
          </a:xfrm>
          <a:prstGeom prst="rect">
            <a:avLst/>
          </a:prstGeom>
          <a:noFill/>
          <a:ln>
            <a:noFill/>
          </a:ln>
        </p:spPr>
      </p:pic>
      <p:pic>
        <p:nvPicPr>
          <p:cNvPr descr="A logo with a cross and a bird&#10;&#10;Description automatically generated" id="393" name="Google Shape;393;g2ac1ba269cb_0_46"/>
          <p:cNvPicPr preferRelativeResize="0"/>
          <p:nvPr/>
        </p:nvPicPr>
        <p:blipFill rotWithShape="1">
          <a:blip r:embed="rId4">
            <a:alphaModFix/>
          </a:blip>
          <a:srcRect b="0" l="0" r="0" t="0"/>
          <a:stretch/>
        </p:blipFill>
        <p:spPr>
          <a:xfrm>
            <a:off x="1978426" y="548168"/>
            <a:ext cx="2230986" cy="1555706"/>
          </a:xfrm>
          <a:prstGeom prst="rect">
            <a:avLst/>
          </a:prstGeom>
          <a:noFill/>
          <a:ln>
            <a:noFill/>
          </a:ln>
        </p:spPr>
      </p:pic>
      <p:sp>
        <p:nvSpPr>
          <p:cNvPr id="394" name="Google Shape;394;g2ac1ba269cb_0_46"/>
          <p:cNvSpPr txBox="1"/>
          <p:nvPr/>
        </p:nvSpPr>
        <p:spPr>
          <a:xfrm>
            <a:off x="1706430" y="2862567"/>
            <a:ext cx="52605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ACADEMIA</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CRISTO</a:t>
            </a:r>
            <a:endParaRPr b="0" i="0" sz="900" u="none" cap="none" strike="noStrike">
              <a:solidFill>
                <a:srgbClr val="000000"/>
              </a:solidFill>
              <a:latin typeface="Lato"/>
              <a:ea typeface="Lato"/>
              <a:cs typeface="Lato"/>
              <a:sym typeface="Lato"/>
            </a:endParaRPr>
          </a:p>
        </p:txBody>
      </p:sp>
      <p:sp>
        <p:nvSpPr>
          <p:cNvPr id="395" name="Google Shape;395;g2ac1ba269cb_0_46"/>
          <p:cNvSpPr/>
          <p:nvPr/>
        </p:nvSpPr>
        <p:spPr>
          <a:xfrm>
            <a:off x="1264510" y="2818701"/>
            <a:ext cx="114900" cy="21432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6" name="Google Shape;396;g2ac1ba269cb_0_46"/>
          <p:cNvSpPr/>
          <p:nvPr/>
        </p:nvSpPr>
        <p:spPr>
          <a:xfrm>
            <a:off x="1379327" y="2818702"/>
            <a:ext cx="424200" cy="2143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0" name="Shape 110"/>
        <p:cNvGrpSpPr/>
        <p:nvPr/>
      </p:nvGrpSpPr>
      <p:grpSpPr>
        <a:xfrm>
          <a:off x="0" y="0"/>
          <a:ext cx="0" cy="0"/>
          <a:chOff x="0" y="0"/>
          <a:chExt cx="0" cy="0"/>
        </a:xfrm>
      </p:grpSpPr>
      <p:sp>
        <p:nvSpPr>
          <p:cNvPr id="111" name="Google Shape;111;p3"/>
          <p:cNvSpPr txBox="1"/>
          <p:nvPr/>
        </p:nvSpPr>
        <p:spPr>
          <a:xfrm>
            <a:off x="4078888" y="2741641"/>
            <a:ext cx="6627304"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Saludos y bienvenidos</a:t>
            </a:r>
            <a:endParaRPr b="0" i="0" sz="6000" u="none" cap="none" strike="noStrike">
              <a:solidFill>
                <a:srgbClr val="009444"/>
              </a:solidFill>
              <a:latin typeface="Lato"/>
              <a:ea typeface="Lato"/>
              <a:cs typeface="Lato"/>
              <a:sym typeface="Lato"/>
            </a:endParaRPr>
          </a:p>
        </p:txBody>
      </p:sp>
      <p:sp>
        <p:nvSpPr>
          <p:cNvPr id="112" name="Google Shape;112;p3"/>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13" name="Google Shape;113;p3"/>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14" name="Google Shape;114;p3"/>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8" name="Shape 118"/>
        <p:cNvGrpSpPr/>
        <p:nvPr/>
      </p:nvGrpSpPr>
      <p:grpSpPr>
        <a:xfrm>
          <a:off x="0" y="0"/>
          <a:ext cx="0" cy="0"/>
          <a:chOff x="0" y="0"/>
          <a:chExt cx="0" cy="0"/>
        </a:xfrm>
      </p:grpSpPr>
      <p:sp>
        <p:nvSpPr>
          <p:cNvPr id="119" name="Google Shape;119;p4"/>
          <p:cNvSpPr txBox="1"/>
          <p:nvPr/>
        </p:nvSpPr>
        <p:spPr>
          <a:xfrm>
            <a:off x="4135641" y="2724595"/>
            <a:ext cx="71523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Oración</a:t>
            </a:r>
            <a:endParaRPr b="0" i="0" sz="6000" u="none" cap="none" strike="noStrike">
              <a:solidFill>
                <a:srgbClr val="009444"/>
              </a:solidFill>
              <a:latin typeface="Lato"/>
              <a:ea typeface="Lato"/>
              <a:cs typeface="Lato"/>
              <a:sym typeface="Lato"/>
            </a:endParaRPr>
          </a:p>
        </p:txBody>
      </p:sp>
      <p:sp>
        <p:nvSpPr>
          <p:cNvPr id="120" name="Google Shape;120;p4"/>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21" name="Google Shape;121;p4"/>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22" name="Google Shape;122;p4"/>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5"/>
          <p:cNvSpPr txBox="1"/>
          <p:nvPr/>
        </p:nvSpPr>
        <p:spPr>
          <a:xfrm>
            <a:off x="2237027" y="403125"/>
            <a:ext cx="89589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0" i="0" lang="en-US" sz="6000" u="none" cap="none" strike="noStrike">
                <a:solidFill>
                  <a:srgbClr val="009444"/>
                </a:solidFill>
                <a:latin typeface="Lato"/>
                <a:ea typeface="Lato"/>
                <a:cs typeface="Lato"/>
                <a:sym typeface="Lato"/>
              </a:rPr>
              <a:t>Objetivos de la Lección</a:t>
            </a:r>
            <a:endParaRPr b="0" i="0" sz="6000" u="none" cap="none" strike="noStrike">
              <a:solidFill>
                <a:srgbClr val="009444"/>
              </a:solidFill>
              <a:latin typeface="Lato"/>
              <a:ea typeface="Lato"/>
              <a:cs typeface="Lato"/>
              <a:sym typeface="Lato"/>
            </a:endParaRPr>
          </a:p>
        </p:txBody>
      </p:sp>
      <p:cxnSp>
        <p:nvCxnSpPr>
          <p:cNvPr id="128" name="Google Shape;128;p5"/>
          <p:cNvCxnSpPr/>
          <p:nvPr/>
        </p:nvCxnSpPr>
        <p:spPr>
          <a:xfrm>
            <a:off x="2373086" y="1597768"/>
            <a:ext cx="7195457" cy="0"/>
          </a:xfrm>
          <a:prstGeom prst="straightConnector1">
            <a:avLst/>
          </a:prstGeom>
          <a:noFill/>
          <a:ln cap="flat" cmpd="sng" w="38100">
            <a:solidFill>
              <a:srgbClr val="7F7F7F"/>
            </a:solidFill>
            <a:prstDash val="solid"/>
            <a:miter lim="800000"/>
            <a:headEnd len="sm" w="sm" type="none"/>
            <a:tailEnd len="sm" w="sm" type="none"/>
          </a:ln>
        </p:spPr>
      </p:cxnSp>
      <p:pic>
        <p:nvPicPr>
          <p:cNvPr descr="A green bird with leaves&#10;&#10;Description automatically generated" id="129" name="Google Shape;129;p5"/>
          <p:cNvPicPr preferRelativeResize="0"/>
          <p:nvPr/>
        </p:nvPicPr>
        <p:blipFill rotWithShape="1">
          <a:blip r:embed="rId3">
            <a:alphaModFix/>
          </a:blip>
          <a:srcRect b="0" l="0" r="0" t="0"/>
          <a:stretch/>
        </p:blipFill>
        <p:spPr>
          <a:xfrm>
            <a:off x="10500489" y="289924"/>
            <a:ext cx="1399035" cy="1170434"/>
          </a:xfrm>
          <a:prstGeom prst="rect">
            <a:avLst/>
          </a:prstGeom>
          <a:noFill/>
          <a:ln>
            <a:noFill/>
          </a:ln>
        </p:spPr>
      </p:pic>
      <p:sp>
        <p:nvSpPr>
          <p:cNvPr id="130" name="Google Shape;130;p5"/>
          <p:cNvSpPr/>
          <p:nvPr/>
        </p:nvSpPr>
        <p:spPr>
          <a:xfrm>
            <a:off x="745673" y="2011522"/>
            <a:ext cx="10450200" cy="112770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1" name="Google Shape;131;p5"/>
          <p:cNvSpPr/>
          <p:nvPr/>
        </p:nvSpPr>
        <p:spPr>
          <a:xfrm>
            <a:off x="1086826" y="2265273"/>
            <a:ext cx="620400" cy="620400"/>
          </a:xfrm>
          <a:prstGeom prst="rect">
            <a:avLst/>
          </a:prstGeom>
          <a:blipFill rotWithShape="1">
            <a:blip r:embed="rId4">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2" name="Google Shape;132;p5"/>
          <p:cNvSpPr/>
          <p:nvPr/>
        </p:nvSpPr>
        <p:spPr>
          <a:xfrm>
            <a:off x="2048259" y="2011041"/>
            <a:ext cx="9147600" cy="112770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3" name="Google Shape;133;p5"/>
          <p:cNvSpPr txBox="1"/>
          <p:nvPr/>
        </p:nvSpPr>
        <p:spPr>
          <a:xfrm>
            <a:off x="2048259" y="2011041"/>
            <a:ext cx="9147600" cy="1127700"/>
          </a:xfrm>
          <a:prstGeom prst="rect">
            <a:avLst/>
          </a:prstGeom>
          <a:noFill/>
          <a:ln>
            <a:noFill/>
          </a:ln>
        </p:spPr>
        <p:txBody>
          <a:bodyPr anchorCtr="0" anchor="ctr" bIns="119350" lIns="119350" spcFirstLastPara="1" rIns="119350" wrap="square" tIns="119350">
            <a:noAutofit/>
          </a:bodyPr>
          <a:lstStyle/>
          <a:p>
            <a:pPr indent="0" lvl="0" marL="0" rtl="0" algn="l">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Usar el método de las Cuatro “C” para leer y entender </a:t>
            </a:r>
            <a:endParaRPr sz="2500">
              <a:solidFill>
                <a:schemeClr val="lt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2 Reyes 18 y 19.</a:t>
            </a:r>
            <a:endParaRPr sz="2500">
              <a:solidFill>
                <a:schemeClr val="lt1"/>
              </a:solidFill>
              <a:latin typeface="Lato"/>
              <a:ea typeface="Lato"/>
              <a:cs typeface="Lato"/>
              <a:sym typeface="Lato"/>
            </a:endParaRPr>
          </a:p>
        </p:txBody>
      </p:sp>
      <p:sp>
        <p:nvSpPr>
          <p:cNvPr id="134" name="Google Shape;134;p5"/>
          <p:cNvSpPr/>
          <p:nvPr/>
        </p:nvSpPr>
        <p:spPr>
          <a:xfrm>
            <a:off x="745673" y="3421248"/>
            <a:ext cx="10450200" cy="112770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5" name="Google Shape;135;p5"/>
          <p:cNvSpPr/>
          <p:nvPr/>
        </p:nvSpPr>
        <p:spPr>
          <a:xfrm>
            <a:off x="1086826" y="3674999"/>
            <a:ext cx="620400" cy="620400"/>
          </a:xfrm>
          <a:prstGeom prst="rect">
            <a:avLst/>
          </a:prstGeom>
          <a:blipFill rotWithShape="1">
            <a:blip r:embed="rId4">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6" name="Google Shape;136;p5"/>
          <p:cNvSpPr/>
          <p:nvPr/>
        </p:nvSpPr>
        <p:spPr>
          <a:xfrm>
            <a:off x="2048259" y="3421248"/>
            <a:ext cx="9147600" cy="112770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7" name="Google Shape;137;p5"/>
          <p:cNvSpPr txBox="1"/>
          <p:nvPr/>
        </p:nvSpPr>
        <p:spPr>
          <a:xfrm>
            <a:off x="2048259" y="3421248"/>
            <a:ext cx="9147600" cy="1127700"/>
          </a:xfrm>
          <a:prstGeom prst="rect">
            <a:avLst/>
          </a:prstGeom>
          <a:noFill/>
          <a:ln>
            <a:noFill/>
          </a:ln>
        </p:spPr>
        <p:txBody>
          <a:bodyPr anchorCtr="0" anchor="ctr" bIns="119350" lIns="119350" spcFirstLastPara="1" rIns="119350" wrap="square" tIns="119350">
            <a:noAutofit/>
          </a:bodyPr>
          <a:lstStyle/>
          <a:p>
            <a:pPr indent="0" lvl="0" marL="0" rtl="0" algn="l">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Ver las diferencias en la profecía en el Antiguo Testamento y Nuevo Testamento.</a:t>
            </a:r>
            <a:endParaRPr sz="2500">
              <a:solidFill>
                <a:schemeClr val="lt1"/>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1" name="Shape 141"/>
        <p:cNvGrpSpPr/>
        <p:nvPr/>
      </p:nvGrpSpPr>
      <p:grpSpPr>
        <a:xfrm>
          <a:off x="0" y="0"/>
          <a:ext cx="0" cy="0"/>
          <a:chOff x="0" y="0"/>
          <a:chExt cx="0" cy="0"/>
        </a:xfrm>
      </p:grpSpPr>
      <p:sp>
        <p:nvSpPr>
          <p:cNvPr id="142" name="Google Shape;142;g26c0eec2cfd_0_221"/>
          <p:cNvSpPr txBox="1"/>
          <p:nvPr/>
        </p:nvSpPr>
        <p:spPr>
          <a:xfrm>
            <a:off x="4127382" y="20354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Captar</a:t>
            </a:r>
            <a:endParaRPr b="0" i="0" sz="6000" u="none" cap="none" strike="noStrike">
              <a:solidFill>
                <a:srgbClr val="009444"/>
              </a:solidFill>
              <a:latin typeface="Lato"/>
              <a:ea typeface="Lato"/>
              <a:cs typeface="Lato"/>
              <a:sym typeface="Lato"/>
            </a:endParaRPr>
          </a:p>
        </p:txBody>
      </p:sp>
      <p:cxnSp>
        <p:nvCxnSpPr>
          <p:cNvPr id="143" name="Google Shape;143;g26c0eec2cfd_0_221"/>
          <p:cNvCxnSpPr/>
          <p:nvPr/>
        </p:nvCxnSpPr>
        <p:spPr>
          <a:xfrm>
            <a:off x="4230827" y="32040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144" name="Google Shape;144;g26c0eec2cfd_0_221"/>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45" name="Google Shape;145;g26c0eec2cfd_0_221"/>
          <p:cNvPicPr preferRelativeResize="0"/>
          <p:nvPr/>
        </p:nvPicPr>
        <p:blipFill rotWithShape="1">
          <a:blip r:embed="rId3">
            <a:alphaModFix/>
          </a:blip>
          <a:srcRect b="0" l="1447" r="1435" t="0"/>
          <a:stretch/>
        </p:blipFill>
        <p:spPr>
          <a:xfrm>
            <a:off x="248051" y="1400152"/>
            <a:ext cx="3650724" cy="3759145"/>
          </a:xfrm>
          <a:prstGeom prst="rect">
            <a:avLst/>
          </a:prstGeom>
          <a:noFill/>
          <a:ln>
            <a:noFill/>
          </a:ln>
          <a:effectLst>
            <a:outerShdw blurRad="50800" rotWithShape="0" algn="tl" dir="2700000" dist="38100">
              <a:srgbClr val="000000">
                <a:alpha val="40000"/>
              </a:srgbClr>
            </a:outerShdw>
          </a:effectLst>
        </p:spPr>
      </p:pic>
      <p:sp>
        <p:nvSpPr>
          <p:cNvPr id="146" name="Google Shape;146;g26c0eec2cfd_0_221"/>
          <p:cNvSpPr txBox="1"/>
          <p:nvPr/>
        </p:nvSpPr>
        <p:spPr>
          <a:xfrm>
            <a:off x="4127381" y="3629746"/>
            <a:ext cx="7432500" cy="1077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US" sz="3200">
                <a:solidFill>
                  <a:schemeClr val="dk1"/>
                </a:solidFill>
                <a:latin typeface="Lato"/>
                <a:ea typeface="Lato"/>
                <a:cs typeface="Lato"/>
                <a:sym typeface="Lato"/>
              </a:rPr>
              <a:t>¿Qué es un profeta en el Antiguo Testamento? </a:t>
            </a:r>
            <a:endParaRPr sz="3200">
              <a:solidFill>
                <a:schemeClr val="dk1"/>
              </a:solidFill>
              <a:latin typeface="Lato"/>
              <a:ea typeface="Lato"/>
              <a:cs typeface="Lato"/>
              <a:sym typeface="Lato"/>
            </a:endParaRPr>
          </a:p>
        </p:txBody>
      </p:sp>
      <p:pic>
        <p:nvPicPr>
          <p:cNvPr descr="A green bird with leaves&#10;&#10;Description automatically generated" id="147" name="Google Shape;147;g26c0eec2cfd_0_221"/>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g26c0fc75400_0_15"/>
          <p:cNvSpPr/>
          <p:nvPr/>
        </p:nvSpPr>
        <p:spPr>
          <a:xfrm>
            <a:off x="1839945"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3" name="Google Shape;153;g26c0fc75400_0_15"/>
          <p:cNvSpPr txBox="1"/>
          <p:nvPr/>
        </p:nvSpPr>
        <p:spPr>
          <a:xfrm>
            <a:off x="8811229" y="1803633"/>
            <a:ext cx="25125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A green bird with leaves&#10;&#10;Description automatically generated" id="154" name="Google Shape;154;g26c0fc75400_0_15"/>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
        <p:nvSpPr>
          <p:cNvPr id="155" name="Google Shape;155;g26c0fc75400_0_15"/>
          <p:cNvSpPr/>
          <p:nvPr/>
        </p:nvSpPr>
        <p:spPr>
          <a:xfrm>
            <a:off x="717625" y="942250"/>
            <a:ext cx="124500" cy="51903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56" name="Google Shape;156;g26c0fc75400_0_15"/>
          <p:cNvPicPr preferRelativeResize="0"/>
          <p:nvPr/>
        </p:nvPicPr>
        <p:blipFill>
          <a:blip r:embed="rId4">
            <a:alphaModFix/>
          </a:blip>
          <a:stretch>
            <a:fillRect/>
          </a:stretch>
        </p:blipFill>
        <p:spPr>
          <a:xfrm>
            <a:off x="842121" y="942245"/>
            <a:ext cx="7590793" cy="51903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0" name="Shape 160"/>
        <p:cNvGrpSpPr/>
        <p:nvPr/>
      </p:nvGrpSpPr>
      <p:grpSpPr>
        <a:xfrm>
          <a:off x="0" y="0"/>
          <a:ext cx="0" cy="0"/>
          <a:chOff x="0" y="0"/>
          <a:chExt cx="0" cy="0"/>
        </a:xfrm>
      </p:grpSpPr>
      <p:sp>
        <p:nvSpPr>
          <p:cNvPr id="161" name="Google Shape;161;g26c0eec2cfd_0_235"/>
          <p:cNvSpPr txBox="1"/>
          <p:nvPr/>
        </p:nvSpPr>
        <p:spPr>
          <a:xfrm>
            <a:off x="4127382" y="2111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Contar</a:t>
            </a:r>
            <a:endParaRPr b="0" i="0" sz="6000" u="none" cap="none" strike="noStrike">
              <a:solidFill>
                <a:srgbClr val="009444"/>
              </a:solidFill>
              <a:latin typeface="Lato"/>
              <a:ea typeface="Lato"/>
              <a:cs typeface="Lato"/>
              <a:sym typeface="Lato"/>
            </a:endParaRPr>
          </a:p>
        </p:txBody>
      </p:sp>
      <p:cxnSp>
        <p:nvCxnSpPr>
          <p:cNvPr id="162" name="Google Shape;162;g26c0eec2cfd_0_235"/>
          <p:cNvCxnSpPr/>
          <p:nvPr/>
        </p:nvCxnSpPr>
        <p:spPr>
          <a:xfrm>
            <a:off x="4230827" y="32802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163" name="Google Shape;163;g26c0eec2cfd_0_235"/>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64" name="Google Shape;164;g26c0eec2cfd_0_235"/>
          <p:cNvPicPr preferRelativeResize="0"/>
          <p:nvPr/>
        </p:nvPicPr>
        <p:blipFill rotWithShape="1">
          <a:blip r:embed="rId3">
            <a:alphaModFix/>
          </a:blip>
          <a:srcRect b="0" l="1436" r="1447" t="0"/>
          <a:stretch/>
        </p:blipFill>
        <p:spPr>
          <a:xfrm>
            <a:off x="95650" y="1323950"/>
            <a:ext cx="3982775" cy="4101062"/>
          </a:xfrm>
          <a:prstGeom prst="rect">
            <a:avLst/>
          </a:prstGeom>
          <a:noFill/>
          <a:ln>
            <a:noFill/>
          </a:ln>
          <a:effectLst>
            <a:outerShdw blurRad="50800" rotWithShape="0" algn="tl" dir="2700000" dist="38100">
              <a:srgbClr val="000000">
                <a:alpha val="40000"/>
              </a:srgbClr>
            </a:outerShdw>
          </a:effectLst>
        </p:spPr>
      </p:pic>
      <p:sp>
        <p:nvSpPr>
          <p:cNvPr id="165" name="Google Shape;165;g26c0eec2cfd_0_235"/>
          <p:cNvSpPr txBox="1"/>
          <p:nvPr/>
        </p:nvSpPr>
        <p:spPr>
          <a:xfrm>
            <a:off x="4127381" y="3705946"/>
            <a:ext cx="7432500" cy="107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Se cuenta la historia de </a:t>
            </a:r>
            <a:endParaRPr b="1" i="0" sz="32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3200"/>
              <a:buFont typeface="Arial"/>
              <a:buNone/>
            </a:pPr>
            <a:r>
              <a:rPr b="1" lang="en-US" sz="3200">
                <a:solidFill>
                  <a:schemeClr val="dk1"/>
                </a:solidFill>
                <a:latin typeface="Lato"/>
                <a:ea typeface="Lato"/>
                <a:cs typeface="Lato"/>
                <a:sym typeface="Lato"/>
              </a:rPr>
              <a:t>2 Reyes 18 y 19</a:t>
            </a:r>
            <a:endParaRPr b="1" i="0" sz="3200" u="none" cap="none" strike="noStrike">
              <a:solidFill>
                <a:schemeClr val="dk1"/>
              </a:solidFill>
              <a:latin typeface="Lato"/>
              <a:ea typeface="Lato"/>
              <a:cs typeface="Lato"/>
              <a:sym typeface="Lato"/>
            </a:endParaRPr>
          </a:p>
        </p:txBody>
      </p:sp>
      <p:pic>
        <p:nvPicPr>
          <p:cNvPr descr="A green bird with leaves&#10;&#10;Description automatically generated" id="166" name="Google Shape;166;g26c0eec2cfd_0_235"/>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2023-11-29T19:33:05Z</dcterms:created>
  <dc:creator>Michele Pfeifer</dc:creator>
</cp:coreProperties>
</file>