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mO6HoyniUJpmiRfYhFlsvukz/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4M1DMAL14"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bliatodo.com/assets/img/large/mapas/ubicacion_geografica_jerusalen.jp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Y9QFuuTek"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Hosann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iH5OtZnVB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https://www.youtube.com/watch?v=AP4M1DMAL14</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19:28-44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sería una buena situación para compartir la historia de Lucas 19:28-44 con alguien?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e7de4e202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Salmo 118:25-29: “Señor, ¡danos la salvación! Señor, ¡concédenos la victoria! </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Bendito el que viene en el nombre del Señor. Desde la casa del Señor los bendecimos. El Señor es Dios y nos ilumina. Únanse a la procesión portando ramas en la mano hasta los cuernos del altar. Tú eres mi Dios, por eso te doy gracias; tú eres mi Dios, por eso te exalto. Den gracias al Señor, porque él es bueno; su gran amor perdura para siempre.”</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74" name="Google Shape;174;g26e7de4e202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e7de4e202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Zacarías 9:9: “¡Alégrate mucho, hija de Sión! ¡Grita de alegría, hija de Jerusalén! Mira, tu rey viene hacia ti, justo, Salvador y humilde. Viene montado en un asno, en un pollino, cría de asna.”</a:t>
            </a:r>
            <a:endParaRPr>
              <a:solidFill>
                <a:schemeClr val="dk1"/>
              </a:solidFill>
              <a:latin typeface="Calibri"/>
              <a:ea typeface="Calibri"/>
              <a:cs typeface="Calibri"/>
              <a:sym typeface="Calibri"/>
            </a:endParaRPr>
          </a:p>
        </p:txBody>
      </p:sp>
      <p:sp>
        <p:nvSpPr>
          <p:cNvPr id="182" name="Google Shape;182;g26e7de4e202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19:28-44.&gt;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90" name="Google Shape;190;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200" name="Google Shape;200;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multitud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dos discípulos que fueron a conseguir los burros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dueños de los burros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Fariseos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1" name="Google Shape;21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burrito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Aquí en Lucas sólo se menciona el burrito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evangelio según San Mateo nos cuenta con claridad que dos animales estaban involucrados, la burra y su burrito. No hay contradicción. Mateo da más detalles. Diferencias como estas en los evangelios nos muestran que los cristianos primitivos escribían lo que veían y recordaban mientras eran inspirados por el Espíritu Santo. Los cristianos no se reunían para elaborar una narración fija. Esas diferencias dan autenticidad a las narraciones. Los cristianos de verdad fueron testigos de estos eventos.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“Ramas de palmera” (Juan 12:13)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 las menciona Lucas, pero los otros evangelios sí.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Sus mantos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Piedra sobre piedra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23" name="Google Shape;22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entrada de Jerusalén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28-44 Jesús viajó desde Betfagé y de Betania pasando por el Monte de Olivos rumbo a Jerusalén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https://www.bibliatodo.com/assets/img/large/mapas/ubicacion_geografica_jerusalen.jpg</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rPr i="1" lang="en-US">
                <a:solidFill>
                  <a:schemeClr val="dk1"/>
                </a:solidFill>
                <a:latin typeface="Calibri"/>
                <a:ea typeface="Calibri"/>
                <a:cs typeface="Calibri"/>
                <a:sym typeface="Calibri"/>
              </a:rPr>
              <a:t>(mapa en la </a:t>
            </a:r>
            <a:r>
              <a:rPr i="1" lang="en-US">
                <a:solidFill>
                  <a:schemeClr val="dk1"/>
                </a:solidFill>
                <a:latin typeface="Calibri"/>
                <a:ea typeface="Calibri"/>
                <a:cs typeface="Calibri"/>
                <a:sym typeface="Calibri"/>
              </a:rPr>
              <a:t>próxima</a:t>
            </a:r>
            <a:r>
              <a:rPr i="1" lang="en-US">
                <a:solidFill>
                  <a:schemeClr val="dk1"/>
                </a:solidFill>
                <a:latin typeface="Calibri"/>
                <a:ea typeface="Calibri"/>
                <a:cs typeface="Calibri"/>
                <a:sym typeface="Calibri"/>
              </a:rPr>
              <a:t> diapositiva)</a:t>
            </a:r>
            <a:endParaRPr i="1">
              <a:solidFill>
                <a:schemeClr val="dk1"/>
              </a:solidFill>
              <a:latin typeface="Calibri"/>
              <a:ea typeface="Calibri"/>
              <a:cs typeface="Calibri"/>
              <a:sym typeface="Calibri"/>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e7de4e202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 </a:t>
            </a:r>
            <a:endParaRPr>
              <a:solidFill>
                <a:schemeClr val="dk1"/>
              </a:solidFill>
              <a:latin typeface="Calibri"/>
              <a:ea typeface="Calibri"/>
              <a:cs typeface="Calibri"/>
              <a:sym typeface="Calibri"/>
            </a:endParaRPr>
          </a:p>
          <a:p>
            <a:pPr indent="-184150" lvl="1"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cruzó al otro lado del mar de Galilea (Juan 6:1) </a:t>
            </a:r>
            <a:endParaRPr>
              <a:solidFill>
                <a:schemeClr val="dk1"/>
              </a:solidFill>
              <a:latin typeface="Calibri"/>
              <a:ea typeface="Calibri"/>
              <a:cs typeface="Calibri"/>
              <a:sym typeface="Calibri"/>
            </a:endParaRPr>
          </a:p>
          <a:p>
            <a:pPr indent="-184150" lvl="1"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Subió un monte</a:t>
            </a:r>
            <a:endParaRPr>
              <a:solidFill>
                <a:schemeClr val="dk1"/>
              </a:solidFill>
              <a:latin typeface="Calibri"/>
              <a:ea typeface="Calibri"/>
              <a:cs typeface="Calibri"/>
              <a:sym typeface="Calibri"/>
            </a:endParaRPr>
          </a:p>
          <a:p>
            <a:pPr indent="-184150" lvl="1"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lugar apartado de Betsaida</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7" name="Google Shape;247;g26e7de4e202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Domingo de Ramos, ocho días antes de la resurrección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tiene una misión por cumplir, pero sus enemigos lo esperan en Jerusalén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66" name="Google Shape;2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sabe lo que le espera, y aun así entra en Jerusalén para cumplir su misión. La gente recibe a Jesús con alabanzas.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78" name="Google Shape;2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90" name="Google Shape;290;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 </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Jesús cumple las profecías del Antiguo Testamento mientras entra a Jerusalén y es alabado por muchos como su rey, el cual es su Señor y Salvador prometido. </a:t>
            </a:r>
            <a:endParaRPr>
              <a:solidFill>
                <a:schemeClr val="dk1"/>
              </a:solidFill>
              <a:latin typeface="Calibri"/>
              <a:ea typeface="Calibri"/>
              <a:cs typeface="Calibri"/>
              <a:sym typeface="Calibri"/>
            </a:endParaRPr>
          </a:p>
        </p:txBody>
      </p:sp>
      <p:sp>
        <p:nvSpPr>
          <p:cNvPr id="301" name="Google Shape;30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igual que muchos en Jerusalén alabaron a Jesús como su Señor y Salvador prometido, pero con un entendimiento falso respecto a su verdadera misión, mi naturaleza pecaminosa a veces prefiere que la prioridad de Jesús sea el proveer un reino terrenal y el darme ventajas terrenales.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13" name="Google Shape;3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es mi Rey. Lo veo humilde en Domingo de Ramos, y ahora exaltado en gloria. Él me trae paz verdadera.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25" name="Google Shape;32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esta palabra de Dios?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igual que los niños pequeños, y muchos quienes creyeron que Jesús era el Salvador prometido, que yo también agradezca y alabe a aquel cuya obediencia perfecta cubre mi desobediencia; y cuyo sufrimiento y muerte inocente pagaron el castigo necesario por mis pecados.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37" name="Google Shape;33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e5a0dc2df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 ¿Cuándo sería una buena situación para compartir la historia de Lucas 19:28-44 con alguien?</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Utilizar grupos pequeños en Zoom. Pida a los estudiantes que propongan tantos ejemplos como sea posible de cuándo podemos compartir esta historia. Considere diferentes audiencias: niños, un amigo, un grupo de mujeres etc. </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Regresar y compartir en el grupo grande.</a:t>
            </a:r>
            <a:endParaRPr>
              <a:solidFill>
                <a:schemeClr val="dk1"/>
              </a:solidFill>
              <a:latin typeface="Calibri"/>
              <a:ea typeface="Calibri"/>
              <a:cs typeface="Calibri"/>
              <a:sym typeface="Calibri"/>
            </a:endParaRPr>
          </a:p>
        </p:txBody>
      </p:sp>
      <p:sp>
        <p:nvSpPr>
          <p:cNvPr id="349" name="Google Shape;349;g26e5a0dc2df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c7cd4f111b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poder de “proporción”</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mejor en el proceso de aprendizaje? ¿Cuándo el docente comparte y los estudiantes escuchan solamente o cuando el docente permite que los estudiantes sean parte de la conversación?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importante practicar “el arte de la proporción” en la enseñanza. Uno aprende más si se le permite ser parte del proceso de pensamiento. En los ejemplos, ¿Quién está pensando más? ¿El docente o los alumnos?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Cuando compartimos el Evangelio, deseamos que las personas interactúen tanto como sea posible con la Palabra de Dios. Queremos que primero tengan una relación con Dios, y no solo que confíen en su maestro terrenal. Deseamos que los estudiantes hagan trabajo cognitivo y no solo repitan lo que escuchan de otros.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método de las 4 C utiliza “proporción.” Pedimos a los alumnos que interactúen con la Biblia con el Captar, Contar, Considerar, y Consolidar. Por esta razón, es importante contar la historia bíblica simplemente sin agregar nuestros propios detalles. Permita que el alumno interactúe con las Escrituras y luego hágale preguntas al respecto. Guíelos para que hagan más trabajo cognitivo. </a:t>
            </a:r>
            <a:endParaRPr b="1">
              <a:solidFill>
                <a:schemeClr val="dk1"/>
              </a:solidFill>
              <a:latin typeface="Calibri"/>
              <a:ea typeface="Calibri"/>
              <a:cs typeface="Calibri"/>
              <a:sym typeface="Calibri"/>
            </a:endParaRPr>
          </a:p>
          <a:p>
            <a:pPr indent="0" lvl="0" marL="45720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58" name="Google Shape;358;g2c7cd4f111b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4: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https://www.youtube.com/watch?v=-3Y9QFuuTek</a:t>
            </a:r>
            <a:endParaRPr>
              <a:solidFill>
                <a:schemeClr val="dk1"/>
              </a:solidFill>
              <a:latin typeface="Calibri"/>
              <a:ea typeface="Calibri"/>
              <a:cs typeface="Calibri"/>
              <a:sym typeface="Calibri"/>
            </a:endParaRPr>
          </a:p>
          <a:p>
            <a:pPr indent="-184150" lvl="0" marL="1143000" marR="171450" rtl="0" algn="l">
              <a:spcBef>
                <a:spcPts val="600"/>
              </a:spcBef>
              <a:spcAft>
                <a:spcPts val="600"/>
              </a:spcAft>
              <a:buClr>
                <a:schemeClr val="dk1"/>
              </a:buClr>
              <a:buSzPts val="1100"/>
              <a:buFont typeface="Calibri"/>
              <a:buChar char="●"/>
            </a:pPr>
            <a:r>
              <a:rPr b="1" lang="en-US">
                <a:solidFill>
                  <a:schemeClr val="dk1"/>
                </a:solidFill>
                <a:latin typeface="Calibri"/>
                <a:ea typeface="Calibri"/>
                <a:cs typeface="Calibri"/>
                <a:sym typeface="Calibri"/>
              </a:rPr>
              <a:t>Leer Mateo 26:17-29 en sus Biblias</a:t>
            </a:r>
            <a:endParaRPr b="1">
              <a:solidFill>
                <a:schemeClr val="dk1"/>
              </a:solidFill>
              <a:latin typeface="Calibri"/>
              <a:ea typeface="Calibri"/>
              <a:cs typeface="Calibri"/>
              <a:sym typeface="Calibri"/>
            </a:endParaRPr>
          </a:p>
        </p:txBody>
      </p:sp>
      <p:sp>
        <p:nvSpPr>
          <p:cNvPr id="367" name="Google Shape;367;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77" name="Google Shape;377;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85" name="Google Shape;385;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Semana Santa</a:t>
            </a:r>
            <a:endParaRPr>
              <a:solidFill>
                <a:schemeClr val="dk1"/>
              </a:solidFill>
              <a:latin typeface="Calibri"/>
              <a:ea typeface="Calibri"/>
              <a:cs typeface="Calibri"/>
              <a:sym typeface="Calibri"/>
            </a:endParaRPr>
          </a:p>
          <a:p>
            <a:pPr indent="-298450" lvl="1" marL="914400" rtl="0" algn="l">
              <a:lnSpc>
                <a:spcPct val="10666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Muchos “celebran la Semana Santa,” pero pocos conocen la historia verdadera. Veamos el panorama de la llamada “Semana Santa,” y qué sucedió en cada día. </a:t>
            </a:r>
            <a:endParaRPr>
              <a:solidFill>
                <a:schemeClr val="dk1"/>
              </a:solidFill>
              <a:latin typeface="Calibri"/>
              <a:ea typeface="Calibri"/>
              <a:cs typeface="Calibri"/>
              <a:sym typeface="Calibri"/>
            </a:endParaRPr>
          </a:p>
          <a:p>
            <a:pPr indent="-298450" lvl="1" marL="914400" rtl="0" algn="l">
              <a:lnSpc>
                <a:spcPct val="106666"/>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Domingo de Ramos: </a:t>
            </a:r>
            <a:r>
              <a:rPr lang="en-US">
                <a:solidFill>
                  <a:schemeClr val="dk1"/>
                </a:solidFill>
                <a:latin typeface="Calibri"/>
                <a:ea typeface="Calibri"/>
                <a:cs typeface="Calibri"/>
                <a:sym typeface="Calibri"/>
              </a:rPr>
              <a:t>La entrada triunfal; en la noche Jesús se queda en Betania </a:t>
            </a:r>
            <a:endParaRPr>
              <a:solidFill>
                <a:schemeClr val="dk1"/>
              </a:solidFill>
              <a:latin typeface="Calibri"/>
              <a:ea typeface="Calibri"/>
              <a:cs typeface="Calibri"/>
              <a:sym typeface="Calibri"/>
            </a:endParaRPr>
          </a:p>
          <a:p>
            <a:pPr indent="-298450" lvl="1" marL="914400" rtl="0" algn="l">
              <a:lnSpc>
                <a:spcPct val="106666"/>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Lunes:</a:t>
            </a:r>
            <a:r>
              <a:rPr lang="en-US">
                <a:solidFill>
                  <a:schemeClr val="dk1"/>
                </a:solidFill>
                <a:latin typeface="Calibri"/>
                <a:ea typeface="Calibri"/>
                <a:cs typeface="Calibri"/>
                <a:sym typeface="Calibri"/>
              </a:rPr>
              <a:t> Jesús maldice una higuera y limpia el templo otra vez. </a:t>
            </a:r>
            <a:endParaRPr>
              <a:solidFill>
                <a:schemeClr val="dk1"/>
              </a:solidFill>
              <a:latin typeface="Calibri"/>
              <a:ea typeface="Calibri"/>
              <a:cs typeface="Calibri"/>
              <a:sym typeface="Calibri"/>
            </a:endParaRPr>
          </a:p>
          <a:p>
            <a:pPr indent="-298450" lvl="1" marL="914400" rtl="0" algn="l">
              <a:lnSpc>
                <a:spcPct val="106666"/>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Martes:</a:t>
            </a:r>
            <a:r>
              <a:rPr lang="en-US">
                <a:solidFill>
                  <a:schemeClr val="dk1"/>
                </a:solidFill>
                <a:latin typeface="Calibri"/>
                <a:ea typeface="Calibri"/>
                <a:cs typeface="Calibri"/>
                <a:sym typeface="Calibri"/>
              </a:rPr>
              <a:t> Pasa el día enseñando con muchas parábolas. Los sacerdotes y los maestros de la ley vienen a ponerle trampas. Jesús tiene palabras fuertes para los fariseos. También enseña a los discípulos acerca del fin de los tiempos y la destrucción de Jerusalén. </a:t>
            </a:r>
            <a:endParaRPr>
              <a:solidFill>
                <a:schemeClr val="dk1"/>
              </a:solidFill>
              <a:latin typeface="Calibri"/>
              <a:ea typeface="Calibri"/>
              <a:cs typeface="Calibri"/>
              <a:sym typeface="Calibri"/>
            </a:endParaRPr>
          </a:p>
          <a:p>
            <a:pPr indent="-298450" lvl="1" marL="914400" rtl="0" algn="l">
              <a:lnSpc>
                <a:spcPct val="106666"/>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Miércoles:</a:t>
            </a:r>
            <a:r>
              <a:rPr lang="en-US">
                <a:solidFill>
                  <a:schemeClr val="dk1"/>
                </a:solidFill>
                <a:latin typeface="Calibri"/>
                <a:ea typeface="Calibri"/>
                <a:cs typeface="Calibri"/>
                <a:sym typeface="Calibri"/>
              </a:rPr>
              <a:t> El Sanedrín se pone de acuerdo con Judas para que les entregue a Jesús. </a:t>
            </a:r>
            <a:endParaRPr>
              <a:solidFill>
                <a:schemeClr val="dk1"/>
              </a:solidFill>
              <a:latin typeface="Calibri"/>
              <a:ea typeface="Calibri"/>
              <a:cs typeface="Calibri"/>
              <a:sym typeface="Calibri"/>
            </a:endParaRPr>
          </a:p>
          <a:p>
            <a:pPr indent="-298450" lvl="2" marL="1371600" rtl="0" algn="l">
              <a:lnSpc>
                <a:spcPct val="10666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corte suprema era el sanedrín, que estaba integrado por 70 hombres presididos por el sumo sacerdote. Sólo esta corte podía considerar los temas relacionados con la guerra o la imposición de la pena de muerte, aunque en la época de Jesús cualquier pena de muerte tenía que ser aprobada e impuesta por la corte romana.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Jueves: </a:t>
            </a:r>
            <a:r>
              <a:rPr lang="en-US">
                <a:solidFill>
                  <a:schemeClr val="dk1"/>
                </a:solidFill>
                <a:latin typeface="Calibri"/>
                <a:ea typeface="Calibri"/>
                <a:cs typeface="Calibri"/>
                <a:sym typeface="Calibri"/>
              </a:rPr>
              <a:t>Jesús les lava los pies a sus discípulos, celebran la cena de la Pascua, y van a Getsemaní donde Jesús ora y es arrestado (nota: no sabemos la hora exacta de su arresto, tal vez ya era técnicamente el viernes muy de madrugada).</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Viernes: </a:t>
            </a:r>
            <a:r>
              <a:rPr lang="en-US">
                <a:solidFill>
                  <a:schemeClr val="dk1"/>
                </a:solidFill>
                <a:latin typeface="Calibri"/>
                <a:ea typeface="Calibri"/>
                <a:cs typeface="Calibri"/>
                <a:sym typeface="Calibri"/>
              </a:rPr>
              <a:t>Jesús comparece ante el concilio judío, Pilato, Herodes, otra vez Pilato, y luego es llevado al Gólgota para ser crucificado, muerto y sepultado.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Sábado: </a:t>
            </a:r>
            <a:r>
              <a:rPr lang="en-US">
                <a:solidFill>
                  <a:schemeClr val="dk1"/>
                </a:solidFill>
                <a:latin typeface="Calibri"/>
                <a:ea typeface="Calibri"/>
                <a:cs typeface="Calibri"/>
                <a:sym typeface="Calibri"/>
              </a:rPr>
              <a:t>Descansan.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Domingo:</a:t>
            </a:r>
            <a:r>
              <a:rPr lang="en-US">
                <a:solidFill>
                  <a:schemeClr val="dk1"/>
                </a:solidFill>
                <a:latin typeface="Calibri"/>
                <a:ea typeface="Calibri"/>
                <a:cs typeface="Calibri"/>
                <a:sym typeface="Calibri"/>
              </a:rPr>
              <a:t> Día de la resurrección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compartimos una canción apta para su uso en las fechas de la Semana Santa y Domingo de Ramos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https://www.academiacristo.com/Musica/Hosanna</a:t>
            </a:r>
            <a:endParaRPr u="sng">
              <a:solidFill>
                <a:srgbClr val="0563C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u="sng">
              <a:solidFill>
                <a:schemeClr val="dk1"/>
              </a:solidFill>
              <a:latin typeface="Calibri"/>
              <a:ea typeface="Calibri"/>
              <a:cs typeface="Calibri"/>
              <a:sym typeface="Calibri"/>
            </a:endParaRPr>
          </a:p>
        </p:txBody>
      </p:sp>
      <p:sp>
        <p:nvSpPr>
          <p:cNvPr id="393" name="Google Shape;393;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Salvador, yo sé que no siempre te honro con mis pensamientos, palabras y acciones; te pido que me perdones, que me ayudes a verte como mi Rey de todo el mundo, y que te honre y te sirva con todo lo que soy y lo que hago. Te doy gracias porque eres no solo mi Rey, sino también mi Salvador. Amén.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Lucas 19:28-44.</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Compartir </a:t>
            </a:r>
            <a:r>
              <a:rPr lang="en-US">
                <a:solidFill>
                  <a:schemeClr val="dk1"/>
                </a:solidFill>
                <a:latin typeface="Calibri"/>
                <a:ea typeface="Calibri"/>
                <a:cs typeface="Calibri"/>
                <a:sym typeface="Calibri"/>
              </a:rPr>
              <a:t>¿</a:t>
            </a:r>
            <a:r>
              <a:rPr b="1" lang="en-US">
                <a:solidFill>
                  <a:schemeClr val="dk1"/>
                </a:solidFill>
                <a:latin typeface="Calibri"/>
                <a:ea typeface="Calibri"/>
                <a:cs typeface="Calibri"/>
                <a:sym typeface="Calibri"/>
              </a:rPr>
              <a:t>Cuándo sería una buena situación para compartir la historia de Lucas 19:28-44 con alguien?</a:t>
            </a:r>
            <a:endParaRPr b="1">
              <a:solidFill>
                <a:schemeClr val="dk1"/>
              </a:solidFill>
              <a:latin typeface="Calibri"/>
              <a:ea typeface="Calibri"/>
              <a:cs typeface="Calibri"/>
              <a:sym typeface="Calibri"/>
            </a:endParaRPr>
          </a:p>
          <a:p>
            <a:pPr indent="-298450" lvl="1" marL="914400" marR="17145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Analizar el concepto de “proporción” en la enseñanza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e7de4e202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Propósito de Academia Cristo</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Academia Cristo brinda capacitación para cumplir la Gran Comisión de Jesucristo (“Vayan y hagan discípulos de todas las naciones”), ayudándoles a crecer en el conocimiento de la Biblia y orientándoles en cómo llevar la Palabra a otros.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Nuestro propósito es ayudarles a conocer y entender las Escrituras, porque en ellas el Espíritu Santo nos muestra el pecado, y conocemos la gracia de Jesucristo.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 apropiarnos del conocimiento del amor de Cristo, entendemos que no podemos quedarnoslo para nosotros solos, y tal como Jesucristo nos llama deseamos compartir la Palabra con otros. </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144" name="Google Shape;144;g26e7de4e20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e7de4e20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Canción: Hosanna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https://www.youtube.com/watch?v=RiH5OtZnVBo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 dónde vienen estas palabras y esa celebración? </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156" name="Google Shape;156;g26e7de4e20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e7de4e202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Salmo 118:25-29: “Señor, ¡danos la salvación! Señor, ¡concédenos la victoria! </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Bendito el que viene en el nombre del Señor. Desde la casa del Señor los bendecimos. El Señor es Dios y nos ilumina. Únanse a la procesión portando ramas en la mano hasta los cuernos del altar. Tú eres mi Dios, por eso te doy gracias; tú eres mi Dios, por eso te exalto. Den gracias al Señor, porque él es bueno; su gran amor perdura para siempre.”</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66" name="Google Shape;166;g26e7de4e202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36.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4.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39.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9.png"/><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hyperlink" Target="http://www.youtube.com/watch?v=RiH5OtZnVBo" TargetMode="External"/><Relationship Id="rId6"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6e7de4e202_0_199"/>
          <p:cNvSpPr txBox="1"/>
          <p:nvPr/>
        </p:nvSpPr>
        <p:spPr>
          <a:xfrm>
            <a:off x="3926825" y="2120700"/>
            <a:ext cx="7379400" cy="2616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Den gracias al Señor, porque él es bueno; su gran amor perdura para siempre.”</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Salmo 188:25-29</a:t>
            </a:r>
            <a:endParaRPr sz="3600">
              <a:solidFill>
                <a:schemeClr val="dk1"/>
              </a:solidFill>
              <a:latin typeface="Lato"/>
              <a:ea typeface="Lato"/>
              <a:cs typeface="Lato"/>
              <a:sym typeface="Lato"/>
            </a:endParaRPr>
          </a:p>
        </p:txBody>
      </p:sp>
      <p:sp>
        <p:nvSpPr>
          <p:cNvPr id="177" name="Google Shape;177;g26e7de4e202_0_19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g26e7de4e202_0_19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79" name="Google Shape;179;g26e7de4e202_0_19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26e7de4e202_0_207"/>
          <p:cNvSpPr txBox="1"/>
          <p:nvPr/>
        </p:nvSpPr>
        <p:spPr>
          <a:xfrm>
            <a:off x="3926825" y="1587300"/>
            <a:ext cx="7379400" cy="4278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“¡Alégrate mucho, hija de Sión! ¡Grita de alegría, hija de Jerusalén! Mira, tu rey viene hacia ti, justo, Salvador y humilde. Viene montado en un asno, en un pollino, cría de asna.”</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Zacarías 9:9</a:t>
            </a:r>
            <a:endParaRPr sz="3600">
              <a:solidFill>
                <a:schemeClr val="dk1"/>
              </a:solidFill>
              <a:latin typeface="Lato"/>
              <a:ea typeface="Lato"/>
              <a:cs typeface="Lato"/>
              <a:sym typeface="Lato"/>
            </a:endParaRPr>
          </a:p>
        </p:txBody>
      </p:sp>
      <p:sp>
        <p:nvSpPr>
          <p:cNvPr id="185" name="Google Shape;185;g26e7de4e202_0_20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6e7de4e202_0_20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7" name="Google Shape;187;g26e7de4e202_0_20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26c0eec2cfd_0_235"/>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93" name="Google Shape;193;g26c0eec2cfd_0_235"/>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4" name="Google Shape;194;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96" name="Google Shape;196;g26c0eec2cfd_0_235"/>
          <p:cNvSpPr txBox="1"/>
          <p:nvPr/>
        </p:nvSpPr>
        <p:spPr>
          <a:xfrm>
            <a:off x="4127381" y="3782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a:t>
            </a:r>
            <a:r>
              <a:rPr b="1" lang="en-US" sz="3200">
                <a:solidFill>
                  <a:schemeClr val="dk1"/>
                </a:solidFill>
                <a:latin typeface="Lato"/>
                <a:ea typeface="Lato"/>
                <a:cs typeface="Lato"/>
                <a:sym typeface="Lato"/>
              </a:rPr>
              <a:t> Lucas 19:28-44</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97" name="Google Shape;197;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3" name="Google Shape;203;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4" name="Google Shape;204;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05" name="Google Shape;205;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6" name="Google Shape;206;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7" name="Google Shape;207;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08" name="Google Shape;208;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4" name="Google Shape;214;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5" name="Google Shape;215;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16" name="Google Shape;216;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8" name="Google Shape;218;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9" name="Google Shape;219;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220" name="Google Shape;220;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6" name="Google Shape;226;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7" name="Google Shape;227;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28" name="Google Shape;228;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0" name="Google Shape;230;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1" name="Google Shape;231;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32" name="Google Shape;232;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8" name="Google Shape;238;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9" name="Google Shape;239;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40" name="Google Shape;240;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1" name="Google Shape;241;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2" name="Google Shape;242;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3" name="Google Shape;243;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44" name="Google Shape;244;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g26e7de4e202_0_2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0" name="Google Shape;250;g26e7de4e202_0_21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1" name="Google Shape;251;g26e7de4e202_0_216"/>
          <p:cNvPicPr preferRelativeResize="0"/>
          <p:nvPr/>
        </p:nvPicPr>
        <p:blipFill>
          <a:blip r:embed="rId4">
            <a:alphaModFix/>
          </a:blip>
          <a:stretch>
            <a:fillRect/>
          </a:stretch>
        </p:blipFill>
        <p:spPr>
          <a:xfrm>
            <a:off x="725374" y="882583"/>
            <a:ext cx="9775130" cy="50928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7" name="Google Shape;257;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8" name="Google Shape;258;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59" name="Google Shape;259;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0" name="Google Shape;260;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1" name="Google Shape;261;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2" name="Google Shape;262;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63" name="Google Shape;263;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69" name="Google Shape;269;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0" name="Google Shape;270;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71" name="Google Shape;271;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2" name="Google Shape;272;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3" name="Google Shape;273;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4" name="Google Shape;274;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75" name="Google Shape;275;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81" name="Google Shape;281;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2" name="Google Shape;282;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283" name="Google Shape;283;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5" name="Google Shape;285;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86" name="Google Shape;286;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87" name="Google Shape;287;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3" name="Google Shape;293;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4" name="Google Shape;294;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19:28-44</a:t>
            </a:r>
            <a:endParaRPr b="0" i="0" sz="3888" u="none" cap="none" strike="noStrike">
              <a:solidFill>
                <a:schemeClr val="dk1"/>
              </a:solidFill>
              <a:latin typeface="Lato"/>
              <a:ea typeface="Lato"/>
              <a:cs typeface="Lato"/>
              <a:sym typeface="Lato"/>
            </a:endParaRPr>
          </a:p>
        </p:txBody>
      </p:sp>
      <p:sp>
        <p:nvSpPr>
          <p:cNvPr id="295" name="Google Shape;295;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96" name="Google Shape;296;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97" name="Google Shape;297;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98" name="Google Shape;298;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4" name="Google Shape;304;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5" name="Google Shape;305;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19:28-44</a:t>
            </a:r>
            <a:endParaRPr b="0" i="0" sz="3888" u="none" cap="none" strike="noStrike">
              <a:solidFill>
                <a:schemeClr val="dk1"/>
              </a:solidFill>
              <a:latin typeface="Lato"/>
              <a:ea typeface="Lato"/>
              <a:cs typeface="Lato"/>
              <a:sym typeface="Lato"/>
            </a:endParaRPr>
          </a:p>
        </p:txBody>
      </p:sp>
      <p:sp>
        <p:nvSpPr>
          <p:cNvPr id="306" name="Google Shape;306;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7" name="Google Shape;307;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8" name="Google Shape;308;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9" name="Google Shape;309;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310" name="Google Shape;310;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6" name="Google Shape;316;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7" name="Google Shape;317;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19:28-44</a:t>
            </a:r>
            <a:endParaRPr b="0" i="0" sz="3888" u="none" cap="none" strike="noStrike">
              <a:solidFill>
                <a:schemeClr val="dk1"/>
              </a:solidFill>
              <a:latin typeface="Lato"/>
              <a:ea typeface="Lato"/>
              <a:cs typeface="Lato"/>
              <a:sym typeface="Lato"/>
            </a:endParaRPr>
          </a:p>
        </p:txBody>
      </p:sp>
      <p:sp>
        <p:nvSpPr>
          <p:cNvPr id="318" name="Google Shape;318;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9" name="Google Shape;319;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0" name="Google Shape;320;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1" name="Google Shape;321;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22" name="Google Shape;322;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28" name="Google Shape;328;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9" name="Google Shape;329;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19:28-44</a:t>
            </a:r>
            <a:endParaRPr b="0" i="0" sz="3888" u="none" cap="none" strike="noStrike">
              <a:solidFill>
                <a:schemeClr val="dk1"/>
              </a:solidFill>
              <a:latin typeface="Lato"/>
              <a:ea typeface="Lato"/>
              <a:cs typeface="Lato"/>
              <a:sym typeface="Lato"/>
            </a:endParaRPr>
          </a:p>
        </p:txBody>
      </p:sp>
      <p:sp>
        <p:nvSpPr>
          <p:cNvPr id="330" name="Google Shape;330;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1" name="Google Shape;331;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32" name="Google Shape;332;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33" name="Google Shape;333;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34" name="Google Shape;334;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40" name="Google Shape;340;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1" name="Google Shape;341;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19:28-44</a:t>
            </a:r>
            <a:endParaRPr b="0" i="0" sz="3888" u="none" cap="none" strike="noStrike">
              <a:solidFill>
                <a:schemeClr val="dk1"/>
              </a:solidFill>
              <a:latin typeface="Lato"/>
              <a:ea typeface="Lato"/>
              <a:cs typeface="Lato"/>
              <a:sym typeface="Lato"/>
            </a:endParaRPr>
          </a:p>
        </p:txBody>
      </p:sp>
      <p:sp>
        <p:nvSpPr>
          <p:cNvPr id="342" name="Google Shape;342;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3" name="Google Shape;343;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4" name="Google Shape;344;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45" name="Google Shape;345;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46" name="Google Shape;346;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g26e5a0dc2df_0_154"/>
          <p:cNvSpPr txBox="1"/>
          <p:nvPr/>
        </p:nvSpPr>
        <p:spPr>
          <a:xfrm>
            <a:off x="3452975" y="2200800"/>
            <a:ext cx="81132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Grupos Pequeños de Zoom</a:t>
            </a:r>
            <a:endParaRPr b="0" i="0" sz="4860" u="none" cap="none" strike="noStrike">
              <a:solidFill>
                <a:srgbClr val="009444"/>
              </a:solidFill>
              <a:latin typeface="Lato"/>
              <a:ea typeface="Lato"/>
              <a:cs typeface="Lato"/>
              <a:sym typeface="Lato"/>
            </a:endParaRPr>
          </a:p>
        </p:txBody>
      </p:sp>
      <p:sp>
        <p:nvSpPr>
          <p:cNvPr id="352" name="Google Shape;352;g26e5a0dc2df_0_1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3" name="Google Shape;353;g26e5a0dc2df_0_1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54" name="Google Shape;354;g26e5a0dc2df_0_154"/>
          <p:cNvPicPr preferRelativeResize="0"/>
          <p:nvPr/>
        </p:nvPicPr>
        <p:blipFill rotWithShape="1">
          <a:blip r:embed="rId4">
            <a:alphaModFix/>
          </a:blip>
          <a:srcRect b="0" l="0" r="0" t="0"/>
          <a:stretch/>
        </p:blipFill>
        <p:spPr>
          <a:xfrm>
            <a:off x="-337950" y="1193687"/>
            <a:ext cx="4165800" cy="4165800"/>
          </a:xfrm>
          <a:prstGeom prst="rect">
            <a:avLst/>
          </a:prstGeom>
          <a:noFill/>
          <a:ln>
            <a:noFill/>
          </a:ln>
        </p:spPr>
      </p:pic>
      <p:sp>
        <p:nvSpPr>
          <p:cNvPr id="355" name="Google Shape;355;g26e5a0dc2df_0_154"/>
          <p:cNvSpPr txBox="1"/>
          <p:nvPr/>
        </p:nvSpPr>
        <p:spPr>
          <a:xfrm>
            <a:off x="3452975" y="3041100"/>
            <a:ext cx="75687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 ¿Cuándo sería una buena situación para compartir la historia de Lucas 19:28-44 con alguien?</a:t>
            </a:r>
            <a:endParaRPr b="0" i="1" sz="3300" u="none" cap="none" strike="noStrike">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g2c7cd4f111b_0_185"/>
          <p:cNvSpPr txBox="1"/>
          <p:nvPr/>
        </p:nvSpPr>
        <p:spPr>
          <a:xfrm>
            <a:off x="7857850" y="3433550"/>
            <a:ext cx="3566700" cy="13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El poder de “proporción”</a:t>
            </a:r>
            <a:endParaRPr sz="4050">
              <a:solidFill>
                <a:srgbClr val="009444"/>
              </a:solidFill>
              <a:latin typeface="Lato"/>
              <a:ea typeface="Lato"/>
              <a:cs typeface="Lato"/>
              <a:sym typeface="Lato"/>
            </a:endParaRPr>
          </a:p>
        </p:txBody>
      </p:sp>
      <p:sp>
        <p:nvSpPr>
          <p:cNvPr id="361" name="Google Shape;361;g2c7cd4f111b_0_1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2" name="Google Shape;362;g2c7cd4f111b_0_18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63" name="Google Shape;363;g2c7cd4f111b_0_185"/>
          <p:cNvSpPr/>
          <p:nvPr/>
        </p:nvSpPr>
        <p:spPr>
          <a:xfrm>
            <a:off x="717625" y="942250"/>
            <a:ext cx="124500" cy="51903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64" name="Google Shape;364;g2c7cd4f111b_0_185"/>
          <p:cNvPicPr preferRelativeResize="0"/>
          <p:nvPr/>
        </p:nvPicPr>
        <p:blipFill rotWithShape="1">
          <a:blip r:embed="rId4">
            <a:alphaModFix/>
          </a:blip>
          <a:srcRect b="0" l="16671" r="16671" t="0"/>
          <a:stretch/>
        </p:blipFill>
        <p:spPr>
          <a:xfrm>
            <a:off x="842125" y="942250"/>
            <a:ext cx="6590125" cy="5190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70" name="Google Shape;370;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71" name="Google Shape;371;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2" name="Google Shape;372;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73" name="Google Shape;373;g26ba99a7413_0_633"/>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4</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Mateo 26:17-29 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74" name="Google Shape;374;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80" name="Google Shape;380;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1" name="Google Shape;381;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2" name="Google Shape;382;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Rey Llega a Jerusalén</a:t>
            </a:r>
            <a:endParaRPr sz="3888">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19:28-44</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88" name="Google Shape;388;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9" name="Google Shape;389;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0" name="Google Shape;390;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7" name="Google Shape;397;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98" name="Google Shape;398;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99" name="Google Shape;399;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00" name="Google Shape;400;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Usar el método de las Cuatro “C” para leer y entender Lucas 19:28-44.</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¿Cuándo sería una buena situación para compartir la historia de Lucas 19:28-44 con alguien?</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Analizar el concepto de “proporción” en la enseñanza </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e7de4e202_0_20"/>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g26e7de4e202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g26e7de4e202_0_20"/>
          <p:cNvPicPr preferRelativeResize="0"/>
          <p:nvPr/>
        </p:nvPicPr>
        <p:blipFill rotWithShape="1">
          <a:blip r:embed="rId3">
            <a:alphaModFix/>
          </a:blip>
          <a:srcRect b="8242" l="17154" r="29537" t="8250"/>
          <a:stretch/>
        </p:blipFill>
        <p:spPr>
          <a:xfrm>
            <a:off x="6580094" y="810985"/>
            <a:ext cx="5007431" cy="5236029"/>
          </a:xfrm>
          <a:prstGeom prst="rect">
            <a:avLst/>
          </a:prstGeom>
          <a:noFill/>
          <a:ln>
            <a:noFill/>
          </a:ln>
        </p:spPr>
      </p:pic>
      <p:sp>
        <p:nvSpPr>
          <p:cNvPr id="149" name="Google Shape;149;g26e7de4e202_0_20"/>
          <p:cNvSpPr txBox="1"/>
          <p:nvPr/>
        </p:nvSpPr>
        <p:spPr>
          <a:xfrm>
            <a:off x="1706430" y="33197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50" name="Google Shape;150;g26e7de4e202_0_20"/>
          <p:cNvSpPr/>
          <p:nvPr/>
        </p:nvSpPr>
        <p:spPr>
          <a:xfrm>
            <a:off x="1264510" y="3199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g26e7de4e202_0_20"/>
          <p:cNvSpPr/>
          <p:nvPr/>
        </p:nvSpPr>
        <p:spPr>
          <a:xfrm>
            <a:off x="1379327" y="3199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g26e7de4e202_0_20"/>
          <p:cNvSpPr txBox="1"/>
          <p:nvPr/>
        </p:nvSpPr>
        <p:spPr>
          <a:xfrm>
            <a:off x="1663038" y="2408675"/>
            <a:ext cx="6741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 El Propósito de</a:t>
            </a:r>
            <a:endParaRPr b="0" i="0" sz="4800" u="none" cap="none" strike="noStrike">
              <a:solidFill>
                <a:srgbClr val="009444"/>
              </a:solidFill>
              <a:latin typeface="Lato"/>
              <a:ea typeface="Lato"/>
              <a:cs typeface="Lato"/>
              <a:sym typeface="Lato"/>
            </a:endParaRPr>
          </a:p>
        </p:txBody>
      </p:sp>
      <p:pic>
        <p:nvPicPr>
          <p:cNvPr descr="A logo with a cross and a bird&#10;&#10;Description automatically generated" id="153" name="Google Shape;153;g26e7de4e202_0_20"/>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g26e7de4e202_0_31"/>
          <p:cNvSpPr txBox="1"/>
          <p:nvPr/>
        </p:nvSpPr>
        <p:spPr>
          <a:xfrm>
            <a:off x="4127382" y="663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sp>
        <p:nvSpPr>
          <p:cNvPr id="159" name="Google Shape;159;g26e7de4e202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0" name="Google Shape;160;g26e7de4e202_0_31"/>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1" name="Google Shape;161;g26e7de4e202_0_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62" name="Google Shape;162;g26e7de4e202_0_31"/>
          <p:cNvSpPr txBox="1"/>
          <p:nvPr/>
        </p:nvSpPr>
        <p:spPr>
          <a:xfrm>
            <a:off x="4161306" y="1402859"/>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1" lang="en-US" sz="3200">
                <a:solidFill>
                  <a:schemeClr val="dk1"/>
                </a:solidFill>
                <a:latin typeface="Lato"/>
                <a:ea typeface="Lato"/>
                <a:cs typeface="Lato"/>
                <a:sym typeface="Lato"/>
              </a:rPr>
              <a:t>Hosanna</a:t>
            </a:r>
            <a:endParaRPr i="1" sz="3200" u="none" cap="none" strike="noStrike">
              <a:solidFill>
                <a:schemeClr val="dk1"/>
              </a:solidFill>
              <a:latin typeface="Lato"/>
              <a:ea typeface="Lato"/>
              <a:cs typeface="Lato"/>
              <a:sym typeface="Lato"/>
            </a:endParaRPr>
          </a:p>
        </p:txBody>
      </p:sp>
      <p:pic>
        <p:nvPicPr>
          <p:cNvPr descr="¿Estás buscando devociones? | https://www.youtube.com/channel/UCUNwHajbWkZj62eBC0lHBoA&#10;&#10;¿Estás buscando nuestra aplicación? | https://play.google.com/store/apps/details?id=com.tellnetwork.academiacristo&amp;hl=en&amp;gl=US" id="163" name="Google Shape;163;g26e7de4e202_0_31" title="Hosanna">
            <a:hlinkClick r:id="rId5"/>
          </p:cNvPr>
          <p:cNvPicPr preferRelativeResize="0"/>
          <p:nvPr/>
        </p:nvPicPr>
        <p:blipFill>
          <a:blip r:embed="rId6">
            <a:alphaModFix/>
          </a:blip>
          <a:stretch>
            <a:fillRect/>
          </a:stretch>
        </p:blipFill>
        <p:spPr>
          <a:xfrm>
            <a:off x="4051175" y="2140237"/>
            <a:ext cx="7673300" cy="431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26e7de4e202_0_116"/>
          <p:cNvSpPr txBox="1"/>
          <p:nvPr/>
        </p:nvSpPr>
        <p:spPr>
          <a:xfrm>
            <a:off x="3959950" y="431600"/>
            <a:ext cx="7379400" cy="5633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“Señor, ¡danos la salvación!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Señor, ¡concédenos la victoria!  Bendito el que viene en el nombre del Señor. Desde la casa del Señor los bendecimos. El Señor es Dios y nos ilumina. Únanse a la procesión portando ramas en la mano hasta los cuernos del altar. Tú eres mi Dios, por eso te doy gracias; tú eres mi Dios, por eso te exalto. </a:t>
            </a:r>
            <a:endParaRPr b="0" i="1" sz="2800" u="none" cap="none" strike="noStrike">
              <a:solidFill>
                <a:schemeClr val="dk1"/>
              </a:solidFill>
              <a:latin typeface="Lato"/>
              <a:ea typeface="Lato"/>
              <a:cs typeface="Lato"/>
              <a:sym typeface="Lato"/>
            </a:endParaRPr>
          </a:p>
        </p:txBody>
      </p:sp>
      <p:sp>
        <p:nvSpPr>
          <p:cNvPr id="169" name="Google Shape;169;g26e7de4e202_0_1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g26e7de4e202_0_11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71" name="Google Shape;171;g26e7de4e202_0_11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