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sldIdLst>
    <p:sldId id="256" r:id="rId5"/>
    <p:sldId id="257" r:id="rId6"/>
    <p:sldId id="259" r:id="rId7"/>
    <p:sldId id="258" r:id="rId8"/>
    <p:sldId id="260" r:id="rId9"/>
    <p:sldId id="261" r:id="rId10"/>
    <p:sldId id="262" r:id="rId11"/>
    <p:sldId id="263" r:id="rId12"/>
    <p:sldId id="264" r:id="rId13"/>
    <p:sldId id="265" r:id="rId14"/>
    <p:sldId id="266" r:id="rId15"/>
    <p:sldId id="300" r:id="rId16"/>
    <p:sldId id="268" r:id="rId17"/>
    <p:sldId id="269" r:id="rId18"/>
    <p:sldId id="275" r:id="rId19"/>
    <p:sldId id="270" r:id="rId20"/>
    <p:sldId id="313" r:id="rId21"/>
    <p:sldId id="294" r:id="rId22"/>
    <p:sldId id="274" r:id="rId23"/>
    <p:sldId id="277" r:id="rId24"/>
    <p:sldId id="278" r:id="rId25"/>
    <p:sldId id="317" r:id="rId26"/>
    <p:sldId id="318" r:id="rId27"/>
    <p:sldId id="279" r:id="rId28"/>
    <p:sldId id="280" r:id="rId29"/>
    <p:sldId id="319" r:id="rId30"/>
    <p:sldId id="292" r:id="rId31"/>
    <p:sldId id="309" r:id="rId32"/>
    <p:sldId id="320" r:id="rId33"/>
    <p:sldId id="285" r:id="rId34"/>
    <p:sldId id="286" r:id="rId35"/>
    <p:sldId id="287" r:id="rId36"/>
    <p:sldId id="284"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3913"/>
    <a:srgbClr val="01844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65" autoAdjust="0"/>
    <p:restoredTop sz="94660"/>
  </p:normalViewPr>
  <p:slideViewPr>
    <p:cSldViewPr snapToGrid="0">
      <p:cViewPr varScale="1">
        <p:scale>
          <a:sx n="67" d="100"/>
          <a:sy n="67" d="100"/>
        </p:scale>
        <p:origin x="1424" y="176"/>
      </p:cViewPr>
      <p:guideLst/>
    </p:cSldViewPr>
  </p:slideViewPr>
  <p:notesTextViewPr>
    <p:cViewPr>
      <p:scale>
        <a:sx n="1" d="1"/>
        <a:sy n="1" d="1"/>
      </p:scale>
      <p:origin x="0" y="0"/>
    </p:cViewPr>
  </p:notesTextViewPr>
  <p:sorterViewPr>
    <p:cViewPr>
      <p:scale>
        <a:sx n="100" d="100"/>
        <a:sy n="100" d="100"/>
      </p:scale>
      <p:origin x="0" y="-40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20166-486D-4A91-A14D-0F5886A2BE21}" type="datetimeFigureOut">
              <a:rPr lang="en-US" smtClean="0"/>
              <a:t>1/29/23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E2035-59E8-4149-BD1B-827783978824}" type="slidenum">
              <a:rPr lang="en-US" smtClean="0"/>
              <a:t>‹#›</a:t>
            </a:fld>
            <a:endParaRPr lang="en-US"/>
          </a:p>
        </p:txBody>
      </p:sp>
    </p:spTree>
    <p:extLst>
      <p:ext uri="{BB962C8B-B14F-4D97-AF65-F5344CB8AC3E}">
        <p14:creationId xmlns:p14="http://schemas.microsoft.com/office/powerpoint/2010/main" val="138428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3F107E-542C-4F93-8F1B-75D8E47B02A2}"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2882341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419586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99523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66055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3F107E-542C-4F93-8F1B-75D8E47B02A2}"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55465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3F107E-542C-4F93-8F1B-75D8E47B02A2}"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148190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3F107E-542C-4F93-8F1B-75D8E47B02A2}" type="datetimeFigureOut">
              <a:rPr lang="en-US" smtClean="0"/>
              <a:t>1/29/23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711761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F107E-542C-4F93-8F1B-75D8E47B02A2}" type="datetimeFigureOut">
              <a:rPr lang="en-US" smtClean="0"/>
              <a:t>1/29/23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30152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107E-542C-4F93-8F1B-75D8E47B02A2}" type="datetimeFigureOut">
              <a:rPr lang="en-US" smtClean="0"/>
              <a:t>1/29/23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18321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3F107E-542C-4F93-8F1B-75D8E47B02A2}"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295851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3F107E-542C-4F93-8F1B-75D8E47B02A2}"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21150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F107E-542C-4F93-8F1B-75D8E47B02A2}" type="datetimeFigureOut">
              <a:rPr lang="en-US" smtClean="0"/>
              <a:t>1/29/23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EF412-7A27-464D-A465-13275E072503}" type="slidenum">
              <a:rPr lang="en-US" smtClean="0"/>
              <a:t>‹#›</a:t>
            </a:fld>
            <a:endParaRPr lang="en-US"/>
          </a:p>
        </p:txBody>
      </p:sp>
    </p:spTree>
    <p:extLst>
      <p:ext uri="{BB962C8B-B14F-4D97-AF65-F5344CB8AC3E}">
        <p14:creationId xmlns:p14="http://schemas.microsoft.com/office/powerpoint/2010/main" val="829420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5109" y="523366"/>
            <a:ext cx="8878298" cy="5826680"/>
          </a:xfrm>
          <a:prstGeom prst="rect">
            <a:avLst/>
          </a:prstGeom>
        </p:spPr>
      </p:pic>
    </p:spTree>
    <p:extLst>
      <p:ext uri="{BB962C8B-B14F-4D97-AF65-F5344CB8AC3E}">
        <p14:creationId xmlns:p14="http://schemas.microsoft.com/office/powerpoint/2010/main" val="51060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011000" y="264061"/>
            <a:ext cx="10315127" cy="1323439"/>
          </a:xfrm>
          <a:prstGeom prst="rect">
            <a:avLst/>
          </a:prstGeom>
          <a:noFill/>
        </p:spPr>
        <p:txBody>
          <a:bodyPr wrap="square" rtlCol="0">
            <a:spAutoFit/>
          </a:bodyPr>
          <a:lstStyle/>
          <a:p>
            <a:pPr algn="ctr"/>
            <a:r>
              <a:rPr lang="es-ES" sz="4000" dirty="0">
                <a:solidFill>
                  <a:srgbClr val="5F3913"/>
                </a:solidFill>
                <a:latin typeface="Berlin Sans FB Demi" panose="020E0802020502020306" pitchFamily="34" charset="0"/>
              </a:rPr>
              <a:t>¿Por qué Jesús nos ofrece su cuerpo y su sangre en la Cena del Señor? </a:t>
            </a:r>
            <a:endParaRPr lang="en-US" sz="4000" dirty="0">
              <a:solidFill>
                <a:srgbClr val="5F3913"/>
              </a:solidFill>
              <a:latin typeface="Berlin Sans FB Demi" panose="020E0802020502020306" pitchFamily="34" charset="0"/>
            </a:endParaRPr>
          </a:p>
        </p:txBody>
      </p:sp>
      <p:sp>
        <p:nvSpPr>
          <p:cNvPr id="4" name="TextBox 3"/>
          <p:cNvSpPr txBox="1"/>
          <p:nvPr/>
        </p:nvSpPr>
        <p:spPr>
          <a:xfrm>
            <a:off x="880198" y="1902200"/>
            <a:ext cx="10576729" cy="3785652"/>
          </a:xfrm>
          <a:prstGeom prst="rect">
            <a:avLst/>
          </a:prstGeom>
          <a:noFill/>
        </p:spPr>
        <p:txBody>
          <a:bodyPr wrap="square" rtlCol="0">
            <a:spAutoFit/>
          </a:bodyPr>
          <a:lstStyle/>
          <a:p>
            <a:pPr marL="285750" indent="-285750">
              <a:buFont typeface="Arial" panose="020B0604020202020204" pitchFamily="34" charset="0"/>
              <a:buChar char="•"/>
            </a:pPr>
            <a:r>
              <a:rPr lang="es-ES" sz="3000" dirty="0">
                <a:solidFill>
                  <a:srgbClr val="018443"/>
                </a:solidFill>
                <a:latin typeface="Berlin Sans FB" panose="020E0602020502020306" pitchFamily="34" charset="0"/>
              </a:rPr>
              <a:t>Jesús quiere que tengamos la seguridad de que nuestros pecados han sido perdonados. Este perdón nos es prometido en las Escrituras. 1 Juan 1:7 nos dice que “la sangre de Jesús, su Hijo, nos limpia de todo pecado”. </a:t>
            </a:r>
          </a:p>
          <a:p>
            <a:pPr marL="285750" indent="-285750">
              <a:buFont typeface="Arial" panose="020B0604020202020204" pitchFamily="34" charset="0"/>
              <a:buChar char="•"/>
            </a:pPr>
            <a:r>
              <a:rPr lang="es-ES" sz="3000" dirty="0">
                <a:solidFill>
                  <a:srgbClr val="5F3913"/>
                </a:solidFill>
                <a:latin typeface="Berlin Sans FB" panose="020E0602020502020306" pitchFamily="34" charset="0"/>
              </a:rPr>
              <a:t>En la Santa Comunión, Jesús lleva esa seguridad un paso más allá - nos ofrece su cuerpo y su sangre, la misma cosa con la que se ganó nuestro perdón en primer lugar. Esto debería eliminar toda duda de nuestros corazones.</a:t>
            </a:r>
          </a:p>
        </p:txBody>
      </p:sp>
      <p:sp>
        <p:nvSpPr>
          <p:cNvPr id="8" name="TextBox 7"/>
          <p:cNvSpPr txBox="1"/>
          <p:nvPr/>
        </p:nvSpPr>
        <p:spPr>
          <a:xfrm>
            <a:off x="488514" y="6276548"/>
            <a:ext cx="1541007"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10</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61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6508" y="1063318"/>
            <a:ext cx="10364114" cy="2800767"/>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Mientras el diablo se envuelve en una guerra espiritual contra nosotros, ¿por qué la Cena del Señor es un aspecto tan importante de la adoración? </a:t>
            </a:r>
            <a:endParaRPr lang="en-US" sz="4400" dirty="0">
              <a:solidFill>
                <a:srgbClr val="5F3913"/>
              </a:solidFill>
              <a:latin typeface="Berlin Sans FB Demi" panose="020E0802020502020306" pitchFamily="34" charset="0"/>
            </a:endParaRPr>
          </a:p>
        </p:txBody>
      </p:sp>
      <p:sp>
        <p:nvSpPr>
          <p:cNvPr id="6" name="TextBox 5"/>
          <p:cNvSpPr txBox="1"/>
          <p:nvPr/>
        </p:nvSpPr>
        <p:spPr>
          <a:xfrm>
            <a:off x="1196171" y="4336598"/>
            <a:ext cx="9944788" cy="707886"/>
          </a:xfrm>
          <a:prstGeom prst="rect">
            <a:avLst/>
          </a:prstGeom>
          <a:solidFill>
            <a:srgbClr val="E6E6E6"/>
          </a:solidFill>
        </p:spPr>
        <p:txBody>
          <a:bodyPr wrap="square" rtlCol="0">
            <a:spAutoFit/>
          </a:bodyPr>
          <a:lstStyle/>
          <a:p>
            <a:pPr algn="ctr"/>
            <a:r>
              <a:rPr lang="es-CO" sz="4000" dirty="0">
                <a:solidFill>
                  <a:srgbClr val="018443"/>
                </a:solidFill>
                <a:latin typeface="Berlin Sans FB" panose="020E0602020502020306" pitchFamily="34" charset="0"/>
              </a:rPr>
              <a:t>Comparemos, veamos lo que otros han dicho</a:t>
            </a:r>
            <a:endParaRPr lang="en-US" sz="4000" dirty="0">
              <a:solidFill>
                <a:srgbClr val="018443"/>
              </a:solidFill>
              <a:latin typeface="Berlin Sans FB" panose="020E06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11</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20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766916" y="309284"/>
            <a:ext cx="10825316" cy="1754326"/>
          </a:xfrm>
          <a:prstGeom prst="rect">
            <a:avLst/>
          </a:prstGeom>
          <a:noFill/>
        </p:spPr>
        <p:txBody>
          <a:bodyPr wrap="square" rtlCol="0">
            <a:spAutoFit/>
          </a:bodyPr>
          <a:lstStyle/>
          <a:p>
            <a:pPr algn="ctr"/>
            <a:r>
              <a:rPr lang="es-ES" sz="3600" dirty="0">
                <a:solidFill>
                  <a:srgbClr val="5F3913"/>
                </a:solidFill>
                <a:latin typeface="Berlin Sans FB Demi" panose="020E0802020502020306" pitchFamily="34" charset="0"/>
              </a:rPr>
              <a:t>Mientras el diablo se envuelve en una guerra espiritual contra nosotros, ¿por qué la Cena del Señor es un aspecto tan importante de la adoración? </a:t>
            </a:r>
            <a:endParaRPr lang="en-US" sz="3600" dirty="0">
              <a:solidFill>
                <a:srgbClr val="5F3913"/>
              </a:solidFill>
              <a:latin typeface="Berlin Sans FB Demi" panose="020E08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12</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54299" y="2154142"/>
            <a:ext cx="10167959" cy="4031873"/>
          </a:xfrm>
          <a:prstGeom prst="rect">
            <a:avLst/>
          </a:prstGeom>
          <a:noFill/>
        </p:spPr>
        <p:txBody>
          <a:bodyPr wrap="square" rtlCol="0">
            <a:spAutoFit/>
          </a:bodyPr>
          <a:lstStyle/>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Cuando adoramos juntos sacamos fuerzas los unos de los otros (Hebreos 10:25) . Llevamos las cargas de los demás (Gálatas 6:2). Sabiendo que no estamos solos nos da consuelo al enfrentarnos al mundo pecaminoso.</a:t>
            </a:r>
          </a:p>
          <a:p>
            <a:pPr marL="457200" indent="-457200">
              <a:buFont typeface="Arial" panose="020B0604020202020204" pitchFamily="34" charset="0"/>
              <a:buChar char="•"/>
            </a:pPr>
            <a:r>
              <a:rPr lang="es-ES" sz="3200" dirty="0">
                <a:solidFill>
                  <a:srgbClr val="5F3913"/>
                </a:solidFill>
                <a:latin typeface="Berlin Sans FB" panose="020E0602020502020306" pitchFamily="34" charset="0"/>
              </a:rPr>
              <a:t>Ese sentimiento de apoyo mutuo se amplifica cuando vamos a la Cena del Señor. Cuando recibimos el cuerpo y la sangre de Cristo, sabemos que no estamos solos. De la manera más íntima, estamos conectados con Cristo. </a:t>
            </a:r>
          </a:p>
        </p:txBody>
      </p:sp>
    </p:spTree>
    <p:extLst>
      <p:ext uri="{BB962C8B-B14F-4D97-AF65-F5344CB8AC3E}">
        <p14:creationId xmlns:p14="http://schemas.microsoft.com/office/powerpoint/2010/main" val="146875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6508" y="1466431"/>
            <a:ext cx="10364114" cy="2123658"/>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¿Qué tenemos en común con aquellos que toman la Sagrada Comunión con nosotros? </a:t>
            </a:r>
            <a:endParaRPr lang="en-US" sz="4400" dirty="0">
              <a:solidFill>
                <a:srgbClr val="5F3913"/>
              </a:solidFill>
              <a:latin typeface="Berlin Sans FB Demi" panose="020E0802020502020306" pitchFamily="34" charset="0"/>
            </a:endParaRPr>
          </a:p>
        </p:txBody>
      </p:sp>
      <p:sp>
        <p:nvSpPr>
          <p:cNvPr id="6" name="TextBox 5"/>
          <p:cNvSpPr txBox="1"/>
          <p:nvPr/>
        </p:nvSpPr>
        <p:spPr>
          <a:xfrm>
            <a:off x="1123606" y="4442377"/>
            <a:ext cx="9944788" cy="707886"/>
          </a:xfrm>
          <a:prstGeom prst="rect">
            <a:avLst/>
          </a:prstGeom>
          <a:solidFill>
            <a:srgbClr val="E6E6E6"/>
          </a:solidFill>
        </p:spPr>
        <p:txBody>
          <a:bodyPr wrap="square" rtlCol="0">
            <a:spAutoFit/>
          </a:bodyPr>
          <a:lstStyle/>
          <a:p>
            <a:pPr algn="ctr"/>
            <a:r>
              <a:rPr lang="es-CO" sz="4000" dirty="0">
                <a:solidFill>
                  <a:srgbClr val="018443"/>
                </a:solidFill>
                <a:latin typeface="Berlin Sans FB" panose="020E0602020502020306" pitchFamily="34" charset="0"/>
              </a:rPr>
              <a:t>Comparemos, veamos lo que otros han dicho</a:t>
            </a:r>
            <a:endParaRPr lang="en-US" sz="4000" dirty="0">
              <a:solidFill>
                <a:srgbClr val="018443"/>
              </a:solidFill>
              <a:latin typeface="Berlin Sans FB" panose="020E06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13</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29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6507" y="455140"/>
            <a:ext cx="10364114" cy="1200329"/>
          </a:xfrm>
          <a:prstGeom prst="rect">
            <a:avLst/>
          </a:prstGeom>
          <a:noFill/>
        </p:spPr>
        <p:txBody>
          <a:bodyPr wrap="square" rtlCol="0">
            <a:spAutoFit/>
          </a:bodyPr>
          <a:lstStyle/>
          <a:p>
            <a:pPr algn="ctr"/>
            <a:r>
              <a:rPr lang="es-ES" sz="3600" dirty="0">
                <a:solidFill>
                  <a:srgbClr val="5F3913"/>
                </a:solidFill>
                <a:latin typeface="Berlin Sans FB Demi" panose="020E0802020502020306" pitchFamily="34" charset="0"/>
              </a:rPr>
              <a:t>¿Qué tenemos en común con aquellos que toman la Sagrada Comunión con nosotros? </a:t>
            </a:r>
            <a:endParaRPr lang="en-US" sz="3600" dirty="0">
              <a:solidFill>
                <a:srgbClr val="5F3913"/>
              </a:solidFill>
              <a:latin typeface="Berlin Sans FB Demi" panose="020E0802020502020306" pitchFamily="34" charset="0"/>
            </a:endParaRPr>
          </a:p>
        </p:txBody>
      </p:sp>
      <p:sp>
        <p:nvSpPr>
          <p:cNvPr id="4" name="TextBox 3"/>
          <p:cNvSpPr txBox="1"/>
          <p:nvPr/>
        </p:nvSpPr>
        <p:spPr>
          <a:xfrm>
            <a:off x="918295" y="1769402"/>
            <a:ext cx="10711542" cy="4524315"/>
          </a:xfrm>
          <a:prstGeom prst="rect">
            <a:avLst/>
          </a:prstGeom>
          <a:noFill/>
        </p:spPr>
        <p:txBody>
          <a:bodyPr wrap="square" rtlCol="0">
            <a:spAutoFit/>
          </a:bodyPr>
          <a:lstStyle/>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La palabra “comunión” significa “compartir” o tener algo en común con otra persona o cosa. </a:t>
            </a:r>
          </a:p>
          <a:p>
            <a:pPr marL="457200" indent="-457200">
              <a:buFont typeface="Arial" panose="020B0604020202020204" pitchFamily="34" charset="0"/>
              <a:buChar char="•"/>
            </a:pPr>
            <a:r>
              <a:rPr lang="es-ES" sz="3200" dirty="0">
                <a:solidFill>
                  <a:srgbClr val="5F3913"/>
                </a:solidFill>
                <a:latin typeface="Berlin Sans FB" panose="020E0602020502020306" pitchFamily="34" charset="0"/>
              </a:rPr>
              <a:t>En la Sagrada Comunión compartimos el cuerpo y la sangre de Cristo. </a:t>
            </a:r>
          </a:p>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Pero también compartimos las mismas creencias con quienes reciben la Cena del Señor con nosotros. Son nuestros hermanos y hermanas en la fe. </a:t>
            </a:r>
          </a:p>
          <a:p>
            <a:pPr marL="457200" indent="-457200">
              <a:buFont typeface="Arial" panose="020B0604020202020204" pitchFamily="34" charset="0"/>
              <a:buChar char="•"/>
            </a:pPr>
            <a:r>
              <a:rPr lang="es-ES" sz="3200" dirty="0">
                <a:solidFill>
                  <a:srgbClr val="5F3913"/>
                </a:solidFill>
                <a:latin typeface="Berlin Sans FB" panose="020E0602020502020306" pitchFamily="34" charset="0"/>
              </a:rPr>
              <a:t>Compartimos el mismo compromiso de alentarnos y apoyarnos unos a otros en la fe.</a:t>
            </a: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14</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97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15</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86508" y="917453"/>
            <a:ext cx="10364114" cy="769441"/>
          </a:xfrm>
          <a:prstGeom prst="rect">
            <a:avLst/>
          </a:prstGeom>
          <a:noFill/>
        </p:spPr>
        <p:txBody>
          <a:bodyPr wrap="square" rtlCol="0">
            <a:spAutoFit/>
          </a:bodyPr>
          <a:lstStyle/>
          <a:p>
            <a:pPr algn="ctr"/>
            <a:r>
              <a:rPr lang="es-ES" sz="4400" dirty="0">
                <a:solidFill>
                  <a:srgbClr val="018443"/>
                </a:solidFill>
                <a:latin typeface="Berlin Sans FB Demi" panose="020E0802020502020306" pitchFamily="34" charset="0"/>
              </a:rPr>
              <a:t>Resumamos  5-10 minutos</a:t>
            </a:r>
            <a:endParaRPr lang="en-US" sz="4400" dirty="0">
              <a:solidFill>
                <a:srgbClr val="018443"/>
              </a:solidFill>
              <a:latin typeface="Berlin Sans FB Demi" panose="020E0802020502020306" pitchFamily="34" charset="0"/>
            </a:endParaRPr>
          </a:p>
        </p:txBody>
      </p:sp>
      <p:pic>
        <p:nvPicPr>
          <p:cNvPr id="18434" name="Picture 2" descr="Image result for professor teaching cartoon&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3323" y="1776161"/>
            <a:ext cx="6250484" cy="4164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459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16</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992777" y="1852243"/>
            <a:ext cx="3944983" cy="3170099"/>
          </a:xfrm>
          <a:prstGeom prst="rect">
            <a:avLst/>
          </a:prstGeom>
          <a:solidFill>
            <a:schemeClr val="tx1"/>
          </a:solidFill>
        </p:spPr>
        <p:txBody>
          <a:bodyPr wrap="square" rtlCol="0">
            <a:spAutoFit/>
          </a:bodyPr>
          <a:lstStyle/>
          <a:p>
            <a:pPr algn="ctr"/>
            <a:r>
              <a:rPr lang="es-ES" sz="4000" dirty="0">
                <a:solidFill>
                  <a:schemeClr val="bg1"/>
                </a:solidFill>
                <a:latin typeface="Berlin Sans FB" panose="020E0602020502020306" pitchFamily="34" charset="0"/>
              </a:rPr>
              <a:t>1 Juan 1:7, “...la sangre de Jesús, su Hijo, nos limpia de todo pecado”.</a:t>
            </a:r>
          </a:p>
        </p:txBody>
      </p:sp>
      <p:sp>
        <p:nvSpPr>
          <p:cNvPr id="8" name="TextBox 7"/>
          <p:cNvSpPr txBox="1"/>
          <p:nvPr/>
        </p:nvSpPr>
        <p:spPr>
          <a:xfrm>
            <a:off x="802130" y="512437"/>
            <a:ext cx="10275172" cy="769441"/>
          </a:xfrm>
          <a:prstGeom prst="rect">
            <a:avLst/>
          </a:prstGeom>
          <a:noFill/>
        </p:spPr>
        <p:txBody>
          <a:bodyPr wrap="square" rtlCol="0">
            <a:spAutoFit/>
          </a:bodyPr>
          <a:lstStyle/>
          <a:p>
            <a:pPr algn="ctr"/>
            <a:r>
              <a:rPr lang="es-ES" sz="4400" dirty="0">
                <a:solidFill>
                  <a:srgbClr val="018443"/>
                </a:solidFill>
                <a:latin typeface="Berlin Sans FB Demi" panose="020E0802020502020306" pitchFamily="34" charset="0"/>
              </a:rPr>
              <a:t>Doble Consuelo</a:t>
            </a:r>
          </a:p>
        </p:txBody>
      </p:sp>
      <p:sp>
        <p:nvSpPr>
          <p:cNvPr id="11" name="TextBox 10"/>
          <p:cNvSpPr txBox="1"/>
          <p:nvPr/>
        </p:nvSpPr>
        <p:spPr>
          <a:xfrm>
            <a:off x="1344878" y="5097389"/>
            <a:ext cx="3344688" cy="707886"/>
          </a:xfrm>
          <a:prstGeom prst="rect">
            <a:avLst/>
          </a:prstGeom>
          <a:noFill/>
        </p:spPr>
        <p:txBody>
          <a:bodyPr wrap="square" rtlCol="0">
            <a:spAutoFit/>
          </a:bodyPr>
          <a:lstStyle/>
          <a:p>
            <a:pPr algn="ctr"/>
            <a:r>
              <a:rPr lang="es-ES" sz="4000" dirty="0">
                <a:latin typeface="Berlin Sans FB" panose="020E0602020502020306" pitchFamily="34" charset="0"/>
              </a:rPr>
              <a:t>La Promesa</a:t>
            </a:r>
          </a:p>
        </p:txBody>
      </p:sp>
      <p:sp>
        <p:nvSpPr>
          <p:cNvPr id="10" name="TextBox 9"/>
          <p:cNvSpPr txBox="1"/>
          <p:nvPr/>
        </p:nvSpPr>
        <p:spPr>
          <a:xfrm>
            <a:off x="6274066" y="5154921"/>
            <a:ext cx="4937759" cy="1323439"/>
          </a:xfrm>
          <a:prstGeom prst="rect">
            <a:avLst/>
          </a:prstGeom>
          <a:noFill/>
        </p:spPr>
        <p:txBody>
          <a:bodyPr wrap="square" rtlCol="0">
            <a:spAutoFit/>
          </a:bodyPr>
          <a:lstStyle/>
          <a:p>
            <a:pPr algn="ctr"/>
            <a:r>
              <a:rPr lang="es-ES" sz="4000" dirty="0">
                <a:latin typeface="Berlin Sans FB" panose="020E0602020502020306" pitchFamily="34" charset="0"/>
              </a:rPr>
              <a:t>La Promesa hecha tangible</a:t>
            </a:r>
          </a:p>
        </p:txBody>
      </p:sp>
      <p:pic>
        <p:nvPicPr>
          <p:cNvPr id="1026" name="Picture 2" descr="Image result for holy communion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4066" y="1852242"/>
            <a:ext cx="4691014" cy="3170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828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575416"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17</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13035" y="489587"/>
            <a:ext cx="10565930" cy="1938992"/>
          </a:xfrm>
          <a:prstGeom prst="rect">
            <a:avLst/>
          </a:prstGeom>
          <a:noFill/>
        </p:spPr>
        <p:txBody>
          <a:bodyPr wrap="square" rtlCol="0">
            <a:spAutoFit/>
          </a:bodyPr>
          <a:lstStyle/>
          <a:p>
            <a:pPr algn="ctr"/>
            <a:r>
              <a:rPr lang="es-ES" sz="4000" dirty="0">
                <a:solidFill>
                  <a:srgbClr val="018443"/>
                </a:solidFill>
                <a:latin typeface="Berlin Sans FB Demi" panose="020E0802020502020306" pitchFamily="34" charset="0"/>
              </a:rPr>
              <a:t>La Santa Comunión nos conecta con Cristo de la manera más íntima - un arma poderosa en nuestra guerra espiritual contra el diablo.</a:t>
            </a:r>
          </a:p>
        </p:txBody>
      </p:sp>
      <p:pic>
        <p:nvPicPr>
          <p:cNvPr id="4" name="Picture 2" descr="Image result for clothed in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8753" y="2662155"/>
            <a:ext cx="5925022" cy="3332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437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575416"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18</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415560" y="581023"/>
            <a:ext cx="9360879" cy="769441"/>
          </a:xfrm>
          <a:prstGeom prst="rect">
            <a:avLst/>
          </a:prstGeom>
          <a:noFill/>
        </p:spPr>
        <p:txBody>
          <a:bodyPr wrap="square" rtlCol="0">
            <a:spAutoFit/>
          </a:bodyPr>
          <a:lstStyle/>
          <a:p>
            <a:pPr algn="ctr"/>
            <a:r>
              <a:rPr lang="es-ES" sz="4400" dirty="0">
                <a:solidFill>
                  <a:srgbClr val="018443"/>
                </a:solidFill>
                <a:latin typeface="Berlin Sans FB Demi" panose="020E0802020502020306" pitchFamily="34" charset="0"/>
              </a:rPr>
              <a:t>Comunión significa compartir</a:t>
            </a:r>
          </a:p>
        </p:txBody>
      </p:sp>
      <p:sp>
        <p:nvSpPr>
          <p:cNvPr id="8" name="TextBox 7"/>
          <p:cNvSpPr txBox="1"/>
          <p:nvPr/>
        </p:nvSpPr>
        <p:spPr>
          <a:xfrm>
            <a:off x="7974335" y="2012857"/>
            <a:ext cx="3535177" cy="3785652"/>
          </a:xfrm>
          <a:prstGeom prst="rect">
            <a:avLst/>
          </a:prstGeom>
          <a:noFill/>
        </p:spPr>
        <p:txBody>
          <a:bodyPr wrap="square" rtlCol="0">
            <a:spAutoFit/>
          </a:bodyPr>
          <a:lstStyle/>
          <a:p>
            <a:pPr algn="ctr"/>
            <a:r>
              <a:rPr lang="es-ES" sz="4000" dirty="0">
                <a:solidFill>
                  <a:srgbClr val="5F3913"/>
                </a:solidFill>
                <a:latin typeface="Berlin Sans FB Demi" panose="020E0802020502020306" pitchFamily="34" charset="0"/>
              </a:rPr>
              <a:t>Compartimos</a:t>
            </a:r>
          </a:p>
          <a:p>
            <a:pPr algn="ctr"/>
            <a:r>
              <a:rPr lang="es-ES" sz="4000" dirty="0">
                <a:solidFill>
                  <a:srgbClr val="5F3913"/>
                </a:solidFill>
                <a:latin typeface="Berlin Sans FB Demi" panose="020E0802020502020306" pitchFamily="34" charset="0"/>
              </a:rPr>
              <a:t>en el cuerpo y sangre de Cristo – compañerismo vertical</a:t>
            </a:r>
          </a:p>
        </p:txBody>
      </p:sp>
      <p:sp>
        <p:nvSpPr>
          <p:cNvPr id="6" name="Up-Down Arrow 5"/>
          <p:cNvSpPr/>
          <p:nvPr/>
        </p:nvSpPr>
        <p:spPr>
          <a:xfrm>
            <a:off x="5520871" y="1493812"/>
            <a:ext cx="1085840" cy="4586210"/>
          </a:xfrm>
          <a:prstGeom prst="upDownArrow">
            <a:avLst/>
          </a:prstGeom>
          <a:solidFill>
            <a:srgbClr val="5F391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Down Arrow 9"/>
          <p:cNvSpPr/>
          <p:nvPr/>
        </p:nvSpPr>
        <p:spPr>
          <a:xfrm rot="5400000">
            <a:off x="5520870" y="1732601"/>
            <a:ext cx="1085840" cy="3896139"/>
          </a:xfrm>
          <a:prstGeom prst="upDownArrow">
            <a:avLst/>
          </a:prstGeom>
          <a:solidFill>
            <a:srgbClr val="0184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13767" y="2313872"/>
            <a:ext cx="3497885" cy="3170099"/>
          </a:xfrm>
          <a:prstGeom prst="rect">
            <a:avLst/>
          </a:prstGeom>
          <a:noFill/>
        </p:spPr>
        <p:txBody>
          <a:bodyPr wrap="square" rtlCol="0">
            <a:spAutoFit/>
          </a:bodyPr>
          <a:lstStyle/>
          <a:p>
            <a:pPr algn="ctr"/>
            <a:r>
              <a:rPr lang="es-ES" sz="4000" dirty="0">
                <a:solidFill>
                  <a:srgbClr val="018443"/>
                </a:solidFill>
                <a:latin typeface="Berlin Sans FB Demi" panose="020E0802020502020306" pitchFamily="34" charset="0"/>
              </a:rPr>
              <a:t>Compartimos la misma fe y creencias – compañerismo horizontal</a:t>
            </a:r>
          </a:p>
        </p:txBody>
      </p:sp>
    </p:spTree>
    <p:extLst>
      <p:ext uri="{BB962C8B-B14F-4D97-AF65-F5344CB8AC3E}">
        <p14:creationId xmlns:p14="http://schemas.microsoft.com/office/powerpoint/2010/main" val="1909681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50147"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19</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943" y="710316"/>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Profundicemos</a:t>
            </a:r>
            <a:endParaRPr lang="en-US" sz="4400" dirty="0">
              <a:solidFill>
                <a:srgbClr val="5F3913"/>
              </a:solidFill>
              <a:latin typeface="Berlin Sans FB Demi" panose="020E0802020502020306" pitchFamily="34" charset="0"/>
            </a:endParaRPr>
          </a:p>
        </p:txBody>
      </p:sp>
      <p:pic>
        <p:nvPicPr>
          <p:cNvPr id="15362" name="Picture 2" descr="Image result for cartoon man diving&quo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7734"/>
          <a:stretch/>
        </p:blipFill>
        <p:spPr bwMode="auto">
          <a:xfrm>
            <a:off x="1393360" y="2114315"/>
            <a:ext cx="3090545" cy="343686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804449" y="4760944"/>
            <a:ext cx="3586401" cy="707886"/>
          </a:xfrm>
          <a:prstGeom prst="rect">
            <a:avLst/>
          </a:prstGeom>
          <a:noFill/>
        </p:spPr>
        <p:txBody>
          <a:bodyPr wrap="square" rtlCol="0">
            <a:spAutoFit/>
          </a:bodyPr>
          <a:lstStyle/>
          <a:p>
            <a:pPr algn="ctr"/>
            <a:r>
              <a:rPr lang="es-CO" sz="4000" dirty="0">
                <a:solidFill>
                  <a:srgbClr val="018443"/>
                </a:solidFill>
                <a:latin typeface="Berlin Sans FB Demi" panose="020E0802020502020306" pitchFamily="34" charset="0"/>
              </a:rPr>
              <a:t>15 - 20 Minutos</a:t>
            </a:r>
            <a:endParaRPr lang="en-US" sz="4000" dirty="0">
              <a:solidFill>
                <a:srgbClr val="018443"/>
              </a:solidFill>
              <a:latin typeface="Berlin Sans FB Demi" panose="020E0802020502020306" pitchFamily="34" charset="0"/>
            </a:endParaRPr>
          </a:p>
        </p:txBody>
      </p:sp>
      <p:pic>
        <p:nvPicPr>
          <p:cNvPr id="15364" name="Picture 4" descr="Image result for clock&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7462" y="2200216"/>
            <a:ext cx="2525611" cy="2525611"/>
          </a:xfrm>
          <a:prstGeom prst="rect">
            <a:avLst/>
          </a:prstGeom>
          <a:noFill/>
          <a:extLst>
            <a:ext uri="{909E8E84-426E-40DD-AFC4-6F175D3DCCD1}">
              <a14:hiddenFill xmlns:a14="http://schemas.microsoft.com/office/drawing/2010/main">
                <a:solidFill>
                  <a:srgbClr val="FFFFFF"/>
                </a:solidFill>
              </a14:hiddenFill>
            </a:ext>
          </a:extLst>
        </p:spPr>
      </p:pic>
      <p:sp>
        <p:nvSpPr>
          <p:cNvPr id="2" name="Down Arrow 1"/>
          <p:cNvSpPr/>
          <p:nvPr/>
        </p:nvSpPr>
        <p:spPr>
          <a:xfrm rot="18251760">
            <a:off x="8675646" y="3222288"/>
            <a:ext cx="289932" cy="748021"/>
          </a:xfrm>
          <a:prstGeom prst="downArrow">
            <a:avLst/>
          </a:prstGeom>
          <a:solidFill>
            <a:srgbClr val="0184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660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91814"/>
            <a:ext cx="12192000" cy="769441"/>
          </a:xfrm>
          <a:prstGeom prst="rect">
            <a:avLst/>
          </a:prstGeom>
          <a:noFill/>
        </p:spPr>
        <p:txBody>
          <a:bodyPr wrap="square" rtlCol="0">
            <a:spAutoFit/>
          </a:bodyPr>
          <a:lstStyle/>
          <a:p>
            <a:pPr algn="ctr"/>
            <a:r>
              <a:rPr lang="es-CO" sz="4400" dirty="0">
                <a:solidFill>
                  <a:srgbClr val="018443"/>
                </a:solidFill>
                <a:latin typeface="Berlin Sans FB Demi" panose="020E0802020502020306" pitchFamily="34" charset="0"/>
              </a:rPr>
              <a:t>Adoremos al Señor </a:t>
            </a:r>
            <a:r>
              <a:rPr lang="en-US" sz="4400" dirty="0">
                <a:solidFill>
                  <a:srgbClr val="018443"/>
                </a:solidFill>
                <a:latin typeface="Berlin Sans FB Demi" panose="020E0802020502020306" pitchFamily="34" charset="0"/>
              </a:rPr>
              <a:t>– 7/8</a:t>
            </a:r>
            <a:endParaRPr lang="es-CO" sz="4400" dirty="0">
              <a:solidFill>
                <a:srgbClr val="018443"/>
              </a:solidFill>
              <a:latin typeface="Berlin Sans FB Demi" panose="020E0802020502020306" pitchFamily="34" charset="0"/>
            </a:endParaRPr>
          </a:p>
        </p:txBody>
      </p:sp>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3" name="TextBox 12"/>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a:t>
            </a:r>
          </a:p>
        </p:txBody>
      </p:sp>
      <p:cxnSp>
        <p:nvCxnSpPr>
          <p:cNvPr id="14" name="Straight Connector 13"/>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25205" y="3507072"/>
            <a:ext cx="8141590" cy="707886"/>
          </a:xfrm>
          <a:prstGeom prst="rect">
            <a:avLst/>
          </a:prstGeom>
          <a:solidFill>
            <a:srgbClr val="E6E6E6"/>
          </a:solidFill>
        </p:spPr>
        <p:txBody>
          <a:bodyPr wrap="square" rtlCol="0">
            <a:spAutoFit/>
          </a:bodyPr>
          <a:lstStyle/>
          <a:p>
            <a:pPr algn="ctr"/>
            <a:r>
              <a:rPr lang="es-ES" sz="4000" dirty="0">
                <a:solidFill>
                  <a:srgbClr val="5F3913"/>
                </a:solidFill>
                <a:latin typeface="Berlin Sans FB" panose="020E0602020502020306" pitchFamily="34" charset="0"/>
              </a:rPr>
              <a:t>La Cena del Señor en la adoración</a:t>
            </a:r>
            <a:endParaRPr lang="en-US" sz="4000" dirty="0">
              <a:solidFill>
                <a:srgbClr val="5F3913"/>
              </a:solidFill>
              <a:latin typeface="Berlin Sans FB" panose="020E0602020502020306" pitchFamily="34" charset="0"/>
            </a:endParaRPr>
          </a:p>
        </p:txBody>
      </p:sp>
    </p:spTree>
    <p:extLst>
      <p:ext uri="{BB962C8B-B14F-4D97-AF65-F5344CB8AC3E}">
        <p14:creationId xmlns:p14="http://schemas.microsoft.com/office/powerpoint/2010/main" val="3062363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678488"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20</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943" y="1695622"/>
            <a:ext cx="10364114" cy="2800767"/>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#1 - </a:t>
            </a:r>
            <a:r>
              <a:rPr lang="es-ES" sz="4400" dirty="0">
                <a:solidFill>
                  <a:srgbClr val="018443"/>
                </a:solidFill>
                <a:latin typeface="Berlin Sans FB Demi" panose="020E0802020502020306" pitchFamily="34" charset="0"/>
              </a:rPr>
              <a:t>¿Cómo puede ser la Cena del Señor “para el perdón de nuestros pecados” si la muerte de Cristo ya pagó por los pecados de todos los tiempos? </a:t>
            </a:r>
            <a:endParaRPr lang="en-US" sz="4400" dirty="0">
              <a:solidFill>
                <a:srgbClr val="5F3913"/>
              </a:solidFill>
              <a:latin typeface="Berlin Sans FB Demi" panose="020E0802020502020306" pitchFamily="34" charset="0"/>
            </a:endParaRPr>
          </a:p>
        </p:txBody>
      </p:sp>
    </p:spTree>
    <p:extLst>
      <p:ext uri="{BB962C8B-B14F-4D97-AF65-F5344CB8AC3E}">
        <p14:creationId xmlns:p14="http://schemas.microsoft.com/office/powerpoint/2010/main" val="2138184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5215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21</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401528"/>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2" name="TextBox 1"/>
          <p:cNvSpPr txBox="1"/>
          <p:nvPr/>
        </p:nvSpPr>
        <p:spPr>
          <a:xfrm>
            <a:off x="1214990" y="1478932"/>
            <a:ext cx="9650422" cy="4524315"/>
          </a:xfrm>
          <a:prstGeom prst="rect">
            <a:avLst/>
          </a:prstGeom>
          <a:noFill/>
        </p:spPr>
        <p:txBody>
          <a:bodyPr wrap="square" rtlCol="0">
            <a:spAutoFit/>
          </a:bodyPr>
          <a:lstStyle/>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Parece haber una contradicción. </a:t>
            </a:r>
          </a:p>
          <a:p>
            <a:pPr marL="457200" indent="-457200">
              <a:buFont typeface="Arial" panose="020B0604020202020204" pitchFamily="34" charset="0"/>
              <a:buChar char="•"/>
            </a:pPr>
            <a:r>
              <a:rPr lang="es-ES" sz="3200" dirty="0">
                <a:solidFill>
                  <a:srgbClr val="5F3913"/>
                </a:solidFill>
                <a:latin typeface="Berlin Sans FB" panose="020E0602020502020306" pitchFamily="34" charset="0"/>
              </a:rPr>
              <a:t>Por un lado, la Biblia enseña claramente que la muerte de Cristo pagó todos los pecados de todos los tiempos y su resurrección fue la prueba de que Dios había aceptado su sacrificio como suficiente. (Hebreos 10:11-14)</a:t>
            </a:r>
            <a:r>
              <a:rPr lang="es-ES" sz="3200" dirty="0">
                <a:solidFill>
                  <a:srgbClr val="018443"/>
                </a:solidFill>
                <a:latin typeface="Berlin Sans FB" panose="020E0602020502020306" pitchFamily="34" charset="0"/>
              </a:rPr>
              <a:t> </a:t>
            </a:r>
          </a:p>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Sin embargo, cuando Jesús instituyó la Cena del Señor, dijo que era para el perdón de los pecados. Nuevamente, parece haber una contradicción.</a:t>
            </a:r>
          </a:p>
        </p:txBody>
      </p:sp>
    </p:spTree>
    <p:extLst>
      <p:ext uri="{BB962C8B-B14F-4D97-AF65-F5344CB8AC3E}">
        <p14:creationId xmlns:p14="http://schemas.microsoft.com/office/powerpoint/2010/main" val="388461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5215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22</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401528"/>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2" name="TextBox 1"/>
          <p:cNvSpPr txBox="1"/>
          <p:nvPr/>
        </p:nvSpPr>
        <p:spPr>
          <a:xfrm>
            <a:off x="697769" y="1478932"/>
            <a:ext cx="10684864" cy="4524315"/>
          </a:xfrm>
          <a:prstGeom prst="rect">
            <a:avLst/>
          </a:prstGeom>
          <a:noFill/>
        </p:spPr>
        <p:txBody>
          <a:bodyPr wrap="square" rtlCol="0">
            <a:spAutoFit/>
          </a:bodyPr>
          <a:lstStyle/>
          <a:p>
            <a:pPr marL="685800" indent="-685800">
              <a:buFont typeface="Arial" panose="020B0604020202020204" pitchFamily="34" charset="0"/>
              <a:buChar char="•"/>
            </a:pPr>
            <a:r>
              <a:rPr lang="es-ES" sz="3200" dirty="0">
                <a:solidFill>
                  <a:srgbClr val="018443"/>
                </a:solidFill>
                <a:latin typeface="Berlin Sans FB" panose="020E0602020502020306" pitchFamily="34" charset="0"/>
              </a:rPr>
              <a:t>Esta ‘contradicción’ se resuelve cuando entendemos que la Santa Cena no es para pecados no perdonados. </a:t>
            </a:r>
          </a:p>
          <a:p>
            <a:pPr marL="685800" indent="-685800">
              <a:buFont typeface="Arial" panose="020B0604020202020204" pitchFamily="34" charset="0"/>
              <a:buChar char="•"/>
            </a:pPr>
            <a:r>
              <a:rPr lang="es-ES" sz="3200" dirty="0">
                <a:solidFill>
                  <a:srgbClr val="5F3913"/>
                </a:solidFill>
                <a:latin typeface="Berlin Sans FB" panose="020E0602020502020306" pitchFamily="34" charset="0"/>
              </a:rPr>
              <a:t>Más bien, en la Santa Cena recibimos su cuerpo y sangre, es decir, las mismas cosas que perdonaron nuestros pecados (y los pecados del mundo) de una vez por todas.</a:t>
            </a:r>
          </a:p>
          <a:p>
            <a:pPr marL="685800" indent="-685800">
              <a:buFont typeface="Arial" panose="020B0604020202020204" pitchFamily="34" charset="0"/>
              <a:buChar char="•"/>
            </a:pPr>
            <a:r>
              <a:rPr lang="es-ES" sz="3200" dirty="0">
                <a:solidFill>
                  <a:srgbClr val="018443"/>
                </a:solidFill>
                <a:latin typeface="Berlin Sans FB" panose="020E0602020502020306" pitchFamily="34" charset="0"/>
              </a:rPr>
              <a:t>En palabras sencillas, cuando vamos a la Cena del Señor, no recibimos un nuevo perdón, recibimos el mismo perdón nuevamente. Recibir correctamente la Cena del Señor es un viaje a la cruz donde se ganó nuestro perdón.</a:t>
            </a:r>
          </a:p>
        </p:txBody>
      </p:sp>
    </p:spTree>
    <p:extLst>
      <p:ext uri="{BB962C8B-B14F-4D97-AF65-F5344CB8AC3E}">
        <p14:creationId xmlns:p14="http://schemas.microsoft.com/office/powerpoint/2010/main" val="273479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5215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23</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943" y="512877"/>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2" name="TextBox 1"/>
          <p:cNvSpPr txBox="1"/>
          <p:nvPr/>
        </p:nvSpPr>
        <p:spPr>
          <a:xfrm>
            <a:off x="1023021" y="1695437"/>
            <a:ext cx="10034359" cy="3754874"/>
          </a:xfrm>
          <a:prstGeom prst="rect">
            <a:avLst/>
          </a:prstGeom>
          <a:noFill/>
        </p:spPr>
        <p:txBody>
          <a:bodyPr wrap="square" rtlCol="0">
            <a:spAutoFit/>
          </a:bodyPr>
          <a:lstStyle/>
          <a:p>
            <a:pPr marL="685800" indent="-685800">
              <a:buFont typeface="Arial" panose="020B0604020202020204" pitchFamily="34" charset="0"/>
              <a:buChar char="•"/>
            </a:pPr>
            <a:r>
              <a:rPr lang="es-ES" sz="3400" dirty="0">
                <a:solidFill>
                  <a:srgbClr val="018443"/>
                </a:solidFill>
                <a:latin typeface="Berlin Sans FB" panose="020E0602020502020306" pitchFamily="34" charset="0"/>
              </a:rPr>
              <a:t>No queremos dar a nuestra gente la impresión de que vamos a la Sagrada Comunión para obtener perdón por pecados especialmente graves. </a:t>
            </a:r>
          </a:p>
          <a:p>
            <a:pPr marL="685800" indent="-685800">
              <a:buFont typeface="Arial" panose="020B0604020202020204" pitchFamily="34" charset="0"/>
              <a:buChar char="•"/>
            </a:pPr>
            <a:r>
              <a:rPr lang="es-ES" sz="3400" dirty="0">
                <a:solidFill>
                  <a:srgbClr val="5F3913"/>
                </a:solidFill>
                <a:latin typeface="Berlin Sans FB" panose="020E0602020502020306" pitchFamily="34" charset="0"/>
              </a:rPr>
              <a:t>Nuevamente, en la Cena del Señor, no recibimos un nuevo perdón (por los pecados que aún no han sido perdonados), recibimos nuevamente el perdón de la cruz.</a:t>
            </a:r>
          </a:p>
        </p:txBody>
      </p:sp>
    </p:spTree>
    <p:extLst>
      <p:ext uri="{BB962C8B-B14F-4D97-AF65-F5344CB8AC3E}">
        <p14:creationId xmlns:p14="http://schemas.microsoft.com/office/powerpoint/2010/main" val="366341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552158"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24</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66655" y="1305144"/>
            <a:ext cx="10055603" cy="3477875"/>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#2 </a:t>
            </a:r>
            <a:r>
              <a:rPr lang="es-ES" sz="4400" dirty="0">
                <a:solidFill>
                  <a:srgbClr val="018443"/>
                </a:solidFill>
                <a:latin typeface="Berlin Sans FB Demi" panose="020E0802020502020306" pitchFamily="34" charset="0"/>
              </a:rPr>
              <a:t>- </a:t>
            </a:r>
            <a:r>
              <a:rPr lang="es-ES" sz="4400" b="1" dirty="0">
                <a:solidFill>
                  <a:srgbClr val="018443"/>
                </a:solidFill>
                <a:latin typeface="Berlin Sans FB Demi" panose="020E0802020502020306" pitchFamily="34" charset="0"/>
              </a:rPr>
              <a:t>¿Cómo defendemos la doctrina de la comunión cerrada (es decir, comunicando solo a quienes están en acuerdo doctrinal con nosotros) sin ofender a los no miembros?</a:t>
            </a:r>
            <a:endParaRPr lang="en-US" sz="4400" dirty="0">
              <a:solidFill>
                <a:srgbClr val="018443"/>
              </a:solidFill>
              <a:latin typeface="Berlin Sans FB Demi" panose="020E0802020502020306" pitchFamily="34" charset="0"/>
            </a:endParaRPr>
          </a:p>
        </p:txBody>
      </p:sp>
    </p:spTree>
    <p:extLst>
      <p:ext uri="{BB962C8B-B14F-4D97-AF65-F5344CB8AC3E}">
        <p14:creationId xmlns:p14="http://schemas.microsoft.com/office/powerpoint/2010/main" val="1565805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41007"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25</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489671"/>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8" name="TextBox 7"/>
          <p:cNvSpPr txBox="1"/>
          <p:nvPr/>
        </p:nvSpPr>
        <p:spPr>
          <a:xfrm>
            <a:off x="1189274" y="1753395"/>
            <a:ext cx="10032984" cy="3754874"/>
          </a:xfrm>
          <a:prstGeom prst="rect">
            <a:avLst/>
          </a:prstGeom>
          <a:noFill/>
        </p:spPr>
        <p:txBody>
          <a:bodyPr wrap="square" rtlCol="0">
            <a:spAutoFit/>
          </a:bodyPr>
          <a:lstStyle/>
          <a:p>
            <a:pPr marL="571500" indent="-571500">
              <a:buFont typeface="Arial" panose="020B0604020202020204" pitchFamily="34" charset="0"/>
              <a:buChar char="•"/>
            </a:pPr>
            <a:r>
              <a:rPr lang="es-ES" sz="3400" dirty="0">
                <a:solidFill>
                  <a:srgbClr val="018443"/>
                </a:solidFill>
                <a:latin typeface="Berlin Sans FB" panose="020E0602020502020306" pitchFamily="34" charset="0"/>
              </a:rPr>
              <a:t>Simplemente anunciando antes de la Cena del Señor que es solo para los miembros de la congregación sin ninguna explicación, puede dar la impresión de que estamos juzgando la fe de los demás. Eso sería ofensivo.</a:t>
            </a:r>
          </a:p>
          <a:p>
            <a:pPr marL="571500" indent="-571500">
              <a:buFont typeface="Arial" panose="020B0604020202020204" pitchFamily="34" charset="0"/>
              <a:buChar char="•"/>
            </a:pPr>
            <a:r>
              <a:rPr lang="es-ES" sz="3400" dirty="0">
                <a:solidFill>
                  <a:srgbClr val="5F3913"/>
                </a:solidFill>
                <a:latin typeface="Berlin Sans FB" panose="020E0602020502020306" pitchFamily="34" charset="0"/>
              </a:rPr>
              <a:t>Mejor es ofrecer al menos una explicación limitada. El siguiente es un posible ejemplo:</a:t>
            </a:r>
          </a:p>
        </p:txBody>
      </p:sp>
    </p:spTree>
    <p:extLst>
      <p:ext uri="{BB962C8B-B14F-4D97-AF65-F5344CB8AC3E}">
        <p14:creationId xmlns:p14="http://schemas.microsoft.com/office/powerpoint/2010/main" val="97365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41007"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26</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335783"/>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8" name="TextBox 7"/>
          <p:cNvSpPr txBox="1"/>
          <p:nvPr/>
        </p:nvSpPr>
        <p:spPr>
          <a:xfrm>
            <a:off x="1032235" y="1399893"/>
            <a:ext cx="10483662" cy="4524315"/>
          </a:xfrm>
          <a:prstGeom prst="rect">
            <a:avLst/>
          </a:prstGeom>
          <a:noFill/>
        </p:spPr>
        <p:txBody>
          <a:bodyPr wrap="square" rtlCol="0">
            <a:spAutoFit/>
          </a:bodyPr>
          <a:lstStyle/>
          <a:p>
            <a:pPr marL="571500" indent="-571500">
              <a:buFont typeface="Arial" panose="020B0604020202020204" pitchFamily="34" charset="0"/>
              <a:buChar char="•"/>
            </a:pPr>
            <a:r>
              <a:rPr lang="es-ES" sz="3200" dirty="0">
                <a:solidFill>
                  <a:srgbClr val="018443"/>
                </a:solidFill>
                <a:latin typeface="Berlin Sans FB" panose="020E0602020502020306" pitchFamily="34" charset="0"/>
              </a:rPr>
              <a:t>“La Biblia nos dice que debemos venir a la Cena del Señor con un corazón arrepentido y advierte sobre los peligros de no hacerlo (1 Corintios 11:27-29). </a:t>
            </a:r>
          </a:p>
          <a:p>
            <a:pPr marL="571500" indent="-571500">
              <a:buFont typeface="Arial" panose="020B0604020202020204" pitchFamily="34" charset="0"/>
              <a:buChar char="•"/>
            </a:pPr>
            <a:r>
              <a:rPr lang="es-ES" sz="3200" dirty="0">
                <a:solidFill>
                  <a:srgbClr val="5F3913"/>
                </a:solidFill>
                <a:latin typeface="Berlin Sans FB" panose="020E0602020502020306" pitchFamily="34" charset="0"/>
              </a:rPr>
              <a:t>La Biblia también nos exhorta a que tengamos una verdadera comprensión del propósito, la institución y las bendiciones de la Cena del Señor. </a:t>
            </a:r>
          </a:p>
          <a:p>
            <a:pPr marL="571500" indent="-571500">
              <a:buFont typeface="Arial" panose="020B0604020202020204" pitchFamily="34" charset="0"/>
              <a:buChar char="•"/>
            </a:pPr>
            <a:r>
              <a:rPr lang="es-ES" sz="3200" dirty="0">
                <a:solidFill>
                  <a:srgbClr val="018443"/>
                </a:solidFill>
                <a:latin typeface="Berlin Sans FB" panose="020E0602020502020306" pitchFamily="34" charset="0"/>
              </a:rPr>
              <a:t>Por eso, ofrecemos un curso corto sobre la Santa Comunión para aquellos interesados en participar de la Cena del Señor con nosotros. Gracias por su comprensión.</a:t>
            </a:r>
          </a:p>
        </p:txBody>
      </p:sp>
    </p:spTree>
    <p:extLst>
      <p:ext uri="{BB962C8B-B14F-4D97-AF65-F5344CB8AC3E}">
        <p14:creationId xmlns:p14="http://schemas.microsoft.com/office/powerpoint/2010/main" val="152012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678488"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27</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943" y="2456895"/>
            <a:ext cx="10364114" cy="1446550"/>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#3 - </a:t>
            </a:r>
            <a:r>
              <a:rPr lang="es-ES" sz="4400" dirty="0">
                <a:solidFill>
                  <a:srgbClr val="018443"/>
                </a:solidFill>
                <a:latin typeface="Berlin Sans FB Demi" panose="020E0802020502020306" pitchFamily="34" charset="0"/>
              </a:rPr>
              <a:t>¿Con qué frecuencia deberíamos ofrecer la Cena del Señor?</a:t>
            </a:r>
            <a:endParaRPr lang="en-US" sz="4400" dirty="0">
              <a:solidFill>
                <a:srgbClr val="5F3913"/>
              </a:solidFill>
              <a:latin typeface="Berlin Sans FB Demi" panose="020E0802020502020306" pitchFamily="34" charset="0"/>
            </a:endParaRPr>
          </a:p>
        </p:txBody>
      </p:sp>
    </p:spTree>
    <p:extLst>
      <p:ext uri="{BB962C8B-B14F-4D97-AF65-F5344CB8AC3E}">
        <p14:creationId xmlns:p14="http://schemas.microsoft.com/office/powerpoint/2010/main" val="3805896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67848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28</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943" y="477614"/>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8" name="TextBox 7"/>
          <p:cNvSpPr txBox="1"/>
          <p:nvPr/>
        </p:nvSpPr>
        <p:spPr>
          <a:xfrm>
            <a:off x="858144" y="1471350"/>
            <a:ext cx="10607025" cy="4524315"/>
          </a:xfrm>
          <a:prstGeom prst="rect">
            <a:avLst/>
          </a:prstGeom>
          <a:noFill/>
        </p:spPr>
        <p:txBody>
          <a:bodyPr wrap="square" rtlCol="0">
            <a:spAutoFit/>
          </a:bodyPr>
          <a:lstStyle/>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Como no hay una regla bíblica, cada </a:t>
            </a:r>
            <a:r>
              <a:rPr lang="es-ES" sz="3200" dirty="0" err="1">
                <a:solidFill>
                  <a:srgbClr val="018443"/>
                </a:solidFill>
                <a:latin typeface="Berlin Sans FB" panose="020E0602020502020306" pitchFamily="34" charset="0"/>
              </a:rPr>
              <a:t>groupo</a:t>
            </a:r>
            <a:r>
              <a:rPr lang="es-ES" sz="3200" dirty="0">
                <a:solidFill>
                  <a:srgbClr val="018443"/>
                </a:solidFill>
                <a:latin typeface="Berlin Sans FB" panose="020E0602020502020306" pitchFamily="34" charset="0"/>
              </a:rPr>
              <a:t> puede decir.  Tenga en cuenta lo siguiente:</a:t>
            </a:r>
          </a:p>
          <a:p>
            <a:pPr marL="457200" indent="-457200">
              <a:buFont typeface="Arial" panose="020B0604020202020204" pitchFamily="34" charset="0"/>
              <a:buChar char="•"/>
            </a:pPr>
            <a:r>
              <a:rPr lang="es-ES" sz="3200" dirty="0">
                <a:solidFill>
                  <a:srgbClr val="5F3913"/>
                </a:solidFill>
                <a:latin typeface="Berlin Sans FB" panose="020E0602020502020306" pitchFamily="34" charset="0"/>
              </a:rPr>
              <a:t>Aquellos que propongan celebrar la Cena del Señor en cada servicio pueden dar la impresión de que celebramos la Santa Cena para pecados todavía no perdonados. </a:t>
            </a:r>
          </a:p>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Celebrar la Santa Cena en cada servicio también puede hacer que este sacramento se reciba de manera rutinaria e incluso inconsciente. Eso sería perjudicial tanto para el sacramento como para el destinatario.</a:t>
            </a:r>
          </a:p>
        </p:txBody>
      </p:sp>
    </p:spTree>
    <p:extLst>
      <p:ext uri="{BB962C8B-B14F-4D97-AF65-F5344CB8AC3E}">
        <p14:creationId xmlns:p14="http://schemas.microsoft.com/office/powerpoint/2010/main" val="349368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67848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29</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335783"/>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8" name="TextBox 7"/>
          <p:cNvSpPr txBox="1"/>
          <p:nvPr/>
        </p:nvSpPr>
        <p:spPr>
          <a:xfrm>
            <a:off x="858144" y="1274523"/>
            <a:ext cx="10607025" cy="5016758"/>
          </a:xfrm>
          <a:prstGeom prst="rect">
            <a:avLst/>
          </a:prstGeom>
          <a:noFill/>
        </p:spPr>
        <p:txBody>
          <a:bodyPr wrap="square" rtlCol="0">
            <a:spAutoFit/>
          </a:bodyPr>
          <a:lstStyle/>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La Santa Cena, en la cual recibimos el cuerpo y la sangre de Cristo para el perdón de nuestros pecados, es una poderosa declaración del evangelio. Dado que nuestra fe se fortalece a través del poder del evangelio, ofrecer la Cena del Señor con poca frecuencia sería negarles a sus miembros un regalo muy especial.</a:t>
            </a:r>
          </a:p>
          <a:p>
            <a:pPr marL="457200" indent="-457200">
              <a:buFont typeface="Arial" panose="020B0604020202020204" pitchFamily="34" charset="0"/>
              <a:buChar char="•"/>
            </a:pPr>
            <a:r>
              <a:rPr lang="es-ES" sz="3200" dirty="0">
                <a:solidFill>
                  <a:srgbClr val="5F3913"/>
                </a:solidFill>
                <a:latin typeface="Berlin Sans FB" panose="020E0602020502020306" pitchFamily="34" charset="0"/>
              </a:rPr>
              <a:t>Mayormente, los extremos son malos. La mayoría de las congregaciones en nuestra comunidad ofrecen la Cena del Señor una o dos veces al mes. Sin embargo, cada congregación tiene derecho a tomar su propia decisión.</a:t>
            </a:r>
          </a:p>
        </p:txBody>
      </p:sp>
    </p:spTree>
    <p:extLst>
      <p:ext uri="{BB962C8B-B14F-4D97-AF65-F5344CB8AC3E}">
        <p14:creationId xmlns:p14="http://schemas.microsoft.com/office/powerpoint/2010/main" val="263111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8" name="TextBox 7"/>
          <p:cNvSpPr txBox="1"/>
          <p:nvPr/>
        </p:nvSpPr>
        <p:spPr>
          <a:xfrm>
            <a:off x="0" y="540853"/>
            <a:ext cx="12192000" cy="769441"/>
          </a:xfrm>
          <a:prstGeom prst="rect">
            <a:avLst/>
          </a:prstGeom>
          <a:noFill/>
        </p:spPr>
        <p:txBody>
          <a:bodyPr wrap="square" rtlCol="0">
            <a:spAutoFit/>
          </a:bodyPr>
          <a:lstStyle/>
          <a:p>
            <a:pPr algn="ctr"/>
            <a:r>
              <a:rPr lang="en-US" sz="4400" dirty="0" err="1">
                <a:solidFill>
                  <a:srgbClr val="018443"/>
                </a:solidFill>
                <a:latin typeface="Berlin Sans FB Demi" panose="020E0802020502020306" pitchFamily="34" charset="0"/>
              </a:rPr>
              <a:t>Introducciones</a:t>
            </a:r>
            <a:r>
              <a:rPr lang="en-US" sz="4400" dirty="0">
                <a:solidFill>
                  <a:srgbClr val="018443"/>
                </a:solidFill>
                <a:latin typeface="Berlin Sans FB Demi" panose="020E0802020502020306" pitchFamily="34" charset="0"/>
              </a:rPr>
              <a:t> – 5 </a:t>
            </a:r>
            <a:r>
              <a:rPr lang="en-US" sz="4400" dirty="0" err="1">
                <a:solidFill>
                  <a:srgbClr val="018443"/>
                </a:solidFill>
                <a:latin typeface="Berlin Sans FB Demi" panose="020E0802020502020306" pitchFamily="34" charset="0"/>
              </a:rPr>
              <a:t>minutos</a:t>
            </a:r>
            <a:endParaRPr lang="en-US" sz="4400" dirty="0">
              <a:solidFill>
                <a:srgbClr val="018443"/>
              </a:solidFill>
              <a:latin typeface="Berlin Sans FB Demi" panose="020E0802020502020306" pitchFamily="34" charset="0"/>
            </a:endParaRPr>
          </a:p>
        </p:txBody>
      </p:sp>
      <p:pic>
        <p:nvPicPr>
          <p:cNvPr id="2050" name="Picture 2" descr="Image result for two men greeting&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191" y="2180716"/>
            <a:ext cx="3298371" cy="329837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347355" y="2285342"/>
            <a:ext cx="7968343" cy="3170099"/>
          </a:xfrm>
          <a:prstGeom prst="rect">
            <a:avLst/>
          </a:prstGeom>
          <a:noFill/>
        </p:spPr>
        <p:txBody>
          <a:bodyPr wrap="square" rtlCol="0">
            <a:spAutoFit/>
          </a:bodyPr>
          <a:lstStyle/>
          <a:p>
            <a:r>
              <a:rPr lang="es-CO" sz="4000" dirty="0">
                <a:solidFill>
                  <a:srgbClr val="5F3913"/>
                </a:solidFill>
                <a:latin typeface="Berlin Sans FB" panose="020E0602020502020306" pitchFamily="34" charset="0"/>
              </a:rPr>
              <a:t>Mi Nombre es _____________________</a:t>
            </a:r>
          </a:p>
          <a:p>
            <a:endParaRPr lang="es-CO" sz="4000" dirty="0">
              <a:solidFill>
                <a:srgbClr val="5F3913"/>
              </a:solidFill>
              <a:latin typeface="Berlin Sans FB" panose="020E0602020502020306" pitchFamily="34" charset="0"/>
            </a:endParaRPr>
          </a:p>
          <a:p>
            <a:r>
              <a:rPr lang="es-CO" sz="4000" dirty="0">
                <a:solidFill>
                  <a:srgbClr val="5F3913"/>
                </a:solidFill>
                <a:latin typeface="Berlin Sans FB" panose="020E0602020502020306" pitchFamily="34" charset="0"/>
              </a:rPr>
              <a:t>Vivo en ___________________________</a:t>
            </a:r>
          </a:p>
          <a:p>
            <a:endParaRPr lang="es-CO" sz="4000" dirty="0">
              <a:solidFill>
                <a:srgbClr val="5F3913"/>
              </a:solidFill>
              <a:latin typeface="Berlin Sans FB" panose="020E0602020502020306" pitchFamily="34" charset="0"/>
            </a:endParaRPr>
          </a:p>
          <a:p>
            <a:r>
              <a:rPr lang="es-CO" sz="4000" dirty="0">
                <a:solidFill>
                  <a:srgbClr val="5F3913"/>
                </a:solidFill>
                <a:latin typeface="Berlin Sans FB" panose="020E0602020502020306" pitchFamily="34" charset="0"/>
              </a:rPr>
              <a:t>Soy un ____________________________</a:t>
            </a:r>
            <a:endParaRPr lang="en-US" sz="4000" dirty="0">
              <a:solidFill>
                <a:srgbClr val="5F3913"/>
              </a:solidFill>
              <a:latin typeface="Berlin Sans FB" panose="020E0602020502020306" pitchFamily="34" charset="0"/>
            </a:endParaRPr>
          </a:p>
        </p:txBody>
      </p:sp>
      <p:sp>
        <p:nvSpPr>
          <p:cNvPr id="10" name="TextBox 9"/>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a:t>
            </a:r>
          </a:p>
        </p:txBody>
      </p:sp>
      <p:cxnSp>
        <p:nvCxnSpPr>
          <p:cNvPr id="11" name="Straight Connector 10"/>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672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63161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30</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470695"/>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Oración</a:t>
            </a:r>
            <a:endParaRPr lang="en-US" sz="4400" dirty="0">
              <a:solidFill>
                <a:srgbClr val="5F3913"/>
              </a:solidFill>
              <a:latin typeface="Berlin Sans FB Demi" panose="020E0802020502020306" pitchFamily="34" charset="0"/>
            </a:endParaRPr>
          </a:p>
        </p:txBody>
      </p:sp>
      <p:pic>
        <p:nvPicPr>
          <p:cNvPr id="4" name="Picture 3"/>
          <p:cNvPicPr>
            <a:picLocks noChangeAspect="1"/>
          </p:cNvPicPr>
          <p:nvPr/>
        </p:nvPicPr>
        <p:blipFill>
          <a:blip r:embed="rId3"/>
          <a:stretch>
            <a:fillRect/>
          </a:stretch>
        </p:blipFill>
        <p:spPr>
          <a:xfrm>
            <a:off x="2120134" y="1746968"/>
            <a:ext cx="7840134" cy="3994973"/>
          </a:xfrm>
          <a:prstGeom prst="rect">
            <a:avLst/>
          </a:prstGeom>
        </p:spPr>
      </p:pic>
    </p:spTree>
    <p:extLst>
      <p:ext uri="{BB962C8B-B14F-4D97-AF65-F5344CB8AC3E}">
        <p14:creationId xmlns:p14="http://schemas.microsoft.com/office/powerpoint/2010/main" val="3888108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47972"/>
            <a:ext cx="167848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31</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259134"/>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La Tarea</a:t>
            </a:r>
            <a:endParaRPr lang="en-US" sz="4400" dirty="0">
              <a:solidFill>
                <a:srgbClr val="5F3913"/>
              </a:solidFill>
              <a:latin typeface="Berlin Sans FB Demi" panose="020E0802020502020306" pitchFamily="34" charset="0"/>
            </a:endParaRPr>
          </a:p>
        </p:txBody>
      </p:sp>
      <p:sp>
        <p:nvSpPr>
          <p:cNvPr id="8" name="TextBox 7"/>
          <p:cNvSpPr txBox="1"/>
          <p:nvPr/>
        </p:nvSpPr>
        <p:spPr>
          <a:xfrm>
            <a:off x="741436" y="1376116"/>
            <a:ext cx="10854244" cy="4524315"/>
          </a:xfrm>
          <a:prstGeom prst="rect">
            <a:avLst/>
          </a:prstGeom>
          <a:noFill/>
        </p:spPr>
        <p:txBody>
          <a:bodyPr wrap="square" rtlCol="0">
            <a:spAutoFit/>
          </a:bodyPr>
          <a:lstStyle/>
          <a:p>
            <a:pPr marL="571500" indent="-571500">
              <a:buFont typeface="Arial" panose="020B0604020202020204" pitchFamily="34" charset="0"/>
              <a:buChar char="•"/>
            </a:pPr>
            <a:r>
              <a:rPr lang="es-ES" sz="3200" dirty="0">
                <a:solidFill>
                  <a:srgbClr val="018443"/>
                </a:solidFill>
                <a:latin typeface="Berlin Sans FB" panose="020E0602020502020306" pitchFamily="34" charset="0"/>
              </a:rPr>
              <a:t>¿Qué analogía (historia) comparte el autor al presentar la lección y cuál es la conexión con la Cena del Señor?</a:t>
            </a:r>
          </a:p>
          <a:p>
            <a:pPr marL="571500" indent="-571500">
              <a:buFont typeface="Arial" panose="020B0604020202020204" pitchFamily="34" charset="0"/>
              <a:buChar char="•"/>
            </a:pPr>
            <a:r>
              <a:rPr lang="es-ES" sz="3200" dirty="0">
                <a:solidFill>
                  <a:srgbClr val="5F3913"/>
                </a:solidFill>
                <a:latin typeface="Berlin Sans FB" panose="020E0602020502020306" pitchFamily="34" charset="0"/>
              </a:rPr>
              <a:t>¿Por qué Jesús nos ofrece su cuerpo y su sangre en la Cena del Señor?</a:t>
            </a:r>
          </a:p>
          <a:p>
            <a:pPr marL="571500" indent="-571500">
              <a:buFont typeface="Arial" panose="020B0604020202020204" pitchFamily="34" charset="0"/>
              <a:buChar char="•"/>
            </a:pPr>
            <a:r>
              <a:rPr lang="es-ES" sz="3200" dirty="0">
                <a:solidFill>
                  <a:srgbClr val="018443"/>
                </a:solidFill>
                <a:latin typeface="Berlin Sans FB" panose="020E0602020502020306" pitchFamily="34" charset="0"/>
              </a:rPr>
              <a:t>Mientras el diablo se involucra en una guerra espiritual contra nosotros, ¿por qué la Cena del Señor es un aspecto tan importante de la adoración?</a:t>
            </a:r>
          </a:p>
          <a:p>
            <a:pPr marL="571500" indent="-571500">
              <a:buFont typeface="Arial" panose="020B0604020202020204" pitchFamily="34" charset="0"/>
              <a:buChar char="•"/>
            </a:pPr>
            <a:r>
              <a:rPr lang="es-ES" sz="3200" dirty="0">
                <a:solidFill>
                  <a:srgbClr val="5F3913"/>
                </a:solidFill>
                <a:latin typeface="Berlin Sans FB" panose="020E0602020502020306" pitchFamily="34" charset="0"/>
              </a:rPr>
              <a:t>¿Qué tenemos en común con aquellos que toman la Sagrada Comunión con nosotros?</a:t>
            </a:r>
          </a:p>
        </p:txBody>
      </p:sp>
    </p:spTree>
    <p:extLst>
      <p:ext uri="{BB962C8B-B14F-4D97-AF65-F5344CB8AC3E}">
        <p14:creationId xmlns:p14="http://schemas.microsoft.com/office/powerpoint/2010/main" val="247001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678488"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32</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943" y="593862"/>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La Despedida</a:t>
            </a:r>
            <a:endParaRPr lang="en-US" sz="4400" dirty="0">
              <a:solidFill>
                <a:srgbClr val="5F3913"/>
              </a:solidFill>
              <a:latin typeface="Berlin Sans FB Demi" panose="020E0802020502020306" pitchFamily="34" charset="0"/>
            </a:endParaRPr>
          </a:p>
        </p:txBody>
      </p:sp>
      <p:pic>
        <p:nvPicPr>
          <p:cNvPr id="25602" name="Picture 2" descr="Image result for la despedida&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3662" y="1682769"/>
            <a:ext cx="7460708" cy="4196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5749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936" y="100351"/>
            <a:ext cx="10168128" cy="6673174"/>
          </a:xfrm>
          <a:prstGeom prst="rect">
            <a:avLst/>
          </a:prstGeom>
        </p:spPr>
      </p:pic>
    </p:spTree>
    <p:extLst>
      <p:ext uri="{BB962C8B-B14F-4D97-AF65-F5344CB8AC3E}">
        <p14:creationId xmlns:p14="http://schemas.microsoft.com/office/powerpoint/2010/main" val="341623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55058" y="5168834"/>
            <a:ext cx="980260" cy="643328"/>
          </a:xfrm>
          <a:prstGeom prst="rect">
            <a:avLst/>
          </a:prstGeom>
        </p:spPr>
      </p:pic>
      <p:sp>
        <p:nvSpPr>
          <p:cNvPr id="10" name="TextBox 9"/>
          <p:cNvSpPr txBox="1"/>
          <p:nvPr/>
        </p:nvSpPr>
        <p:spPr>
          <a:xfrm>
            <a:off x="969331" y="733849"/>
            <a:ext cx="10141072" cy="5355312"/>
          </a:xfrm>
          <a:prstGeom prst="rect">
            <a:avLst/>
          </a:prstGeom>
          <a:noFill/>
        </p:spPr>
        <p:txBody>
          <a:bodyPr wrap="square" rtlCol="0">
            <a:spAutoFit/>
          </a:bodyPr>
          <a:lstStyle/>
          <a:p>
            <a:r>
              <a:rPr lang="es-ES" sz="3800" dirty="0">
                <a:solidFill>
                  <a:srgbClr val="5F3913"/>
                </a:solidFill>
                <a:latin typeface="Berlin Sans FB" panose="020E0602020502020306" pitchFamily="34" charset="0"/>
              </a:rPr>
              <a:t>Padre Celestial, te damos gracias por el don de la Sagrada Comunión instituido por su Hijo la noche en que fue entregado. Oramos, cuando venimos a la Sagrada Comunión, para recibir el cuerpo y la sangre de su Hijo que fue sometido a la muerte por nuestros pecados, para que nos acerquemos a este sacramento con la debida reverencia y arrepentimiento. En el nombre de Jesús oramos.  </a:t>
            </a:r>
            <a:r>
              <a:rPr lang="es-ES" sz="3800" dirty="0">
                <a:solidFill>
                  <a:srgbClr val="018443"/>
                </a:solidFill>
                <a:latin typeface="Berlin Sans FB" panose="020E0602020502020306" pitchFamily="34" charset="0"/>
              </a:rPr>
              <a:t>Amén.</a:t>
            </a:r>
            <a:r>
              <a:rPr lang="es-ES" sz="3800" dirty="0">
                <a:solidFill>
                  <a:srgbClr val="5F3913"/>
                </a:solidFill>
                <a:latin typeface="Berlin Sans FB" panose="020E0602020502020306" pitchFamily="34" charset="0"/>
              </a:rPr>
              <a:t> </a:t>
            </a:r>
            <a:endParaRPr lang="en-US" sz="3800" dirty="0">
              <a:solidFill>
                <a:srgbClr val="5F3913"/>
              </a:solidFill>
              <a:latin typeface="Berlin Sans FB" panose="020E0602020502020306" pitchFamily="34" charset="0"/>
            </a:endParaRPr>
          </a:p>
        </p:txBody>
      </p:sp>
      <p:pic>
        <p:nvPicPr>
          <p:cNvPr id="12" name="Picture 4" descr="Image result for praying hand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888" t="4477" r="16984" b="8684"/>
          <a:stretch/>
        </p:blipFill>
        <p:spPr bwMode="auto">
          <a:xfrm>
            <a:off x="10798213" y="5360526"/>
            <a:ext cx="964015" cy="1285354"/>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4</a:t>
            </a:r>
          </a:p>
        </p:txBody>
      </p:sp>
      <p:cxnSp>
        <p:nvCxnSpPr>
          <p:cNvPr id="14" name="Straight Connector 13"/>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695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9" name="TextBox 8"/>
          <p:cNvSpPr txBox="1"/>
          <p:nvPr/>
        </p:nvSpPr>
        <p:spPr>
          <a:xfrm>
            <a:off x="3547223" y="1423240"/>
            <a:ext cx="7527659" cy="3477875"/>
          </a:xfrm>
          <a:prstGeom prst="rect">
            <a:avLst/>
          </a:prstGeom>
          <a:noFill/>
        </p:spPr>
        <p:txBody>
          <a:bodyPr wrap="square" rtlCol="0">
            <a:spAutoFit/>
          </a:bodyPr>
          <a:lstStyle/>
          <a:p>
            <a:pPr marL="571500" indent="-571500">
              <a:buFont typeface="Arial" panose="020B0604020202020204" pitchFamily="34" charset="0"/>
              <a:buChar char="•"/>
            </a:pPr>
            <a:r>
              <a:rPr lang="es-CO" sz="4400" dirty="0">
                <a:solidFill>
                  <a:srgbClr val="5F3913"/>
                </a:solidFill>
                <a:latin typeface="Berlin Sans FB" panose="020E0602020502020306" pitchFamily="34" charset="0"/>
              </a:rPr>
              <a:t>Por venir preparado</a:t>
            </a:r>
          </a:p>
          <a:p>
            <a:pPr marL="571500" indent="-571500">
              <a:buFont typeface="Arial" panose="020B0604020202020204" pitchFamily="34" charset="0"/>
              <a:buChar char="•"/>
            </a:pPr>
            <a:r>
              <a:rPr lang="es-CO" sz="4400" dirty="0">
                <a:solidFill>
                  <a:srgbClr val="5F3913"/>
                </a:solidFill>
                <a:latin typeface="Berlin Sans FB" panose="020E0602020502020306" pitchFamily="34" charset="0"/>
              </a:rPr>
              <a:t>Por respetar la hora</a:t>
            </a:r>
          </a:p>
          <a:p>
            <a:pPr marL="571500" indent="-571500">
              <a:buFont typeface="Arial" panose="020B0604020202020204" pitchFamily="34" charset="0"/>
              <a:buChar char="•"/>
            </a:pPr>
            <a:r>
              <a:rPr lang="es-CO" sz="4400" dirty="0">
                <a:solidFill>
                  <a:srgbClr val="5F3913"/>
                </a:solidFill>
                <a:latin typeface="Berlin Sans FB" panose="020E0602020502020306" pitchFamily="34" charset="0"/>
              </a:rPr>
              <a:t>Por los que nos sirven</a:t>
            </a:r>
          </a:p>
          <a:p>
            <a:pPr marL="571500" indent="-571500">
              <a:buFont typeface="Arial" panose="020B0604020202020204" pitchFamily="34" charset="0"/>
              <a:buChar char="•"/>
            </a:pPr>
            <a:r>
              <a:rPr lang="es-CO" sz="4400" dirty="0">
                <a:solidFill>
                  <a:srgbClr val="5F3913"/>
                </a:solidFill>
                <a:latin typeface="Berlin Sans FB" panose="020E0602020502020306" pitchFamily="34" charset="0"/>
              </a:rPr>
              <a:t>Por los </a:t>
            </a:r>
            <a:r>
              <a:rPr lang="es-CO" sz="4400" dirty="0" err="1">
                <a:solidFill>
                  <a:srgbClr val="5F3913"/>
                </a:solidFill>
                <a:latin typeface="Berlin Sans FB" panose="020E0602020502020306" pitchFamily="34" charset="0"/>
              </a:rPr>
              <a:t>co</a:t>
            </a:r>
            <a:r>
              <a:rPr lang="es-CO" sz="4400" dirty="0">
                <a:solidFill>
                  <a:srgbClr val="5F3913"/>
                </a:solidFill>
                <a:latin typeface="Berlin Sans FB" panose="020E0602020502020306" pitchFamily="34" charset="0"/>
              </a:rPr>
              <a:t>-alumnos</a:t>
            </a:r>
          </a:p>
          <a:p>
            <a:pPr marL="571500" indent="-571500">
              <a:buFont typeface="Arial" panose="020B0604020202020204" pitchFamily="34" charset="0"/>
              <a:buChar char="•"/>
            </a:pPr>
            <a:r>
              <a:rPr lang="es-CO" sz="4400" dirty="0">
                <a:solidFill>
                  <a:srgbClr val="5F3913"/>
                </a:solidFill>
                <a:latin typeface="Berlin Sans FB" panose="020E0602020502020306" pitchFamily="34" charset="0"/>
              </a:rPr>
              <a:t>Por el grupo de </a:t>
            </a:r>
            <a:r>
              <a:rPr lang="es-CO" sz="4400" dirty="0" err="1">
                <a:solidFill>
                  <a:srgbClr val="5F3913"/>
                </a:solidFill>
                <a:latin typeface="Berlin Sans FB" panose="020E0602020502020306" pitchFamily="34" charset="0"/>
              </a:rPr>
              <a:t>Whatsapp</a:t>
            </a:r>
            <a:endParaRPr lang="en-US" sz="4400" dirty="0">
              <a:solidFill>
                <a:srgbClr val="5F3913"/>
              </a:solidFill>
              <a:latin typeface="Berlin Sans FB" panose="020E0602020502020306" pitchFamily="34" charset="0"/>
            </a:endParaRPr>
          </a:p>
        </p:txBody>
      </p:sp>
      <p:pic>
        <p:nvPicPr>
          <p:cNvPr id="3078" name="Picture 6" descr="Image result for respeto&quot;"/>
          <p:cNvPicPr>
            <a:picLocks noChangeAspect="1" noChangeArrowheads="1"/>
          </p:cNvPicPr>
          <p:nvPr/>
        </p:nvPicPr>
        <p:blipFill rotWithShape="1">
          <a:blip r:embed="rId3">
            <a:extLst>
              <a:ext uri="{28A0092B-C50C-407E-A947-70E740481C1C}">
                <a14:useLocalDpi xmlns:a14="http://schemas.microsoft.com/office/drawing/2010/main" val="0"/>
              </a:ext>
            </a:extLst>
          </a:blip>
          <a:srcRect t="11683" b="36396"/>
          <a:stretch/>
        </p:blipFill>
        <p:spPr bwMode="auto">
          <a:xfrm rot="16200000">
            <a:off x="-644268" y="2316028"/>
            <a:ext cx="5215075" cy="16923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5</a:t>
            </a:r>
          </a:p>
        </p:txBody>
      </p:sp>
      <p:cxnSp>
        <p:nvCxnSpPr>
          <p:cNvPr id="12" name="Straight Connector 11"/>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051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pic>
        <p:nvPicPr>
          <p:cNvPr id="4098" name="Picture 2" descr="Image result for repaso&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2602" y="1951037"/>
            <a:ext cx="6743693" cy="182157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42957" y="4178484"/>
            <a:ext cx="7202984" cy="769441"/>
          </a:xfrm>
          <a:prstGeom prst="rect">
            <a:avLst/>
          </a:prstGeom>
          <a:noFill/>
        </p:spPr>
        <p:txBody>
          <a:bodyPr wrap="square" rtlCol="0">
            <a:spAutoFit/>
          </a:bodyPr>
          <a:lstStyle/>
          <a:p>
            <a:pPr algn="ctr"/>
            <a:r>
              <a:rPr lang="es-CO" sz="4400" dirty="0">
                <a:solidFill>
                  <a:srgbClr val="018443"/>
                </a:solidFill>
                <a:latin typeface="Berlin Sans FB Demi" panose="020E0802020502020306" pitchFamily="34" charset="0"/>
              </a:rPr>
              <a:t>15-20 Minutos</a:t>
            </a:r>
            <a:endParaRPr lang="en-US" sz="4400" dirty="0">
              <a:solidFill>
                <a:srgbClr val="018443"/>
              </a:solidFill>
              <a:latin typeface="Berlin Sans FB Demi" panose="020E08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6</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763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033574" y="1548741"/>
            <a:ext cx="10107385" cy="2123658"/>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¿Qué analogía (historia) comparte el autor al presentar la lección y cuál es la conexión con la Cena del Señor? </a:t>
            </a:r>
            <a:endParaRPr lang="en-US" sz="4400" dirty="0">
              <a:solidFill>
                <a:srgbClr val="5F3913"/>
              </a:solidFill>
              <a:latin typeface="Berlin Sans FB Demi" panose="020E0802020502020306" pitchFamily="34" charset="0"/>
            </a:endParaRPr>
          </a:p>
        </p:txBody>
      </p:sp>
      <p:sp>
        <p:nvSpPr>
          <p:cNvPr id="6" name="TextBox 5"/>
          <p:cNvSpPr txBox="1"/>
          <p:nvPr/>
        </p:nvSpPr>
        <p:spPr>
          <a:xfrm>
            <a:off x="1114872" y="4372367"/>
            <a:ext cx="9944788" cy="707886"/>
          </a:xfrm>
          <a:prstGeom prst="rect">
            <a:avLst/>
          </a:prstGeom>
          <a:solidFill>
            <a:srgbClr val="E6E6E6"/>
          </a:solidFill>
        </p:spPr>
        <p:txBody>
          <a:bodyPr wrap="square" rtlCol="0">
            <a:spAutoFit/>
          </a:bodyPr>
          <a:lstStyle/>
          <a:p>
            <a:pPr algn="ctr"/>
            <a:r>
              <a:rPr lang="es-CO" sz="4000" dirty="0">
                <a:solidFill>
                  <a:srgbClr val="018443"/>
                </a:solidFill>
                <a:latin typeface="Berlin Sans FB" panose="020E0602020502020306" pitchFamily="34" charset="0"/>
              </a:rPr>
              <a:t>Comparemos, veamos lo que otros han dicho</a:t>
            </a:r>
            <a:endParaRPr lang="en-US" sz="4000" dirty="0">
              <a:solidFill>
                <a:srgbClr val="018443"/>
              </a:solidFill>
              <a:latin typeface="Berlin Sans FB" panose="020E0602020502020306" pitchFamily="34" charset="0"/>
            </a:endParaRPr>
          </a:p>
        </p:txBody>
      </p:sp>
      <p:sp>
        <p:nvSpPr>
          <p:cNvPr id="9" name="TextBox 8"/>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7</a:t>
            </a:r>
          </a:p>
        </p:txBody>
      </p:sp>
      <p:cxnSp>
        <p:nvCxnSpPr>
          <p:cNvPr id="10" name="Straight Connector 9"/>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67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4245" y="244128"/>
            <a:ext cx="10107385" cy="1754326"/>
          </a:xfrm>
          <a:prstGeom prst="rect">
            <a:avLst/>
          </a:prstGeom>
          <a:noFill/>
        </p:spPr>
        <p:txBody>
          <a:bodyPr wrap="square" rtlCol="0">
            <a:spAutoFit/>
          </a:bodyPr>
          <a:lstStyle/>
          <a:p>
            <a:pPr algn="ctr"/>
            <a:r>
              <a:rPr lang="es-ES" sz="3600" dirty="0">
                <a:solidFill>
                  <a:srgbClr val="5F3913"/>
                </a:solidFill>
                <a:latin typeface="Berlin Sans FB Demi" panose="020E0802020502020306" pitchFamily="34" charset="0"/>
              </a:rPr>
              <a:t>¿Qué analogía (historia) comparte el autor al presentar la lección y cuál es la conexión con la Cena del Señor? </a:t>
            </a:r>
            <a:endParaRPr lang="en-US" sz="3600" dirty="0">
              <a:solidFill>
                <a:srgbClr val="5F3913"/>
              </a:solidFill>
              <a:latin typeface="Berlin Sans FB Demi" panose="020E0802020502020306" pitchFamily="34" charset="0"/>
            </a:endParaRPr>
          </a:p>
        </p:txBody>
      </p:sp>
      <p:sp>
        <p:nvSpPr>
          <p:cNvPr id="4" name="TextBox 3"/>
          <p:cNvSpPr txBox="1"/>
          <p:nvPr/>
        </p:nvSpPr>
        <p:spPr>
          <a:xfrm>
            <a:off x="783549" y="2154284"/>
            <a:ext cx="10508775" cy="3754874"/>
          </a:xfrm>
          <a:prstGeom prst="rect">
            <a:avLst/>
          </a:prstGeom>
          <a:noFill/>
        </p:spPr>
        <p:txBody>
          <a:bodyPr wrap="square" rtlCol="0">
            <a:spAutoFit/>
          </a:bodyPr>
          <a:lstStyle/>
          <a:p>
            <a:pPr marL="571500" indent="-571500">
              <a:buFont typeface="Arial" panose="020B0604020202020204" pitchFamily="34" charset="0"/>
              <a:buChar char="•"/>
            </a:pPr>
            <a:r>
              <a:rPr lang="es-ES" sz="3400" dirty="0">
                <a:solidFill>
                  <a:srgbClr val="018443"/>
                </a:solidFill>
                <a:latin typeface="Berlin Sans FB" panose="020E0602020502020306" pitchFamily="34" charset="0"/>
              </a:rPr>
              <a:t>En tiempos de guerra, los soldados se sienten honrados y motivados cuando el Comandante en Jefe se toma el tiempo de visitarlos. </a:t>
            </a:r>
          </a:p>
          <a:p>
            <a:pPr marL="571500" indent="-571500">
              <a:buFont typeface="Arial" panose="020B0604020202020204" pitchFamily="34" charset="0"/>
              <a:buChar char="•"/>
            </a:pPr>
            <a:r>
              <a:rPr lang="es-ES" sz="3400" dirty="0">
                <a:solidFill>
                  <a:srgbClr val="5F3913"/>
                </a:solidFill>
                <a:latin typeface="Berlin Sans FB" panose="020E0602020502020306" pitchFamily="34" charset="0"/>
              </a:rPr>
              <a:t>Jesús es nuestro Supremo Comandante. Nos anima mientras nos involucramos en una guerra espiritual contra el diablo, no solo con palabras, sino ofreciéndonos su cuerpo y sangre en este sacramento.</a:t>
            </a: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8</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131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092009" y="1824516"/>
            <a:ext cx="10364114" cy="1446550"/>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¿Por qué Jesús nos ofrece su cuerpo y su sangre en la Cena del Señor?  </a:t>
            </a:r>
            <a:endParaRPr lang="en-US" sz="4400" dirty="0">
              <a:solidFill>
                <a:srgbClr val="5F3913"/>
              </a:solidFill>
              <a:latin typeface="Berlin Sans FB Demi" panose="020E0802020502020306" pitchFamily="34" charset="0"/>
            </a:endParaRPr>
          </a:p>
        </p:txBody>
      </p:sp>
      <p:sp>
        <p:nvSpPr>
          <p:cNvPr id="6" name="TextBox 5"/>
          <p:cNvSpPr txBox="1"/>
          <p:nvPr/>
        </p:nvSpPr>
        <p:spPr>
          <a:xfrm>
            <a:off x="1123606" y="4040088"/>
            <a:ext cx="9944788" cy="707886"/>
          </a:xfrm>
          <a:prstGeom prst="rect">
            <a:avLst/>
          </a:prstGeom>
          <a:solidFill>
            <a:srgbClr val="E6E6E6"/>
          </a:solidFill>
        </p:spPr>
        <p:txBody>
          <a:bodyPr wrap="square" rtlCol="0">
            <a:spAutoFit/>
          </a:bodyPr>
          <a:lstStyle/>
          <a:p>
            <a:pPr algn="ctr"/>
            <a:r>
              <a:rPr lang="es-CO" sz="4000" dirty="0">
                <a:solidFill>
                  <a:srgbClr val="018443"/>
                </a:solidFill>
                <a:latin typeface="Berlin Sans FB" panose="020E0602020502020306" pitchFamily="34" charset="0"/>
              </a:rPr>
              <a:t>Comparemos, veamos lo que otros han dicho</a:t>
            </a:r>
            <a:endParaRPr lang="en-US" sz="4000" dirty="0">
              <a:solidFill>
                <a:srgbClr val="018443"/>
              </a:solidFill>
              <a:latin typeface="Berlin Sans FB" panose="020E0602020502020306" pitchFamily="34" charset="0"/>
            </a:endParaRPr>
          </a:p>
        </p:txBody>
      </p:sp>
      <p:sp>
        <p:nvSpPr>
          <p:cNvPr id="8" name="TextBox 7"/>
          <p:cNvSpPr txBox="1"/>
          <p:nvPr/>
        </p:nvSpPr>
        <p:spPr>
          <a:xfrm>
            <a:off x="488515" y="6276548"/>
            <a:ext cx="1517266"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9</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1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69A67C346E6B04F8F3828DDC292199C" ma:contentTypeVersion="7" ma:contentTypeDescription="Create a new document." ma:contentTypeScope="" ma:versionID="a9d7e2e169b0dd4dee5e799b0b927e87">
  <xsd:schema xmlns:xsd="http://www.w3.org/2001/XMLSchema" xmlns:xs="http://www.w3.org/2001/XMLSchema" xmlns:p="http://schemas.microsoft.com/office/2006/metadata/properties" xmlns:ns2="d9dd568f-92e7-4aa1-8e50-87aa9ffea924" xmlns:ns3="c29a6dd2-512b-4752-8473-975d37cb7242" targetNamespace="http://schemas.microsoft.com/office/2006/metadata/properties" ma:root="true" ma:fieldsID="f3dec56afaddf601f15aab203107d7af" ns2:_="" ns3:_="">
    <xsd:import namespace="d9dd568f-92e7-4aa1-8e50-87aa9ffea924"/>
    <xsd:import namespace="c29a6dd2-512b-4752-8473-975d37cb7242"/>
    <xsd:element name="properties">
      <xsd:complexType>
        <xsd:sequence>
          <xsd:element name="documentManagement">
            <xsd:complexType>
              <xsd:all>
                <xsd:element ref="ns2:Doc_x0020__x0023_" minOccurs="0"/>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d568f-92e7-4aa1-8e50-87aa9ffea924" elementFormDefault="qualified">
    <xsd:import namespace="http://schemas.microsoft.com/office/2006/documentManagement/types"/>
    <xsd:import namespace="http://schemas.microsoft.com/office/infopath/2007/PartnerControls"/>
    <xsd:element name="Doc_x0020__x0023_" ma:index="8" nillable="true" ma:displayName="Doc #" ma:internalName="Doc_x0020__x0023_">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9a6dd2-512b-4752-8473-975d37cb724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c_x0020__x0023_ xmlns="d9dd568f-92e7-4aa1-8e50-87aa9ffea924" xsi:nil="true"/>
  </documentManagement>
</p:properties>
</file>

<file path=customXml/itemProps1.xml><?xml version="1.0" encoding="utf-8"?>
<ds:datastoreItem xmlns:ds="http://schemas.openxmlformats.org/officeDocument/2006/customXml" ds:itemID="{6A8B9796-641E-46AE-9DDD-FDB89211C248}">
  <ds:schemaRefs>
    <ds:schemaRef ds:uri="http://schemas.microsoft.com/sharepoint/v3/contenttype/forms"/>
  </ds:schemaRefs>
</ds:datastoreItem>
</file>

<file path=customXml/itemProps2.xml><?xml version="1.0" encoding="utf-8"?>
<ds:datastoreItem xmlns:ds="http://schemas.openxmlformats.org/officeDocument/2006/customXml" ds:itemID="{2BE45576-C5DE-46FB-90DF-C7C0E175FC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d568f-92e7-4aa1-8e50-87aa9ffea924"/>
    <ds:schemaRef ds:uri="c29a6dd2-512b-4752-8473-975d37cb72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1B995C-D0BC-40C0-828E-84534BDB1E94}">
  <ds:schemaRefs>
    <ds:schemaRef ds:uri="http://schemas.microsoft.com/office/2006/metadata/properties"/>
    <ds:schemaRef ds:uri="http://schemas.microsoft.com/office/infopath/2007/PartnerControls"/>
    <ds:schemaRef ds:uri="d9dd568f-92e7-4aa1-8e50-87aa9ffea924"/>
  </ds:schemaRefs>
</ds:datastoreItem>
</file>

<file path=docProps/app.xml><?xml version="1.0" encoding="utf-8"?>
<Properties xmlns="http://schemas.openxmlformats.org/officeDocument/2006/extended-properties" xmlns:vt="http://schemas.openxmlformats.org/officeDocument/2006/docPropsVTypes">
  <TotalTime>7579</TotalTime>
  <Words>1505</Words>
  <Application>Microsoft Macintosh PowerPoint</Application>
  <PresentationFormat>Widescreen</PresentationFormat>
  <Paragraphs>115</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Berlin Sans FB</vt:lpstr>
      <vt:lpstr>Berlin Sans FB Demi</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Leyrer</dc:creator>
  <cp:lastModifiedBy>juan david escobar amaya</cp:lastModifiedBy>
  <cp:revision>142</cp:revision>
  <dcterms:created xsi:type="dcterms:W3CDTF">2019-11-25T17:14:25Z</dcterms:created>
  <dcterms:modified xsi:type="dcterms:W3CDTF">2023-01-30T01:26:53Z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0x010100469A67C346E6B04F8F3828DDC292199C</vt:lpwstr>
  </property>
</Properties>
</file>