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S4g3AO/p4go0xsFzf3SzaZaL7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pNEYD4ZFvY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7145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clase en vivo, el profesor hará lo siguiente en el grupo de WhatsApp: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las siguientes tareas: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 el séptimo video del curso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 los 2 mensajes devociones y por favor prepare sus comentarios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Devoción 1: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https://www.youtube.com/watch?v=RpNEYD4ZFvY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Devoción 2: (Agregar enlace del mensaje devocional del salmo 46)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lo que le gustó del primer mensaje? ¿Qué es lo que no le pareció?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lo que le gustó del segundo mensaje? ¿Qué es lo que no le pareció?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9ffcf8ff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método sencillo para formar un mensaje devocional.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esta sección el profesor puede dar  un breve repaso del método explicado en el video de esta lección. Los puntos principales son los  siguientes: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 la ocasión y los oyentes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Elegir el texto o tema apropiado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Leerlo detenidamente un par de veces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 una introducción, algo llamativo CAPTAR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momento de estar dando el mensaje leer el texto o pedir a alguien que lo lea.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" rtl="0" algn="l">
              <a:lnSpc>
                <a:spcPct val="103750"/>
              </a:lnSpc>
              <a:spcBef>
                <a:spcPts val="1005"/>
              </a:spcBef>
              <a:spcAft>
                <a:spcPts val="1000"/>
              </a:spcAft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e9ffcf8ff0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9ffcf8ff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las preguntas de CONSOLIDAR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3" lvl="1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trata? 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3" lvl="1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pecado me lleva a confesar esta lectura? 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3" lvl="1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veo el amor de Dios en esta lectura y en mi vida? 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3" lvl="1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frutos, que buenas obras quiero que Dios obre en mi vida?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Finalizar con una oración.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" rtl="0" algn="l">
              <a:lnSpc>
                <a:spcPct val="103750"/>
              </a:lnSpc>
              <a:spcBef>
                <a:spcPts val="1005"/>
              </a:spcBef>
              <a:spcAft>
                <a:spcPts val="1000"/>
              </a:spcAft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e9ffcf8ff0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9ffcf8ff0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Formando un mensaje en equipos.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profesor formará equipos de 3 o 4 personas dependiendo  el tamaño del grupo y les dará un tema o situación para que en equipo, busquen una lectura  bíblica, una introducción y un breve mensaje, damos unos ejemplos, los cuales puede cambiarlos por otros que le parezcan más apropiados. (Pueden utilizar el directorio que se ha estado  formando). </a:t>
            </a:r>
            <a:r>
              <a:rPr i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profesor entrara a cada grupo para guiar o apoyar si existe alguna duda. </a:t>
            </a:r>
            <a:endParaRPr i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persona con enfermedad grave. Salmo 6:2, 34:19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cumpleaños de un familiar. Salmo 90:12, 65:11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Crisis económica. Salmo 91:1-4, Mateo 6:31-32.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 de un ser querido. Salmo 46:1, 27:1-2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finalizar, cada grupo designará un representante que leerá el mensaje terminado.  Dependiendo del tiempo disponible se podrá hacer una crítica constructiva. </a:t>
            </a:r>
            <a:endParaRPr i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e9ffcf8ff0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df2547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oración o una bendición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adf25473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9fe5cb97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 a los alumnos sobre la tarea para la siguiente clase.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e9fe5cb97d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df254731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adf254731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c1ba269c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1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2ac1ba269cb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ae50283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7145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en vivo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 a los alumnos mientras entren a la clase en vivo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minutos).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las normas de Academia Cristo para los cursos en línea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las reglas básicas de la etiqueta de los mismos. (1 minuto)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Oración: </a:t>
            </a:r>
            <a:r>
              <a:rPr i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utilizar la siguiente oración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Querido Padre Celestial: Gracias por capacitarnos  mediante tu Santa Palabra, dirigirnos a través de ella para crecer en conocimiento de Ti y de Tu  voluntad, para poder anunciar tu evangelio a todas las personas que podamos, perdona cuando  fallamos al compartir tu Palabra, y sigue dándonos el gozo de la salvación ganada por tu Hijo  Jesucristo. En su nombre te lo pedimos. Amén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Lección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las preguntas de repaso.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profesor puede pedir a los estudiantes sus propias preguntas y comentarios; sin embargo, el enfoque principal será en las preguntas que se enviaron en la preparación para la clase. </a:t>
            </a: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preguntas que se enviaron en esta ocasión se escuchara  lo que los alumnos puedan responder en cuanto a lo que les gusto y no de los mensajes  devocionales que se enviaron con anticipación.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minutos)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lo que le gustó del primer mensaje? ¿Qué es lo que no le pareció?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9ffcf8ff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lo que le gustó del segundo mensaje? ¿Qué es lo que no le pareció?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9ffcf8ff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9ffcf8f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de verificación para aprobar el curso “La Vida Devocional en los Salmos.”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Participé en la lectura diaria de los salmos, tomando mi turno para guiar las devociones de  práctica según las indicaciones del Profesor.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tengo mi directorio inicial para qué texto compartir en cada ocasión, y voy a irlo llenando  con Salmos y otros textos aptos para la ocasión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Formé mi plan para mi vida devocional en lo personal, y lo hablé con mi consejero.  d. (Si se aplica) Hablé con mi familia acerca de estar en la palabra juntos y tenemos el primer  paso hacia ello. 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Preparé (escrito, por audio o por video) una decisión final basada en un salmo, utilizando el  formato que se me enseñó y se lo entregué al profesor.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e9ffcf8ff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8248" l="17157" r="29534" t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075" y="525664"/>
            <a:ext cx="2187900" cy="13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9ffcf8ff0_0_1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87" name="Google Shape;187;g2e9ffcf8ff0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e9ffcf8ff0_0_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e9ffcf8ff0_0_108"/>
          <p:cNvSpPr txBox="1"/>
          <p:nvPr/>
        </p:nvSpPr>
        <p:spPr>
          <a:xfrm>
            <a:off x="3900778" y="317350"/>
            <a:ext cx="67887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Formar un mensaje devocional</a:t>
            </a:r>
            <a:endParaRPr i="0" sz="486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0" name="Google Shape;190;g2e9ffcf8ff0_0_108"/>
          <p:cNvCxnSpPr/>
          <p:nvPr/>
        </p:nvCxnSpPr>
        <p:spPr>
          <a:xfrm>
            <a:off x="3985427" y="1966370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g2e9ffcf8ff0_0_108"/>
          <p:cNvSpPr txBox="1"/>
          <p:nvPr/>
        </p:nvSpPr>
        <p:spPr>
          <a:xfrm>
            <a:off x="3715925" y="2124900"/>
            <a:ext cx="8183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Considerar la ocasión y los oyentes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Elegir el texto o tema apropiado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Leerlo detenidamente un par de veces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Buscar una introducción, algo llamativo CAPTAR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 momento de estar dando el mensaje leer el texto o pedir a alguien que lo lea.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9ffcf8ff0_0_19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97" name="Google Shape;197;g2e9ffcf8ff0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e9ffcf8ff0_0_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e9ffcf8ff0_0_194"/>
          <p:cNvSpPr txBox="1"/>
          <p:nvPr/>
        </p:nvSpPr>
        <p:spPr>
          <a:xfrm>
            <a:off x="3715925" y="2124900"/>
            <a:ext cx="86196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Utilizar las preguntas de CONSOLIDAR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¿De qué trata? 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me lleva a confesar esta lectura? 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veo el amor de Dios en esta lectura y en mi vida? 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○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frutos, que buenas obras quiero que Dios obre en mi vida?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Finalizar con una oración.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2e9ffcf8ff0_0_194"/>
          <p:cNvSpPr txBox="1"/>
          <p:nvPr/>
        </p:nvSpPr>
        <p:spPr>
          <a:xfrm>
            <a:off x="3900778" y="317350"/>
            <a:ext cx="67887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Formar un mensaje devocional</a:t>
            </a:r>
            <a:endParaRPr i="0" sz="486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g2e9ffcf8ff0_0_194"/>
          <p:cNvCxnSpPr/>
          <p:nvPr/>
        </p:nvCxnSpPr>
        <p:spPr>
          <a:xfrm>
            <a:off x="3985427" y="1966370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9ffcf8ff0_0_204"/>
          <p:cNvSpPr txBox="1"/>
          <p:nvPr/>
        </p:nvSpPr>
        <p:spPr>
          <a:xfrm>
            <a:off x="4078901" y="3794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Formando un mensaje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 equipos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2e9ffcf8ff0_0_20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208" name="Google Shape;208;g2e9ffcf8ff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e9ffcf8ff0_0_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3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g2e9ffcf8ff0_0_204"/>
          <p:cNvCxnSpPr/>
          <p:nvPr/>
        </p:nvCxnSpPr>
        <p:spPr>
          <a:xfrm>
            <a:off x="3985427" y="2042570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g2e9ffcf8ff0_0_204"/>
          <p:cNvSpPr txBox="1"/>
          <p:nvPr/>
        </p:nvSpPr>
        <p:spPr>
          <a:xfrm>
            <a:off x="3715925" y="2124900"/>
            <a:ext cx="8183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profesor les dará un tema o situación.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equipo: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busquen una 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lectura bíblica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hagan una introducción y un breve mensaje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den unos ejemplos, los cuales puede cambiarlos por otros que le parezcan más apropiados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adf25473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19" name="Google Shape;219;g2adf254731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9fe5cb97d_0_206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5" name="Google Shape;225;g2e9fe5cb97d_0_206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g2e9fe5cb97d_0_20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e9fe5cb97d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8" name="Google Shape;228;g2e9fe5cb97d_0_206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b="0" i="1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29" name="Google Shape;229;g2e9fe5cb97d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adf2547317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37" name="Google Shape;237;g2adf254731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ac1ba269cb_0_46"/>
          <p:cNvPicPr preferRelativeResize="0"/>
          <p:nvPr/>
        </p:nvPicPr>
        <p:blipFill rotWithShape="1">
          <a:blip r:embed="rId3">
            <a:alphaModFix/>
          </a:blip>
          <a:srcRect b="8239" l="17158" r="29536" t="8250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ross and a bird&#10;&#10;Description automatically generated" id="245" name="Google Shape;245;g2ac1ba269cb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 Preparar un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Mensaje Devocional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circle with a white book and a magnifying glass&#10;&#10;Description automatically generated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descr="A green bird with leaves&#10;&#10;Description automatically generated"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48" name="Google Shape;148;p28"/>
          <p:cNvSpPr txBox="1"/>
          <p:nvPr/>
        </p:nvSpPr>
        <p:spPr>
          <a:xfrm>
            <a:off x="3840450" y="2075250"/>
            <a:ext cx="7592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lo que le gustó del primer mensaje?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lo que no le pareció? </a:t>
            </a:r>
            <a:endParaRPr b="1" i="0" sz="4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49" name="Google Shape;1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9ffcf8ff0_0_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e9ffcf8ff0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6" name="Google Shape;156;g2e9ffcf8ff0_0_3"/>
          <p:cNvSpPr txBox="1"/>
          <p:nvPr/>
        </p:nvSpPr>
        <p:spPr>
          <a:xfrm>
            <a:off x="3840450" y="2075250"/>
            <a:ext cx="7592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lo que le gustó del segundo mensaje?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lo que no le pareció? </a:t>
            </a:r>
            <a:endParaRPr b="1" i="0" sz="4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57" name="Google Shape;157;g2e9ffcf8ff0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bird with leaves&#10;&#10;Description automatically generated" id="162" name="Google Shape;162;g2e9ffcf8ff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e9ffcf8ff0_0_10"/>
          <p:cNvSpPr/>
          <p:nvPr/>
        </p:nvSpPr>
        <p:spPr>
          <a:xfrm>
            <a:off x="2315117" y="27307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8888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g2e9ffcf8ff0_0_10"/>
          <p:cNvSpPr/>
          <p:nvPr/>
        </p:nvSpPr>
        <p:spPr>
          <a:xfrm>
            <a:off x="1192909" y="2342768"/>
            <a:ext cx="792300" cy="792300"/>
          </a:xfrm>
          <a:prstGeom prst="ellipse">
            <a:avLst/>
          </a:prstGeom>
          <a:noFill/>
          <a:ln cap="flat" cmpd="sng" w="381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e9ffcf8ff0_0_10"/>
          <p:cNvSpPr txBox="1"/>
          <p:nvPr/>
        </p:nvSpPr>
        <p:spPr>
          <a:xfrm>
            <a:off x="1297906" y="2346612"/>
            <a:ext cx="582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3500">
                <a:latin typeface="Lato"/>
                <a:ea typeface="Lato"/>
                <a:cs typeface="Lato"/>
                <a:sym typeface="Lato"/>
              </a:rPr>
              <a:t>1</a:t>
            </a:r>
            <a:endParaRPr b="1" sz="3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e9ffcf8ff0_0_10"/>
          <p:cNvSpPr txBox="1"/>
          <p:nvPr/>
        </p:nvSpPr>
        <p:spPr>
          <a:xfrm>
            <a:off x="449731" y="3281111"/>
            <a:ext cx="2278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Participar en la lectura diara de 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los salmos; guiar devociones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e9ffcf8ff0_0_10"/>
          <p:cNvSpPr/>
          <p:nvPr/>
        </p:nvSpPr>
        <p:spPr>
          <a:xfrm>
            <a:off x="3542222" y="2342768"/>
            <a:ext cx="792300" cy="792300"/>
          </a:xfrm>
          <a:prstGeom prst="ellipse">
            <a:avLst/>
          </a:prstGeom>
          <a:noFill/>
          <a:ln cap="flat" cmpd="sng" w="381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e9ffcf8ff0_0_10"/>
          <p:cNvSpPr/>
          <p:nvPr/>
        </p:nvSpPr>
        <p:spPr>
          <a:xfrm>
            <a:off x="5860932" y="2342768"/>
            <a:ext cx="792300" cy="792300"/>
          </a:xfrm>
          <a:prstGeom prst="ellipse">
            <a:avLst/>
          </a:prstGeom>
          <a:noFill/>
          <a:ln cap="flat" cmpd="sng" w="381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e9ffcf8ff0_0_10"/>
          <p:cNvSpPr/>
          <p:nvPr/>
        </p:nvSpPr>
        <p:spPr>
          <a:xfrm>
            <a:off x="8179634" y="2342768"/>
            <a:ext cx="792300" cy="792300"/>
          </a:xfrm>
          <a:prstGeom prst="ellipse">
            <a:avLst/>
          </a:prstGeom>
          <a:noFill/>
          <a:ln cap="flat" cmpd="sng" w="381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e9ffcf8ff0_0_10"/>
          <p:cNvSpPr/>
          <p:nvPr/>
        </p:nvSpPr>
        <p:spPr>
          <a:xfrm>
            <a:off x="4754200" y="27307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g2e9ffcf8ff0_0_10"/>
          <p:cNvSpPr/>
          <p:nvPr/>
        </p:nvSpPr>
        <p:spPr>
          <a:xfrm>
            <a:off x="7072967" y="27307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g2e9ffcf8ff0_0_10"/>
          <p:cNvSpPr txBox="1"/>
          <p:nvPr/>
        </p:nvSpPr>
        <p:spPr>
          <a:xfrm>
            <a:off x="3639669" y="2346612"/>
            <a:ext cx="582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3500">
                <a:latin typeface="Lato"/>
                <a:ea typeface="Lato"/>
                <a:cs typeface="Lato"/>
                <a:sym typeface="Lato"/>
              </a:rPr>
              <a:t>2</a:t>
            </a:r>
            <a:endParaRPr b="1" sz="3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e9ffcf8ff0_0_10"/>
          <p:cNvSpPr txBox="1"/>
          <p:nvPr/>
        </p:nvSpPr>
        <p:spPr>
          <a:xfrm>
            <a:off x="5966106" y="2346612"/>
            <a:ext cx="582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3500">
                <a:latin typeface="Lato"/>
                <a:ea typeface="Lato"/>
                <a:cs typeface="Lato"/>
                <a:sym typeface="Lato"/>
              </a:rPr>
              <a:t>3</a:t>
            </a:r>
            <a:endParaRPr b="1" sz="3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e9ffcf8ff0_0_10"/>
          <p:cNvSpPr txBox="1"/>
          <p:nvPr/>
        </p:nvSpPr>
        <p:spPr>
          <a:xfrm>
            <a:off x="8292281" y="2346612"/>
            <a:ext cx="582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3500">
                <a:latin typeface="Lato"/>
                <a:ea typeface="Lato"/>
                <a:cs typeface="Lato"/>
                <a:sym typeface="Lato"/>
              </a:rPr>
              <a:t>4</a:t>
            </a:r>
            <a:endParaRPr b="1" sz="3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e9ffcf8ff0_0_10"/>
          <p:cNvSpPr/>
          <p:nvPr/>
        </p:nvSpPr>
        <p:spPr>
          <a:xfrm>
            <a:off x="10392934" y="2313443"/>
            <a:ext cx="792300" cy="792300"/>
          </a:xfrm>
          <a:prstGeom prst="ellipse">
            <a:avLst/>
          </a:prstGeom>
          <a:noFill/>
          <a:ln cap="flat" cmpd="sng" w="381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e9ffcf8ff0_0_10"/>
          <p:cNvSpPr/>
          <p:nvPr/>
        </p:nvSpPr>
        <p:spPr>
          <a:xfrm>
            <a:off x="9286267" y="2701458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2e9ffcf8ff0_0_10"/>
          <p:cNvSpPr txBox="1"/>
          <p:nvPr/>
        </p:nvSpPr>
        <p:spPr>
          <a:xfrm>
            <a:off x="10505581" y="2317287"/>
            <a:ext cx="5823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US" sz="3500">
                <a:latin typeface="Lato"/>
                <a:ea typeface="Lato"/>
                <a:cs typeface="Lato"/>
                <a:sym typeface="Lato"/>
              </a:rPr>
              <a:t>5</a:t>
            </a:r>
            <a:endParaRPr b="1" sz="3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9ffcf8ff0_0_10"/>
          <p:cNvSpPr txBox="1"/>
          <p:nvPr/>
        </p:nvSpPr>
        <p:spPr>
          <a:xfrm>
            <a:off x="2791431" y="3281111"/>
            <a:ext cx="2278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Formar un directorio inicial para indicar qué texto compartir en cada ocasión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g2e9ffcf8ff0_0_10"/>
          <p:cNvSpPr txBox="1"/>
          <p:nvPr/>
        </p:nvSpPr>
        <p:spPr>
          <a:xfrm>
            <a:off x="5117681" y="3281111"/>
            <a:ext cx="2278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Formar un plan para mi vida devocional en lo personal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2e9ffcf8ff0_0_10"/>
          <p:cNvSpPr txBox="1"/>
          <p:nvPr/>
        </p:nvSpPr>
        <p:spPr>
          <a:xfrm>
            <a:off x="7436381" y="3281111"/>
            <a:ext cx="2278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Hablar con mi familia acerca de estar en la palabra juntos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e9ffcf8ff0_0_10"/>
          <p:cNvSpPr txBox="1"/>
          <p:nvPr/>
        </p:nvSpPr>
        <p:spPr>
          <a:xfrm>
            <a:off x="9649681" y="3281111"/>
            <a:ext cx="2278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Lato"/>
                <a:ea typeface="Lato"/>
                <a:cs typeface="Lato"/>
                <a:sym typeface="Lato"/>
              </a:rPr>
              <a:t>Preparar una devoción final basada en un salmo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2023-11-29T19:33:05Z</dcterms:created>
  <dc:creator>Michele Pfeifer</dc:creator>
</cp:coreProperties>
</file>