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90" r:id="rId2"/>
    <p:sldId id="259" r:id="rId3"/>
    <p:sldId id="257" r:id="rId4"/>
    <p:sldId id="260" r:id="rId5"/>
    <p:sldId id="263" r:id="rId6"/>
    <p:sldId id="295" r:id="rId7"/>
    <p:sldId id="325" r:id="rId8"/>
    <p:sldId id="326" r:id="rId9"/>
    <p:sldId id="296" r:id="rId10"/>
    <p:sldId id="297" r:id="rId11"/>
    <p:sldId id="310" r:id="rId12"/>
    <p:sldId id="298" r:id="rId13"/>
    <p:sldId id="299" r:id="rId14"/>
    <p:sldId id="300" r:id="rId15"/>
    <p:sldId id="327" r:id="rId16"/>
    <p:sldId id="330" r:id="rId17"/>
    <p:sldId id="331" r:id="rId18"/>
    <p:sldId id="274" r:id="rId19"/>
    <p:sldId id="311" r:id="rId20"/>
    <p:sldId id="301" r:id="rId21"/>
    <p:sldId id="302" r:id="rId22"/>
    <p:sldId id="303" r:id="rId23"/>
    <p:sldId id="291" r:id="rId24"/>
    <p:sldId id="262" r:id="rId25"/>
    <p:sldId id="329" r:id="rId26"/>
    <p:sldId id="292" r:id="rId27"/>
    <p:sldId id="277" r:id="rId28"/>
    <p:sldId id="278" r:id="rId29"/>
    <p:sldId id="322" r:id="rId30"/>
    <p:sldId id="280" r:id="rId31"/>
    <p:sldId id="328" r:id="rId32"/>
    <p:sldId id="332" r:id="rId33"/>
    <p:sldId id="333" r:id="rId34"/>
    <p:sldId id="286" r:id="rId35"/>
    <p:sldId id="289" r:id="rId36"/>
  </p:sldIdLst>
  <p:sldSz cx="12192000" cy="6858000"/>
  <p:notesSz cx="6858000" cy="9144000"/>
  <p:embeddedFontLst>
    <p:embeddedFont>
      <p:font typeface="Lato" panose="020F0502020204030203" pitchFamily="34" charset="0"/>
      <p:regular r:id="rId38"/>
      <p:bold r:id="rId39"/>
      <p:italic r:id="rId40"/>
      <p:boldItalic r:id="rId41"/>
    </p:embeddedFont>
    <p:embeddedFont>
      <p:font typeface="Overlock" panose="02000506030000020004" pitchFamily="2"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236"/>
    <p:restoredTop sz="93981"/>
  </p:normalViewPr>
  <p:slideViewPr>
    <p:cSldViewPr snapToGrid="0">
      <p:cViewPr varScale="1">
        <p:scale>
          <a:sx n="91" d="100"/>
          <a:sy n="91" d="100"/>
        </p:scale>
        <p:origin x="20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ThPnCRTKBh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En nuestras lecciones anteriores vimos la maravillosa creación perfecta de Dios. Después de cada cosa que Dios creó escuchamos el veredicto de nuestro Dios santo y justo sobre ello diciendo: Todo es bueno en gran manera, o sea, perfecto.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veremos como pecado entró el mundo por la desobediencia de Adán y Eva y como nos afecta a nosotros también. Pero aun después de la caída, Dios no dejó su creación. Dio la promesa de traerles un Salvador.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árboles del jardín (v. 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fruto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árbol que está en medio del jardín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Hojas de higuera (v. 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Túnicas de pieles (v.21)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una espada encendida (v.24)</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el Jardín de Edén</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Después del día séptimo. No sabemos cuánto tiempo había pasado</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5. ¿Cuál es el problema?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serpiente viene tentada; la mujer y el hombre caen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t>
            </a:r>
            <a:r>
              <a:rPr lang="es-ES" sz="1200" u="sng" dirty="0">
                <a:solidFill>
                  <a:srgbClr val="000000"/>
                </a:solidFill>
                <a:effectLst/>
                <a:latin typeface="Calibri" panose="020F0502020204030204" pitchFamily="34" charset="0"/>
                <a:ea typeface="Times New Roman" panose="02020603050405020304" pitchFamily="18" charset="0"/>
              </a:rPr>
              <a:t>Es verdad</a:t>
            </a:r>
            <a:r>
              <a:rPr lang="es-ES" sz="1200" dirty="0">
                <a:solidFill>
                  <a:srgbClr val="000000"/>
                </a:solidFill>
                <a:effectLst/>
                <a:latin typeface="Calibri" panose="020F0502020204030204" pitchFamily="34" charset="0"/>
                <a:ea typeface="Times New Roman" panose="02020603050405020304" pitchFamily="18" charset="0"/>
              </a:rPr>
              <a:t> que Dios les dijo que no comieran de ningún árbol del jardín? (v. 1) Fueran tentados a cuestionar a Dios.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Pecado entro el mundo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En ese momento se les abrieron los ojos. (v.7)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Dolores en el parto y la dominación del hombre (v. 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Duro trabajo (v.17-18)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muerte (v.19)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Mujer y hombre fueron expulsado del jardín (v.23)</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Pues, sí. Dios da su palabra de resolver el problema con el que nacerá de la mujer y aplastará la cabeza de la serpiente.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Pondré enemistad entre tú y la mujer, y entre tu simiente y la de ella; su simiente te aplastará la cabeza, pero tú le morderás el talón. (v. 15)</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8e7fd72870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81" name="Google Shape;381;g28e7fd7287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0626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8923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c1ba269cb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 </a:t>
            </a:r>
            <a:endParaRPr lang="en-US" sz="1800" dirty="0">
              <a:effectLst/>
              <a:latin typeface="Times New Roman" panose="02020603050405020304" pitchFamily="18" charset="0"/>
              <a:ea typeface="Times New Roman" panose="02020603050405020304" pitchFamily="18" charset="0"/>
            </a:endParaRPr>
          </a:p>
          <a:p>
            <a:pPr marL="228600" lvl="0" indent="0" algn="l" rtl="0">
              <a:lnSpc>
                <a:spcPct val="100000"/>
              </a:lnSpc>
              <a:spcBef>
                <a:spcPts val="0"/>
              </a:spcBef>
              <a:spcAft>
                <a:spcPts val="600"/>
              </a:spcAft>
              <a:buClr>
                <a:schemeClr val="dk1"/>
              </a:buClr>
              <a:buSzPts val="1100"/>
              <a:buFont typeface="Arial"/>
              <a:buNone/>
            </a:pPr>
            <a:endParaRPr dirty="0"/>
          </a:p>
        </p:txBody>
      </p:sp>
      <p:sp>
        <p:nvSpPr>
          <p:cNvPr id="345" name="Google Shape;345;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hombre y la mujer pecaron, pero Dios promete un Salvador.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En Génesis 3 vemos el propósito de Satán a sembrar la duda en la mente de Eva para que desconfiara de Dios. Puso en duda el amor de Dios. Retrató al Señor, el dador de toda bendición, como a un ser egoísta y envidioso, en vez del Dios misericordioso y generoso. Satán nos tenta a nosotros de la misma manera diciendo que “Realmente Dios y su voluntad no son buenos.”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Dudamos la bondad de Dios. Dudamos la Palabra de Dios. Pecamos con incredulidad.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Deseamos lo que ha sido prohibido por Dios.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Adán, el señalado para ser la cabeza de la familia, abandonó su liderazgo y escuchó a su esposa en vez de a Dios.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Creemos la mentira “¡Ciertamente no morirás!” Muchos creen que el infierno no existe. O creen que al final todas las personas serán salvas y nadie será condenado.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Tenemos vergüenza y temor de Dios como Adán y Eva.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Echamos la culpa en otros como Adán y Eva.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Mi Padre y Creador, ¡qué triste es pensar cómo entró el pecado al mundo! Pero en tu amor, tú prometiste un Salvador del pecado. Soy un pecador, Padre, y creo que tu Hijo Jesús ha obedecido perfectamente tu santa voluntad en mi lugar y ha pagado el castigo por mi pecado. Perdóname, y ayúdame, por gratitud a ti, a vivir de una manera que te complace, mientras el Espíritu Santo me lleva a seguir a Jesús en mi camino al cielo. Amén.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v.8 Jehová Dios paseaba en el huerto…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Jehová: el Dios Salvador que vino amorosamente en busca de sus criaturas caídas y reveló la fidelidad de su amor.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el Creador cuya majestad había atacada por el pecado y quien había venido a señalarles su culpa.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v.15 Y pondré enemistad entre ti y la mujer, y entre tu simiente y la simiente suya; ésta te herirá en la cabeza, y tú le herirás en el talón.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les da la promesa de un Salvador quien vencería a Satanás por ellos y por nosotros.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 20 Eva en hebreo significa “vida.” Adán está mostrando su fe en la promesa de vida.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 21 Jehová hizo túnicas de pieles y los vistió.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 224 Echó el hombre afuera del jardín y puso querubines para guardar el árbol de la vida.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no quería que vivieran eternamente en cuerpos esclavizados por el pecado, como los condenados al infierno; esto habría hecho imposible la gran obra de restauración de Cristo. </a:t>
            </a:r>
            <a:endParaRPr lang="en-US" sz="12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quiere que confiemos en su palabra, que le obedezcamos.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Que use esta historia cuando la gente no entiende el pecado en el mundo, en sus familiares, dentro de sus propios corazones. Esta historia nos revela el origen, el ‘por qué’ existe el pecado. A la vez, deja en claro el gran plan del Dios amoroso para salvar a los pecadores.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2: Dios creó al hombre y a la mujer</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1:26-2:25.</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Times New Roman" panose="02020603050405020304" pitchFamily="18" charset="0"/>
              </a:rPr>
              <a:t>Practicar las preguntas de “Considerar” con un compañero.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Dar tres aspectos del matrimonio. </a:t>
            </a:r>
          </a:p>
          <a:p>
            <a:pPr marL="285750" marR="0" lvl="0" indent="-285750">
              <a:spcBef>
                <a:spcPts val="0"/>
              </a:spcBef>
              <a:spcAft>
                <a:spcPts val="0"/>
              </a:spcAft>
            </a:pPr>
            <a:endParaRPr lang="es-ES" sz="1800" dirty="0">
              <a:solidFill>
                <a:srgbClr val="000000"/>
              </a:solidFill>
              <a:effectLst/>
              <a:latin typeface="Calibri" panose="020F0502020204030204" pitchFamily="34" charset="0"/>
              <a:ea typeface="Times New Roman" panose="02020603050405020304" pitchFamily="18" charset="0"/>
            </a:endParaRPr>
          </a:p>
          <a:p>
            <a:pPr marL="285750" marR="0" lvl="0" indent="-28575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Considerar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estudiar cualquier historia bíblica, en un grupo o solo. Es la oración de Academia Cristo que ustedes las usen con sus propios familiares, conocidos y en un Grupo Sembrador (un grupo de evangelismo) un día.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c1ba269c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¿Por qué “Consolidar” es la última de las 4C?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Uno debe leer y entender la historia en completo ANTES de aplicarla a sus vidas.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Puede ser muy peligroso sacar un puntito de la historia sin entenderlo en contexto.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0"/>
              </a:spcAft>
              <a:buNone/>
            </a:pPr>
            <a:endParaRPr dirty="0"/>
          </a:p>
        </p:txBody>
      </p:sp>
      <p:sp>
        <p:nvSpPr>
          <p:cNvPr id="164" name="Google Shape;16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1712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¿Por qué son importante las preguntas de Consolidar?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Hacemos estas cuatro preguntas para dar firmeza, o aplicar la Palabra de Dios a nuestros corazones y a nuestras vidas.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Nos guían a usar la ley y evangelio correctamente en nuestras vidas.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r>
              <a:rPr lang="es-ES" sz="1800" dirty="0">
                <a:solidFill>
                  <a:srgbClr val="000000"/>
                </a:solidFill>
                <a:effectLst/>
                <a:latin typeface="Calibri" panose="020F0502020204030204" pitchFamily="34" charset="0"/>
                <a:ea typeface="Times New Roman" panose="02020603050405020304" pitchFamily="18" charset="0"/>
              </a:rPr>
              <a:t>Esta pregunta ayuda a comprender la historia identificando el punto clave.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r>
              <a:rPr lang="es-ES" sz="1800" dirty="0">
                <a:solidFill>
                  <a:srgbClr val="000000"/>
                </a:solidFill>
                <a:effectLst/>
                <a:latin typeface="Calibri" panose="020F0502020204030204" pitchFamily="34" charset="0"/>
                <a:ea typeface="Times New Roman" panose="02020603050405020304" pitchFamily="18" charset="0"/>
              </a:rPr>
              <a:t>La ley de Dios nos hace consientes del pecado.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hacía mí? </a:t>
            </a:r>
            <a:r>
              <a:rPr lang="es-ES" sz="1800" dirty="0">
                <a:solidFill>
                  <a:srgbClr val="000000"/>
                </a:solidFill>
                <a:effectLst/>
                <a:latin typeface="Calibri" panose="020F0502020204030204" pitchFamily="34" charset="0"/>
                <a:ea typeface="Times New Roman" panose="02020603050405020304" pitchFamily="18" charset="0"/>
              </a:rPr>
              <a:t>Con esta pregunta queremos identificar el ‘evangelio,’ las buenas noticias de la historia. Es lo que Dios ha hecho por nosotros – la salvación que nos da sobre nuestros enemigos (el pecado, la muerte y el diablo).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mí para poner en práctica su Palabra? </a:t>
            </a:r>
            <a:r>
              <a:rPr lang="es-ES" sz="1800" dirty="0">
                <a:solidFill>
                  <a:srgbClr val="000000"/>
                </a:solidFill>
                <a:effectLst/>
                <a:latin typeface="Calibri" panose="020F0502020204030204" pitchFamily="34" charset="0"/>
                <a:ea typeface="Times New Roman" panose="02020603050405020304" pitchFamily="18" charset="0"/>
              </a:rPr>
              <a:t>Es la aplicación.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73145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El Pecado Original o Heredado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Ven a un bebe recién nacido y decimos, ¡“Qué bonito! ¡Tan inocente es mi bebé! Es un angelito.” </a:t>
            </a: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 sentido es cierto eso y en qué sentido es una equivocación hablar así? </a:t>
            </a:r>
            <a:endParaRPr lang="en-US" sz="1800" dirty="0">
              <a:effectLst/>
              <a:latin typeface="Times New Roman" panose="02020603050405020304" pitchFamily="18" charset="0"/>
              <a:ea typeface="Times New Roman" panose="02020603050405020304" pitchFamily="18" charset="0"/>
            </a:endParaRPr>
          </a:p>
          <a:p>
            <a:pPr marL="0" lvl="0" indent="228600" algn="l" rtl="0">
              <a:spcBef>
                <a:spcPts val="0"/>
              </a:spcBef>
              <a:spcAft>
                <a:spcPts val="0"/>
              </a:spcAft>
              <a:buNone/>
            </a:pPr>
            <a:endParaRPr b="1" dirty="0">
              <a:solidFill>
                <a:schemeClr val="dk1"/>
              </a:solidFill>
              <a:latin typeface="Calibri"/>
              <a:ea typeface="Calibri"/>
              <a:cs typeface="Calibri"/>
              <a:sym typeface="Calibri"/>
            </a:endParaRPr>
          </a:p>
        </p:txBody>
      </p:sp>
      <p:sp>
        <p:nvSpPr>
          <p:cNvPr id="369" name="Google Shape;36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8e7fd72870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La Biblia nos dice que, desde el momento de la concepción, no somos el tipo de personas que Dios exige que seamos. </a:t>
            </a: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David confesó, “Mírame! ¡Yo fui formado en la maldad! ¡Mi madre me concibió en pecado!” Salmo 51:5 Este pecado ha sido llamado pecado original (pecado de la raíz). </a:t>
            </a: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latin typeface="Overlock"/>
                <a:ea typeface="Overlock"/>
                <a:cs typeface="Overlock"/>
                <a:sym typeface="Overlock"/>
              </a:rPr>
              <a:t>Romanos 3:12, “Todos se desviaron, a una se han corrompido. No hay quien haga lo bueno, ¡no hay ni siquiera uno!”</a:t>
            </a:r>
          </a:p>
          <a:p>
            <a:pPr marL="0" marR="0" lvl="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100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381" name="Google Shape;381;g28e7fd7287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ade6f91ee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Romanos 5:12 Por tanto, como el pecado entró en el mundo por un solo hombre, y por medio del pecado entró la muerte, así la muerte pasó a todos los hombres, por cuanto todos pecaron. </a:t>
            </a: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Aquí podemos ver el concepto del pecado como culpa hereditaria. </a:t>
            </a:r>
            <a:endParaRPr lang="en-US" sz="18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91" name="Google Shape;391;g2ade6f91e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US" dirty="0">
                <a:solidFill>
                  <a:schemeClr val="dk1"/>
                </a:solidFill>
                <a:latin typeface="Calibri"/>
                <a:ea typeface="Calibri"/>
                <a:cs typeface="Calibri"/>
                <a:sym typeface="Calibri"/>
              </a:rPr>
              <a:t>La Biblia </a:t>
            </a:r>
            <a:r>
              <a:rPr lang="en-US" dirty="0" err="1">
                <a:solidFill>
                  <a:schemeClr val="dk1"/>
                </a:solidFill>
                <a:latin typeface="Calibri"/>
                <a:ea typeface="Calibri"/>
                <a:cs typeface="Calibri"/>
                <a:sym typeface="Calibri"/>
              </a:rPr>
              <a:t>presenta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culpa </a:t>
            </a:r>
            <a:r>
              <a:rPr lang="en-US" dirty="0" err="1">
                <a:solidFill>
                  <a:schemeClr val="dk1"/>
                </a:solidFill>
                <a:latin typeface="Calibri"/>
                <a:ea typeface="Calibri"/>
                <a:cs typeface="Calibri"/>
                <a:sym typeface="Calibri"/>
              </a:rPr>
              <a:t>hereditaria</a:t>
            </a:r>
            <a:r>
              <a:rPr lang="en-US" dirty="0">
                <a:solidFill>
                  <a:schemeClr val="dk1"/>
                </a:solidFill>
                <a:latin typeface="Calibri"/>
                <a:ea typeface="Calibri"/>
                <a:cs typeface="Calibri"/>
                <a:sym typeface="Calibri"/>
              </a:rPr>
              <a:t>. </a:t>
            </a:r>
          </a:p>
          <a:p>
            <a:pPr marL="0" lvl="0" indent="0" algn="l" rtl="0">
              <a:spcBef>
                <a:spcPts val="0"/>
              </a:spcBef>
              <a:spcAft>
                <a:spcPts val="1000"/>
              </a:spcAft>
              <a:buNone/>
            </a:pPr>
            <a:endParaRPr lang="en-US" dirty="0">
              <a:solidFill>
                <a:schemeClr val="dk1"/>
              </a:solidFill>
              <a:latin typeface="Calibri"/>
              <a:ea typeface="Calibri"/>
              <a:cs typeface="Calibri"/>
              <a:sym typeface="Calibri"/>
            </a:endParaRPr>
          </a:p>
          <a:p>
            <a:pPr marL="0" lvl="0" indent="0" algn="l" rtl="0">
              <a:spcBef>
                <a:spcPts val="0"/>
              </a:spcBef>
              <a:spcAft>
                <a:spcPts val="1000"/>
              </a:spcAft>
              <a:buNone/>
            </a:pPr>
            <a:r>
              <a:rPr lang="en-US" dirty="0" err="1">
                <a:solidFill>
                  <a:schemeClr val="dk1"/>
                </a:solidFill>
                <a:latin typeface="Calibri"/>
                <a:ea typeface="Calibri"/>
                <a:cs typeface="Calibri"/>
                <a:sym typeface="Calibri"/>
              </a:rPr>
              <a:t>Cada</a:t>
            </a:r>
            <a:r>
              <a:rPr lang="en-US" dirty="0">
                <a:solidFill>
                  <a:schemeClr val="dk1"/>
                </a:solidFill>
                <a:latin typeface="Calibri"/>
                <a:ea typeface="Calibri"/>
                <a:cs typeface="Calibri"/>
                <a:sym typeface="Calibri"/>
              </a:rPr>
              <a:t> persona,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virtud</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entrada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raza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humana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cae</a:t>
            </a:r>
            <a:r>
              <a:rPr lang="en-US" dirty="0">
                <a:solidFill>
                  <a:schemeClr val="dk1"/>
                </a:solidFill>
                <a:latin typeface="Calibri"/>
                <a:ea typeface="Calibri"/>
                <a:cs typeface="Calibri"/>
                <a:sym typeface="Calibri"/>
              </a:rPr>
              <a:t> bajo la </a:t>
            </a:r>
            <a:r>
              <a:rPr lang="en-US" dirty="0" err="1">
                <a:solidFill>
                  <a:schemeClr val="dk1"/>
                </a:solidFill>
                <a:latin typeface="Calibri"/>
                <a:ea typeface="Calibri"/>
                <a:cs typeface="Calibri"/>
                <a:sym typeface="Calibri"/>
              </a:rPr>
              <a:t>condenación</a:t>
            </a:r>
            <a:r>
              <a:rPr lang="en-US" dirty="0">
                <a:solidFill>
                  <a:schemeClr val="dk1"/>
                </a:solidFill>
                <a:latin typeface="Calibri"/>
                <a:ea typeface="Calibri"/>
                <a:cs typeface="Calibri"/>
                <a:sym typeface="Calibri"/>
              </a:rPr>
              <a:t> que Dios </a:t>
            </a:r>
            <a:r>
              <a:rPr lang="en-US" dirty="0" err="1">
                <a:solidFill>
                  <a:schemeClr val="dk1"/>
                </a:solidFill>
                <a:latin typeface="Calibri"/>
                <a:ea typeface="Calibri"/>
                <a:cs typeface="Calibri"/>
                <a:sym typeface="Calibri"/>
              </a:rPr>
              <a:t>pronunció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Adán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primer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p>
          <a:p>
            <a:pPr marL="0" lvl="0" indent="0" algn="l" rtl="0">
              <a:spcBef>
                <a:spcPts val="0"/>
              </a:spcBef>
              <a:spcAft>
                <a:spcPts val="1000"/>
              </a:spcAft>
              <a:buNone/>
            </a:pPr>
            <a:endParaRPr lang="en-US" dirty="0">
              <a:solidFill>
                <a:schemeClr val="dk1"/>
              </a:solidFill>
              <a:latin typeface="Calibri"/>
              <a:ea typeface="Calibri"/>
              <a:cs typeface="Calibri"/>
              <a:sym typeface="Calibri"/>
            </a:endParaRPr>
          </a:p>
          <a:p>
            <a:pPr marL="0" lvl="0" indent="0" algn="l" rtl="0">
              <a:spcBef>
                <a:spcPts val="0"/>
              </a:spcBef>
              <a:spcAft>
                <a:spcPts val="1000"/>
              </a:spcAft>
              <a:buNone/>
            </a:pPr>
            <a:r>
              <a:rPr lang="en-US" dirty="0">
                <a:solidFill>
                  <a:schemeClr val="dk1"/>
                </a:solidFill>
                <a:latin typeface="Calibri"/>
                <a:ea typeface="Calibri"/>
                <a:cs typeface="Calibri"/>
                <a:sym typeface="Calibri"/>
              </a:rPr>
              <a:t>Pablo </a:t>
            </a:r>
            <a:r>
              <a:rPr lang="en-US" dirty="0" err="1">
                <a:solidFill>
                  <a:schemeClr val="dk1"/>
                </a:solidFill>
                <a:latin typeface="Calibri"/>
                <a:ea typeface="Calibri"/>
                <a:cs typeface="Calibri"/>
                <a:sym typeface="Calibri"/>
              </a:rPr>
              <a:t>escribió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sola </a:t>
            </a:r>
            <a:r>
              <a:rPr lang="en-US" dirty="0" err="1">
                <a:solidFill>
                  <a:schemeClr val="dk1"/>
                </a:solidFill>
                <a:latin typeface="Calibri"/>
                <a:ea typeface="Calibri"/>
                <a:cs typeface="Calibri"/>
                <a:sym typeface="Calibri"/>
              </a:rPr>
              <a:t>transgresión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causó</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condenación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Romanos</a:t>
            </a:r>
            <a:r>
              <a:rPr lang="en-US" dirty="0">
                <a:solidFill>
                  <a:schemeClr val="dk1"/>
                </a:solidFill>
                <a:latin typeface="Calibri"/>
                <a:ea typeface="Calibri"/>
                <a:cs typeface="Calibri"/>
                <a:sym typeface="Calibri"/>
              </a:rPr>
              <a:t> 5:18, NVI). </a:t>
            </a:r>
          </a:p>
          <a:p>
            <a:pPr marL="0" lvl="0" indent="0" algn="l" rtl="0">
              <a:spcBef>
                <a:spcPts val="0"/>
              </a:spcBef>
              <a:spcAft>
                <a:spcPts val="1000"/>
              </a:spcAft>
              <a:buNone/>
            </a:pPr>
            <a:endParaRPr lang="en-US" dirty="0">
              <a:solidFill>
                <a:schemeClr val="dk1"/>
              </a:solidFill>
              <a:latin typeface="Calibri"/>
              <a:ea typeface="Calibri"/>
              <a:cs typeface="Calibri"/>
              <a:sym typeface="Calibri"/>
            </a:endParaRPr>
          </a:p>
          <a:p>
            <a:pPr marL="0" lvl="0" indent="0" algn="l" rtl="0">
              <a:spcBef>
                <a:spcPts val="0"/>
              </a:spcBef>
              <a:spcAft>
                <a:spcPts val="1000"/>
              </a:spcAft>
              <a:buNone/>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condenación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Adán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pasan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cada</a:t>
            </a:r>
            <a:r>
              <a:rPr lang="en-US" dirty="0">
                <a:solidFill>
                  <a:schemeClr val="dk1"/>
                </a:solidFill>
                <a:latin typeface="Calibri"/>
                <a:ea typeface="Calibri"/>
                <a:cs typeface="Calibri"/>
                <a:sym typeface="Calibri"/>
              </a:rPr>
              <a:t> persona </a:t>
            </a:r>
            <a:r>
              <a:rPr lang="en-US" dirty="0" err="1">
                <a:solidFill>
                  <a:schemeClr val="dk1"/>
                </a:solidFill>
                <a:latin typeface="Calibri"/>
                <a:ea typeface="Calibri"/>
                <a:cs typeface="Calibri"/>
                <a:sym typeface="Calibri"/>
              </a:rPr>
              <a:t>nacida</a:t>
            </a:r>
            <a:r>
              <a:rPr lang="en-US" dirty="0">
                <a:solidFill>
                  <a:schemeClr val="dk1"/>
                </a:solidFill>
                <a:latin typeface="Calibri"/>
                <a:ea typeface="Calibri"/>
                <a:cs typeface="Calibri"/>
                <a:sym typeface="Calibri"/>
              </a:rPr>
              <a:t> de padre y </a:t>
            </a:r>
            <a:r>
              <a:rPr lang="en-US" dirty="0" err="1">
                <a:solidFill>
                  <a:schemeClr val="dk1"/>
                </a:solidFill>
                <a:latin typeface="Calibri"/>
                <a:ea typeface="Calibri"/>
                <a:cs typeface="Calibri"/>
                <a:sym typeface="Calibri"/>
              </a:rPr>
              <a:t>madre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venir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estamos</a:t>
            </a:r>
            <a:r>
              <a:rPr lang="en-US" dirty="0">
                <a:solidFill>
                  <a:schemeClr val="dk1"/>
                </a:solidFill>
                <a:latin typeface="Calibri"/>
                <a:ea typeface="Calibri"/>
                <a:cs typeface="Calibri"/>
                <a:sym typeface="Calibri"/>
              </a:rPr>
              <a:t> bajo la </a:t>
            </a:r>
            <a:r>
              <a:rPr lang="en-US" dirty="0" err="1">
                <a:solidFill>
                  <a:schemeClr val="dk1"/>
                </a:solidFill>
                <a:latin typeface="Calibri"/>
                <a:ea typeface="Calibri"/>
                <a:cs typeface="Calibri"/>
                <a:sym typeface="Calibri"/>
              </a:rPr>
              <a:t>ira</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Adán</a:t>
            </a:r>
            <a:r>
              <a:rPr lang="en-US" dirty="0">
                <a:solidFill>
                  <a:schemeClr val="dk1"/>
                </a:solidFill>
                <a:latin typeface="Calibri"/>
                <a:ea typeface="Calibri"/>
                <a:cs typeface="Calibri"/>
                <a:sym typeface="Calibri"/>
              </a:rPr>
              <a:t> ha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cargado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cuenta</a:t>
            </a:r>
            <a:r>
              <a:rPr lang="en-US" dirty="0">
                <a:solidFill>
                  <a:schemeClr val="dk1"/>
                </a:solidFill>
                <a:latin typeface="Calibri"/>
                <a:ea typeface="Calibri"/>
                <a:cs typeface="Calibri"/>
                <a:sym typeface="Calibri"/>
              </a:rPr>
              <a:t> (Ef. 2:3). </a:t>
            </a:r>
          </a:p>
          <a:p>
            <a:pPr marL="0" lvl="0" indent="0" algn="l" rtl="0">
              <a:spcBef>
                <a:spcPts val="0"/>
              </a:spcBef>
              <a:spcAft>
                <a:spcPts val="1000"/>
              </a:spcAft>
              <a:buNone/>
            </a:pPr>
            <a:endParaRPr lang="en-US" dirty="0">
              <a:solidFill>
                <a:schemeClr val="dk1"/>
              </a:solidFill>
              <a:latin typeface="Calibri"/>
              <a:ea typeface="Calibri"/>
              <a:cs typeface="Calibri"/>
              <a:sym typeface="Calibri"/>
            </a:endParaRPr>
          </a:p>
        </p:txBody>
      </p:sp>
      <p:sp>
        <p:nvSpPr>
          <p:cNvPr id="401" name="Google Shape;40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ade6f91ee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Romanos 5:12 Por tanto, como el pecado entró en el mundo por un solo hombre, y por medio del pecado entró la muerte, así la muerte pasó a todos los hombres, por cuanto todos pecaron. </a:t>
            </a: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Aquí podemos ver el concepto del pecado como culpa hereditaria. </a:t>
            </a:r>
            <a:endParaRPr lang="en-US" sz="18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91" name="Google Shape;391;g2ade6f91e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0813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ade6f91ee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lvl="1" indent="0" algn="l" rtl="0">
              <a:spcBef>
                <a:spcPts val="0"/>
              </a:spcBef>
              <a:spcAft>
                <a:spcPts val="1000"/>
              </a:spcAft>
              <a:buClr>
                <a:schemeClr val="dk1"/>
              </a:buClr>
              <a:buSzPts val="1100"/>
              <a:buFontTx/>
              <a:buNone/>
            </a:pPr>
            <a:r>
              <a:rPr lang="en-US" dirty="0" err="1">
                <a:solidFill>
                  <a:schemeClr val="dk1"/>
                </a:solidFill>
                <a:latin typeface="Calibri"/>
                <a:ea typeface="Calibri"/>
                <a:cs typeface="Calibri"/>
                <a:sym typeface="Calibri"/>
              </a:rPr>
              <a:t>Comunión</a:t>
            </a:r>
            <a:r>
              <a:rPr lang="en-US" dirty="0">
                <a:solidFill>
                  <a:schemeClr val="dk1"/>
                </a:solidFill>
                <a:latin typeface="Calibri"/>
                <a:ea typeface="Calibri"/>
                <a:cs typeface="Calibri"/>
                <a:sym typeface="Calibri"/>
              </a:rPr>
              <a:t> perfecta con Dios de nuevo. </a:t>
            </a:r>
            <a:endParaRPr dirty="0">
              <a:solidFill>
                <a:schemeClr val="dk1"/>
              </a:solidFill>
              <a:latin typeface="Calibri"/>
              <a:ea typeface="Calibri"/>
              <a:cs typeface="Calibri"/>
              <a:sym typeface="Calibri"/>
            </a:endParaRPr>
          </a:p>
        </p:txBody>
      </p:sp>
      <p:sp>
        <p:nvSpPr>
          <p:cNvPr id="391" name="Google Shape;391;g2ade6f91e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0231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ade6f91ee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91" name="Google Shape;391;g2ade6f91e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8179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Lección 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https://www.youtube.com/watch?v=ThPnCRTKBhg</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Leer la historia de Génesis 6-9:17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del Lección 3.</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3: Adán y Eva Pecan</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3:1-24.</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Analizar la importancia de las preguntas de “Consolidar”.</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Definir el pecado original.</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0000"/>
                </a:solidFill>
                <a:effectLst/>
                <a:latin typeface="Calibri" panose="020F0502020204030204" pitchFamily="34" charset="0"/>
                <a:ea typeface="Times New Roman" panose="02020603050405020304" pitchFamily="18" charset="0"/>
              </a:rPr>
              <a:t> </a:t>
            </a: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Nuestro Captar de hoy día es la pregunta de nuestra tarea: </a:t>
            </a:r>
            <a:r>
              <a:rPr lang="es-ES" sz="1800" b="1" dirty="0">
                <a:effectLst/>
                <a:latin typeface="Calibri" panose="020F0502020204030204" pitchFamily="34" charset="0"/>
                <a:ea typeface="Times New Roman" panose="02020603050405020304" pitchFamily="18" charset="0"/>
              </a:rPr>
              <a:t>En esta historia vamos a ver la caída en el pecado. ¿En qué aspectos cambió el mundo a partir de ese momento? Hagan una comparación entre el mundo ANTES y DESPUES de la caída en pecado.</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Pide que los estudiantes comparten sus respuestas en voz alto o por chat. </a:t>
            </a:r>
            <a:endParaRPr lang="en-US" sz="1800" i="1" dirty="0">
              <a:solidFill>
                <a:srgbClr val="00B05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Antes: Perfectos; Después: pecaminosos, sin posibilidad de ser perfectos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Antes: Vivirían para siempre, inmortales; Después: mortales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Antes: El trabajo era algo de gozo; Después: dolor en el parto para las mujeres y un deseo no sano para su marido, El hombre iba sufrir en su trabajo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Antes: una creación perfecta en pura armonía; Después: La creación fue corrompida (calamidades, enfermedades, muerte.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s-ES" sz="1800" b="1" dirty="0">
                <a:effectLst/>
                <a:latin typeface="Calibri" panose="020F0502020204030204" pitchFamily="34" charset="0"/>
                <a:ea typeface="Calibri" panose="020F0502020204030204" pitchFamily="34" charset="0"/>
                <a:cs typeface="Calibri" panose="020F0502020204030204" pitchFamily="34" charset="0"/>
              </a:rPr>
              <a:t>Génesis 3:1-24 (Reina Valera Contemporánea)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3 La serpiente era el animal más astuto de todos los que Dios el Señor había creado. Así que le dijo a la mujer: «¿Así que Dios les ha dicho a ustedes que no coman de ningún árbol del huerto?»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 La mujer le respondió a la serpiente: «Podemos comer del fruto de los árboles del huerto, 3 pero Dios nos dijo: “No coman del fruto del árbol que está en medio del huerto, ni lo toquen. De lo contrario, morirán.”»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4 Entonces la serpiente le dijo a la mujer: «No morirán. 5 Dios bien sabe que el día que ustedes coman de él, se les abrirán los ojos, y serán como Dios, conocedores del bien y del mal.»</a:t>
            </a:r>
          </a:p>
          <a:p>
            <a:pPr marL="0" marR="0" indent="0">
              <a:spcBef>
                <a:spcPts val="0"/>
              </a:spcBef>
              <a:spcAft>
                <a:spcPts val="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6 La mujer vio que el árbol era bueno para comer, apetecible a los ojos, y codiciable para alcanzar la sabiduría. Tomó entonces uno de sus frutos, y lo comió; y le dio a su marido, que estaba con ella, y él también comió. 7 En ese instante se les abrieron los ojos a los dos, y se dieron cuenta de que estaban desnudos; entonces tejieron hojas de higuera y se cubrieron con ellas.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8 El hombre y su mujer oyeron la voz de Dios el Señor, que iba y venía por el huerto, con el viento del día; entonces corrieron a esconderse entre los árboles del huerto, para huir de la presencia de Dios el Señor. 9 Pero Dios el Señor llamó al hombre y le dijo: «¿Dónde andas?»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10 Y él respondió: «Oí tu voz en el huerto, y tuve miedo, pues estoy desnudo. Por eso me escondí.»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11 Dios le dijo: «¿Y quién te dijo que estás desnudo? ¿Acaso has comido del árbol del que yo te ordené que no comieras?»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12 Y el hombre respondió: «La mujer que me diste por compañera fue quien me dio del árbol, y yo comí.»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13 Entonces Dios el Señor le dijo a la mujer: «¿Qué es lo que has hecho?»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la mujer dijo: «La serpiente me engañó, y yo comí.»</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14 Dios el Señor dijo entonces a la serpiente: «Por esto que has hecho, ¡maldita seas entre todas las bestias y entre todos los animales del campo! ¡Te arrastrarás sobre tu vientre, y polvo comerás todos los días de tu vida! 15 Yo pondré enemistad entre la mujer y tú, y entre su descendencia y tu descendencia; ella te herirá en la cabeza, y tú le herirás en el talón.»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16 A la mujer le dijo: «Aumentaré en gran manera los dolores cuando des a luz tus hijos. Tu deseo te llevará a tu marido, y él te dominará.»</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17 Al hombre le dijo: «Puesto que accediste a lo que te dijo tu mujer, y comiste del árbol de que te ordené que no comieras, maldita será la tierra por tu causa; con dolor comerás de ella todos los días de tu vida. 18 Te producirá espinos y cardos, y comerás hierbas del campo. 19 Comerás el pan con el sudor de tu frente, hasta que vuelvas a la tierra, pues de ella fuiste tomado; porque polvo eres, y al polvo volverás.»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686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20 El nombre que Adán le dio a su mujer fue Eva, porque ella fue la madre de todos los vivientes. 21 Luego Dios el Señor hizo túnicas de pieles para vestir al hombre y a su mujer. 22 Y Dios el Señor dijo: «Ahora el hombre es como uno de nosotros, pues conoce el bien y el mal. No vaya a ser que extienda la mano, y tome también del árbol de la vida, y coma, y viva para siempre.»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23 Entonces el Señor lo sacó del huerto de Edén, para que cultivara la tierra, de la cual fue tomado. 24 Echó fuera al hombre, y al oriente del huerto de Edén puso querubines, y una espada encendida que giraba hacia todos lados, para resguardar el camino del árbol de la vida.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12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1. </a:t>
            </a:r>
            <a:r>
              <a:rPr lang="es-ES" sz="18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Satán/La serpiente (v.1)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Satán eligió este animal como instrumento para insertar una cuña entre Dios y sus hijos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El Señor Jesús identificó la fuerza demoníaca en la serpiente cuando dijo a sus opositores judíos en Juan 8:44: “Ustedes son de su padre el diablo, y quieren cumplir con los deseos de su padre, quien desde el principio ha sido un homicida. No se mantiene en la verdad, porque no hay verdad en él. Cuando habla mentira, habla de lo que les es propio; porque es mentiroso y padre de la mentira.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Apocalipsis 12:9 y Apocalipsis 20:2 llaman a Satán “la serpiente antigua”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Dios el Señor (v.1)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La mujer (v.1)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El hombre (v.6)</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Querubines (v.24)</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5" name="Picture 4" descr="A book open with a tree in the background&#10;&#10;Description automatically generated with low confidence">
            <a:extLst>
              <a:ext uri="{FF2B5EF4-FFF2-40B4-BE49-F238E27FC236}">
                <a16:creationId xmlns:a16="http://schemas.microsoft.com/office/drawing/2014/main" id="{E4A227E8-7FB5-9E93-268F-27831EC50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5184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4041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3755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4898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g28e7fd72870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6" name="Google Shape;386;g28e7fd72870_0_2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87" name="Google Shape;387;g28e7fd72870_0_23"/>
          <p:cNvSpPr txBox="1"/>
          <p:nvPr/>
        </p:nvSpPr>
        <p:spPr>
          <a:xfrm>
            <a:off x="3602241" y="1827627"/>
            <a:ext cx="7939573" cy="4585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4400" dirty="0">
                <a:solidFill>
                  <a:srgbClr val="000000"/>
                </a:solidFill>
                <a:effectLst/>
                <a:latin typeface="Calibri" panose="020F0502020204030204" pitchFamily="34" charset="0"/>
                <a:ea typeface="Times New Roman" panose="02020603050405020304" pitchFamily="18" charset="0"/>
              </a:rPr>
              <a:t>Pondré enemistad entre tú y la mujer, y entre tu simiente y la de ella; su simiente te aplastará la cabeza, pero tú le morderás el talón. </a:t>
            </a:r>
          </a:p>
          <a:p>
            <a:pPr marL="0" marR="0" lvl="0" indent="0" algn="l" rtl="0">
              <a:lnSpc>
                <a:spcPct val="100000"/>
              </a:lnSpc>
              <a:spcBef>
                <a:spcPts val="0"/>
              </a:spcBef>
              <a:spcAft>
                <a:spcPts val="0"/>
              </a:spcAft>
              <a:buClr>
                <a:srgbClr val="000000"/>
              </a:buClr>
              <a:buSzPts val="3600"/>
              <a:buFont typeface="Arial"/>
              <a:buNone/>
            </a:pPr>
            <a:endParaRPr lang="es-ES" sz="4400" i="1" dirty="0">
              <a:latin typeface="Calibri" panose="020F0502020204030204" pitchFamily="34" charset="0"/>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2800" b="0" i="1" u="none" strike="noStrike" cap="none" dirty="0" err="1">
                <a:solidFill>
                  <a:schemeClr val="dk1"/>
                </a:solidFill>
                <a:latin typeface="Lato"/>
                <a:ea typeface="Lato"/>
                <a:cs typeface="Lato"/>
                <a:sym typeface="Lato"/>
              </a:rPr>
              <a:t>Génesis</a:t>
            </a:r>
            <a:r>
              <a:rPr lang="en-US" sz="2800" b="0" i="1" u="none" strike="noStrike" cap="none" dirty="0">
                <a:solidFill>
                  <a:schemeClr val="dk1"/>
                </a:solidFill>
                <a:latin typeface="Lato"/>
                <a:ea typeface="Lato"/>
                <a:cs typeface="Lato"/>
                <a:sym typeface="Lato"/>
              </a:rPr>
              <a:t> 3:15</a:t>
            </a:r>
            <a:endParaRPr sz="2800" b="0" i="1" u="none" strike="noStrike" cap="none" dirty="0">
              <a:solidFill>
                <a:schemeClr val="dk1"/>
              </a:solidFill>
              <a:latin typeface="Lato"/>
              <a:ea typeface="Lato"/>
              <a:cs typeface="Lato"/>
              <a:sym typeface="Lato"/>
            </a:endParaRPr>
          </a:p>
        </p:txBody>
      </p:sp>
      <p:pic>
        <p:nvPicPr>
          <p:cNvPr id="388" name="Google Shape;388;g28e7fd72870_0_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524808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3:15 - Full of Eyes">
            <a:extLst>
              <a:ext uri="{FF2B5EF4-FFF2-40B4-BE49-F238E27FC236}">
                <a16:creationId xmlns:a16="http://schemas.microsoft.com/office/drawing/2014/main" id="{1553AD67-9AE3-1BED-13C2-73727E55D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4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ry &amp; Eve – Scott Erickson Art Shop">
            <a:extLst>
              <a:ext uri="{FF2B5EF4-FFF2-40B4-BE49-F238E27FC236}">
                <a16:creationId xmlns:a16="http://schemas.microsoft.com/office/drawing/2014/main" id="{A3844B7D-1EA9-690E-A0CB-C575B0543C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09" r="6229" b="13132"/>
          <a:stretch/>
        </p:blipFill>
        <p:spPr bwMode="auto">
          <a:xfrm>
            <a:off x="3082276" y="163896"/>
            <a:ext cx="6027447" cy="653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996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48" name="Google Shape;348;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888"/>
              <a:buFont typeface="Arial"/>
              <a:buNone/>
            </a:pPr>
            <a:r>
              <a:rPr lang="en-US" sz="3888" dirty="0" err="1">
                <a:solidFill>
                  <a:schemeClr val="dk1"/>
                </a:solidFill>
                <a:latin typeface="Lato"/>
                <a:ea typeface="Lato"/>
                <a:cs typeface="Lato"/>
                <a:sym typeface="Lato"/>
              </a:rPr>
              <a:t>Génesis</a:t>
            </a:r>
            <a:r>
              <a:rPr lang="en-US" sz="3888" dirty="0">
                <a:solidFill>
                  <a:schemeClr val="dk1"/>
                </a:solidFill>
                <a:latin typeface="Lato"/>
                <a:ea typeface="Lato"/>
                <a:cs typeface="Lato"/>
                <a:sym typeface="Lato"/>
              </a:rPr>
              <a:t> 3:1-24</a:t>
            </a:r>
            <a:endParaRPr sz="4800" b="0" i="0" u="none" strike="noStrike" cap="none" dirty="0">
              <a:solidFill>
                <a:schemeClr val="dk1"/>
              </a:solidFill>
              <a:latin typeface="Lato"/>
              <a:ea typeface="Lato"/>
              <a:cs typeface="Lato"/>
              <a:sym typeface="Lato"/>
            </a:endParaRPr>
          </a:p>
        </p:txBody>
      </p:sp>
      <p:sp>
        <p:nvSpPr>
          <p:cNvPr id="351" name="Google Shape;351;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ac1ba269cb_0_3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53" name="Google Shape;353;g2ac1ba269cb_0_35"/>
          <p:cNvPicPr preferRelativeResize="0"/>
          <p:nvPr/>
        </p:nvPicPr>
        <p:blipFill rotWithShape="1">
          <a:blip r:embed="rId4">
            <a:alphaModFix/>
          </a:blip>
          <a:srcRect l="4044" r="4044"/>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54" name="Google Shape;354;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1:26-2:25)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3:1-24</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tx1"/>
                  </a:solidFill>
                  <a:latin typeface="Lato"/>
                  <a:ea typeface="Lato"/>
                  <a:cs typeface="Lato"/>
                  <a:sym typeface="Lato"/>
                </a:rPr>
                <a:t>Analizar</a:t>
              </a:r>
              <a:r>
                <a:rPr lang="en-US" sz="2800" b="0" i="0" u="none" strike="noStrike" cap="none" dirty="0">
                  <a:solidFill>
                    <a:schemeClr val="tx1"/>
                  </a:solidFill>
                  <a:latin typeface="Lato"/>
                  <a:ea typeface="Lato"/>
                  <a:cs typeface="Lato"/>
                  <a:sym typeface="Lato"/>
                </a:rPr>
                <a:t> la </a:t>
              </a:r>
              <a:r>
                <a:rPr lang="en-US" sz="2800" b="0" i="0" u="none" strike="noStrike" cap="none" dirty="0" err="1">
                  <a:solidFill>
                    <a:schemeClr val="tx1"/>
                  </a:solidFill>
                  <a:latin typeface="Lato"/>
                  <a:ea typeface="Lato"/>
                  <a:cs typeface="Lato"/>
                  <a:sym typeface="Lato"/>
                </a:rPr>
                <a:t>importancia</a:t>
              </a:r>
              <a:r>
                <a:rPr lang="en-US" sz="2800" b="0" i="0" u="none" strike="noStrike" cap="none" dirty="0">
                  <a:solidFill>
                    <a:schemeClr val="tx1"/>
                  </a:solidFill>
                  <a:latin typeface="Lato"/>
                  <a:ea typeface="Lato"/>
                  <a:cs typeface="Lato"/>
                  <a:sym typeface="Lato"/>
                </a:rPr>
                <a:t> de las </a:t>
              </a:r>
              <a:r>
                <a:rPr lang="en-US" sz="2800" b="0" i="0" u="none" strike="noStrike" cap="none" dirty="0" err="1">
                  <a:solidFill>
                    <a:schemeClr val="tx1"/>
                  </a:solidFill>
                  <a:latin typeface="Lato"/>
                  <a:ea typeface="Lato"/>
                  <a:cs typeface="Lato"/>
                  <a:sym typeface="Lato"/>
                </a:rPr>
                <a:t>preguntas</a:t>
              </a:r>
              <a:r>
                <a:rPr lang="en-US" sz="2800" b="0" i="0" u="none" strike="noStrike" cap="none" dirty="0">
                  <a:solidFill>
                    <a:schemeClr val="tx1"/>
                  </a:solidFill>
                  <a:latin typeface="Lato"/>
                  <a:ea typeface="Lato"/>
                  <a:cs typeface="Lato"/>
                  <a:sym typeface="Lato"/>
                </a:rPr>
                <a:t> de “</a:t>
              </a:r>
              <a:r>
                <a:rPr lang="en-US" sz="2800" b="0" i="0" u="none" strike="noStrike" cap="none" dirty="0" err="1">
                  <a:solidFill>
                    <a:schemeClr val="tx1"/>
                  </a:solidFill>
                  <a:latin typeface="Lato"/>
                  <a:ea typeface="Lato"/>
                  <a:cs typeface="Lato"/>
                  <a:sym typeface="Lato"/>
                </a:rPr>
                <a:t>Consolidar</a:t>
              </a:r>
              <a:r>
                <a:rPr lang="en-US" sz="2800" b="0" i="0" u="none" strike="noStrike" cap="none" dirty="0">
                  <a:solidFill>
                    <a:schemeClr val="tx1"/>
                  </a:solidFill>
                  <a:latin typeface="Lato"/>
                  <a:ea typeface="Lato"/>
                  <a:cs typeface="Lato"/>
                  <a:sym typeface="Lato"/>
                </a:rPr>
                <a:t>”.</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Definir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pecado</a:t>
              </a:r>
              <a:r>
                <a:rPr lang="en-US" sz="2800" dirty="0">
                  <a:solidFill>
                    <a:schemeClr val="lt1"/>
                  </a:solidFill>
                  <a:latin typeface="Lato"/>
                  <a:ea typeface="Lato"/>
                  <a:cs typeface="Lato"/>
                  <a:sym typeface="Lato"/>
                </a:rPr>
                <a:t> original.</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8" name="Google Shape;168;g2ac1ba269cb_0_0"/>
          <p:cNvGrpSpPr/>
          <p:nvPr/>
        </p:nvGrpSpPr>
        <p:grpSpPr>
          <a:xfrm>
            <a:off x="4073242" y="545190"/>
            <a:ext cx="5958205" cy="5415279"/>
            <a:chOff x="1084897" y="1693"/>
            <a:chExt cx="5958205" cy="5415279"/>
          </a:xfrm>
        </p:grpSpPr>
        <p:sp>
          <p:nvSpPr>
            <p:cNvPr id="169" name="Google Shape;16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0" name="Google Shape;17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CAPTAR</a:t>
              </a:r>
              <a:endParaRPr sz="4200" b="0" i="0" u="none" strike="noStrike" cap="none">
                <a:solidFill>
                  <a:schemeClr val="dk1"/>
                </a:solidFill>
                <a:latin typeface="Lato"/>
                <a:ea typeface="Lato"/>
                <a:cs typeface="Lato"/>
                <a:sym typeface="Lato"/>
              </a:endParaRPr>
            </a:p>
          </p:txBody>
        </p:sp>
        <p:sp>
          <p:nvSpPr>
            <p:cNvPr id="171" name="Google Shape;17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2" name="Google Shape;17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3" name="Google Shape;17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CONTAR</a:t>
              </a:r>
              <a:endParaRPr sz="4200" b="0" i="0" u="none" strike="noStrike" cap="none">
                <a:solidFill>
                  <a:srgbClr val="000000"/>
                </a:solidFill>
                <a:latin typeface="Lato"/>
                <a:ea typeface="Lato"/>
                <a:cs typeface="Lato"/>
                <a:sym typeface="Lato"/>
              </a:endParaRPr>
            </a:p>
          </p:txBody>
        </p:sp>
        <p:sp>
          <p:nvSpPr>
            <p:cNvPr id="174" name="Google Shape;17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5" name="Google Shape;17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6" name="Google Shape;17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CONSIDERAR</a:t>
              </a:r>
              <a:endParaRPr sz="4200" b="0" i="0" u="none" strike="noStrike" cap="none">
                <a:solidFill>
                  <a:schemeClr val="dk1"/>
                </a:solidFill>
                <a:latin typeface="Lato"/>
                <a:ea typeface="Lato"/>
                <a:cs typeface="Lato"/>
                <a:sym typeface="Lato"/>
              </a:endParaRPr>
            </a:p>
          </p:txBody>
        </p:sp>
        <p:sp>
          <p:nvSpPr>
            <p:cNvPr id="177" name="Google Shape;17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8" name="Google Shape;17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9" name="Google Shape;17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CONSOLIDAR</a:t>
              </a:r>
              <a:endParaRPr sz="4200" b="0" i="0" u="none" strike="noStrike" cap="none">
                <a:solidFill>
                  <a:schemeClr val="dk1"/>
                </a:solidFill>
                <a:latin typeface="Lato"/>
                <a:ea typeface="Lato"/>
                <a:cs typeface="Lato"/>
                <a:sym typeface="Lato"/>
              </a:endParaRPr>
            </a:p>
          </p:txBody>
        </p:sp>
        <p:sp>
          <p:nvSpPr>
            <p:cNvPr id="180" name="Google Shape;18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grpSp>
      <p:sp>
        <p:nvSpPr>
          <p:cNvPr id="181" name="Google Shape;18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Las</a:t>
            </a:r>
            <a:endParaRPr sz="14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4 C</a:t>
            </a:r>
            <a:endParaRPr sz="1400" b="0" i="0" u="none" strike="noStrike" cap="none">
              <a:solidFill>
                <a:srgbClr val="000000"/>
              </a:solidFill>
              <a:latin typeface="Lato"/>
              <a:ea typeface="Lato"/>
              <a:cs typeface="Lato"/>
              <a:sym typeface="Lato"/>
            </a:endParaRPr>
          </a:p>
        </p:txBody>
      </p:sp>
      <p:sp>
        <p:nvSpPr>
          <p:cNvPr id="182" name="Google Shape;18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1</a:t>
            </a:r>
            <a:endParaRPr sz="1400" b="0" i="0" u="none" strike="noStrike" cap="none">
              <a:solidFill>
                <a:srgbClr val="000000"/>
              </a:solidFill>
              <a:latin typeface="Lato"/>
              <a:ea typeface="Lato"/>
              <a:cs typeface="Lato"/>
              <a:sym typeface="Lato"/>
            </a:endParaRPr>
          </a:p>
        </p:txBody>
      </p:sp>
      <p:sp>
        <p:nvSpPr>
          <p:cNvPr id="183" name="Google Shape;18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2</a:t>
            </a:r>
            <a:endParaRPr sz="1400" b="0" i="0" u="none" strike="noStrike" cap="none">
              <a:solidFill>
                <a:srgbClr val="000000"/>
              </a:solidFill>
              <a:latin typeface="Lato"/>
              <a:ea typeface="Lato"/>
              <a:cs typeface="Lato"/>
              <a:sym typeface="Lato"/>
            </a:endParaRPr>
          </a:p>
        </p:txBody>
      </p:sp>
      <p:sp>
        <p:nvSpPr>
          <p:cNvPr id="184" name="Google Shape;18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3</a:t>
            </a:r>
            <a:endParaRPr sz="1400" b="0" i="0" u="none" strike="noStrike" cap="none">
              <a:solidFill>
                <a:srgbClr val="000000"/>
              </a:solidFill>
              <a:latin typeface="Lato"/>
              <a:ea typeface="Lato"/>
              <a:cs typeface="Lato"/>
              <a:sym typeface="Lato"/>
            </a:endParaRPr>
          </a:p>
        </p:txBody>
      </p:sp>
      <p:sp>
        <p:nvSpPr>
          <p:cNvPr id="185" name="Google Shape;18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4</a:t>
            </a:r>
            <a:endParaRPr sz="1400" b="0" i="0" u="none" strike="noStrike" cap="none">
              <a:solidFill>
                <a:srgbClr val="000000"/>
              </a:solidFill>
              <a:latin typeface="Lato"/>
              <a:ea typeface="Lato"/>
              <a:cs typeface="Lato"/>
              <a:sym typeface="Lato"/>
            </a:endParaRPr>
          </a:p>
        </p:txBody>
      </p:sp>
    </p:spTree>
    <p:extLst>
      <p:ext uri="{BB962C8B-B14F-4D97-AF65-F5344CB8AC3E}">
        <p14:creationId xmlns:p14="http://schemas.microsoft.com/office/powerpoint/2010/main" val="1758266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green background&#10;&#10;Description automatically generated">
            <a:extLst>
              <a:ext uri="{FF2B5EF4-FFF2-40B4-BE49-F238E27FC236}">
                <a16:creationId xmlns:a16="http://schemas.microsoft.com/office/drawing/2014/main" id="{A51BD933-91EF-8AFA-3F70-F1B74A9D6758}"/>
              </a:ext>
            </a:extLst>
          </p:cNvPr>
          <p:cNvPicPr>
            <a:picLocks noChangeAspect="1"/>
          </p:cNvPicPr>
          <p:nvPr/>
        </p:nvPicPr>
        <p:blipFill>
          <a:blip r:embed="rId3"/>
          <a:stretch>
            <a:fillRect/>
          </a:stretch>
        </p:blipFill>
        <p:spPr>
          <a:xfrm>
            <a:off x="1961515" y="339202"/>
            <a:ext cx="8268970" cy="6179595"/>
          </a:xfrm>
          <a:prstGeom prst="rect">
            <a:avLst/>
          </a:prstGeom>
        </p:spPr>
      </p:pic>
    </p:spTree>
    <p:extLst>
      <p:ext uri="{BB962C8B-B14F-4D97-AF65-F5344CB8AC3E}">
        <p14:creationId xmlns:p14="http://schemas.microsoft.com/office/powerpoint/2010/main" val="981812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3:1-24</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Analizar</a:t>
              </a:r>
              <a:r>
                <a:rPr lang="en-US" sz="2800" b="0" i="0" u="none" strike="noStrike" cap="none" dirty="0">
                  <a:solidFill>
                    <a:schemeClr val="lt1"/>
                  </a:solidFill>
                  <a:latin typeface="Lato"/>
                  <a:ea typeface="Lato"/>
                  <a:cs typeface="Lato"/>
                  <a:sym typeface="Lato"/>
                </a:rPr>
                <a:t> la </a:t>
              </a:r>
              <a:r>
                <a:rPr lang="en-US" sz="2800" b="0" i="0" u="none" strike="noStrike" cap="none" dirty="0" err="1">
                  <a:solidFill>
                    <a:schemeClr val="lt1"/>
                  </a:solidFill>
                  <a:latin typeface="Lato"/>
                  <a:ea typeface="Lato"/>
                  <a:cs typeface="Lato"/>
                  <a:sym typeface="Lato"/>
                </a:rPr>
                <a:t>importancia</a:t>
              </a:r>
              <a:r>
                <a:rPr lang="en-US" sz="2800" b="0" i="0" u="none" strike="noStrike" cap="none" dirty="0">
                  <a:solidFill>
                    <a:schemeClr val="lt1"/>
                  </a:solidFill>
                  <a:latin typeface="Lato"/>
                  <a:ea typeface="Lato"/>
                  <a:cs typeface="Lato"/>
                  <a:sym typeface="Lato"/>
                </a:rPr>
                <a:t> de las </a:t>
              </a:r>
              <a:r>
                <a:rPr lang="en-US" sz="2800" b="0" i="0" u="none" strike="noStrike" cap="none" dirty="0" err="1">
                  <a:solidFill>
                    <a:schemeClr val="lt1"/>
                  </a:solidFill>
                  <a:latin typeface="Lato"/>
                  <a:ea typeface="Lato"/>
                  <a:cs typeface="Lato"/>
                  <a:sym typeface="Lato"/>
                </a:rPr>
                <a:t>preguntas</a:t>
              </a:r>
              <a:r>
                <a:rPr lang="en-US" sz="2800" b="0" i="0" u="none" strike="noStrike" cap="none" dirty="0">
                  <a:solidFill>
                    <a:schemeClr val="lt1"/>
                  </a:solidFill>
                  <a:latin typeface="Lato"/>
                  <a:ea typeface="Lato"/>
                  <a:cs typeface="Lato"/>
                  <a:sym typeface="Lato"/>
                </a:rPr>
                <a:t> de “</a:t>
              </a:r>
              <a:r>
                <a:rPr lang="en-US" sz="2800" b="0" i="0" u="none" strike="noStrike" cap="none" dirty="0" err="1">
                  <a:solidFill>
                    <a:schemeClr val="lt1"/>
                  </a:solidFill>
                  <a:latin typeface="Lato"/>
                  <a:ea typeface="Lato"/>
                  <a:cs typeface="Lato"/>
                  <a:sym typeface="Lato"/>
                </a:rPr>
                <a:t>Consolidar</a:t>
              </a:r>
              <a:r>
                <a:rPr lang="en-US" sz="2800" b="0" i="0" u="none" strike="noStrike" cap="none" dirty="0">
                  <a:solidFill>
                    <a:schemeClr val="lt1"/>
                  </a:solidFill>
                  <a:latin typeface="Lato"/>
                  <a:ea typeface="Lato"/>
                  <a:cs typeface="Lato"/>
                  <a:sym typeface="Lato"/>
                </a:rPr>
                <a:t>”</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Definir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pecado</a:t>
              </a:r>
              <a:r>
                <a:rPr lang="en-US" sz="2800" dirty="0">
                  <a:solidFill>
                    <a:schemeClr val="tx1"/>
                  </a:solidFill>
                  <a:latin typeface="Lato"/>
                  <a:ea typeface="Lato"/>
                  <a:cs typeface="Lato"/>
                  <a:sym typeface="Lato"/>
                </a:rPr>
                <a:t> original.</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23"/>
          <p:cNvSpPr txBox="1"/>
          <p:nvPr/>
        </p:nvSpPr>
        <p:spPr>
          <a:xfrm>
            <a:off x="5252732" y="2959471"/>
            <a:ext cx="57111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009444"/>
                </a:solidFill>
                <a:latin typeface="Lato"/>
                <a:ea typeface="Lato"/>
                <a:cs typeface="Lato"/>
                <a:sym typeface="Lato"/>
              </a:rPr>
              <a:t>El </a:t>
            </a:r>
            <a:r>
              <a:rPr lang="en-US" sz="4800" dirty="0" err="1">
                <a:solidFill>
                  <a:srgbClr val="009444"/>
                </a:solidFill>
                <a:latin typeface="Lato"/>
                <a:ea typeface="Lato"/>
                <a:cs typeface="Lato"/>
                <a:sym typeface="Lato"/>
              </a:rPr>
              <a:t>Pecado</a:t>
            </a:r>
            <a:r>
              <a:rPr lang="en-US" sz="4800" dirty="0">
                <a:solidFill>
                  <a:srgbClr val="009444"/>
                </a:solidFill>
                <a:latin typeface="Lato"/>
                <a:ea typeface="Lato"/>
                <a:cs typeface="Lato"/>
                <a:sym typeface="Lato"/>
              </a:rPr>
              <a:t> Original </a:t>
            </a:r>
            <a:endParaRPr sz="48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00"/>
              <a:buFont typeface="Arial"/>
              <a:buNone/>
            </a:pPr>
            <a:r>
              <a:rPr lang="en-US" sz="4800" dirty="0">
                <a:solidFill>
                  <a:srgbClr val="009444"/>
                </a:solidFill>
                <a:latin typeface="Lato"/>
                <a:ea typeface="Lato"/>
                <a:cs typeface="Lato"/>
                <a:sym typeface="Lato"/>
              </a:rPr>
              <a:t>o </a:t>
            </a:r>
            <a:r>
              <a:rPr lang="en-US" sz="4800" dirty="0" err="1">
                <a:solidFill>
                  <a:srgbClr val="009444"/>
                </a:solidFill>
                <a:latin typeface="Lato"/>
                <a:ea typeface="Lato"/>
                <a:cs typeface="Lato"/>
                <a:sym typeface="Lato"/>
              </a:rPr>
              <a:t>Heredado</a:t>
            </a:r>
            <a:endParaRPr sz="4800" b="0" i="0" u="none" strike="noStrike" cap="none" dirty="0">
              <a:solidFill>
                <a:srgbClr val="009444"/>
              </a:solidFill>
              <a:latin typeface="Lato"/>
              <a:ea typeface="Lato"/>
              <a:cs typeface="Lato"/>
              <a:sym typeface="Lato"/>
            </a:endParaRPr>
          </a:p>
        </p:txBody>
      </p:sp>
      <p:pic>
        <p:nvPicPr>
          <p:cNvPr id="375" name="Google Shape;375;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77" name="Google Shape;377;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00" name="Picture 4" descr="67 Latino Baby Crying Images, Stock Photos, 3D objects, &amp; Vectors |  Shutterstock">
            <a:extLst>
              <a:ext uri="{FF2B5EF4-FFF2-40B4-BE49-F238E27FC236}">
                <a16:creationId xmlns:a16="http://schemas.microsoft.com/office/drawing/2014/main" id="{591BDDC1-56B8-8620-1C55-7557B5DA90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742" b="8507"/>
          <a:stretch/>
        </p:blipFill>
        <p:spPr bwMode="auto">
          <a:xfrm>
            <a:off x="433806" y="2417596"/>
            <a:ext cx="4402245" cy="2814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g28e7fd72870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6" name="Google Shape;386;g28e7fd72870_0_2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87" name="Google Shape;387;g28e7fd72870_0_23"/>
          <p:cNvSpPr txBox="1"/>
          <p:nvPr/>
        </p:nvSpPr>
        <p:spPr>
          <a:xfrm>
            <a:off x="3657602" y="1460358"/>
            <a:ext cx="6955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Mírame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Yo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fui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formado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maldad</a:t>
            </a:r>
            <a:r>
              <a:rPr lang="en-US" sz="3600" dirty="0">
                <a:solidFill>
                  <a:schemeClr val="dk1"/>
                </a:solidFill>
                <a:latin typeface="Lato"/>
                <a:ea typeface="Lato"/>
                <a:cs typeface="Lato"/>
                <a:sym typeface="Lato"/>
              </a:rPr>
              <a:t>!  ¡Mi </a:t>
            </a:r>
            <a:r>
              <a:rPr lang="en-US" sz="3600" dirty="0" err="1">
                <a:solidFill>
                  <a:schemeClr val="dk1"/>
                </a:solidFill>
                <a:latin typeface="Lato"/>
                <a:ea typeface="Lato"/>
                <a:cs typeface="Lato"/>
                <a:sym typeface="Lato"/>
              </a:rPr>
              <a:t>madre</a:t>
            </a:r>
            <a:r>
              <a:rPr lang="en-US" sz="3600" dirty="0">
                <a:solidFill>
                  <a:schemeClr val="dk1"/>
                </a:solidFill>
                <a:latin typeface="Lato"/>
                <a:ea typeface="Lato"/>
                <a:cs typeface="Lato"/>
                <a:sym typeface="Lato"/>
              </a:rPr>
              <a:t> me </a:t>
            </a:r>
            <a:r>
              <a:rPr lang="en-US" sz="3600" dirty="0" err="1">
                <a:solidFill>
                  <a:schemeClr val="dk1"/>
                </a:solidFill>
                <a:latin typeface="Lato"/>
                <a:ea typeface="Lato"/>
                <a:cs typeface="Lato"/>
                <a:sym typeface="Lato"/>
              </a:rPr>
              <a:t>concibió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a:t>
            </a:r>
            <a:r>
              <a:rPr lang="en-US" sz="3600" dirty="0">
                <a:solidFill>
                  <a:schemeClr val="dk1"/>
                </a:solidFill>
                <a:latin typeface="Lato"/>
                <a:ea typeface="Lato"/>
                <a:cs typeface="Lato"/>
                <a:sym typeface="Lato"/>
              </a:rPr>
              <a:t>!”</a:t>
            </a:r>
            <a:r>
              <a:rPr lang="en-US" dirty="0">
                <a:latin typeface="Lato"/>
                <a:ea typeface="Lato"/>
                <a:cs typeface="Lato"/>
                <a:sym typeface="Lato"/>
              </a:rPr>
              <a:t> </a:t>
            </a:r>
            <a:r>
              <a:rPr lang="en-US" sz="2800" i="1" dirty="0">
                <a:solidFill>
                  <a:schemeClr val="dk1"/>
                </a:solidFill>
                <a:latin typeface="Lato"/>
                <a:ea typeface="Lato"/>
                <a:cs typeface="Lato"/>
                <a:sym typeface="Lato"/>
              </a:rPr>
              <a:t>Salmo 51:5</a:t>
            </a:r>
            <a:endParaRPr sz="2800" b="0" i="1" u="none" strike="noStrike" cap="none" dirty="0">
              <a:solidFill>
                <a:schemeClr val="dk1"/>
              </a:solidFill>
              <a:latin typeface="Lato"/>
              <a:ea typeface="Lato"/>
              <a:cs typeface="Lato"/>
              <a:sym typeface="Lato"/>
            </a:endParaRPr>
          </a:p>
        </p:txBody>
      </p:sp>
      <p:pic>
        <p:nvPicPr>
          <p:cNvPr id="388" name="Google Shape;388;g28e7fd72870_0_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 name="Google Shape;387;g28e7fd72870_0_23">
            <a:extLst>
              <a:ext uri="{FF2B5EF4-FFF2-40B4-BE49-F238E27FC236}">
                <a16:creationId xmlns:a16="http://schemas.microsoft.com/office/drawing/2014/main" id="{69977826-7B7A-9339-C5C2-327AF0547CD8}"/>
              </a:ext>
            </a:extLst>
          </p:cNvPr>
          <p:cNvSpPr txBox="1"/>
          <p:nvPr/>
        </p:nvSpPr>
        <p:spPr>
          <a:xfrm>
            <a:off x="3657601" y="3724496"/>
            <a:ext cx="6955500"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desviaron</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han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corrompido</a:t>
            </a:r>
            <a:r>
              <a:rPr lang="en-US" sz="3600" dirty="0">
                <a:solidFill>
                  <a:schemeClr val="dk1"/>
                </a:solidFill>
                <a:latin typeface="Lato"/>
                <a:ea typeface="Lato"/>
                <a:cs typeface="Lato"/>
                <a:sym typeface="Lato"/>
              </a:rPr>
              <a:t>. Na hay </a:t>
            </a:r>
            <a:r>
              <a:rPr lang="en-US" sz="3600" dirty="0" err="1">
                <a:solidFill>
                  <a:schemeClr val="dk1"/>
                </a:solidFill>
                <a:latin typeface="Lato"/>
                <a:ea typeface="Lato"/>
                <a:cs typeface="Lato"/>
                <a:sym typeface="Lato"/>
              </a:rPr>
              <a:t>quien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haga</a:t>
            </a:r>
            <a:r>
              <a:rPr lang="en-US" sz="3600" dirty="0">
                <a:solidFill>
                  <a:schemeClr val="dk1"/>
                </a:solidFill>
                <a:latin typeface="Lato"/>
                <a:ea typeface="Lato"/>
                <a:cs typeface="Lato"/>
                <a:sym typeface="Lato"/>
              </a:rPr>
              <a:t> lo bueno, ¡no hay </a:t>
            </a:r>
            <a:r>
              <a:rPr lang="en-US" sz="3600" dirty="0" err="1">
                <a:solidFill>
                  <a:schemeClr val="dk1"/>
                </a:solidFill>
                <a:latin typeface="Lato"/>
                <a:ea typeface="Lato"/>
                <a:cs typeface="Lato"/>
                <a:sym typeface="Lato"/>
              </a:rPr>
              <a:t>ni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siquiera</a:t>
            </a:r>
            <a:r>
              <a:rPr lang="en-US" sz="3600" dirty="0">
                <a:solidFill>
                  <a:schemeClr val="dk1"/>
                </a:solidFill>
                <a:latin typeface="Lato"/>
                <a:ea typeface="Lato"/>
                <a:cs typeface="Lato"/>
                <a:sym typeface="Lato"/>
              </a:rPr>
              <a:t> uno!” </a:t>
            </a:r>
            <a:r>
              <a:rPr lang="en-US" sz="2800" i="1" dirty="0" err="1">
                <a:solidFill>
                  <a:schemeClr val="dk1"/>
                </a:solidFill>
                <a:latin typeface="Lato"/>
                <a:ea typeface="Lato"/>
                <a:cs typeface="Lato"/>
                <a:sym typeface="Lato"/>
              </a:rPr>
              <a:t>Romanos</a:t>
            </a:r>
            <a:r>
              <a:rPr lang="en-US" sz="2800" i="1" dirty="0">
                <a:solidFill>
                  <a:schemeClr val="dk1"/>
                </a:solidFill>
                <a:latin typeface="Lato"/>
                <a:ea typeface="Lato"/>
                <a:cs typeface="Lato"/>
                <a:sym typeface="Lato"/>
              </a:rPr>
              <a:t> 3:12</a:t>
            </a:r>
            <a:endParaRPr sz="2800" b="0" i="1" u="none" strike="noStrike" cap="none" dirty="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g2ade6f91ee9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6" name="Google Shape;396;g2ade6f91ee9_0_3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7" name="Google Shape;397;g2ade6f91ee9_0_37"/>
          <p:cNvSpPr txBox="1"/>
          <p:nvPr/>
        </p:nvSpPr>
        <p:spPr>
          <a:xfrm>
            <a:off x="3959950" y="1320063"/>
            <a:ext cx="69555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Por tanto, como el pecado entró en el mundo por un solo hombre, y por medio del pecado entró la muerte, así la muerte pasó a todos los hombres, por cuanto todos pecaron.</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a:solidFill>
                  <a:schemeClr val="dk1"/>
                </a:solidFill>
                <a:latin typeface="Lato"/>
                <a:ea typeface="Lato"/>
                <a:cs typeface="Lato"/>
                <a:sym typeface="Lato"/>
              </a:rPr>
              <a:t>Romanos 5:12</a:t>
            </a:r>
            <a:endParaRPr sz="2800" b="0" i="1" u="none" strike="noStrike" cap="none">
              <a:solidFill>
                <a:schemeClr val="dk1"/>
              </a:solidFill>
              <a:latin typeface="Lato"/>
              <a:ea typeface="Lato"/>
              <a:cs typeface="Lato"/>
              <a:sym typeface="Lato"/>
            </a:endParaRPr>
          </a:p>
        </p:txBody>
      </p:sp>
      <p:pic>
        <p:nvPicPr>
          <p:cNvPr id="398" name="Google Shape;398;g2ade6f91ee9_0_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3</a:t>
            </a:r>
            <a:endParaRPr sz="6000" b="0" i="0" u="none" strike="noStrike" cap="none" dirty="0">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Adán</a:t>
            </a:r>
            <a:r>
              <a:rPr lang="en-US" sz="3888" dirty="0">
                <a:solidFill>
                  <a:schemeClr val="dk1"/>
                </a:solidFill>
                <a:latin typeface="Lato"/>
                <a:ea typeface="Lato"/>
                <a:cs typeface="Lato"/>
                <a:sym typeface="Lato"/>
              </a:rPr>
              <a:t> y Eva Pecan</a:t>
            </a:r>
            <a:endParaRPr sz="3888" dirty="0">
              <a:solidFill>
                <a:schemeClr val="dk1"/>
              </a:solidFill>
              <a:latin typeface="Lato"/>
              <a:ea typeface="Lato"/>
              <a:cs typeface="Lato"/>
              <a:sym typeface="Lato"/>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a:t>
            </a:r>
            <a:r>
              <a:rPr lang="en-US" sz="3888" dirty="0">
                <a:solidFill>
                  <a:schemeClr val="dk1"/>
                </a:solidFill>
                <a:latin typeface="Lato"/>
                <a:ea typeface="Lato"/>
                <a:cs typeface="Lato"/>
                <a:sym typeface="Lato"/>
              </a:rPr>
              <a:t>3:1-24</a:t>
            </a:r>
            <a:endParaRPr sz="4800" b="0" i="0" u="none" strike="noStrike" cap="none"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4"/>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4" name="Google Shape;404;p24"/>
          <p:cNvSpPr txBox="1"/>
          <p:nvPr/>
        </p:nvSpPr>
        <p:spPr>
          <a:xfrm>
            <a:off x="8811229" y="1803633"/>
            <a:ext cx="2512500" cy="110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24"/>
          <p:cNvSpPr txBox="1"/>
          <p:nvPr/>
        </p:nvSpPr>
        <p:spPr>
          <a:xfrm>
            <a:off x="3843990" y="954936"/>
            <a:ext cx="7189500"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Pecado</a:t>
            </a:r>
            <a:r>
              <a:rPr lang="en-US" sz="4860" dirty="0">
                <a:solidFill>
                  <a:srgbClr val="009444"/>
                </a:solidFill>
                <a:latin typeface="Lato"/>
                <a:ea typeface="Lato"/>
                <a:cs typeface="Lato"/>
                <a:sym typeface="Lato"/>
              </a:rPr>
              <a:t> Original o </a:t>
            </a:r>
            <a:r>
              <a:rPr lang="en-US" sz="4860" dirty="0" err="1">
                <a:solidFill>
                  <a:srgbClr val="009444"/>
                </a:solidFill>
                <a:latin typeface="Lato"/>
                <a:ea typeface="Lato"/>
                <a:cs typeface="Lato"/>
                <a:sym typeface="Lato"/>
              </a:rPr>
              <a:t>heredado</a:t>
            </a:r>
            <a:endParaRPr sz="6000" b="0" i="0" u="none" strike="noStrike" cap="none" dirty="0">
              <a:solidFill>
                <a:srgbClr val="009444"/>
              </a:solidFill>
              <a:latin typeface="Lato"/>
              <a:ea typeface="Lato"/>
              <a:cs typeface="Lato"/>
              <a:sym typeface="Lato"/>
            </a:endParaRPr>
          </a:p>
        </p:txBody>
      </p:sp>
      <p:sp>
        <p:nvSpPr>
          <p:cNvPr id="407" name="Google Shape;407;p24"/>
          <p:cNvSpPr txBox="1"/>
          <p:nvPr/>
        </p:nvSpPr>
        <p:spPr>
          <a:xfrm>
            <a:off x="3843989" y="2991579"/>
            <a:ext cx="8055533" cy="2554505"/>
          </a:xfrm>
          <a:prstGeom prst="rect">
            <a:avLst/>
          </a:prstGeom>
          <a:noFill/>
          <a:ln>
            <a:noFill/>
          </a:ln>
        </p:spPr>
        <p:txBody>
          <a:bodyPr spcFirstLastPara="1" wrap="square" lIns="91425" tIns="45700" rIns="91425" bIns="45700" anchor="t" anchorCtr="0">
            <a:spAutoFit/>
          </a:bodyPr>
          <a:lstStyle/>
          <a:p>
            <a:pPr>
              <a:buClr>
                <a:schemeClr val="dk1"/>
              </a:buClr>
              <a:buSzPts val="2800"/>
            </a:pPr>
            <a:r>
              <a:rPr lang="es-ES" sz="4000" dirty="0">
                <a:solidFill>
                  <a:srgbClr val="000000"/>
                </a:solidFill>
                <a:effectLst/>
                <a:latin typeface="Calibri" panose="020F0502020204030204" pitchFamily="34" charset="0"/>
                <a:ea typeface="Times New Roman" panose="02020603050405020304" pitchFamily="18" charset="0"/>
              </a:rPr>
              <a:t>El pecado original es una culpa hereditaria y una corrupción hereditaria de la naturaleza humana.</a:t>
            </a:r>
            <a:endParaRPr lang="en-US" sz="4000" dirty="0">
              <a:effectLst/>
              <a:latin typeface="Times New Roman" panose="02020603050405020304" pitchFamily="18" charset="0"/>
              <a:ea typeface="Times New Roman" panose="02020603050405020304" pitchFamily="18" charset="0"/>
            </a:endParaRPr>
          </a:p>
          <a:p>
            <a:pPr marL="285750" marR="0" lvl="0" indent="-285750" algn="l" rtl="0">
              <a:lnSpc>
                <a:spcPct val="100000"/>
              </a:lnSpc>
              <a:spcBef>
                <a:spcPts val="0"/>
              </a:spcBef>
              <a:spcAft>
                <a:spcPts val="0"/>
              </a:spcAft>
              <a:buClr>
                <a:schemeClr val="dk1"/>
              </a:buClr>
              <a:buSzPts val="2800"/>
              <a:buFont typeface="Lato"/>
              <a:buChar char="•"/>
            </a:pPr>
            <a:endParaRPr sz="4000" dirty="0">
              <a:solidFill>
                <a:schemeClr val="dk1"/>
              </a:solidFill>
              <a:latin typeface="Lato"/>
              <a:ea typeface="Lato"/>
              <a:cs typeface="Lato"/>
              <a:sym typeface="Lato"/>
            </a:endParaRPr>
          </a:p>
        </p:txBody>
      </p:sp>
      <p:pic>
        <p:nvPicPr>
          <p:cNvPr id="408" name="Google Shape;408;p2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g2ade6f91ee9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6" name="Google Shape;396;g2ade6f91ee9_0_3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7" name="Google Shape;397;g2ade6f91ee9_0_37"/>
          <p:cNvSpPr txBox="1"/>
          <p:nvPr/>
        </p:nvSpPr>
        <p:spPr>
          <a:xfrm>
            <a:off x="3775782" y="377954"/>
            <a:ext cx="7939573" cy="6247824"/>
          </a:xfrm>
          <a:prstGeom prst="rect">
            <a:avLst/>
          </a:prstGeom>
          <a:noFill/>
          <a:ln>
            <a:noFill/>
          </a:ln>
        </p:spPr>
        <p:txBody>
          <a:bodyPr spcFirstLastPara="1" wrap="square" lIns="91425" tIns="45700" rIns="91425" bIns="45700" anchor="t" anchorCtr="0">
            <a:spAutoFit/>
          </a:bodyPr>
          <a:lstStyle/>
          <a:p>
            <a:pPr>
              <a:buSzPts val="3600"/>
            </a:pPr>
            <a:r>
              <a:rPr lang="es-ES" sz="4000" dirty="0">
                <a:solidFill>
                  <a:srgbClr val="000000"/>
                </a:solidFill>
                <a:effectLst/>
                <a:latin typeface="Calibri" panose="020F0502020204030204" pitchFamily="34" charset="0"/>
                <a:ea typeface="Times New Roman" panose="02020603050405020304" pitchFamily="18" charset="0"/>
              </a:rPr>
              <a:t>Por tanto, así como una sola transgresión causó la condenación de todos, también </a:t>
            </a:r>
            <a:r>
              <a:rPr lang="es-ES" sz="4000" u="sng" dirty="0">
                <a:solidFill>
                  <a:srgbClr val="000000"/>
                </a:solidFill>
                <a:effectLst/>
                <a:latin typeface="Calibri" panose="020F0502020204030204" pitchFamily="34" charset="0"/>
                <a:ea typeface="Times New Roman" panose="02020603050405020304" pitchFamily="18" charset="0"/>
              </a:rPr>
              <a:t>un solo acto de justicia produjo la justificación que da vida a todos. </a:t>
            </a:r>
            <a:r>
              <a:rPr lang="es-ES" sz="4000" dirty="0">
                <a:solidFill>
                  <a:srgbClr val="000000"/>
                </a:solidFill>
                <a:effectLst/>
                <a:latin typeface="Calibri" panose="020F0502020204030204" pitchFamily="34" charset="0"/>
                <a:ea typeface="Times New Roman" panose="02020603050405020304" pitchFamily="18" charset="0"/>
              </a:rPr>
              <a:t>Porque, así como por la desobediencia de uno solo muchos fueron constituidos pecadores, también </a:t>
            </a:r>
            <a:r>
              <a:rPr lang="es-ES" sz="4000" u="sng" dirty="0">
                <a:solidFill>
                  <a:srgbClr val="000000"/>
                </a:solidFill>
                <a:effectLst/>
                <a:latin typeface="Calibri" panose="020F0502020204030204" pitchFamily="34" charset="0"/>
                <a:ea typeface="Times New Roman" panose="02020603050405020304" pitchFamily="18" charset="0"/>
              </a:rPr>
              <a:t>por la obediencia de uno solo muchos serán constituidos justos</a:t>
            </a:r>
            <a:r>
              <a:rPr lang="es-ES" sz="4000" dirty="0">
                <a:solidFill>
                  <a:srgbClr val="000000"/>
                </a:solidFill>
                <a:effectLst/>
                <a:latin typeface="Calibri" panose="020F0502020204030204" pitchFamily="34" charset="0"/>
                <a:ea typeface="Times New Roman" panose="02020603050405020304" pitchFamily="18" charset="0"/>
              </a:rPr>
              <a:t>. </a:t>
            </a:r>
            <a:r>
              <a:rPr lang="en-US" sz="2800" i="1" dirty="0" err="1">
                <a:solidFill>
                  <a:schemeClr val="dk1"/>
                </a:solidFill>
                <a:latin typeface="Lato"/>
                <a:ea typeface="Lato"/>
                <a:cs typeface="Lato"/>
                <a:sym typeface="Lato"/>
              </a:rPr>
              <a:t>Romanos</a:t>
            </a:r>
            <a:r>
              <a:rPr lang="en-US" sz="2800" i="1" dirty="0">
                <a:solidFill>
                  <a:schemeClr val="dk1"/>
                </a:solidFill>
                <a:latin typeface="Lato"/>
                <a:ea typeface="Lato"/>
                <a:cs typeface="Lato"/>
                <a:sym typeface="Lato"/>
              </a:rPr>
              <a:t> 5:18-19</a:t>
            </a:r>
            <a:endParaRPr sz="2800" b="0" i="1"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918657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g2ade6f91ee9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6" name="Google Shape;396;g2ade6f91ee9_0_3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7" name="Google Shape;397;g2ade6f91ee9_0_37"/>
          <p:cNvSpPr txBox="1"/>
          <p:nvPr/>
        </p:nvSpPr>
        <p:spPr>
          <a:xfrm>
            <a:off x="3602241" y="1320750"/>
            <a:ext cx="7939573" cy="4832052"/>
          </a:xfrm>
          <a:prstGeom prst="rect">
            <a:avLst/>
          </a:prstGeom>
          <a:noFill/>
          <a:ln>
            <a:noFill/>
          </a:ln>
        </p:spPr>
        <p:txBody>
          <a:bodyPr spcFirstLastPara="1" wrap="square" lIns="91425" tIns="45700" rIns="91425" bIns="45700" anchor="t" anchorCtr="0">
            <a:spAutoFit/>
          </a:bodyPr>
          <a:lstStyle/>
          <a:p>
            <a:pPr>
              <a:buSzPts val="3600"/>
            </a:pPr>
            <a:r>
              <a:rPr lang="es-ES" sz="4000" dirty="0">
                <a:latin typeface="Calibri" panose="020F0502020204030204" pitchFamily="34" charset="0"/>
                <a:ea typeface="Times New Roman" panose="02020603050405020304" pitchFamily="18" charset="0"/>
              </a:rPr>
              <a:t>Entonces oí que desde el trono salía una potente voz, la cual decía: “Aquí está el tabernáculo de Dios con los hombres. Él vivirá con ellos, y ellos serán su pueblo, y Dios mismo estará con ellos y será su Dios.</a:t>
            </a:r>
          </a:p>
          <a:p>
            <a:pPr>
              <a:buSzPts val="3600"/>
            </a:pPr>
            <a:endParaRPr lang="es-ES" sz="4000" dirty="0">
              <a:solidFill>
                <a:srgbClr val="000000"/>
              </a:solidFill>
              <a:effectLst/>
              <a:latin typeface="Calibri" panose="020F0502020204030204" pitchFamily="34" charset="0"/>
              <a:ea typeface="Times New Roman" panose="02020603050405020304" pitchFamily="18" charset="0"/>
            </a:endParaRPr>
          </a:p>
          <a:p>
            <a:pPr>
              <a:buSzPts val="3600"/>
            </a:pPr>
            <a:r>
              <a:rPr lang="en-US" sz="2800" i="1" dirty="0" err="1">
                <a:solidFill>
                  <a:schemeClr val="dk1"/>
                </a:solidFill>
                <a:effectLst/>
                <a:latin typeface="Lato"/>
                <a:ea typeface="Lato"/>
                <a:cs typeface="Lato"/>
                <a:sym typeface="Lato"/>
              </a:rPr>
              <a:t>Apocalipsis</a:t>
            </a:r>
            <a:r>
              <a:rPr lang="en-US" sz="2800" i="1" dirty="0">
                <a:solidFill>
                  <a:schemeClr val="dk1"/>
                </a:solidFill>
                <a:effectLst/>
                <a:latin typeface="Lato"/>
                <a:ea typeface="Lato"/>
                <a:cs typeface="Lato"/>
                <a:sym typeface="Lato"/>
              </a:rPr>
              <a:t> 21:3 </a:t>
            </a:r>
            <a:endParaRPr sz="2800" b="0" i="1"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335616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g2ade6f91ee9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6" name="Google Shape;396;g2ade6f91ee9_0_3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7" name="Google Shape;397;g2ade6f91ee9_0_37"/>
          <p:cNvSpPr txBox="1"/>
          <p:nvPr/>
        </p:nvSpPr>
        <p:spPr>
          <a:xfrm>
            <a:off x="3602241" y="1320750"/>
            <a:ext cx="7939573" cy="4216499"/>
          </a:xfrm>
          <a:prstGeom prst="rect">
            <a:avLst/>
          </a:prstGeom>
          <a:noFill/>
          <a:ln>
            <a:noFill/>
          </a:ln>
        </p:spPr>
        <p:txBody>
          <a:bodyPr spcFirstLastPara="1" wrap="square" lIns="91425" tIns="45700" rIns="91425" bIns="45700" anchor="t" anchorCtr="0">
            <a:spAutoFit/>
          </a:bodyPr>
          <a:lstStyle/>
          <a:p>
            <a:pPr>
              <a:buSzPts val="3600"/>
            </a:pPr>
            <a:r>
              <a:rPr lang="es-ES" sz="4000" dirty="0">
                <a:solidFill>
                  <a:schemeClr val="dk1"/>
                </a:solidFill>
                <a:latin typeface="Calibri" panose="020F0502020204030204" pitchFamily="34" charset="0"/>
                <a:ea typeface="Lato"/>
                <a:cs typeface="Lato"/>
                <a:sym typeface="Lato"/>
              </a:rPr>
              <a:t>Y el Espíritu y la Esposa dicen: </a:t>
            </a:r>
          </a:p>
          <a:p>
            <a:pPr>
              <a:buSzPts val="3600"/>
            </a:pPr>
            <a:r>
              <a:rPr lang="es-ES" sz="4000" dirty="0">
                <a:solidFill>
                  <a:schemeClr val="dk1"/>
                </a:solidFill>
                <a:latin typeface="Calibri" panose="020F0502020204030204" pitchFamily="34" charset="0"/>
                <a:ea typeface="Lato"/>
                <a:cs typeface="Lato"/>
                <a:sym typeface="Lato"/>
              </a:rPr>
              <a:t>“Ven!” Y el que oiga, que oiga: “Ven!” Y el que tenga sed, que venga; y el que quiera, que toma gratuitamente del agua de la vida. </a:t>
            </a:r>
          </a:p>
          <a:p>
            <a:pPr>
              <a:buSzPts val="3600"/>
            </a:pPr>
            <a:endParaRPr lang="es-ES" sz="4000" i="1" dirty="0">
              <a:solidFill>
                <a:schemeClr val="dk1"/>
              </a:solidFill>
              <a:effectLst/>
              <a:latin typeface="Calibri" panose="020F0502020204030204" pitchFamily="34" charset="0"/>
              <a:ea typeface="Lato"/>
              <a:cs typeface="Lato"/>
              <a:sym typeface="Lato"/>
            </a:endParaRPr>
          </a:p>
          <a:p>
            <a:pPr>
              <a:buSzPts val="3600"/>
            </a:pPr>
            <a:r>
              <a:rPr lang="en-US" sz="2800" i="1" dirty="0" err="1">
                <a:solidFill>
                  <a:schemeClr val="dk1"/>
                </a:solidFill>
                <a:effectLst/>
                <a:latin typeface="Lato"/>
                <a:ea typeface="Lato"/>
                <a:cs typeface="Lato"/>
                <a:sym typeface="Lato"/>
              </a:rPr>
              <a:t>Apocalipsis</a:t>
            </a:r>
            <a:r>
              <a:rPr lang="en-US" sz="2800" i="1" dirty="0">
                <a:solidFill>
                  <a:schemeClr val="dk1"/>
                </a:solidFill>
                <a:effectLst/>
                <a:latin typeface="Lato"/>
                <a:ea typeface="Lato"/>
                <a:cs typeface="Lato"/>
                <a:sym typeface="Lato"/>
              </a:rPr>
              <a:t> 22:17</a:t>
            </a:r>
            <a:endParaRPr sz="2800" b="0" i="1"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54471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para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4</a:t>
            </a:r>
            <a:endParaRPr sz="1400" b="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a:t>
            </a:r>
            <a:r>
              <a:rPr lang="en-US" sz="3200" b="1" i="0" u="none" strike="noStrike" cap="none" dirty="0" err="1">
                <a:solidFill>
                  <a:schemeClr val="dk1"/>
                </a:solidFill>
                <a:latin typeface="Lato"/>
                <a:ea typeface="Lato"/>
                <a:cs typeface="Lato"/>
                <a:sym typeface="Lato"/>
              </a:rPr>
              <a:t>Génesis</a:t>
            </a:r>
            <a:r>
              <a:rPr lang="en-US" sz="3200" b="1" i="0" u="none" strike="noStrike" cap="none" dirty="0">
                <a:solidFill>
                  <a:schemeClr val="dk1"/>
                </a:solidFill>
                <a:latin typeface="Lato"/>
                <a:ea typeface="Lato"/>
                <a:cs typeface="Lato"/>
                <a:sym typeface="Lato"/>
              </a:rPr>
              <a:t> 6:-9:17</a:t>
            </a:r>
            <a:endParaRPr sz="3200" b="1" i="0" u="none" strike="noStrike" cap="none" dirty="0">
              <a:solidFill>
                <a:schemeClr val="dk1"/>
              </a:solidFill>
              <a:latin typeface="Lato"/>
              <a:ea typeface="Lato"/>
              <a:cs typeface="Lato"/>
              <a:sym typeface="Lato"/>
            </a:endParaRPr>
          </a:p>
        </p:txBody>
      </p:sp>
      <p:pic>
        <p:nvPicPr>
          <p:cNvPr id="505" name="Google Shape;50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3:1-24</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Analizar</a:t>
              </a:r>
              <a:r>
                <a:rPr lang="en-US" sz="2800" b="0" i="0" u="none" strike="noStrike" cap="none" dirty="0">
                  <a:solidFill>
                    <a:schemeClr val="lt1"/>
                  </a:solidFill>
                  <a:latin typeface="Lato"/>
                  <a:ea typeface="Lato"/>
                  <a:cs typeface="Lato"/>
                  <a:sym typeface="Lato"/>
                </a:rPr>
                <a:t> la </a:t>
              </a:r>
              <a:r>
                <a:rPr lang="en-US" sz="2800" b="0" i="0" u="none" strike="noStrike" cap="none" dirty="0" err="1">
                  <a:solidFill>
                    <a:schemeClr val="lt1"/>
                  </a:solidFill>
                  <a:latin typeface="Lato"/>
                  <a:ea typeface="Lato"/>
                  <a:cs typeface="Lato"/>
                  <a:sym typeface="Lato"/>
                </a:rPr>
                <a:t>importancia</a:t>
              </a:r>
              <a:r>
                <a:rPr lang="en-US" sz="2800" b="0" i="0" u="none" strike="noStrike" cap="none" dirty="0">
                  <a:solidFill>
                    <a:schemeClr val="lt1"/>
                  </a:solidFill>
                  <a:latin typeface="Lato"/>
                  <a:ea typeface="Lato"/>
                  <a:cs typeface="Lato"/>
                  <a:sym typeface="Lato"/>
                </a:rPr>
                <a:t> de las </a:t>
              </a:r>
              <a:r>
                <a:rPr lang="en-US" sz="2800" b="0" i="0" u="none" strike="noStrike" cap="none" dirty="0" err="1">
                  <a:solidFill>
                    <a:schemeClr val="lt1"/>
                  </a:solidFill>
                  <a:latin typeface="Lato"/>
                  <a:ea typeface="Lato"/>
                  <a:cs typeface="Lato"/>
                  <a:sym typeface="Lato"/>
                </a:rPr>
                <a:t>preguntas</a:t>
              </a:r>
              <a:r>
                <a:rPr lang="en-US" sz="2800" b="0" i="0" u="none" strike="noStrike" cap="none" dirty="0">
                  <a:solidFill>
                    <a:schemeClr val="lt1"/>
                  </a:solidFill>
                  <a:latin typeface="Lato"/>
                  <a:ea typeface="Lato"/>
                  <a:cs typeface="Lato"/>
                  <a:sym typeface="Lato"/>
                </a:rPr>
                <a:t> de “</a:t>
              </a:r>
              <a:r>
                <a:rPr lang="en-US" sz="2800" b="0" i="0" u="none" strike="noStrike" cap="none" dirty="0" err="1">
                  <a:solidFill>
                    <a:schemeClr val="lt1"/>
                  </a:solidFill>
                  <a:latin typeface="Lato"/>
                  <a:ea typeface="Lato"/>
                  <a:cs typeface="Lato"/>
                  <a:sym typeface="Lato"/>
                </a:rPr>
                <a:t>Consolidar</a:t>
              </a:r>
              <a:r>
                <a:rPr lang="en-US" sz="2800" b="0" i="0" u="none" strike="noStrike" cap="none" dirty="0">
                  <a:solidFill>
                    <a:schemeClr val="lt1"/>
                  </a:solidFill>
                  <a:latin typeface="Lato"/>
                  <a:ea typeface="Lato"/>
                  <a:cs typeface="Lato"/>
                  <a:sym typeface="Lato"/>
                </a:rPr>
                <a:t>”.</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Definir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pecado</a:t>
              </a:r>
              <a:r>
                <a:rPr lang="en-US" sz="2800" dirty="0">
                  <a:solidFill>
                    <a:schemeClr val="lt1"/>
                  </a:solidFill>
                  <a:latin typeface="Lato"/>
                  <a:ea typeface="Lato"/>
                  <a:cs typeface="Lato"/>
                  <a:sym typeface="Lato"/>
                </a:rPr>
                <a:t> original. </a:t>
              </a:r>
              <a:endParaRPr sz="2800" dirty="0">
                <a:solidFill>
                  <a:schemeClr val="lt1"/>
                </a:solidFill>
                <a:latin typeface="Lato"/>
                <a:ea typeface="Lato"/>
                <a:cs typeface="Lato"/>
                <a:sym typeface="Lato"/>
              </a:endParaRPr>
            </a:p>
          </p:txBody>
        </p:sp>
      </p:grpSp>
      <p:sp>
        <p:nvSpPr>
          <p:cNvPr id="149" name="Google Shape;149;p5"/>
          <p:cNvSpPr txBox="1"/>
          <p:nvPr/>
        </p:nvSpPr>
        <p:spPr>
          <a:xfrm>
            <a:off x="5963356" y="6091869"/>
            <a:ext cx="4952058" cy="3915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944"/>
              <a:buFont typeface="Arial"/>
              <a:buNone/>
            </a:pPr>
            <a:r>
              <a:rPr lang="en-US" sz="1944" b="0" i="0" u="none" strike="noStrike" cap="none">
                <a:solidFill>
                  <a:srgbClr val="7F7F7F"/>
                </a:solidFill>
                <a:latin typeface="Lato"/>
                <a:ea typeface="Lato"/>
                <a:cs typeface="Lato"/>
                <a:sym typeface="Lato"/>
              </a:rPr>
              <a:t>academiacristo.com</a:t>
            </a:r>
            <a:endParaRPr sz="2400" b="0" i="0" u="none" strike="noStrike" cap="none">
              <a:solidFill>
                <a:srgbClr val="7F7F7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643738" y="2767300"/>
            <a:ext cx="9994079"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dirty="0">
                <a:effectLst/>
                <a:latin typeface="Calibri" panose="020F0502020204030204" pitchFamily="34" charset="0"/>
                <a:ea typeface="Times New Roman" panose="02020603050405020304" pitchFamily="18" charset="0"/>
              </a:rPr>
              <a:t>Hagan una comparación entre el mundo ANTES y DESPUES de la caída en pecado.</a:t>
            </a:r>
            <a:r>
              <a:rPr lang="es-ES" sz="4000" dirty="0">
                <a:effectLst/>
                <a:latin typeface="Calibri" panose="020F0502020204030204" pitchFamily="34" charset="0"/>
                <a:ea typeface="Times New Roman" panose="02020603050405020304" pitchFamily="18" charset="0"/>
              </a:rPr>
              <a:t> </a:t>
            </a: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721221"/>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6" name="Picture 2" descr="Génesis 3: ¿Dónde encontramos nuestra identidad? | Gafcon">
            <a:extLst>
              <a:ext uri="{FF2B5EF4-FFF2-40B4-BE49-F238E27FC236}">
                <a16:creationId xmlns:a16="http://schemas.microsoft.com/office/drawing/2014/main" id="{6DFF9D08-F66F-2D1E-A435-6E5930417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709" y="1673892"/>
            <a:ext cx="4417291" cy="518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5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050" name="Picture 2" descr="Genesis 2:17; 3:3 BDC: What was the fruit of the tree of the knowledge of  good and evil? - Christian Publishing House Blog">
            <a:extLst>
              <a:ext uri="{FF2B5EF4-FFF2-40B4-BE49-F238E27FC236}">
                <a16:creationId xmlns:a16="http://schemas.microsoft.com/office/drawing/2014/main" id="{23DAC29A-1683-A429-27A2-3C9A7C93E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72" y="1669084"/>
            <a:ext cx="8395855" cy="472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51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3074" name="Picture 2" descr="Why did Adam and Eve have to leave the Garden of Eden? - Quora">
            <a:extLst>
              <a:ext uri="{FF2B5EF4-FFF2-40B4-BE49-F238E27FC236}">
                <a16:creationId xmlns:a16="http://schemas.microsoft.com/office/drawing/2014/main" id="{D341E1DA-806C-E2B6-3167-E76065ECD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925" y="1654652"/>
            <a:ext cx="7645400" cy="473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1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63270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3749</Words>
  <Application>Microsoft Macintosh PowerPoint</Application>
  <PresentationFormat>Widescreen</PresentationFormat>
  <Paragraphs>258</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Calibri</vt:lpstr>
      <vt:lpstr>Lato</vt:lpstr>
      <vt:lpstr>Overlock</vt:lpstr>
      <vt:lpstr>Courier New</vt:lpstr>
      <vt:lpstr>Symbol</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65</cp:revision>
  <dcterms:created xsi:type="dcterms:W3CDTF">2023-11-29T19:33:05Z</dcterms:created>
  <dcterms:modified xsi:type="dcterms:W3CDTF">2024-01-17T02:25:21Z</dcterms:modified>
</cp:coreProperties>
</file>