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42"/>
  </p:notesMasterIdLst>
  <p:sldIdLst>
    <p:sldId id="256" r:id="rId5"/>
    <p:sldId id="292" r:id="rId6"/>
    <p:sldId id="279" r:id="rId7"/>
    <p:sldId id="276" r:id="rId8"/>
    <p:sldId id="278" r:id="rId9"/>
    <p:sldId id="293" r:id="rId10"/>
    <p:sldId id="257" r:id="rId11"/>
    <p:sldId id="294" r:id="rId12"/>
    <p:sldId id="260" r:id="rId13"/>
    <p:sldId id="280" r:id="rId14"/>
    <p:sldId id="281" r:id="rId15"/>
    <p:sldId id="295" r:id="rId16"/>
    <p:sldId id="282" r:id="rId17"/>
    <p:sldId id="265" r:id="rId18"/>
    <p:sldId id="266" r:id="rId19"/>
    <p:sldId id="277" r:id="rId20"/>
    <p:sldId id="267" r:id="rId21"/>
    <p:sldId id="268" r:id="rId22"/>
    <p:sldId id="270" r:id="rId23"/>
    <p:sldId id="264" r:id="rId24"/>
    <p:sldId id="284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273" r:id="rId37"/>
    <p:sldId id="274" r:id="rId38"/>
    <p:sldId id="312" r:id="rId39"/>
    <p:sldId id="275" r:id="rId40"/>
    <p:sldId id="27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408DEC-2EF0-419C-BEB1-D641755A6C66}" v="17" dt="2021-10-03T13:07:11.0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0" autoAdjust="0"/>
    <p:restoredTop sz="88451" autoAdjust="0"/>
  </p:normalViewPr>
  <p:slideViewPr>
    <p:cSldViewPr snapToGrid="0">
      <p:cViewPr varScale="1">
        <p:scale>
          <a:sx n="52" d="100"/>
          <a:sy n="52" d="100"/>
        </p:scale>
        <p:origin x="23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738C5-61D2-4629-9833-ADF2CB4BDB36}" type="datetimeFigureOut">
              <a:rPr lang="en-US" smtClean="0"/>
              <a:t>1/28/23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494A9-D7C6-465E-A913-491587F47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4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1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  <a:p>
            <a:endParaRPr lang="es-EC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03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15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http://freebibleimages.org/illustrations/yo-creation/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67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https://pxhere.com/en/photo/595266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50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/>
              <a:t>El</a:t>
            </a:r>
            <a:r>
              <a:rPr lang="es-EC" baseline="0" dirty="0"/>
              <a:t> versículo de Pedro viene de NVI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47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/>
              <a:t>El</a:t>
            </a:r>
            <a:r>
              <a:rPr lang="es-EC" baseline="0" dirty="0"/>
              <a:t> versículo de Pedro viene de NVI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17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/>
              <a:t>El</a:t>
            </a:r>
            <a:r>
              <a:rPr lang="es-EC" baseline="0" dirty="0"/>
              <a:t> versículo de Pedro viene de NVI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23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/>
              <a:t>El</a:t>
            </a:r>
            <a:r>
              <a:rPr lang="es-EC" baseline="0" dirty="0"/>
              <a:t> versículo de Pedro viene de NVI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08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https://www.pxfuel.com/en/free-photo-eqlyj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52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/>
              <a:t>El</a:t>
            </a:r>
            <a:r>
              <a:rPr lang="es-EC" baseline="0" dirty="0"/>
              <a:t> versículo de Pedro viene de NVI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93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https://www.nicepik.com/silhouette-photography-of-group-of-people-jumping-during-golden-time-adult-backlit-beach-free-photo-1322434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4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/>
              <a:t>El</a:t>
            </a:r>
            <a:r>
              <a:rPr lang="es-EC" baseline="0" dirty="0"/>
              <a:t> versículo de Pedro viene de NVI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91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/>
              <a:t>El</a:t>
            </a:r>
            <a:r>
              <a:rPr lang="es-EC" baseline="0" dirty="0"/>
              <a:t> versículo de Pedro viene de NVI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101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6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/>
              <a:t>El</a:t>
            </a:r>
            <a:r>
              <a:rPr lang="es-EC" baseline="0" dirty="0"/>
              <a:t> versículo de Pedro viene de NVI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15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/>
              <a:t>El</a:t>
            </a:r>
            <a:r>
              <a:rPr lang="es-EC" baseline="0" dirty="0"/>
              <a:t> versículo de Pedro viene de NVI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18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/>
              <a:t>El</a:t>
            </a:r>
            <a:r>
              <a:rPr lang="es-EC" baseline="0" dirty="0"/>
              <a:t> versículo de Pedro viene de NVI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204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https://www.pxfuel.com/en/free-photo-xpzbo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421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https://pxhere.com/en/photo/847459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877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https://pxhere.com/en/photo/1418557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10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37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85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Tome este tiempo para explicar como</a:t>
            </a:r>
            <a:r>
              <a:rPr lang="es-EC" baseline="0" dirty="0"/>
              <a:t> usar Zoom, la tarea en el </a:t>
            </a:r>
            <a:r>
              <a:rPr lang="es-EC" baseline="0" dirty="0" err="1"/>
              <a:t>Youtube</a:t>
            </a:r>
            <a:r>
              <a:rPr lang="es-EC" baseline="0" dirty="0"/>
              <a:t>, como usar los grupos de </a:t>
            </a:r>
            <a:r>
              <a:rPr lang="es-EC" baseline="0" dirty="0" err="1"/>
              <a:t>whatsapp</a:t>
            </a:r>
            <a:r>
              <a:rPr lang="es-EC" baseline="0" dirty="0"/>
              <a:t>, y las aplicaciones para acceder a las biblias si no tienen una.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https://play.google.com/store/apps/details?id=us.zoom.videomeetings&amp;hl=en</a:t>
            </a:r>
          </a:p>
          <a:p>
            <a:endParaRPr lang="es-EC" dirty="0"/>
          </a:p>
          <a:p>
            <a:r>
              <a:rPr lang="es-EC" dirty="0"/>
              <a:t>https://play.google.com/store/apps/details?id=com.google.android.youtube&amp;hl=en</a:t>
            </a:r>
          </a:p>
          <a:p>
            <a:endParaRPr lang="es-EC" dirty="0"/>
          </a:p>
          <a:p>
            <a:r>
              <a:rPr lang="en-US" dirty="0"/>
              <a:t>https://play.google.com/store/search?q=la%20biblia&amp;hl=en</a:t>
            </a:r>
          </a:p>
          <a:p>
            <a:endParaRPr lang="es-EC" dirty="0"/>
          </a:p>
          <a:p>
            <a:r>
              <a:rPr lang="en-US" dirty="0"/>
              <a:t>https://play.google.com/store/apps/details?id=com.whatsapp&amp;hl=en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60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01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75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14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https://pxhere.com/en/photo/731510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72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>
          <a:solidFill>
            <a:schemeClr val="bg1">
              <a:alpha val="55000"/>
            </a:schemeClr>
          </a:solidFill>
        </p:spPr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82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2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65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7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3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5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2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1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75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5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684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6030643"/>
            <a:ext cx="1047750" cy="687656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838200" y="6374471"/>
            <a:ext cx="4114800" cy="36512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Museo Sans 500" panose="02000000000000000000" pitchFamily="50" charset="0"/>
              </a:defRPr>
            </a:lvl1pPr>
          </a:lstStyle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31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mp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337370"/>
            <a:ext cx="10168128" cy="66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90854"/>
            <a:ext cx="10515600" cy="8762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¿Qué significa la palabra “Trinidad”?</a:t>
            </a:r>
            <a:endParaRPr lang="en-US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14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6752"/>
            <a:ext cx="10515600" cy="3524495"/>
          </a:xfrm>
        </p:spPr>
        <p:txBody>
          <a:bodyPr>
            <a:normAutofit/>
          </a:bodyPr>
          <a:lstStyle/>
          <a:p>
            <a:r>
              <a:rPr lang="es-EC" sz="4400" dirty="0">
                <a:latin typeface="Museo Sans 500" panose="02000000000000000000" pitchFamily="50" charset="0"/>
                <a:cs typeface="Arial" panose="020B0604020202020204" pitchFamily="34" charset="0"/>
              </a:rPr>
              <a:t> </a:t>
            </a: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“Trinidad” y “trino” significan “tres en uno”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Describe la enseñanza que encontramos en la Biblia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Hay un Dios, pero hay tres personas distintas en ese único Dios</a:t>
            </a:r>
            <a:endParaRPr lang="es-ES" sz="4400" dirty="0">
              <a:latin typeface="Berlin Sans FB" panose="020E0602020502020306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55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61757"/>
            <a:ext cx="10515600" cy="21344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" panose="020E0602020502020306" pitchFamily="34" charset="0"/>
              </a:rPr>
              <a:t>Dios a veces usa milagros para proveernos. Sin embargo, ¿cuál es su forma normal de cuidar y </a:t>
            </a:r>
            <a:r>
              <a:rPr lang="es-ES" sz="4400" dirty="0">
                <a:latin typeface="Berlin Sans FB" panose="020E0602020502020306" pitchFamily="34" charset="0"/>
              </a:rPr>
              <a:t>proveer</a:t>
            </a:r>
            <a:r>
              <a:rPr lang="es-EC" sz="4400" dirty="0">
                <a:latin typeface="Berlin Sans FB" panose="020E0602020502020306" pitchFamily="34" charset="0"/>
              </a:rPr>
              <a:t>? </a:t>
            </a:r>
            <a:endParaRPr lang="en-US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892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41806"/>
            <a:ext cx="10515600" cy="4974387"/>
          </a:xfrm>
        </p:spPr>
        <p:txBody>
          <a:bodyPr>
            <a:normAutofit/>
          </a:bodyPr>
          <a:lstStyle/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Relaciones comunes y cotidianas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Ejemplos: las vocaciones de. . .</a:t>
            </a:r>
          </a:p>
          <a:p>
            <a:pPr lvl="1"/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Los padres</a:t>
            </a:r>
          </a:p>
          <a:p>
            <a:pPr lvl="1"/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Los agricultores</a:t>
            </a:r>
          </a:p>
          <a:p>
            <a:pPr lvl="1"/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Conductores de camiones</a:t>
            </a:r>
          </a:p>
          <a:p>
            <a:pPr lvl="1"/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Dueños de tiendas</a:t>
            </a:r>
          </a:p>
          <a:p>
            <a:pPr lvl="1"/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Etc.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35708"/>
            <a:ext cx="10515600" cy="2386583"/>
          </a:xfrm>
        </p:spPr>
        <p:txBody>
          <a:bodyPr>
            <a:noAutofit/>
          </a:bodyPr>
          <a:lstStyle/>
          <a:p>
            <a:pPr algn="ctr"/>
            <a:r>
              <a:rPr lang="es-EC" dirty="0">
                <a:latin typeface="Berlin Sans FB" panose="020E0602020502020306" pitchFamily="34" charset="0"/>
                <a:cs typeface="Arial" panose="020B0604020202020204" pitchFamily="34" charset="0"/>
              </a:rPr>
              <a:t>Lección 1</a:t>
            </a:r>
            <a:br>
              <a:rPr lang="es-EC" dirty="0">
                <a:latin typeface="Berlin Sans FB" panose="020E0602020502020306" pitchFamily="34" charset="0"/>
                <a:cs typeface="Arial" panose="020B0604020202020204" pitchFamily="34" charset="0"/>
              </a:rPr>
            </a:br>
            <a:r>
              <a:rPr lang="es-EC" sz="4000" dirty="0">
                <a:latin typeface="Berlin Sans FB" panose="020E0602020502020306" pitchFamily="34" charset="0"/>
                <a:cs typeface="Arial" panose="020B0604020202020204" pitchFamily="34" charset="0"/>
              </a:rPr>
              <a:t>(30 minutos)</a:t>
            </a:r>
            <a:endParaRPr lang="en-US" sz="40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407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166779"/>
          </a:xfrm>
        </p:spPr>
      </p:pic>
    </p:spTree>
    <p:extLst>
      <p:ext uri="{BB962C8B-B14F-4D97-AF65-F5344CB8AC3E}">
        <p14:creationId xmlns:p14="http://schemas.microsoft.com/office/powerpoint/2010/main" val="369839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as Enseñanzas de Jesús: El Dios Verdadero: Lección 1 on Vimeo - Mozilla Firefox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36053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60764"/>
          </a:xfrm>
        </p:spPr>
      </p:pic>
    </p:spTree>
    <p:extLst>
      <p:ext uri="{BB962C8B-B14F-4D97-AF65-F5344CB8AC3E}">
        <p14:creationId xmlns:p14="http://schemas.microsoft.com/office/powerpoint/2010/main" val="531515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1"/>
            <a:ext cx="12192000" cy="8454369"/>
          </a:xfrm>
        </p:spPr>
      </p:pic>
    </p:spTree>
    <p:extLst>
      <p:ext uri="{BB962C8B-B14F-4D97-AF65-F5344CB8AC3E}">
        <p14:creationId xmlns:p14="http://schemas.microsoft.com/office/powerpoint/2010/main" val="3821074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35708"/>
            <a:ext cx="10515600" cy="2386583"/>
          </a:xfrm>
        </p:spPr>
        <p:txBody>
          <a:bodyPr>
            <a:noAutofit/>
          </a:bodyPr>
          <a:lstStyle/>
          <a:p>
            <a:pPr algn="ctr"/>
            <a:r>
              <a:rPr lang="es-EC" dirty="0">
                <a:latin typeface="Berlin Sans FB Demi" panose="020E0802020502020306" pitchFamily="34" charset="0"/>
                <a:cs typeface="Arial" panose="020B0604020202020204" pitchFamily="34" charset="0"/>
              </a:rPr>
              <a:t>Preguntas</a:t>
            </a:r>
            <a:br>
              <a:rPr lang="es-EC" sz="10000" dirty="0">
                <a:latin typeface="Museo Sans 500" panose="02000000000000000000" pitchFamily="50" charset="0"/>
                <a:cs typeface="Arial" panose="020B0604020202020204" pitchFamily="34" charset="0"/>
              </a:rPr>
            </a:br>
            <a:endParaRPr lang="en-US" sz="50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730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Un </a:t>
            </a:r>
            <a:r>
              <a:rPr lang="en-US" dirty="0" err="1">
                <a:latin typeface="Berlin Sans FB" panose="020E0602020502020306" pitchFamily="34" charset="0"/>
              </a:rPr>
              <a:t>Momento</a:t>
            </a:r>
            <a:r>
              <a:rPr lang="en-US" dirty="0">
                <a:latin typeface="Berlin Sans FB" panose="020E0602020502020306" pitchFamily="34" charset="0"/>
              </a:rPr>
              <a:t> para </a:t>
            </a:r>
            <a:r>
              <a:rPr lang="en-US" dirty="0" err="1">
                <a:latin typeface="Berlin Sans FB" panose="020E0602020502020306" pitchFamily="34" charset="0"/>
              </a:rPr>
              <a:t>Presentarse</a:t>
            </a:r>
            <a:br>
              <a:rPr lang="en-US" sz="5000" dirty="0">
                <a:latin typeface="Berlin Sans FB" panose="020E0602020502020306" pitchFamily="34" charset="0"/>
              </a:rPr>
            </a:br>
            <a:r>
              <a:rPr lang="en-US" sz="4000" dirty="0">
                <a:latin typeface="Berlin Sans FB" panose="020E0602020502020306" pitchFamily="34" charset="0"/>
              </a:rPr>
              <a:t>(10 </a:t>
            </a:r>
            <a:r>
              <a:rPr lang="en-US" sz="4000" dirty="0" err="1">
                <a:latin typeface="Berlin Sans FB" panose="020E0602020502020306" pitchFamily="34" charset="0"/>
              </a:rPr>
              <a:t>minutos</a:t>
            </a:r>
            <a:r>
              <a:rPr lang="en-US" sz="4000" dirty="0">
                <a:latin typeface="Berlin Sans FB" panose="020E0602020502020306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9081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749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472" y="2600275"/>
            <a:ext cx="11507056" cy="1657450"/>
          </a:xfrm>
          <a:solidFill>
            <a:schemeClr val="bg1">
              <a:alpha val="73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b="1" dirty="0">
                <a:latin typeface="Berlin Sans FB" panose="020E0602020502020306" pitchFamily="34" charset="0"/>
              </a:rPr>
              <a:t>¿Qué nos enseñan los siguientes versículos acerca de Dios?</a:t>
            </a:r>
            <a:endParaRPr lang="en-US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723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9991"/>
            <a:ext cx="10515600" cy="4838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4400" b="1" dirty="0">
                <a:latin typeface="Berlin Sans FB" panose="020E0602020502020306" pitchFamily="34" charset="0"/>
              </a:rPr>
              <a:t>Deuteronomio 6:4, </a:t>
            </a:r>
            <a:r>
              <a:rPr lang="es-EC" sz="4400" dirty="0">
                <a:latin typeface="Berlin Sans FB" panose="020E0602020502020306" pitchFamily="34" charset="0"/>
              </a:rPr>
              <a:t>“Oye, Israel: el Señor nuestro Dios, el Señor es uno.”</a:t>
            </a:r>
          </a:p>
          <a:p>
            <a:pPr marL="0" indent="0">
              <a:buNone/>
            </a:pPr>
            <a:endParaRPr lang="es-EC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4400" b="1" dirty="0">
                <a:latin typeface="Berlin Sans FB" panose="020E0602020502020306" pitchFamily="34" charset="0"/>
              </a:rPr>
              <a:t>Mateo 28:19, </a:t>
            </a:r>
            <a:r>
              <a:rPr lang="es-EC" sz="4400" dirty="0">
                <a:latin typeface="Berlin Sans FB" panose="020E0602020502020306" pitchFamily="34" charset="0"/>
              </a:rPr>
              <a:t>“Por tanto, vayan y hagan discípulos en todas las naciones, y bautícenlos en el nombre del Padre, y del Hijo, y del Espíritu Santo.”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6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44601"/>
            <a:ext cx="10515600" cy="5712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4400" b="1" dirty="0">
                <a:latin typeface="Berlin Sans FB" panose="020E0602020502020306" pitchFamily="34" charset="0"/>
              </a:rPr>
              <a:t>Deuteronomio 33:27</a:t>
            </a:r>
            <a:r>
              <a:rPr lang="es-EC" sz="4400" dirty="0">
                <a:latin typeface="Berlin Sans FB" panose="020E0602020502020306" pitchFamily="34" charset="0"/>
              </a:rPr>
              <a:t>, "El Dios eterno es tu refugio; aquí en la tierra siempre te apoya.” </a:t>
            </a:r>
          </a:p>
          <a:p>
            <a:pPr marL="0" indent="0">
              <a:buNone/>
            </a:pPr>
            <a:endParaRPr lang="es-EC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4400" b="1" dirty="0">
                <a:latin typeface="Berlin Sans FB" panose="020E0602020502020306" pitchFamily="34" charset="0"/>
              </a:rPr>
              <a:t>Génesis 17:1</a:t>
            </a:r>
            <a:r>
              <a:rPr lang="es-EC" sz="4400" dirty="0">
                <a:latin typeface="Berlin Sans FB" panose="020E0602020502020306" pitchFamily="34" charset="0"/>
              </a:rPr>
              <a:t>, “Abram tenía noventa y nueve años de edad cuando el Señor se le apareció y le dijo: Yo soy el Dios Todopoderoso. Anda siempre delante de mí y sé perfecto.”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73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08397"/>
            <a:ext cx="10515600" cy="60412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4400" b="1" dirty="0">
                <a:latin typeface="Berlin Sans FB" panose="020E0602020502020306" pitchFamily="34" charset="0"/>
              </a:rPr>
              <a:t>Jeremías 23:24</a:t>
            </a:r>
            <a:r>
              <a:rPr lang="es-EC" sz="4400" dirty="0">
                <a:latin typeface="Berlin Sans FB" panose="020E0602020502020306" pitchFamily="34" charset="0"/>
              </a:rPr>
              <a:t>, “¿Podrá alguien esconderse donde yo no pueda verlo? ¿Acaso no soy yo el Señor, que llena el cielo y la tierra? —Palabra del Señor.” </a:t>
            </a:r>
            <a:endParaRPr lang="es-EC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C" sz="4400" b="1" dirty="0">
                <a:latin typeface="Berlin Sans FB" panose="020E0602020502020306" pitchFamily="34" charset="0"/>
              </a:rPr>
              <a:t>Lev</a:t>
            </a:r>
            <a:r>
              <a:rPr lang="es-ES" sz="4400" b="1" dirty="0">
                <a:latin typeface="Berlin Sans FB" panose="020E0602020502020306" pitchFamily="34" charset="0"/>
              </a:rPr>
              <a:t>í</a:t>
            </a:r>
            <a:r>
              <a:rPr lang="es-EC" sz="4400" b="1" dirty="0">
                <a:latin typeface="Berlin Sans FB" panose="020E0602020502020306" pitchFamily="34" charset="0"/>
              </a:rPr>
              <a:t>tic</a:t>
            </a:r>
            <a:r>
              <a:rPr lang="es-ES" sz="4400" b="1" dirty="0">
                <a:latin typeface="Berlin Sans FB" panose="020E0602020502020306" pitchFamily="34" charset="0"/>
              </a:rPr>
              <a:t>o</a:t>
            </a:r>
            <a:r>
              <a:rPr lang="es-EC" sz="4400" b="1" dirty="0">
                <a:latin typeface="Berlin Sans FB" panose="020E0602020502020306" pitchFamily="34" charset="0"/>
              </a:rPr>
              <a:t> 19:1-2</a:t>
            </a:r>
            <a:r>
              <a:rPr lang="es-EC" sz="4400" dirty="0">
                <a:latin typeface="Berlin Sans FB" panose="020E0602020502020306" pitchFamily="34" charset="0"/>
              </a:rPr>
              <a:t>, "El Señor hablo con Moisés, y le dijo: «Habla con toda la congregación de los hijos de Israel, y diles: Ustedes deben ser santos porque yo, el Señor su Dios, soy santo».”</a:t>
            </a:r>
            <a:endParaRPr lang="es-EC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56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22037"/>
            <a:ext cx="10515600" cy="54139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4000" b="1" dirty="0">
                <a:latin typeface="Berlin Sans FB" panose="020E0602020502020306" pitchFamily="34" charset="0"/>
              </a:rPr>
              <a:t>Éxodo 34:6-7</a:t>
            </a:r>
            <a:r>
              <a:rPr lang="es-EC" sz="4000" dirty="0">
                <a:latin typeface="Berlin Sans FB" panose="020E0602020502020306" pitchFamily="34" charset="0"/>
              </a:rPr>
              <a:t>, </a:t>
            </a:r>
            <a:r>
              <a:rPr lang="es-ES" sz="4000" dirty="0">
                <a:latin typeface="Berlin Sans FB" panose="020E0602020502020306" pitchFamily="34" charset="0"/>
              </a:rPr>
              <a:t>“</a:t>
            </a:r>
            <a:r>
              <a:rPr lang="es-EC" sz="4000" dirty="0">
                <a:latin typeface="Berlin Sans FB" panose="020E0602020502020306" pitchFamily="34" charset="0"/>
              </a:rPr>
              <a:t>Luego el Señor pasó delante de Moisés, y proclamó: «¡EL SEÑOR! ¡EL SEÑOR! ¡Dios misericordioso y clemente! ¡Lento para la ira, y grande en misericordia y verdad! ¡Es misericordioso por mil generaciones! ¡Perdona la maldad, la rebelión y el pecado, pero de ningún modo declara inocente al malvado! ¡Castiga la maldad de los padres en los hijos y en los hijos de los hijos, hasta la tercera y cuarta generación!»</a:t>
            </a:r>
            <a:r>
              <a:rPr lang="es-ES" sz="4000" dirty="0">
                <a:latin typeface="Berlin Sans FB" panose="020E0602020502020306" pitchFamily="34" charset="0"/>
              </a:rPr>
              <a:t>” </a:t>
            </a:r>
            <a:endParaRPr lang="es-EC" sz="40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08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48" y="-32159"/>
            <a:ext cx="12945438" cy="689015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589" y="2513777"/>
            <a:ext cx="10754821" cy="1385601"/>
          </a:xfrm>
          <a:solidFill>
            <a:schemeClr val="bg1">
              <a:alpha val="73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400" b="1" dirty="0">
                <a:latin typeface="Berlin Sans FB" panose="020E0602020502020306" pitchFamily="34" charset="0"/>
              </a:rPr>
              <a:t>¿Qué queremos decir cuando decimos en el credo “creo en Dios”?</a:t>
            </a:r>
            <a:endParaRPr lang="en-US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107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0345"/>
            <a:ext cx="10515600" cy="6246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4400" b="1" dirty="0">
                <a:latin typeface="Berlin Sans FB" panose="020E0602020502020306" pitchFamily="34" charset="0"/>
              </a:rPr>
              <a:t>¿Es la fe meramente conocimiento?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La fe no es meramente o incluso esencialmente el conocimiento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</a:t>
            </a:r>
            <a:r>
              <a:rPr lang="es-ES" sz="4400" dirty="0">
                <a:latin typeface="Berlin Sans FB" panose="020E0602020502020306" pitchFamily="34" charset="0"/>
              </a:rPr>
              <a:t>Santiago 2:19: “Tú crees que Dios es uno, y haces bien. ¡Pues también los demonios lo creen, y tiemblan!”</a:t>
            </a:r>
          </a:p>
          <a:p>
            <a:r>
              <a:rPr lang="es-ES" sz="4400" dirty="0">
                <a:latin typeface="Berlin Sans FB" panose="020E0602020502020306" pitchFamily="34" charset="0"/>
                <a:cs typeface="Arial" panose="020B0604020202020204" pitchFamily="34" charset="0"/>
              </a:rPr>
              <a:t> La esencia de la fe es la confianza sencilla</a:t>
            </a:r>
          </a:p>
          <a:p>
            <a:r>
              <a:rPr lang="es-ES" sz="4400" dirty="0">
                <a:latin typeface="Berlin Sans FB" panose="020E0602020502020306" pitchFamily="34" charset="0"/>
                <a:cs typeface="Arial" panose="020B0604020202020204" pitchFamily="34" charset="0"/>
              </a:rPr>
              <a:t> El conocimiento puede y debe ser agregado a la fe</a:t>
            </a:r>
            <a:endParaRPr lang="es-EC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66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53379"/>
            <a:ext cx="10515600" cy="4706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4400" b="1" dirty="0">
                <a:latin typeface="Berlin Sans FB" panose="020E0602020502020306" pitchFamily="34" charset="0"/>
              </a:rPr>
              <a:t>¿Qué es la fe salvadora?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La simple confianza en las promesas de salvación de Dios que se encuentran en Jesucristo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Hebreos 11:1, “</a:t>
            </a:r>
            <a:r>
              <a:rPr lang="es-ES" sz="4400" dirty="0">
                <a:latin typeface="Berlin Sans FB" panose="020E0602020502020306" pitchFamily="34" charset="0"/>
              </a:rPr>
              <a:t>Ahora bien, tener fe es estar seguro de lo que se espera; es estar convencido de lo que no se ve.”</a:t>
            </a:r>
            <a:endParaRPr lang="es-EC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3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3257"/>
            <a:ext cx="10515600" cy="4270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400" b="1" dirty="0"/>
              <a:t>¿Cómo obtenemos la fe? 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Romanos 10:17, “</a:t>
            </a:r>
            <a:r>
              <a:rPr lang="es-ES" sz="4400" dirty="0">
                <a:latin typeface="Berlin Sans FB" panose="020E0602020502020306" pitchFamily="34" charset="0"/>
              </a:rPr>
              <a:t>Así que la fe proviene del oír, y el oír proviene de la palabra de Dios.”</a:t>
            </a:r>
          </a:p>
          <a:p>
            <a:r>
              <a:rPr lang="es-ES" sz="4400" dirty="0">
                <a:latin typeface="Berlin Sans FB" panose="020E0602020502020306" pitchFamily="34" charset="0"/>
                <a:cs typeface="Arial" panose="020B0604020202020204" pitchFamily="34" charset="0"/>
              </a:rPr>
              <a:t> 1 Corintios 12:3, “</a:t>
            </a:r>
            <a:r>
              <a:rPr lang="es-ES" sz="4400" dirty="0">
                <a:latin typeface="Berlin Sans FB" panose="020E0602020502020306" pitchFamily="34" charset="0"/>
              </a:rPr>
              <a:t>Nadie puede llamar «Señor» a Jesús, si no es por el Espíritu Santo.”</a:t>
            </a:r>
          </a:p>
          <a:p>
            <a:pPr marL="0" indent="0">
              <a:buNone/>
            </a:pPr>
            <a:endParaRPr lang="es-EC" sz="40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5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343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472" y="532520"/>
            <a:ext cx="11507056" cy="5792959"/>
          </a:xfrm>
          <a:solidFill>
            <a:schemeClr val="bg1">
              <a:alpha val="73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4400" b="1" dirty="0">
                <a:latin typeface="Berlin Sans FB" panose="020E0602020502020306" pitchFamily="34" charset="0"/>
              </a:rPr>
              <a:t>La doctrina de la vocación es la enseñanza de que Dios usa nuestros roles, trabajos y deberes diarios para servir y cuidar de los demás. Una madre ayuda a su hija. Un empleado trabaja fielmente para su jefe. Un senador legisla leyes benéficas. En cierto sentido, Dios usa a las personas como sus máscaras para amar a los demás. ¿Cómo puede esta verdad consolarle?</a:t>
            </a:r>
            <a:r>
              <a:rPr lang="es-ES" sz="4400" dirty="0">
                <a:latin typeface="Berlin Sans FB" panose="020E0602020502020306" pitchFamily="34" charset="0"/>
              </a:rPr>
              <a:t> </a:t>
            </a:r>
            <a:endParaRPr lang="en-US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3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936" y="887852"/>
            <a:ext cx="11316128" cy="37264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4400" dirty="0">
                <a:latin typeface="Berlin Sans FB" panose="020E0602020502020306" pitchFamily="34" charset="0"/>
              </a:rPr>
              <a:t>Amada </a:t>
            </a:r>
            <a:r>
              <a:rPr lang="es-EC" sz="4400" dirty="0">
                <a:latin typeface="Berlin Sans FB" panose="020E0602020502020306" pitchFamily="34" charset="0"/>
              </a:rPr>
              <a:t>Santísima Trinidad, te agradecemos por esta oportunidad de </a:t>
            </a:r>
            <a:r>
              <a:rPr lang="es-ES" sz="4400" dirty="0">
                <a:latin typeface="Berlin Sans FB" panose="020E0602020502020306" pitchFamily="34" charset="0"/>
              </a:rPr>
              <a:t>estar juntos </a:t>
            </a:r>
            <a:r>
              <a:rPr lang="es-EC" sz="4400" dirty="0">
                <a:latin typeface="Berlin Sans FB" panose="020E0602020502020306" pitchFamily="34" charset="0"/>
              </a:rPr>
              <a:t>y aprender sobre lo que haces en el mundo. Te agradecemos por la creación y especialmente por la salvación que has </a:t>
            </a:r>
            <a:r>
              <a:rPr lang="es-ES" sz="4400" dirty="0">
                <a:latin typeface="Berlin Sans FB" panose="020E0602020502020306" pitchFamily="34" charset="0"/>
              </a:rPr>
              <a:t>consumado</a:t>
            </a:r>
            <a:r>
              <a:rPr lang="es-EC" sz="4400" dirty="0">
                <a:latin typeface="Berlin Sans FB" panose="020E0602020502020306" pitchFamily="34" charset="0"/>
              </a:rPr>
              <a:t>. Danos ojos para ver tu verdadera grandeza. Todo esto oramos porque Jesús nos ha dado acceso completo, Amén.</a:t>
            </a:r>
            <a:endParaRPr lang="en-US" sz="4400" dirty="0">
              <a:latin typeface="Berlin Sans FB" panose="020E0602020502020306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461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06313"/>
            <a:ext cx="10515600" cy="5245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400" b="1" dirty="0">
                <a:latin typeface="Berlin Sans FB" panose="020E0602020502020306" pitchFamily="34" charset="0"/>
              </a:rPr>
              <a:t>¿Cómo le ayuda esta verdad cuando siente que usted no es importante?</a:t>
            </a:r>
            <a:r>
              <a:rPr lang="es-ES" sz="4400" dirty="0">
                <a:latin typeface="Berlin Sans FB" panose="020E0602020502020306" pitchFamily="34" charset="0"/>
              </a:rPr>
              <a:t> </a:t>
            </a:r>
          </a:p>
          <a:p>
            <a:r>
              <a:rPr lang="es-ES" sz="4400" dirty="0">
                <a:latin typeface="Berlin Sans FB" panose="020E0602020502020306" pitchFamily="34" charset="0"/>
              </a:rPr>
              <a:t>Todos los trabajos son importantes a Dios</a:t>
            </a:r>
          </a:p>
          <a:p>
            <a:r>
              <a:rPr lang="es-ES" sz="4400" dirty="0">
                <a:latin typeface="Berlin Sans FB" panose="020E0602020502020306" pitchFamily="34" charset="0"/>
              </a:rPr>
              <a:t> Efesios 2:10, “Nosotros somos hechura suya; hemos sido creados en Cristo Jesús para realizar buenas obras, las cuales Dios preparó de antemano para que vivamos de acuerdo con ellas.”</a:t>
            </a:r>
            <a:endParaRPr lang="es-EC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73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80317"/>
            <a:ext cx="10515600" cy="58973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400" b="1" dirty="0">
                <a:latin typeface="Berlin Sans FB" panose="020E0602020502020306" pitchFamily="34" charset="0"/>
              </a:rPr>
              <a:t>¿Cómo cambia esta verdad su perspectiva sobre las personas? </a:t>
            </a:r>
          </a:p>
          <a:p>
            <a:r>
              <a:rPr lang="es-ES" sz="4400" dirty="0">
                <a:latin typeface="Berlin Sans FB" panose="020E0602020502020306" pitchFamily="34" charset="0"/>
              </a:rPr>
              <a:t> Estamos sirviendo a Dios </a:t>
            </a:r>
          </a:p>
          <a:p>
            <a:r>
              <a:rPr lang="es-ES" sz="4400" dirty="0">
                <a:latin typeface="Berlin Sans FB" panose="020E0602020502020306" pitchFamily="34" charset="0"/>
              </a:rPr>
              <a:t> Colosenses 3:23-24, “Y todo lo que hagan, háganlo de corazón, como para el Señor y no como para la gente, </a:t>
            </a:r>
            <a:r>
              <a:rPr lang="es-ES" sz="4400" baseline="30000" dirty="0">
                <a:latin typeface="Berlin Sans FB" panose="020E0602020502020306" pitchFamily="34" charset="0"/>
              </a:rPr>
              <a:t>24 </a:t>
            </a:r>
            <a:r>
              <a:rPr lang="es-ES" sz="4400" dirty="0">
                <a:latin typeface="Berlin Sans FB" panose="020E0602020502020306" pitchFamily="34" charset="0"/>
              </a:rPr>
              <a:t>porque ya saben que el Señor les dará la herencia como recompensa, pues ustedes sirven a Cristo el Señor.”</a:t>
            </a:r>
            <a:endParaRPr lang="es-EC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2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9462"/>
            <a:ext cx="10515600" cy="53836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400" b="1" dirty="0">
                <a:latin typeface="Berlin Sans FB" panose="020E0602020502020306" pitchFamily="34" charset="0"/>
              </a:rPr>
              <a:t>¿Cómo le ayuda esta verdad a ver los detalles de cómo Dios gobierna el mundo?</a:t>
            </a:r>
            <a:r>
              <a:rPr lang="es-ES" sz="4400" dirty="0">
                <a:latin typeface="Berlin Sans FB" panose="020E0602020502020306" pitchFamily="34" charset="0"/>
              </a:rPr>
              <a:t> </a:t>
            </a:r>
          </a:p>
          <a:p>
            <a:r>
              <a:rPr lang="es-ES" sz="4400" dirty="0">
                <a:latin typeface="Berlin Sans FB" panose="020E0602020502020306" pitchFamily="34" charset="0"/>
              </a:rPr>
              <a:t> Consideremos a cuántas personas usó Dios para traer la comida que usted comerá mañana</a:t>
            </a:r>
          </a:p>
          <a:p>
            <a:r>
              <a:rPr lang="es-ES" sz="4400" dirty="0">
                <a:latin typeface="Berlin Sans FB" panose="020E0602020502020306" pitchFamily="34" charset="0"/>
              </a:rPr>
              <a:t> El cultivo, el transporte, la producción, etc.</a:t>
            </a:r>
          </a:p>
          <a:p>
            <a:r>
              <a:rPr lang="es-ES" sz="4400" dirty="0">
                <a:latin typeface="Berlin Sans FB" panose="020E0602020502020306" pitchFamily="34" charset="0"/>
              </a:rPr>
              <a:t> Dios coordinó todo por su providencia</a:t>
            </a:r>
            <a:endParaRPr lang="es-EC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38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978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2778" y="1260086"/>
            <a:ext cx="3565133" cy="840563"/>
          </a:xfr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 Demi" panose="020E0802020502020306" pitchFamily="34" charset="0"/>
                <a:cs typeface="Arial" panose="020B0604020202020204" pitchFamily="34" charset="0"/>
              </a:rPr>
              <a:t>La Oración</a:t>
            </a:r>
          </a:p>
        </p:txBody>
      </p:sp>
    </p:spTree>
    <p:extLst>
      <p:ext uri="{BB962C8B-B14F-4D97-AF65-F5344CB8AC3E}">
        <p14:creationId xmlns:p14="http://schemas.microsoft.com/office/powerpoint/2010/main" val="4249854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395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4529" y="1204574"/>
            <a:ext cx="2804767" cy="8713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 Demi" panose="020E0802020502020306" pitchFamily="34" charset="0"/>
                <a:cs typeface="Arial" panose="020B0604020202020204" pitchFamily="34" charset="0"/>
              </a:rPr>
              <a:t>La Tarea</a:t>
            </a:r>
          </a:p>
        </p:txBody>
      </p:sp>
    </p:spTree>
    <p:extLst>
      <p:ext uri="{BB962C8B-B14F-4D97-AF65-F5344CB8AC3E}">
        <p14:creationId xmlns:p14="http://schemas.microsoft.com/office/powerpoint/2010/main" val="2835775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1E12C1-E13F-4B3B-9ABA-F5B9B7AC03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A4D9E4-0BF2-4DC5-AFC3-E2AE27FD8F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6E2AD1C-483A-4CCB-BC70-E19BDAA2E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pic>
        <p:nvPicPr>
          <p:cNvPr id="5" name="Imagen 5" descr="Texto&#10;&#10;Descripción generada automáticamente">
            <a:extLst>
              <a:ext uri="{FF2B5EF4-FFF2-40B4-BE49-F238E27FC236}">
                <a16:creationId xmlns:a16="http://schemas.microsoft.com/office/drawing/2014/main" id="{60466400-D0E1-4F86-862B-98D598D8B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328" y="-3067"/>
            <a:ext cx="12235911" cy="686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21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804"/>
            <a:ext cx="12476135" cy="75901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8193" y="1076410"/>
            <a:ext cx="4043817" cy="8759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 Demi" panose="020E0802020502020306" pitchFamily="34" charset="0"/>
                <a:cs typeface="Arial" panose="020B0604020202020204" pitchFamily="34" charset="0"/>
              </a:rPr>
              <a:t>La Despedida</a:t>
            </a:r>
          </a:p>
        </p:txBody>
      </p:sp>
    </p:spTree>
    <p:extLst>
      <p:ext uri="{BB962C8B-B14F-4D97-AF65-F5344CB8AC3E}">
        <p14:creationId xmlns:p14="http://schemas.microsoft.com/office/powerpoint/2010/main" val="3627471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265451"/>
            <a:ext cx="10168128" cy="66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30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913"/>
            <a:ext cx="14653813" cy="68959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0648" y="2390714"/>
            <a:ext cx="6590704" cy="1341837"/>
          </a:xfrm>
          <a:solidFill>
            <a:schemeClr val="bg1">
              <a:alpha val="68000"/>
            </a:schemeClr>
          </a:solidFill>
          <a:ln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es-EC" dirty="0">
                <a:latin typeface="Berlin Sans FB Demi" panose="020E0802020502020306" pitchFamily="34" charset="0"/>
                <a:cs typeface="Arial" panose="020B0604020202020204" pitchFamily="34" charset="0"/>
              </a:rPr>
              <a:t>Las Enseñanzas de Jesús</a:t>
            </a:r>
            <a:endParaRPr lang="en-US" dirty="0"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301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3030163"/>
            <a:ext cx="3098800" cy="2857151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50" y="429395"/>
            <a:ext cx="2590800" cy="2436381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503583"/>
            <a:ext cx="3098800" cy="2288003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3030163"/>
            <a:ext cx="2882900" cy="285368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690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dirty="0">
                <a:latin typeface="Berlin Sans FB" panose="020E0602020502020306" pitchFamily="34" charset="0"/>
              </a:rPr>
              <a:t>Mostremos Respeto…</a:t>
            </a:r>
            <a:endParaRPr lang="en-US" dirty="0">
              <a:latin typeface="Berlin Sans FB" panose="020E06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latin typeface="Berlin Sans FB" panose="020E0602020502020306" pitchFamily="34" charset="0"/>
              </a:rPr>
              <a:t> Llegando preparados...</a:t>
            </a:r>
          </a:p>
          <a:p>
            <a:r>
              <a:rPr lang="es-ES" sz="4000" dirty="0">
                <a:latin typeface="Berlin Sans FB" panose="020E0602020502020306" pitchFamily="34" charset="0"/>
              </a:rPr>
              <a:t> Siendo puntuales...</a:t>
            </a:r>
          </a:p>
          <a:p>
            <a:r>
              <a:rPr lang="es-ES" sz="4000" dirty="0">
                <a:latin typeface="Berlin Sans FB" panose="020E0602020502020306" pitchFamily="34" charset="0"/>
              </a:rPr>
              <a:t> A los profesores que nos sirven... </a:t>
            </a:r>
          </a:p>
          <a:p>
            <a:r>
              <a:rPr lang="es-ES" sz="4000" dirty="0">
                <a:latin typeface="Berlin Sans FB" panose="020E0602020502020306" pitchFamily="34" charset="0"/>
              </a:rPr>
              <a:t> A los compañeros en clase... </a:t>
            </a:r>
          </a:p>
          <a:p>
            <a:r>
              <a:rPr lang="es-ES" sz="4000" dirty="0">
                <a:latin typeface="Berlin Sans FB" panose="020E0602020502020306" pitchFamily="34" charset="0"/>
              </a:rPr>
              <a:t> En el grupo de WhatsApp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04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90694"/>
            <a:ext cx="10515600" cy="2386583"/>
          </a:xfrm>
        </p:spPr>
        <p:txBody>
          <a:bodyPr>
            <a:noAutofit/>
          </a:bodyPr>
          <a:lstStyle/>
          <a:p>
            <a:pPr algn="ctr"/>
            <a:r>
              <a:rPr lang="es-EC" dirty="0">
                <a:latin typeface="Berlin Sans FB Demi" panose="020E0802020502020306" pitchFamily="34" charset="0"/>
                <a:cs typeface="Arial" panose="020B0604020202020204" pitchFamily="34" charset="0"/>
              </a:rPr>
              <a:t>Las Preguntas de Repaso</a:t>
            </a:r>
            <a:br>
              <a:rPr lang="es-EC" sz="10000" dirty="0">
                <a:latin typeface="Museo Sans 500" panose="02000000000000000000" pitchFamily="50" charset="0"/>
                <a:cs typeface="Arial" panose="020B0604020202020204" pitchFamily="34" charset="0"/>
              </a:rPr>
            </a:br>
            <a:r>
              <a:rPr lang="es-EC" sz="4000" dirty="0">
                <a:latin typeface="Berlin Sans FB" panose="020E0602020502020306" pitchFamily="34" charset="0"/>
                <a:cs typeface="Arial" panose="020B0604020202020204" pitchFamily="34" charset="0"/>
              </a:rPr>
              <a:t>(15 minutos)</a:t>
            </a:r>
            <a:endParaRPr lang="en-US" sz="48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119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80039"/>
            <a:ext cx="10515600" cy="9475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¿Cuál es la definición de la palabra “credo”?</a:t>
            </a:r>
            <a:endParaRPr lang="en-US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407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9780"/>
            <a:ext cx="10515600" cy="3578439"/>
          </a:xfrm>
        </p:spPr>
        <p:txBody>
          <a:bodyPr>
            <a:normAutofit/>
          </a:bodyPr>
          <a:lstStyle/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Declaración de lo que cree y enseña un grupo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Un resumen de las verdades bíblicas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Útil para examinar los credos de otros para ver si se conforman a la Biblia</a:t>
            </a:r>
          </a:p>
          <a:p>
            <a:pPr marL="0" indent="0">
              <a:buNone/>
            </a:pPr>
            <a:endParaRPr lang="en-US" sz="50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90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_x0020__x0023_ xmlns="d9dd568f-92e7-4aa1-8e50-87aa9ffea92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9A67C346E6B04F8F3828DDC292199C" ma:contentTypeVersion="5" ma:contentTypeDescription="Create a new document." ma:contentTypeScope="" ma:versionID="5507abe0fc28d66db2f63ea6d1b9bf1d">
  <xsd:schema xmlns:xsd="http://www.w3.org/2001/XMLSchema" xmlns:xs="http://www.w3.org/2001/XMLSchema" xmlns:p="http://schemas.microsoft.com/office/2006/metadata/properties" xmlns:ns2="d9dd568f-92e7-4aa1-8e50-87aa9ffea924" xmlns:ns3="c29a6dd2-512b-4752-8473-975d37cb7242" targetNamespace="http://schemas.microsoft.com/office/2006/metadata/properties" ma:root="true" ma:fieldsID="afbaa692ba35ad436848e442905bd438" ns2:_="" ns3:_="">
    <xsd:import namespace="d9dd568f-92e7-4aa1-8e50-87aa9ffea924"/>
    <xsd:import namespace="c29a6dd2-512b-4752-8473-975d37cb7242"/>
    <xsd:element name="properties">
      <xsd:complexType>
        <xsd:sequence>
          <xsd:element name="documentManagement">
            <xsd:complexType>
              <xsd:all>
                <xsd:element ref="ns2:Doc_x0020__x0023_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d568f-92e7-4aa1-8e50-87aa9ffea924" elementFormDefault="qualified">
    <xsd:import namespace="http://schemas.microsoft.com/office/2006/documentManagement/types"/>
    <xsd:import namespace="http://schemas.microsoft.com/office/infopath/2007/PartnerControls"/>
    <xsd:element name="Doc_x0020__x0023_" ma:index="8" nillable="true" ma:displayName="Doc #" ma:internalName="Doc_x0020__x0023_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a6dd2-512b-4752-8473-975d37cb724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76CF66-0345-4665-86D6-EEE86A2A5A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556CB6-E376-4DFB-9462-0007AE152101}">
  <ds:schemaRefs>
    <ds:schemaRef ds:uri="http://schemas.microsoft.com/office/2006/metadata/properties"/>
    <ds:schemaRef ds:uri="http://schemas.microsoft.com/office/infopath/2007/PartnerControls"/>
    <ds:schemaRef ds:uri="d9dd568f-92e7-4aa1-8e50-87aa9ffea924"/>
  </ds:schemaRefs>
</ds:datastoreItem>
</file>

<file path=customXml/itemProps3.xml><?xml version="1.0" encoding="utf-8"?>
<ds:datastoreItem xmlns:ds="http://schemas.openxmlformats.org/officeDocument/2006/customXml" ds:itemID="{DCD8F624-0245-4BB7-A837-F04ED2E609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dd568f-92e7-4aa1-8e50-87aa9ffea924"/>
    <ds:schemaRef ds:uri="c29a6dd2-512b-4752-8473-975d37cb72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5156</TotalTime>
  <Words>1460</Words>
  <Application>Microsoft Macintosh PowerPoint</Application>
  <PresentationFormat>Widescreen</PresentationFormat>
  <Paragraphs>150</Paragraphs>
  <Slides>37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Berlin Sans FB</vt:lpstr>
      <vt:lpstr>Berlin Sans FB Demi</vt:lpstr>
      <vt:lpstr>Calibri</vt:lpstr>
      <vt:lpstr>Calibri Light</vt:lpstr>
      <vt:lpstr>Museo Sans 500</vt:lpstr>
      <vt:lpstr>Office Theme</vt:lpstr>
      <vt:lpstr>PowerPoint Presentation</vt:lpstr>
      <vt:lpstr>Un Momento para Presentarse (10 minutos)</vt:lpstr>
      <vt:lpstr>PowerPoint Presentation</vt:lpstr>
      <vt:lpstr>Las Enseñanzas de Jesús</vt:lpstr>
      <vt:lpstr>PowerPoint Presentation</vt:lpstr>
      <vt:lpstr>Mostremos Respeto…</vt:lpstr>
      <vt:lpstr>Las Preguntas de Repaso (15 minutos)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Lección 1 (30 minutos)</vt:lpstr>
      <vt:lpstr>PowerPoint Presentation</vt:lpstr>
      <vt:lpstr>PowerPoint Presentation</vt:lpstr>
      <vt:lpstr>PowerPoint Presentation</vt:lpstr>
      <vt:lpstr>PowerPoint Presentation</vt:lpstr>
      <vt:lpstr>Preguntas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Schulte</dc:creator>
  <cp:lastModifiedBy>juan david escobar amaya</cp:lastModifiedBy>
  <cp:revision>98</cp:revision>
  <dcterms:created xsi:type="dcterms:W3CDTF">2019-08-24T17:54:58Z</dcterms:created>
  <dcterms:modified xsi:type="dcterms:W3CDTF">2023-01-28T21:16:09Z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0x010100469A67C346E6B04F8F3828DDC292199C</vt:lpwstr>
  </property>
</Properties>
</file>