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7" r:id="rId5"/>
    <p:sldId id="258" r:id="rId6"/>
    <p:sldId id="304" r:id="rId7"/>
    <p:sldId id="261" r:id="rId8"/>
    <p:sldId id="303" r:id="rId9"/>
    <p:sldId id="263" r:id="rId10"/>
    <p:sldId id="262" r:id="rId11"/>
    <p:sldId id="267" r:id="rId12"/>
    <p:sldId id="265" r:id="rId13"/>
    <p:sldId id="268" r:id="rId14"/>
    <p:sldId id="305" r:id="rId15"/>
    <p:sldId id="306" r:id="rId16"/>
    <p:sldId id="269" r:id="rId17"/>
    <p:sldId id="296" r:id="rId18"/>
    <p:sldId id="308" r:id="rId19"/>
    <p:sldId id="307" r:id="rId20"/>
    <p:sldId id="310" r:id="rId21"/>
    <p:sldId id="311" r:id="rId22"/>
    <p:sldId id="312" r:id="rId23"/>
    <p:sldId id="297" r:id="rId24"/>
    <p:sldId id="313" r:id="rId25"/>
    <p:sldId id="275" r:id="rId26"/>
    <p:sldId id="309" r:id="rId27"/>
    <p:sldId id="314" r:id="rId28"/>
    <p:sldId id="279" r:id="rId29"/>
    <p:sldId id="280" r:id="rId30"/>
    <p:sldId id="281" r:id="rId31"/>
    <p:sldId id="282" r:id="rId32"/>
    <p:sldId id="284" r:id="rId33"/>
    <p:sldId id="291" r:id="rId34"/>
    <p:sldId id="315" r:id="rId35"/>
    <p:sldId id="287" r:id="rId36"/>
    <p:sldId id="288" r:id="rId37"/>
    <p:sldId id="289" r:id="rId38"/>
  </p:sldIdLst>
  <p:sldSz cx="12192000" cy="6858000"/>
  <p:notesSz cx="6858000" cy="9144000"/>
  <p:embeddedFontLst>
    <p:embeddedFont>
      <p:font typeface="Lato"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6ark2gFYuoPHvb8EzGWLzUCBO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0EA7B3-DD05-4AD9-995A-5C0CCCC0F350}">
  <a:tblStyle styleId="{800EA7B3-DD05-4AD9-995A-5C0CCCC0F35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35"/>
    <p:restoredTop sz="53421"/>
  </p:normalViewPr>
  <p:slideViewPr>
    <p:cSldViewPr snapToGrid="0">
      <p:cViewPr varScale="1">
        <p:scale>
          <a:sx n="23" d="100"/>
          <a:sy n="23" d="100"/>
        </p:scale>
        <p:origin x="22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istianismoactivo.org/si-somos-salvos-por-la-fe-que-es-la-f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2c3ad1a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Resumen: Nuestro estado natural sin Dios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hemos visto, la Biblia dice que estábamos espiritualmente muertos por naturaleza (Ef. 2:1).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Biblia también nos describe como esclavos del pecado, la muerte y el diablo por naturaleza (Rom. 8:2, Juan 8:34, Ef. 2:2).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Nos llama espiritualmente ciegos (2 </a:t>
            </a:r>
            <a:r>
              <a:rPr lang="es-ES" sz="1800" dirty="0" err="1">
                <a:effectLst/>
                <a:latin typeface="Calibri" panose="020F0502020204030204" pitchFamily="34" charset="0"/>
                <a:ea typeface="Calibri" panose="020F0502020204030204" pitchFamily="34" charset="0"/>
              </a:rPr>
              <a:t>Cor</a:t>
            </a:r>
            <a:r>
              <a:rPr lang="es-ES" sz="1800" dirty="0">
                <a:effectLst/>
                <a:latin typeface="Calibri" panose="020F0502020204030204" pitchFamily="34" charset="0"/>
                <a:ea typeface="Calibri" panose="020F0502020204030204" pitchFamily="34" charset="0"/>
              </a:rPr>
              <a:t>. 4:3-6) y enemigos de Dios (Rom. 8:7).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hay nada bueno en nosotros por naturaleza (Romanos 7:18).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Todo esto enfatiza nuestra absoluta impotencia para llegar a la fe por nosotros mismos... y el maravilloso milagro de la gracia de Dios cuando obra la fe en nuestros corazones a través del evangelio.</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2" name="Google Shape;192;g2e2c3ad1a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D5C374AA-16BB-5CC9-9129-91E1CAB3C18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7A37A3C-14F7-F7E9-84DE-37C98EA023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b="1" dirty="0">
                <a:effectLst/>
                <a:latin typeface="Calibri" panose="020F0502020204030204" pitchFamily="34" charset="0"/>
                <a:ea typeface="Calibri" panose="020F0502020204030204" pitchFamily="34" charset="0"/>
              </a:rPr>
              <a:t>OBJETIVO #2: Analizar pasajes bíblicos que confirmen que solo Dios convierte a una persona. </a:t>
            </a: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86E2C44-0C45-B9AA-8A1C-F4C1D41BC0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69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44996E24-4EB3-F954-1F8F-188247BBCAD0}"/>
            </a:ext>
          </a:extLst>
        </p:cNvPr>
        <p:cNvGrpSpPr/>
        <p:nvPr/>
      </p:nvGrpSpPr>
      <p:grpSpPr>
        <a:xfrm>
          <a:off x="0" y="0"/>
          <a:ext cx="0" cy="0"/>
          <a:chOff x="0" y="0"/>
          <a:chExt cx="0" cy="0"/>
        </a:xfrm>
      </p:grpSpPr>
      <p:sp>
        <p:nvSpPr>
          <p:cNvPr id="183" name="Google Shape;183;g2e2c3ad1a56_0_9:notes">
            <a:extLst>
              <a:ext uri="{FF2B5EF4-FFF2-40B4-BE49-F238E27FC236}">
                <a16:creationId xmlns:a16="http://schemas.microsoft.com/office/drawing/2014/main" id="{3E3B7798-1A18-D00A-AE61-FF165FC8AD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1. ¿Cómo cambió nuestra situación (pecadores por la naturaleza)? </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lang="en-US" b="1" dirty="0">
              <a:solidFill>
                <a:schemeClr val="dk1"/>
              </a:solidFill>
              <a:latin typeface="Calibri"/>
              <a:ea typeface="Calibri"/>
              <a:cs typeface="Calibri"/>
              <a:sym typeface="Calibri"/>
            </a:endParaRPr>
          </a:p>
        </p:txBody>
      </p:sp>
      <p:sp>
        <p:nvSpPr>
          <p:cNvPr id="184" name="Google Shape;184;g2e2c3ad1a56_0_9:notes">
            <a:extLst>
              <a:ext uri="{FF2B5EF4-FFF2-40B4-BE49-F238E27FC236}">
                <a16:creationId xmlns:a16="http://schemas.microsoft.com/office/drawing/2014/main" id="{53F0885D-0F3E-3378-C8C3-B50D0D4497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521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314509b4d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¿Cómo cambió nuestra situación (pecadores por la naturaleza)?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Efesios 2:4-9 Pero Dios, que es rico en misericordia, por su gran amor por nosotros, nos dio vida con Cristo, aun cuando estábamos muertos en pecados. ¡Por gracia ustedes han sido salvados! Y en unión con Cristo Jesús, Dios nos resucitó y nos hizo sentar con él en las regiones celestiales, para mostrar en los tiempos venideros la incomparable riqueza de su gracia, que por su bondad derramó sobre nosotros en Cristo Jesús. Porque por gracia ustedes han sido salvados mediante la fe. Esto no procede de ustedes, sino que es el regalo de Dios y no por obras, para que nadie se jacte. </a:t>
            </a:r>
          </a:p>
          <a:p>
            <a:pPr marL="0" marR="0" lvl="0" indent="0">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¿Cómo describe Pablo la conversión en estos versículos? </a:t>
            </a:r>
          </a:p>
          <a:p>
            <a:pPr marL="285750" marR="0" lvl="0" indent="-285750"/>
            <a:r>
              <a:rPr lang="es-ES" sz="1800" dirty="0">
                <a:effectLst/>
                <a:latin typeface="Calibri" panose="020F0502020204030204" pitchFamily="34" charset="0"/>
                <a:ea typeface="Calibri" panose="020F0502020204030204" pitchFamily="34" charset="0"/>
              </a:rPr>
              <a:t>Una resurrección: a los muertos Dios les vida. Así como una persona muerta no puede elegir vivir de nuevo, nosotros tampoco podemos elegir creer en Cristo y ser salvos. Nuestra conversión es un milagro de Dios – una resurrección espiritual que él obró en nosotros.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¿Quién es responsable de esta resurrección?  </a:t>
            </a:r>
          </a:p>
          <a:p>
            <a:pPr marL="285750" marR="0" lvl="0" indent="-285750"/>
            <a:r>
              <a:rPr lang="es-ES" sz="1800" dirty="0">
                <a:effectLst/>
                <a:latin typeface="Calibri" panose="020F0502020204030204" pitchFamily="34" charset="0"/>
                <a:ea typeface="Calibri" panose="020F0502020204030204" pitchFamily="34" charset="0"/>
              </a:rPr>
              <a:t>“</a:t>
            </a:r>
            <a:r>
              <a:rPr lang="es-ES" sz="1800" dirty="0" err="1">
                <a:effectLst/>
                <a:latin typeface="Calibri" panose="020F0502020204030204" pitchFamily="34" charset="0"/>
                <a:ea typeface="Calibri" panose="020F0502020204030204" pitchFamily="34" charset="0"/>
              </a:rPr>
              <a:t>Dios..nos</a:t>
            </a:r>
            <a:r>
              <a:rPr lang="es-ES" sz="1800" dirty="0">
                <a:effectLst/>
                <a:latin typeface="Calibri" panose="020F0502020204030204" pitchFamily="34" charset="0"/>
                <a:ea typeface="Calibri" panose="020F0502020204030204" pitchFamily="34" charset="0"/>
              </a:rPr>
              <a:t> dio vida juntamente con Cristo (V.5)</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¿Por qué lo hizo? </a:t>
            </a:r>
          </a:p>
          <a:p>
            <a:pPr marL="285750" marR="0" lvl="0" indent="-285750"/>
            <a:r>
              <a:rPr lang="es-ES" sz="1800" dirty="0">
                <a:effectLst/>
                <a:latin typeface="Calibri" panose="020F0502020204030204" pitchFamily="34" charset="0"/>
                <a:ea typeface="Calibri" panose="020F0502020204030204" pitchFamily="34" charset="0"/>
              </a:rPr>
              <a:t>“Por gracia sois salvos” (V. 5,8)</a:t>
            </a:r>
            <a:endParaRPr lang="en-US" sz="1800" dirty="0">
              <a:effectLst/>
              <a:latin typeface="Calibri" panose="020F0502020204030204" pitchFamily="34" charset="0"/>
              <a:ea typeface="Calibri" panose="020F0502020204030204" pitchFamily="34" charset="0"/>
            </a:endParaRPr>
          </a:p>
          <a:p>
            <a:pPr marL="0" marR="0" lvl="0" indent="0">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¿De dónde viene la fe, entonces, según estos versículos? </a:t>
            </a: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“Dios…nos dio vida” (V.5). “Esto no de vosotros” (V.8). La fe no es obra nuestra. “Es don de Dios” (V.8)</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00" name="Google Shape;200;g2e314509b4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5768F8B-9933-35A4-B875-F865DD90F69A}"/>
            </a:ext>
          </a:extLst>
        </p:cNvPr>
        <p:cNvGrpSpPr/>
        <p:nvPr/>
      </p:nvGrpSpPr>
      <p:grpSpPr>
        <a:xfrm>
          <a:off x="0" y="0"/>
          <a:ext cx="0" cy="0"/>
          <a:chOff x="0" y="0"/>
          <a:chExt cx="0" cy="0"/>
        </a:xfrm>
      </p:grpSpPr>
      <p:sp>
        <p:nvSpPr>
          <p:cNvPr id="223" name="Google Shape;223;g2e3161d02d0_0_101:notes">
            <a:extLst>
              <a:ext uri="{FF2B5EF4-FFF2-40B4-BE49-F238E27FC236}">
                <a16:creationId xmlns:a16="http://schemas.microsoft.com/office/drawing/2014/main" id="{D5EDBCB3-CDA1-25C7-46EE-DEE85E9DBA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s-ES" sz="1800" dirty="0">
                <a:effectLst/>
                <a:latin typeface="Calibri" panose="020F0502020204030204" pitchFamily="34" charset="0"/>
                <a:ea typeface="Calibri" panose="020F0502020204030204" pitchFamily="34" charset="0"/>
              </a:rPr>
              <a:t>2. Pregunta de la Tarea: ¿De dónde viene la fe en Cristo?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endParaRPr dirty="0">
              <a:solidFill>
                <a:schemeClr val="dk1"/>
              </a:solidFill>
              <a:latin typeface="Calibri"/>
              <a:ea typeface="Calibri"/>
              <a:cs typeface="Calibri"/>
              <a:sym typeface="Calibri"/>
            </a:endParaRPr>
          </a:p>
        </p:txBody>
      </p:sp>
      <p:sp>
        <p:nvSpPr>
          <p:cNvPr id="224" name="Google Shape;224;g2e3161d02d0_0_101:notes">
            <a:extLst>
              <a:ext uri="{FF2B5EF4-FFF2-40B4-BE49-F238E27FC236}">
                <a16:creationId xmlns:a16="http://schemas.microsoft.com/office/drawing/2014/main" id="{E74FEE38-1DE8-B24F-3B2A-D760F4AF97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725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B8933DB-1E9E-52AC-1191-B4C719763511}"/>
            </a:ext>
          </a:extLst>
        </p:cNvPr>
        <p:cNvGrpSpPr/>
        <p:nvPr/>
      </p:nvGrpSpPr>
      <p:grpSpPr>
        <a:xfrm>
          <a:off x="0" y="0"/>
          <a:ext cx="0" cy="0"/>
          <a:chOff x="0" y="0"/>
          <a:chExt cx="0" cy="0"/>
        </a:xfrm>
      </p:grpSpPr>
      <p:sp>
        <p:nvSpPr>
          <p:cNvPr id="199" name="Google Shape;199;g2e314509b4d_0_203:notes">
            <a:extLst>
              <a:ext uri="{FF2B5EF4-FFF2-40B4-BE49-F238E27FC236}">
                <a16:creationId xmlns:a16="http://schemas.microsoft.com/office/drawing/2014/main" id="{6F33D2D8-9D1C-A983-A3A1-A6DAA1C43E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Pregunta de la Tarea: ¿De dónde viene la fe en Cristo?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fe en Jesús es un regalo de Dios. La Biblia indica que es la obra del Espíritu Santo en nuestros corazones por medio del evangelio.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1 Corintios 12:3 Nadie puede llamar a Jesús Señor, sino por el Espíritu Santo.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Romanos 10:17 Así que la fe es por el oír, y el oír, por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Romanos 1:16 Porque no me avergüenzo del evangelio, porque es poder de Dios para salvación a todo aquel que cree.</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00" name="Google Shape;200;g2e314509b4d_0_203:notes">
            <a:extLst>
              <a:ext uri="{FF2B5EF4-FFF2-40B4-BE49-F238E27FC236}">
                <a16:creationId xmlns:a16="http://schemas.microsoft.com/office/drawing/2014/main" id="{9AA85E31-F7C5-DB70-1E34-EBF168315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802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6B01CDA-C1D6-6795-A0DF-59327CDA7DE1}"/>
            </a:ext>
          </a:extLst>
        </p:cNvPr>
        <p:cNvGrpSpPr/>
        <p:nvPr/>
      </p:nvGrpSpPr>
      <p:grpSpPr>
        <a:xfrm>
          <a:off x="0" y="0"/>
          <a:ext cx="0" cy="0"/>
          <a:chOff x="0" y="0"/>
          <a:chExt cx="0" cy="0"/>
        </a:xfrm>
      </p:grpSpPr>
      <p:sp>
        <p:nvSpPr>
          <p:cNvPr id="199" name="Google Shape;199;g2e314509b4d_0_203:notes">
            <a:extLst>
              <a:ext uri="{FF2B5EF4-FFF2-40B4-BE49-F238E27FC236}">
                <a16:creationId xmlns:a16="http://schemas.microsoft.com/office/drawing/2014/main" id="{426CD031-2BA2-0179-0ECA-C1AA74846E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El profesor puede elegir uno o dos de los siguientes versículos para estudiar en clase.</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"Dios es el que en vosotros produce así el querer como el hacer, por su buena voluntad. " (</a:t>
            </a:r>
            <a:r>
              <a:rPr lang="es-ES" sz="1800" i="1" dirty="0" err="1">
                <a:solidFill>
                  <a:srgbClr val="00B050"/>
                </a:solidFill>
                <a:effectLst/>
                <a:latin typeface="Calibri" panose="020F0502020204030204" pitchFamily="34" charset="0"/>
                <a:ea typeface="Calibri" panose="020F0502020204030204" pitchFamily="34" charset="0"/>
              </a:rPr>
              <a:t>Filip</a:t>
            </a:r>
            <a:r>
              <a:rPr lang="es-ES" sz="1800" i="1" dirty="0">
                <a:solidFill>
                  <a:srgbClr val="00B050"/>
                </a:solidFill>
                <a:effectLst/>
                <a:latin typeface="Calibri" panose="020F0502020204030204" pitchFamily="34" charset="0"/>
                <a:ea typeface="Calibri" panose="020F0502020204030204" pitchFamily="34" charset="0"/>
              </a:rPr>
              <a:t>. 2:13)</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"No me elegisteis vosotros a mí, sino que yo os elegí a vosotros. " (Juan 15:16)</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̈Porque a vosotros os es concedido a causa de Cristo, no sólo que creáis en él, sino también que padezcáis por él. " (</a:t>
            </a:r>
            <a:r>
              <a:rPr lang="es-ES" sz="1800" i="1" dirty="0" err="1">
                <a:solidFill>
                  <a:srgbClr val="00B050"/>
                </a:solidFill>
                <a:effectLst/>
                <a:latin typeface="Calibri" panose="020F0502020204030204" pitchFamily="34" charset="0"/>
                <a:ea typeface="Calibri" panose="020F0502020204030204" pitchFamily="34" charset="0"/>
              </a:rPr>
              <a:t>Filip</a:t>
            </a:r>
            <a:r>
              <a:rPr lang="es-ES" sz="1800" i="1" dirty="0">
                <a:solidFill>
                  <a:srgbClr val="00B050"/>
                </a:solidFill>
                <a:effectLst/>
                <a:latin typeface="Calibri" panose="020F0502020204030204" pitchFamily="34" charset="0"/>
                <a:ea typeface="Calibri" panose="020F0502020204030204" pitchFamily="34" charset="0"/>
              </a:rPr>
              <a:t>. 1:29)</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rPr>
              <a:t>"Ninguno puede venir a mí, si el Padre que me envió no le trajere. " (Juan 6:44)</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00" name="Google Shape;200;g2e314509b4d_0_203:notes">
            <a:extLst>
              <a:ext uri="{FF2B5EF4-FFF2-40B4-BE49-F238E27FC236}">
                <a16:creationId xmlns:a16="http://schemas.microsoft.com/office/drawing/2014/main" id="{4DF1C80F-3804-A943-E2F3-6094139ABD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499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BB52031-C975-2D9B-96C1-C747E135A4CD}"/>
            </a:ext>
          </a:extLst>
        </p:cNvPr>
        <p:cNvGrpSpPr/>
        <p:nvPr/>
      </p:nvGrpSpPr>
      <p:grpSpPr>
        <a:xfrm>
          <a:off x="0" y="0"/>
          <a:ext cx="0" cy="0"/>
          <a:chOff x="0" y="0"/>
          <a:chExt cx="0" cy="0"/>
        </a:xfrm>
      </p:grpSpPr>
      <p:sp>
        <p:nvSpPr>
          <p:cNvPr id="223" name="Google Shape;223;g2e3161d02d0_0_101:notes">
            <a:extLst>
              <a:ext uri="{FF2B5EF4-FFF2-40B4-BE49-F238E27FC236}">
                <a16:creationId xmlns:a16="http://schemas.microsoft.com/office/drawing/2014/main" id="{B66757A3-6ABB-F282-9561-793FDE2D40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Resumen y pregunta de la tarea: La enseñanza bíblica sobre el origen de la fe resalta la verdad que somos salvos por la gracia sola. ¿Cómo?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4" name="Google Shape;224;g2e3161d02d0_0_101:notes">
            <a:extLst>
              <a:ext uri="{FF2B5EF4-FFF2-40B4-BE49-F238E27FC236}">
                <a16:creationId xmlns:a16="http://schemas.microsoft.com/office/drawing/2014/main" id="{97F6C489-6F32-4206-49DE-3782EA310F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332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9D711C25-EBAD-7D77-19E4-F1E7887B62A1}"/>
            </a:ext>
          </a:extLst>
        </p:cNvPr>
        <p:cNvGrpSpPr/>
        <p:nvPr/>
      </p:nvGrpSpPr>
      <p:grpSpPr>
        <a:xfrm>
          <a:off x="0" y="0"/>
          <a:ext cx="0" cy="0"/>
          <a:chOff x="0" y="0"/>
          <a:chExt cx="0" cy="0"/>
        </a:xfrm>
      </p:grpSpPr>
      <p:sp>
        <p:nvSpPr>
          <p:cNvPr id="223" name="Google Shape;223;g2e3161d02d0_0_101:notes">
            <a:extLst>
              <a:ext uri="{FF2B5EF4-FFF2-40B4-BE49-F238E27FC236}">
                <a16:creationId xmlns:a16="http://schemas.microsoft.com/office/drawing/2014/main" id="{94441A35-7A13-3E5E-D9F8-34020CA101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3. Resumen y pregunta de la tarea: La enseñanza bíblica sobre el origen de la fe resalta la verdad que somos salvos por la gracia sola. ¿Cómo?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descripción bíblica de nuestra condición natural (muertos, ciegos y enemigos de Dios) no deja nada adorable en nosotros. Que Dios nos haya amado así, es pura misericordia.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Nuestra condición natural hace que sea imposible creer en Jesús por nuestra cuenta.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Por lo tanto, la conversión tiene que ser 100% obra de Dios.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la fe fuera nuestra decisión ya no necesitaríamos al Espíritu Santo, ¿para qué?  Dado que es 100% obra de Dios, nuestra salvación sigue siendo 100% por gracia, y la gloria 100% de Dios.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4" name="Google Shape;224;g2e3161d02d0_0_101:notes">
            <a:extLst>
              <a:ext uri="{FF2B5EF4-FFF2-40B4-BE49-F238E27FC236}">
                <a16:creationId xmlns:a16="http://schemas.microsoft.com/office/drawing/2014/main" id="{A70F3575-18CB-6E2D-0870-1CE118C8FC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141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476AC47-28BB-4E43-2DC8-FB1C20BCA120}"/>
            </a:ext>
          </a:extLst>
        </p:cNvPr>
        <p:cNvGrpSpPr/>
        <p:nvPr/>
      </p:nvGrpSpPr>
      <p:grpSpPr>
        <a:xfrm>
          <a:off x="0" y="0"/>
          <a:ext cx="0" cy="0"/>
          <a:chOff x="0" y="0"/>
          <a:chExt cx="0" cy="0"/>
        </a:xfrm>
      </p:grpSpPr>
      <p:sp>
        <p:nvSpPr>
          <p:cNvPr id="223" name="Google Shape;223;g2e3161d02d0_0_101:notes">
            <a:extLst>
              <a:ext uri="{FF2B5EF4-FFF2-40B4-BE49-F238E27FC236}">
                <a16:creationId xmlns:a16="http://schemas.microsoft.com/office/drawing/2014/main" id="{F668A977-8924-B8F1-11BA-5CEDBE4F14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a:t>
            </a:r>
            <a:r>
              <a:rPr lang="es-ES" sz="1800" dirty="0">
                <a:solidFill>
                  <a:srgbClr val="000000"/>
                </a:solidFill>
                <a:effectLst/>
                <a:latin typeface="Calibri" panose="020F0502020204030204" pitchFamily="34" charset="0"/>
                <a:ea typeface="Calibri" panose="020F0502020204030204" pitchFamily="34" charset="0"/>
              </a:rPr>
              <a:t>¿Qué dicen las iglesias sobre cómo llegamos a creer en Jesús? </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Explique que, queremos que los estudiantes comparen lo que están aprendiendo de las Escrituras con lo que se enseña en diferentes iglesias, y de esta forma puedan ver su identidad espiritual basada en la Palabra de Dios.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4" name="Google Shape;224;g2e3161d02d0_0_101:notes">
            <a:extLst>
              <a:ext uri="{FF2B5EF4-FFF2-40B4-BE49-F238E27FC236}">
                <a16:creationId xmlns:a16="http://schemas.microsoft.com/office/drawing/2014/main" id="{2AE5B832-F1B6-D490-71FB-B257F60AB4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844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dirty="0">
                <a:effectLst/>
                <a:latin typeface="Calibri" panose="020F0502020204030204" pitchFamily="34" charset="0"/>
                <a:ea typeface="Calibri" panose="020F0502020204030204" pitchFamily="34" charset="0"/>
              </a:rPr>
              <a:t>2. Introducción breve a la lección</a:t>
            </a:r>
            <a:r>
              <a:rPr lang="en-US" dirty="0">
                <a:effectLst/>
              </a:rPr>
              <a:t> </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D3CF975A-BC37-ACBF-CD10-28F33E5DA3DC}"/>
            </a:ext>
          </a:extLst>
        </p:cNvPr>
        <p:cNvGrpSpPr/>
        <p:nvPr/>
      </p:nvGrpSpPr>
      <p:grpSpPr>
        <a:xfrm>
          <a:off x="0" y="0"/>
          <a:ext cx="0" cy="0"/>
          <a:chOff x="0" y="0"/>
          <a:chExt cx="0" cy="0"/>
        </a:xfrm>
      </p:grpSpPr>
      <p:sp>
        <p:nvSpPr>
          <p:cNvPr id="239" name="Google Shape;239;g2e314509b4d_0_220:notes">
            <a:extLst>
              <a:ext uri="{FF2B5EF4-FFF2-40B4-BE49-F238E27FC236}">
                <a16:creationId xmlns:a16="http://schemas.microsoft.com/office/drawing/2014/main" id="{28CF0385-B1BE-3A44-A51D-202C70AA86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Iglesias Protestantes:</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"La fe es la aceptación de Jesucristo y la dedicación de la personalidad total a Él como Señor y Salvador." https://</a:t>
            </a:r>
            <a:r>
              <a:rPr lang="es-ES" sz="1100" dirty="0" err="1">
                <a:solidFill>
                  <a:srgbClr val="000000"/>
                </a:solidFill>
                <a:effectLst/>
                <a:latin typeface="Calibri" panose="020F0502020204030204" pitchFamily="34" charset="0"/>
                <a:ea typeface="Calibri" panose="020F0502020204030204" pitchFamily="34" charset="0"/>
              </a:rPr>
              <a:t>bfm.sbc.net</a:t>
            </a:r>
            <a:r>
              <a:rPr lang="es-ES" sz="1100" dirty="0">
                <a:solidFill>
                  <a:srgbClr val="000000"/>
                </a:solidFill>
                <a:effectLst/>
                <a:latin typeface="Calibri" panose="020F0502020204030204" pitchFamily="34" charset="0"/>
                <a:ea typeface="Calibri" panose="020F0502020204030204" pitchFamily="34" charset="0"/>
              </a:rPr>
              <a:t>/fe-y-mensaje-bautistas/#iv-salvaci%C3%B3n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"La fe es una elección. Necesito fe para ser un cristiano. Yo elijo creer en Jesucristo… Para recibir esta salvación, debo creer y aceptar el regalo de Dios en mí. " </a:t>
            </a:r>
            <a:r>
              <a:rPr lang="es-ES" sz="1100" dirty="0">
                <a:solidFill>
                  <a:srgbClr val="000000"/>
                </a:solidFill>
                <a:effectLst/>
                <a:latin typeface="Calibri" panose="020F0502020204030204" pitchFamily="34" charset="0"/>
                <a:ea typeface="Calibri" panose="020F0502020204030204" pitchFamily="34" charset="0"/>
                <a:hlinkClick r:id="rId3"/>
              </a:rPr>
              <a:t>https://cristianismoactivo.org/si-somos-salvos-por-la-fe-que-es-la-fe</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40" name="Google Shape;240;g2e314509b4d_0_220:notes">
            <a:extLst>
              <a:ext uri="{FF2B5EF4-FFF2-40B4-BE49-F238E27FC236}">
                <a16:creationId xmlns:a16="http://schemas.microsoft.com/office/drawing/2014/main" id="{FA6FC967-B7F0-17C9-A254-430A4C399A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5291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a:extLst>
            <a:ext uri="{FF2B5EF4-FFF2-40B4-BE49-F238E27FC236}">
              <a16:creationId xmlns:a16="http://schemas.microsoft.com/office/drawing/2014/main" id="{8D955DAD-743B-2554-3A51-861243BB25A9}"/>
            </a:ext>
          </a:extLst>
        </p:cNvPr>
        <p:cNvGrpSpPr/>
        <p:nvPr/>
      </p:nvGrpSpPr>
      <p:grpSpPr>
        <a:xfrm>
          <a:off x="0" y="0"/>
          <a:ext cx="0" cy="0"/>
          <a:chOff x="0" y="0"/>
          <a:chExt cx="0" cy="0"/>
        </a:xfrm>
      </p:grpSpPr>
      <p:sp>
        <p:nvSpPr>
          <p:cNvPr id="239" name="Google Shape;239;g2e314509b4d_0_220:notes">
            <a:extLst>
              <a:ext uri="{FF2B5EF4-FFF2-40B4-BE49-F238E27FC236}">
                <a16:creationId xmlns:a16="http://schemas.microsoft.com/office/drawing/2014/main" id="{1910E463-9006-AFF4-3C8F-008EDCC9A1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Iglesia Católica</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La enseñanza católica romana es similar a esta pero más sutil. Ellos también enseñan que tenemos un libre albedrío, pero que ha sido corrompido por la caída.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Aunque no hablan de la fe como nuestra decisión, enseñan que cooperamos con Dios en nuestra conversión. </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40" name="Google Shape;240;g2e314509b4d_0_220:notes">
            <a:extLst>
              <a:ext uri="{FF2B5EF4-FFF2-40B4-BE49-F238E27FC236}">
                <a16:creationId xmlns:a16="http://schemas.microsoft.com/office/drawing/2014/main" id="{80244CFB-267F-7593-DA9D-7041146B27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83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314509b4d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La iglesia Luterana (Academia Cristo)</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Creemos que el hombre no puede obrar esta fe justificante, o confianza, en su propio corazón… Es el Espíritu Santo el que mueve el corazón confiadamente a reconocer que Jesús es el Señor. Esto obra el Espíritu Santo por medio del Evangelio. Creemos por tanto que la conversión del hombre es por entero la obra de la gracia de Dios. " "En esto creemos, " </a:t>
            </a:r>
            <a:r>
              <a:rPr lang="es-ES" sz="1100" dirty="0" err="1">
                <a:solidFill>
                  <a:srgbClr val="000000"/>
                </a:solidFill>
                <a:effectLst/>
                <a:latin typeface="Calibri" panose="020F0502020204030204" pitchFamily="34" charset="0"/>
                <a:ea typeface="Calibri" panose="020F0502020204030204" pitchFamily="34" charset="0"/>
              </a:rPr>
              <a:t>www.academiacristo.com</a:t>
            </a:r>
            <a:r>
              <a:rPr lang="es-ES" sz="11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51" name="Google Shape;251;g2e314509b4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7E5DA39-2CD3-A6A9-5D8D-2EDF1CBD2D45}"/>
            </a:ext>
          </a:extLst>
        </p:cNvPr>
        <p:cNvGrpSpPr/>
        <p:nvPr/>
      </p:nvGrpSpPr>
      <p:grpSpPr>
        <a:xfrm>
          <a:off x="0" y="0"/>
          <a:ext cx="0" cy="0"/>
          <a:chOff x="0" y="0"/>
          <a:chExt cx="0" cy="0"/>
        </a:xfrm>
      </p:grpSpPr>
      <p:sp>
        <p:nvSpPr>
          <p:cNvPr id="223" name="Google Shape;223;g2e3161d02d0_0_101:notes">
            <a:extLst>
              <a:ext uri="{FF2B5EF4-FFF2-40B4-BE49-F238E27FC236}">
                <a16:creationId xmlns:a16="http://schemas.microsoft.com/office/drawing/2014/main" id="{A5797DC2-8D42-90CF-5A6F-03E00D89C6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5. ¿Preguntas?</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Tómese el tiempo para responder a cualquier pregunta que los estudiantes puedan tener. Muchos provienen de iglesias que enseñan la teología de la decisión; prepárese para responder preguntas sobre la teología de la decisión con pasajes de las Escrituras que usan incorrectamente para apoyar su creencia. (</a:t>
            </a:r>
            <a:r>
              <a:rPr lang="es-ES" sz="1800" i="1" dirty="0" err="1">
                <a:solidFill>
                  <a:srgbClr val="00B050"/>
                </a:solidFill>
                <a:effectLst/>
                <a:latin typeface="Calibri" panose="020F0502020204030204" pitchFamily="34" charset="0"/>
                <a:ea typeface="Calibri" panose="020F0502020204030204" pitchFamily="34" charset="0"/>
              </a:rPr>
              <a:t>Deut</a:t>
            </a:r>
            <a:r>
              <a:rPr lang="es-ES" sz="1800" i="1" dirty="0">
                <a:solidFill>
                  <a:srgbClr val="00B050"/>
                </a:solidFill>
                <a:effectLst/>
                <a:latin typeface="Calibri" panose="020F0502020204030204" pitchFamily="34" charset="0"/>
                <a:ea typeface="Calibri" panose="020F0502020204030204" pitchFamily="34" charset="0"/>
              </a:rPr>
              <a:t>. 30:19, Josué 24:15, </a:t>
            </a:r>
            <a:r>
              <a:rPr lang="es-ES" sz="1800" i="1" dirty="0" err="1">
                <a:solidFill>
                  <a:srgbClr val="00B050"/>
                </a:solidFill>
                <a:effectLst/>
                <a:latin typeface="Calibri" panose="020F0502020204030204" pitchFamily="34" charset="0"/>
                <a:ea typeface="Calibri" panose="020F0502020204030204" pitchFamily="34" charset="0"/>
              </a:rPr>
              <a:t>Apoc</a:t>
            </a:r>
            <a:r>
              <a:rPr lang="es-ES" sz="1800" i="1" dirty="0">
                <a:solidFill>
                  <a:srgbClr val="00B050"/>
                </a:solidFill>
                <a:effectLst/>
                <a:latin typeface="Calibri" panose="020F0502020204030204" pitchFamily="34" charset="0"/>
                <a:ea typeface="Calibri" panose="020F0502020204030204" pitchFamily="34" charset="0"/>
              </a:rPr>
              <a:t>. 3:20, ninguno de los cuales llama a los incrédulos a elegir creer, sino llamar a los creyentes a optar por obedecer).</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100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4" name="Google Shape;224;g2e3161d02d0_0_101:notes">
            <a:extLst>
              <a:ext uri="{FF2B5EF4-FFF2-40B4-BE49-F238E27FC236}">
                <a16:creationId xmlns:a16="http://schemas.microsoft.com/office/drawing/2014/main" id="{1FDF5769-7083-8874-22A4-E6FD4D3D66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540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EB33D12F-088A-CA85-234A-5F8D5BCF8256}"/>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41EC6F1C-096C-1395-1B7E-9891E7E3AF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Probar con la Biblia que los bebés al igual que los adultos pueden creer en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D22F127D-017B-5EB8-1E85-58B4579A3C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249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e3161d02d0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1. Pregunta de la Tarea: ¿Pueden los bebés y niños pequeños al igual que los adultos creer en Jesús?</a:t>
            </a:r>
            <a:r>
              <a:rPr lang="es-ES" sz="1800" i="1" dirty="0">
                <a:solidFill>
                  <a:srgbClr val="00B050"/>
                </a:solidFill>
                <a:effectLst/>
                <a:latin typeface="Calibri" panose="020F0502020204030204" pitchFamily="34" charset="0"/>
                <a:ea typeface="Calibri" panose="020F0502020204030204" pitchFamily="34" charset="0"/>
              </a:rPr>
              <a:t> </a:t>
            </a:r>
            <a:br>
              <a:rPr lang="es-ES" sz="1800" i="1" dirty="0">
                <a:solidFill>
                  <a:srgbClr val="00B050"/>
                </a:solidFill>
                <a:effectLst/>
                <a:latin typeface="Calibri" panose="020F0502020204030204" pitchFamily="34" charset="0"/>
                <a:ea typeface="Calibri" panose="020F0502020204030204" pitchFamily="34" charset="0"/>
              </a:rPr>
            </a:br>
            <a:br>
              <a:rPr lang="es-ES" sz="1800" i="1" dirty="0">
                <a:solidFill>
                  <a:srgbClr val="00B050"/>
                </a:solidFill>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87" name="Google Shape;287;g2e3161d02d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3161d02d0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Pregunta de la Tarea: ¿Pueden los bebés y niños pequeños al igual que los adultos creer en Jesús?</a:t>
            </a:r>
            <a:r>
              <a:rPr lang="es-ES" sz="1100" i="1" dirty="0">
                <a:solidFill>
                  <a:srgbClr val="00B050"/>
                </a:solidFill>
                <a:effectLst/>
                <a:latin typeface="Calibri" panose="020F0502020204030204" pitchFamily="34" charset="0"/>
                <a:ea typeface="Calibri" panose="020F0502020204030204" pitchFamily="34" charset="0"/>
              </a:rPr>
              <a:t> Deje que los estudiantes respondan.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La razón humana nos dice que no pueden: un bebé que ni siquiera puede decir el nombre de Jesús no podría creer en él. Pero la razón humana no es una guía confiable en las cosas espirituales. Muchas verdades de la Biblia van en contra de la razón humana. La Biblia, sin embargo, siempre es digna de confianza. Entonces, ¿qué dice Dios acerca de esto en la Biblia?</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Mateo 21:16 (Salmo 8:2) Y Jesús les dijo: “Sí; ¿nunca leísteis: De la boca de los niños y de los que maman perfeccionaste la alabanza?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Domingo de Ramos, cuando Jesús entró en Jerusalén, los niños cantaban sus alabanzas. Los fariseos le dijeron que los detuviera. Jesús se negó citando un Salmo. Estos niños creyeron en él, y él aceptó sus elogios. El Salmo que cita deja en claro que Dios puede obrar tal fe en niños de todas las edades, incluso “los que maman”.</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95" name="Google Shape;295;g2e3161d02d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3161d02d0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Mateo 18:6 Y cualquiera que haga tropezar a alguno de estos pequeños que creen en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solidFill>
                <a:srgbClr val="000000"/>
              </a:solidFill>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303" name="Google Shape;303;g2e3161d02d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3161d02d0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rPr>
              <a:t>Lucas 1:15 Será lleno del Espíritu Santo, aun desde el vientre de su madre...</a:t>
            </a: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Estas son las palabras del ángel Gabriel a Zacarías acerca de su hijo, Juan el Bautista - otro ejemplo de Dios obrando la fe en los infantes. Esto se confirmó cuando se encontraron Isabel, su madre, y María, la madre de Jesús. En el vientre, Juan el Bautista saltó de alegría cuando Jesús (en el vientre de María) entró (Luc. 1:41-44). Aunque este es un caso excepcional, prueba que Dios puede obrar la fe en los infantes.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11" name="Google Shape;311;g2e3161d02d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e3161d02d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Marcos 10:15 "De cierto os digo, que el que no reciba el reino de Dios como un niño, no entrará en él. "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"El reino de Dios" es su regla en nuestros corazones por la fe. "Recibir" esa regla es creer en Jesús como Salvador. Jesús no solo dice que los niños pueden (por el poder del Espíritu Santo) creer en él. En realidad, llama a todos los que creen en él a imitar la fe de los niños. ¿Cómo? Los niños creen sin cuestionar y sin reservas. Jesús quiere que todos tengamos la misma fe en Dios.</a:t>
            </a:r>
            <a:endParaRPr lang="en-U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7" name="Google Shape;327;g2e3161d02d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Santo Espíritu, te damos gracias por el don de la fe en Cristo que obraste en nuestro corazón. Sin ti éramos esclavos del pecado, muertos y ciegos espiritualmente, y enemigos de Dios. Pero por pura gracia, nos liberaste, resucitaste, iluminaste, por medio del evangelio. Al darnos fe en Cristo, nos diste un nuevo nacer como hijos queridos de Dios el Padre. Sostennos firmes en esta fe salvadora para la vida eterna.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A9BBD77D-BAC0-0746-C04F-678B58B0F985}"/>
            </a:ext>
          </a:extLst>
        </p:cNvPr>
        <p:cNvGrpSpPr/>
        <p:nvPr/>
      </p:nvGrpSpPr>
      <p:grpSpPr>
        <a:xfrm>
          <a:off x="0" y="0"/>
          <a:ext cx="0" cy="0"/>
          <a:chOff x="0" y="0"/>
          <a:chExt cx="0" cy="0"/>
        </a:xfrm>
      </p:grpSpPr>
      <p:sp>
        <p:nvSpPr>
          <p:cNvPr id="326" name="Google Shape;326;g2e3161d02d0_0_159:notes">
            <a:extLst>
              <a:ext uri="{FF2B5EF4-FFF2-40B4-BE49-F238E27FC236}">
                <a16:creationId xmlns:a16="http://schemas.microsoft.com/office/drawing/2014/main" id="{0B1C6265-9E44-E115-4D4F-3DE398BDE9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La respuesta a esta pregunta está conectada con otra pregunta: ¿De dónde viene la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Si la fe es nuestra decisión racional, entonces un bebé nunca podría creer en Jesús. Pero, como hemos visto, la Biblia enseña que la fe es algo que Dios obra en nosotros. Y Dios es perfectamente capaz de obrar la fe en el corazón de los adultos y los niños. Las Escrituras dan testimonio de esto.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Incluso se puede hacer un argumento racional a favor de la fe infantil. Los científicos creen que los bebés comienzan a reconocer la voz de su madre mientras aún están en el útero. La experiencia nos dice que, desde sus primeros días, los bebés confían en su madre, pero lloran cuando un extraño los carga. Si un bebé puede conocer y confiar en un padre, ¿por qué Dios no podría obrar la fe en sus corazones para que lo conozcan y confíen en él?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7" name="Google Shape;327;g2e3161d02d0_0_159:notes">
            <a:extLst>
              <a:ext uri="{FF2B5EF4-FFF2-40B4-BE49-F238E27FC236}">
                <a16:creationId xmlns:a16="http://schemas.microsoft.com/office/drawing/2014/main" id="{56D857AA-0633-6B34-37EE-9D689ECBEF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66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3F4DBBB9-AD69-344A-4D33-E4F40BF9AC87}"/>
            </a:ext>
          </a:extLst>
        </p:cNvPr>
        <p:cNvGrpSpPr/>
        <p:nvPr/>
      </p:nvGrpSpPr>
      <p:grpSpPr>
        <a:xfrm>
          <a:off x="0" y="0"/>
          <a:ext cx="0" cy="0"/>
          <a:chOff x="0" y="0"/>
          <a:chExt cx="0" cy="0"/>
        </a:xfrm>
      </p:grpSpPr>
      <p:sp>
        <p:nvSpPr>
          <p:cNvPr id="326" name="Google Shape;326;g2e3161d02d0_0_159:notes">
            <a:extLst>
              <a:ext uri="{FF2B5EF4-FFF2-40B4-BE49-F238E27FC236}">
                <a16:creationId xmlns:a16="http://schemas.microsoft.com/office/drawing/2014/main" id="{AB01FBC3-21D5-86FB-7918-8DAF3F38F2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Romanos 5:8-10 Mas Dios muestra su amor para con nosotros, en que siendo aún pecadores, Cristo murió por nosotros. Pues mucho más, estando ya justificados en su sangre, por él seremos salvos de la ira. Porque si siendo enemigos, fuimos reconciliados con Dios por la muerte de su Hijo, mucho más estando reconciliados, seremos salvos por su vida. </a:t>
            </a:r>
            <a:endParaRPr lang="en-U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327" name="Google Shape;327;g2e3161d02d0_0_159:notes">
            <a:extLst>
              <a:ext uri="{FF2B5EF4-FFF2-40B4-BE49-F238E27FC236}">
                <a16:creationId xmlns:a16="http://schemas.microsoft.com/office/drawing/2014/main" id="{8943AF12-61F5-7D25-8A94-714A7ADCAF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49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353" name="Google Shape;3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63" name="Google Shape;363;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71" name="Google Shape;371;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Examinar la evidencia bíblica sobre el estado natural de todo el mundo.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F71FCC73-8A46-D052-F87B-F0E7157E91AB}"/>
            </a:ext>
          </a:extLst>
        </p:cNvPr>
        <p:cNvGrpSpPr/>
        <p:nvPr/>
      </p:nvGrpSpPr>
      <p:grpSpPr>
        <a:xfrm>
          <a:off x="0" y="0"/>
          <a:ext cx="0" cy="0"/>
          <a:chOff x="0" y="0"/>
          <a:chExt cx="0" cy="0"/>
        </a:xfrm>
      </p:grpSpPr>
      <p:sp>
        <p:nvSpPr>
          <p:cNvPr id="143" name="Google Shape;143;g2e314509b4d_0_89:notes">
            <a:extLst>
              <a:ext uri="{FF2B5EF4-FFF2-40B4-BE49-F238E27FC236}">
                <a16:creationId xmlns:a16="http://schemas.microsoft.com/office/drawing/2014/main" id="{F84C931C-5C77-A503-25F3-5AF1AC5C51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Al final de la última clase, hablamos sobre la justificación objetiva y subjetiva. ¿Alguien puede recordar esas dos enseñanzas bíblicas?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s-ES" sz="1800"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44" name="Google Shape;144;g2e314509b4d_0_89:notes">
            <a:extLst>
              <a:ext uri="{FF2B5EF4-FFF2-40B4-BE49-F238E27FC236}">
                <a16:creationId xmlns:a16="http://schemas.microsoft.com/office/drawing/2014/main" id="{0B2234A9-4646-73DA-993F-43B7475696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96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3161d02d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Al final de la última clase, hablamos sobre la justificación objetiva y subjetiva. ¿Alguien puede recordar esas dos enseñanzas bíblicas?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s-ES" sz="1800" dirty="0">
                <a:solidFill>
                  <a:srgbClr val="00B050"/>
                </a:solidFill>
                <a:effectLst/>
                <a:latin typeface="Calibri" panose="020F0502020204030204" pitchFamily="34" charset="0"/>
                <a:ea typeface="Calibri" panose="020F0502020204030204" pitchFamily="34" charset="0"/>
              </a:rPr>
              <a:t> </a:t>
            </a:r>
            <a:br>
              <a:rPr lang="es-ES" sz="1800"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justificación objetiva es la enseñanza bíblica de que en Cristo Dios declaró al mundo no culpable de pecado: el mundo entero fue objeto de la obra salvadora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justificación subjetiva es la enseñanza bíblica de que recibimos los beneficios de la justificación solo a través de la fe: el sujeto (individuo) es justificado en el momento en que confía en Cristo para la salvación.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None/>
            </a:pPr>
            <a:endParaRPr dirty="0">
              <a:solidFill>
                <a:schemeClr val="dk1"/>
              </a:solidFill>
              <a:latin typeface="Calibri"/>
              <a:ea typeface="Calibri"/>
              <a:cs typeface="Calibri"/>
              <a:sym typeface="Calibri"/>
            </a:endParaRPr>
          </a:p>
        </p:txBody>
      </p:sp>
      <p:sp>
        <p:nvSpPr>
          <p:cNvPr id="153" name="Google Shape;153;g2e3161d02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314509b4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Pero ¿cómo llega uno a confiar en Cristo? Los teólogos llaman a esto conversión, y será el centro de nuestro estudio de hoy.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44" name="Google Shape;144;g2e314509b4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2c3ad1a5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Pregunta de la Tarea: ¿Cuál es nuestro estado natural sin Dios?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b="1" dirty="0">
              <a:solidFill>
                <a:schemeClr val="dk1"/>
              </a:solidFill>
              <a:latin typeface="Calibri"/>
              <a:ea typeface="Calibri"/>
              <a:cs typeface="Calibri"/>
              <a:sym typeface="Calibri"/>
            </a:endParaRPr>
          </a:p>
        </p:txBody>
      </p:sp>
      <p:sp>
        <p:nvSpPr>
          <p:cNvPr id="184" name="Google Shape;184;g2e2c3ad1a5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314509b4d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Pregunta de la Tarea: ¿Cuál es nuestro estado natural sin Dios? </a:t>
            </a:r>
            <a:r>
              <a:rPr lang="es-ES" sz="1100" i="1" dirty="0">
                <a:solidFill>
                  <a:srgbClr val="00B050"/>
                </a:solidFill>
                <a:effectLst/>
                <a:latin typeface="Calibri" panose="020F0502020204030204" pitchFamily="34" charset="0"/>
                <a:ea typeface="Calibri" panose="020F0502020204030204" pitchFamily="34" charset="0"/>
              </a:rPr>
              <a:t>Deje que los estudiantes respondan.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Efesios 2:1-3 En otro tiempo ustedes estaban </a:t>
            </a:r>
            <a:r>
              <a:rPr lang="es-ES" sz="1100" u="sng" dirty="0">
                <a:effectLst/>
                <a:latin typeface="Calibri" panose="020F0502020204030204" pitchFamily="34" charset="0"/>
                <a:ea typeface="Calibri" panose="020F0502020204030204" pitchFamily="34" charset="0"/>
              </a:rPr>
              <a:t>muertos en sus transgresiones y pecados</a:t>
            </a:r>
            <a:r>
              <a:rPr lang="es-ES" sz="1100" dirty="0">
                <a:effectLst/>
                <a:latin typeface="Calibri" panose="020F0502020204030204" pitchFamily="34" charset="0"/>
                <a:ea typeface="Calibri" panose="020F0502020204030204" pitchFamily="34" charset="0"/>
              </a:rPr>
              <a:t>, en los cuales </a:t>
            </a:r>
            <a:r>
              <a:rPr lang="es-ES" sz="1100" u="sng" dirty="0">
                <a:effectLst/>
                <a:latin typeface="Calibri" panose="020F0502020204030204" pitchFamily="34" charset="0"/>
                <a:ea typeface="Calibri" panose="020F0502020204030204" pitchFamily="34" charset="0"/>
              </a:rPr>
              <a:t>andaban conforme a los poderes de este mundo.</a:t>
            </a:r>
            <a:r>
              <a:rPr lang="es-ES" sz="1100" dirty="0">
                <a:effectLst/>
                <a:latin typeface="Calibri" panose="020F0502020204030204" pitchFamily="34" charset="0"/>
                <a:ea typeface="Calibri" panose="020F0502020204030204" pitchFamily="34" charset="0"/>
              </a:rPr>
              <a:t> Se conducían </a:t>
            </a:r>
            <a:r>
              <a:rPr lang="es-ES" sz="1100" u="sng" dirty="0">
                <a:effectLst/>
                <a:latin typeface="Calibri" panose="020F0502020204030204" pitchFamily="34" charset="0"/>
                <a:ea typeface="Calibri" panose="020F0502020204030204" pitchFamily="34" charset="0"/>
              </a:rPr>
              <a:t>según el que gobierna los aires</a:t>
            </a:r>
            <a:r>
              <a:rPr lang="es-ES" sz="1100" dirty="0">
                <a:effectLst/>
                <a:latin typeface="Calibri" panose="020F0502020204030204" pitchFamily="34" charset="0"/>
                <a:ea typeface="Calibri" panose="020F0502020204030204" pitchFamily="34" charset="0"/>
              </a:rPr>
              <a:t>, según el espíritu que ahora ejerce su poder en los que viven en la desobediencia. En ese tiempo también todos nosotros vivíamos como ellos</a:t>
            </a:r>
            <a:r>
              <a:rPr lang="es-ES" sz="1100" u="sng" dirty="0">
                <a:effectLst/>
                <a:latin typeface="Calibri" panose="020F0502020204030204" pitchFamily="34" charset="0"/>
                <a:ea typeface="Calibri" panose="020F0502020204030204" pitchFamily="34" charset="0"/>
              </a:rPr>
              <a:t>, impulsados por nuestros deseos pecaminosos, siguiendo nuestra propia voluntad y nuestros propósitos.</a:t>
            </a:r>
            <a:r>
              <a:rPr lang="es-ES" sz="1100" dirty="0">
                <a:effectLst/>
                <a:latin typeface="Calibri" panose="020F0502020204030204" pitchFamily="34" charset="0"/>
                <a:ea typeface="Calibri" panose="020F0502020204030204" pitchFamily="34" charset="0"/>
              </a:rPr>
              <a:t> Como los demás, </a:t>
            </a:r>
            <a:r>
              <a:rPr lang="es-ES" sz="1100" u="sng" dirty="0">
                <a:effectLst/>
                <a:latin typeface="Calibri" panose="020F0502020204030204" pitchFamily="34" charset="0"/>
                <a:ea typeface="Calibri" panose="020F0502020204030204" pitchFamily="34" charset="0"/>
              </a:rPr>
              <a:t>éramos por naturaleza merecedores de la ira de Dios.</a:t>
            </a:r>
            <a:r>
              <a:rPr lang="es-ES" sz="1100" dirty="0">
                <a:effectLst/>
                <a:latin typeface="Calibri" panose="020F0502020204030204" pitchFamily="34" charset="0"/>
                <a:ea typeface="Calibri" panose="020F0502020204030204" pitchFamily="34" charset="0"/>
              </a:rPr>
              <a:t>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¿Cómo nos describe Pablo por naturaleza en Efesios 2:1-3?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Pablo dice que esto era cierto de “todos nosotros” – todos los seres humanos – “por naturaleza”. Así es como venimos a este mundo.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Calibri" panose="020F0502020204030204" pitchFamily="34" charset="0"/>
              </a:rPr>
              <a:t>¿Cuál es el veredicto de Dios, cómo nos ve él? Éramos merecedores de la ira de Dios. </a:t>
            </a: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100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168" name="Google Shape;168;g2e314509b4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2e2c3ad1a56_0_17"/>
          <p:cNvSpPr txBox="1"/>
          <p:nvPr/>
        </p:nvSpPr>
        <p:spPr>
          <a:xfrm>
            <a:off x="2476689" y="442647"/>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Nuestro </a:t>
            </a:r>
            <a:r>
              <a:rPr lang="en-US" sz="4000" b="1" dirty="0" err="1">
                <a:solidFill>
                  <a:schemeClr val="dk1"/>
                </a:solidFill>
                <a:latin typeface="Lato"/>
                <a:ea typeface="Lato"/>
                <a:cs typeface="Lato"/>
                <a:sym typeface="Lato"/>
              </a:rPr>
              <a:t>estado</a:t>
            </a:r>
            <a:r>
              <a:rPr lang="en-US" sz="4000" b="1" dirty="0">
                <a:solidFill>
                  <a:schemeClr val="dk1"/>
                </a:solidFill>
                <a:latin typeface="Lato"/>
                <a:ea typeface="Lato"/>
                <a:cs typeface="Lato"/>
                <a:sym typeface="Lato"/>
              </a:rPr>
              <a:t> natural sin Dios</a:t>
            </a:r>
          </a:p>
        </p:txBody>
      </p:sp>
      <p:pic>
        <p:nvPicPr>
          <p:cNvPr id="197" name="Google Shape;197;g2e2c3ad1a56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72B31026-80D8-DA1B-901D-6D474D7AFC9A}"/>
              </a:ext>
            </a:extLst>
          </p:cNvPr>
          <p:cNvSpPr txBox="1"/>
          <p:nvPr/>
        </p:nvSpPr>
        <p:spPr>
          <a:xfrm>
            <a:off x="2476689" y="1369241"/>
            <a:ext cx="8922831" cy="5016758"/>
          </a:xfrm>
          <a:prstGeom prst="rect">
            <a:avLst/>
          </a:prstGeom>
          <a:noFill/>
        </p:spPr>
        <p:txBody>
          <a:bodyPr wrap="square">
            <a:spAutoFit/>
          </a:bodyPr>
          <a:lstStyle/>
          <a:p>
            <a:pPr marL="342900" indent="-342900">
              <a:buAutoNum type="arabicPeriod"/>
            </a:pP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Espiritualmente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muertos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Efesios</a:t>
            </a:r>
            <a:r>
              <a:rPr lang="en-US" sz="3200" dirty="0">
                <a:solidFill>
                  <a:schemeClr val="dk1"/>
                </a:solidFill>
                <a:latin typeface="Lato"/>
                <a:ea typeface="Lato"/>
                <a:cs typeface="Lato"/>
                <a:sym typeface="Lato"/>
              </a:rPr>
              <a:t> 2:1)</a:t>
            </a:r>
          </a:p>
          <a:p>
            <a:pPr marL="342900" indent="-342900">
              <a:buAutoNum type="arabicPeriod"/>
            </a:pPr>
            <a:endParaRPr lang="en-US" sz="3200" dirty="0">
              <a:solidFill>
                <a:schemeClr val="dk1"/>
              </a:solidFill>
              <a:latin typeface="Lato"/>
              <a:ea typeface="Lato"/>
              <a:cs typeface="Lato"/>
              <a:sym typeface="Lato"/>
            </a:endParaRPr>
          </a:p>
          <a:p>
            <a:pPr marL="342900" indent="-342900">
              <a:buAutoNum type="arabicPeriod"/>
            </a:pP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Esclavos</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pecado</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muerte</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diablo (Romanos 8:2, Juan 8:34, </a:t>
            </a:r>
            <a:r>
              <a:rPr lang="en-US" sz="3200" dirty="0" err="1">
                <a:solidFill>
                  <a:schemeClr val="dk1"/>
                </a:solidFill>
                <a:latin typeface="Lato"/>
                <a:ea typeface="Lato"/>
                <a:cs typeface="Lato"/>
                <a:sym typeface="Lato"/>
              </a:rPr>
              <a:t>Efesios</a:t>
            </a:r>
            <a:r>
              <a:rPr lang="en-US" sz="3200" dirty="0">
                <a:solidFill>
                  <a:schemeClr val="dk1"/>
                </a:solidFill>
                <a:latin typeface="Lato"/>
                <a:ea typeface="Lato"/>
                <a:cs typeface="Lato"/>
                <a:sym typeface="Lato"/>
              </a:rPr>
              <a:t> 2:2)</a:t>
            </a:r>
          </a:p>
          <a:p>
            <a:pPr marL="342900" indent="-342900">
              <a:buAutoNum type="arabicPeriod"/>
            </a:pPr>
            <a:endParaRPr lang="en-US" sz="3200" dirty="0">
              <a:solidFill>
                <a:schemeClr val="dk1"/>
              </a:solidFill>
              <a:latin typeface="Lato"/>
              <a:ea typeface="Lato"/>
              <a:cs typeface="Lato"/>
              <a:sym typeface="Lato"/>
            </a:endParaRPr>
          </a:p>
          <a:p>
            <a:pPr marL="342900" indent="-342900">
              <a:buAutoNum type="arabicPeriod"/>
            </a:pPr>
            <a:r>
              <a:rPr lang="en-US" sz="3200" dirty="0" err="1">
                <a:solidFill>
                  <a:schemeClr val="dk1"/>
                </a:solidFill>
                <a:latin typeface="Lato"/>
                <a:ea typeface="Lato"/>
                <a:cs typeface="Lato"/>
                <a:sym typeface="Lato"/>
              </a:rPr>
              <a:t>Espiritualmente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ciegos</a:t>
            </a:r>
            <a:r>
              <a:rPr lang="en-US" sz="3200" dirty="0">
                <a:solidFill>
                  <a:schemeClr val="dk1"/>
                </a:solidFill>
                <a:latin typeface="Lato"/>
                <a:ea typeface="Lato"/>
                <a:cs typeface="Lato"/>
                <a:sym typeface="Lato"/>
              </a:rPr>
              <a:t> (2 Cor. 4:3-6)</a:t>
            </a:r>
          </a:p>
          <a:p>
            <a:pPr marL="342900" indent="-342900">
              <a:buAutoNum type="arabicPeriod"/>
            </a:pPr>
            <a:endParaRPr lang="en-US" sz="3200" dirty="0">
              <a:solidFill>
                <a:schemeClr val="dk1"/>
              </a:solidFill>
              <a:latin typeface="Lato"/>
              <a:ea typeface="Lato"/>
              <a:cs typeface="Lato"/>
              <a:sym typeface="Lato"/>
            </a:endParaRPr>
          </a:p>
          <a:p>
            <a:pPr marL="342900" indent="-342900">
              <a:buAutoNum type="arabicPeriod"/>
            </a:pPr>
            <a:r>
              <a:rPr lang="en-US" sz="3200" dirty="0" err="1">
                <a:solidFill>
                  <a:schemeClr val="dk1"/>
                </a:solidFill>
                <a:latin typeface="Lato"/>
                <a:ea typeface="Lato"/>
                <a:cs typeface="Lato"/>
                <a:sym typeface="Lato"/>
              </a:rPr>
              <a:t>Enemigos</a:t>
            </a:r>
            <a:r>
              <a:rPr lang="en-US" sz="3200" dirty="0">
                <a:solidFill>
                  <a:schemeClr val="dk1"/>
                </a:solidFill>
                <a:latin typeface="Lato"/>
                <a:ea typeface="Lato"/>
                <a:cs typeface="Lato"/>
                <a:sym typeface="Lato"/>
              </a:rPr>
              <a:t> de Dios (Romanos 8:7) </a:t>
            </a:r>
          </a:p>
          <a:p>
            <a:pPr marL="342900" indent="-342900">
              <a:buAutoNum type="arabicPeriod"/>
            </a:pPr>
            <a:endParaRPr lang="en-US" sz="3200" dirty="0">
              <a:solidFill>
                <a:schemeClr val="dk1"/>
              </a:solidFill>
              <a:latin typeface="Lato"/>
              <a:ea typeface="Lato"/>
              <a:cs typeface="Lato"/>
              <a:sym typeface="Lato"/>
            </a:endParaRPr>
          </a:p>
          <a:p>
            <a:pPr marL="342900" indent="-342900">
              <a:buAutoNum type="arabicPeriod"/>
            </a:pPr>
            <a:r>
              <a:rPr lang="en-US" sz="3200" dirty="0">
                <a:solidFill>
                  <a:schemeClr val="dk1"/>
                </a:solidFill>
                <a:latin typeface="Lato"/>
                <a:ea typeface="Lato"/>
                <a:cs typeface="Lato"/>
                <a:sym typeface="Lato"/>
              </a:rPr>
              <a:t>No hay nada bueno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nosotros</a:t>
            </a:r>
            <a:r>
              <a:rPr lang="en-US" sz="3200" dirty="0">
                <a:solidFill>
                  <a:schemeClr val="dk1"/>
                </a:solidFill>
                <a:latin typeface="Lato"/>
                <a:ea typeface="Lato"/>
                <a:cs typeface="Lato"/>
                <a:sym typeface="Lato"/>
              </a:rPr>
              <a:t> (Rom. 7:18)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4CFD9FAA-6AB4-E78C-9954-67DF9E17A06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250FA176-7F12-41B3-D23B-F492ABA48691}"/>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F135763-8967-D5B8-45D3-63716D11D256}"/>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DA918165-B424-DA22-5B59-87067CB86CFF}"/>
              </a:ext>
            </a:extLst>
          </p:cNvPr>
          <p:cNvGrpSpPr/>
          <p:nvPr/>
        </p:nvGrpSpPr>
        <p:grpSpPr>
          <a:xfrm>
            <a:off x="576625" y="2036217"/>
            <a:ext cx="11197474" cy="3947713"/>
            <a:chOff x="0" y="0"/>
            <a:chExt cx="10450280" cy="3947713"/>
          </a:xfrm>
        </p:grpSpPr>
        <p:sp>
          <p:nvSpPr>
            <p:cNvPr id="129" name="Google Shape;129;p5">
              <a:extLst>
                <a:ext uri="{FF2B5EF4-FFF2-40B4-BE49-F238E27FC236}">
                  <a16:creationId xmlns:a16="http://schemas.microsoft.com/office/drawing/2014/main" id="{4BD355FC-DB70-785C-8C1D-EE5240A38B9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F62510AF-7C86-34E6-F0C0-5AFC9A9366D5}"/>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AF02801-9166-2891-25D1-26ABB98E4CAA}"/>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70CBE819-2AA7-8173-95BC-3AE52CD7A67E}"/>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evidencia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bíblica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sobre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estado</a:t>
              </a:r>
              <a:r>
                <a:rPr lang="en-US" sz="3200" dirty="0">
                  <a:solidFill>
                    <a:schemeClr val="tx1"/>
                  </a:solidFill>
                  <a:latin typeface="Lato"/>
                  <a:ea typeface="Lato"/>
                  <a:cs typeface="Lato"/>
                  <a:sym typeface="Lato"/>
                </a:rPr>
                <a:t> natural de </a:t>
              </a:r>
              <a:r>
                <a:rPr lang="en-US" sz="3200" dirty="0" err="1">
                  <a:solidFill>
                    <a:schemeClr val="tx1"/>
                  </a:solidFill>
                  <a:latin typeface="Lato"/>
                  <a:ea typeface="Lato"/>
                  <a:cs typeface="Lato"/>
                  <a:sym typeface="Lato"/>
                </a:rPr>
                <a:t>todo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mundo</a:t>
              </a:r>
              <a:r>
                <a:rPr lang="en-US" sz="3200" dirty="0">
                  <a:solidFill>
                    <a:schemeClr val="tx1"/>
                  </a:solidFill>
                  <a:latin typeface="Lato"/>
                  <a:ea typeface="Lato"/>
                  <a:cs typeface="Lato"/>
                  <a:sym typeface="Lato"/>
                </a:rPr>
                <a:t>.</a:t>
              </a:r>
              <a:endParaRPr sz="32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4DD44C7C-A034-CE34-0BE2-8575BC3F82AB}"/>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131CEF5D-150E-25F2-A396-B967CDBD613C}"/>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DB519B50-912C-6921-DF96-E892DB827B11}"/>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E97B1533-DD87-19D5-4FD1-BC1F5BB603B8}"/>
                </a:ext>
              </a:extLst>
            </p:cNvPr>
            <p:cNvSpPr txBox="1"/>
            <p:nvPr/>
          </p:nvSpPr>
          <p:spPr>
            <a:xfrm>
              <a:off x="1302493" y="1409726"/>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419" sz="3200" dirty="0">
                  <a:solidFill>
                    <a:schemeClr val="tx1"/>
                  </a:solidFill>
                  <a:latin typeface="Lato" panose="020F0502020204030203" pitchFamily="34" charset="0"/>
                  <a:ea typeface="Lato" panose="020F0502020204030203" pitchFamily="34" charset="0"/>
                  <a:cs typeface="Lato" panose="020F0502020204030203" pitchFamily="34" charset="0"/>
                </a:rPr>
                <a:t>Analizar </a:t>
              </a:r>
              <a:r>
                <a:rPr lang="es-419" sz="3200" dirty="0">
                  <a:solidFill>
                    <a:schemeClr val="tx1"/>
                  </a:solidFill>
                  <a:effectLst/>
                  <a:latin typeface="Lato" panose="020F0502020204030203" pitchFamily="34" charset="0"/>
                  <a:ea typeface="Lato" panose="020F0502020204030203" pitchFamily="34" charset="0"/>
                  <a:cs typeface="Lato" panose="020F0502020204030203" pitchFamily="34" charset="0"/>
                </a:rPr>
                <a:t> pasajes bíblicos </a:t>
              </a:r>
              <a:r>
                <a:rPr lang="es-419" sz="3200" dirty="0">
                  <a:solidFill>
                    <a:schemeClr val="tx1"/>
                  </a:solidFill>
                  <a:latin typeface="Lato" panose="020F0502020204030203" pitchFamily="34" charset="0"/>
                  <a:ea typeface="Lato" panose="020F0502020204030203" pitchFamily="34" charset="0"/>
                  <a:cs typeface="Lato" panose="020F0502020204030203" pitchFamily="34" charset="0"/>
                </a:rPr>
                <a:t>que confirmen </a:t>
              </a:r>
              <a:r>
                <a:rPr lang="es-419" sz="3200" dirty="0">
                  <a:solidFill>
                    <a:schemeClr val="tx1"/>
                  </a:solidFill>
                  <a:effectLst/>
                  <a:latin typeface="Lato" panose="020F0502020204030203" pitchFamily="34" charset="0"/>
                  <a:ea typeface="Lato" panose="020F0502020204030203" pitchFamily="34" charset="0"/>
                  <a:cs typeface="Lato" panose="020F0502020204030203" pitchFamily="34" charset="0"/>
                </a:rPr>
                <a:t> que solo Dios convierte a una persona.</a:t>
              </a:r>
              <a:endParaRPr sz="3200"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137" name="Google Shape;137;p5">
              <a:extLst>
                <a:ext uri="{FF2B5EF4-FFF2-40B4-BE49-F238E27FC236}">
                  <a16:creationId xmlns:a16="http://schemas.microsoft.com/office/drawing/2014/main" id="{D5E3453F-D09C-2AB9-E233-70A06C715CE2}"/>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1A96DAD8-469D-263E-A620-6519F7912B74}"/>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C4C8B066-D61E-B3AF-AD84-FB2A9F7CD7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840D0DD6-B1FF-BF9C-D7B2-AF291A99DF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lt1"/>
                  </a:solidFill>
                  <a:latin typeface="Lato"/>
                  <a:ea typeface="Lato"/>
                  <a:cs typeface="Lato"/>
                  <a:sym typeface="Lato"/>
                </a:rPr>
                <a:t>Probar</a:t>
              </a:r>
              <a:r>
                <a:rPr lang="en-US" sz="3200" dirty="0">
                  <a:solidFill>
                    <a:schemeClr val="lt1"/>
                  </a:solidFill>
                  <a:latin typeface="Lato"/>
                  <a:ea typeface="Lato"/>
                  <a:cs typeface="Lato"/>
                  <a:sym typeface="Lato"/>
                </a:rPr>
                <a:t> con la biblia que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bebés</a:t>
              </a:r>
              <a:r>
                <a:rPr lang="en-US" sz="3200" dirty="0">
                  <a:solidFill>
                    <a:schemeClr val="lt1"/>
                  </a:solidFill>
                  <a:latin typeface="Lato"/>
                  <a:ea typeface="Lato"/>
                  <a:cs typeface="Lato"/>
                  <a:sym typeface="Lato"/>
                </a:rPr>
                <a:t> al </a:t>
              </a:r>
              <a:r>
                <a:rPr lang="en-US" sz="3200" dirty="0" err="1">
                  <a:solidFill>
                    <a:schemeClr val="lt1"/>
                  </a:solidFill>
                  <a:latin typeface="Lato"/>
                  <a:ea typeface="Lato"/>
                  <a:cs typeface="Lato"/>
                  <a:sym typeface="Lato"/>
                </a:rPr>
                <a:t>igual</a:t>
              </a:r>
              <a:r>
                <a:rPr lang="en-US" sz="3200" dirty="0">
                  <a:solidFill>
                    <a:schemeClr val="lt1"/>
                  </a:solidFill>
                  <a:latin typeface="Lato"/>
                  <a:ea typeface="Lato"/>
                  <a:cs typeface="Lato"/>
                  <a:sym typeface="Lato"/>
                </a:rPr>
                <a:t> que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adultos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pueden</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creer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en</a:t>
              </a:r>
              <a:r>
                <a:rPr lang="en-US" sz="3200" dirty="0">
                  <a:solidFill>
                    <a:schemeClr val="lt1"/>
                  </a:solidFill>
                  <a:latin typeface="Lato"/>
                  <a:ea typeface="Lato"/>
                  <a:cs typeface="Lato"/>
                  <a:sym typeface="Lato"/>
                </a:rPr>
                <a:t> Dios.</a:t>
              </a:r>
              <a:endParaRPr sz="32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E0AB9D84-EC1D-7495-4A1D-2E140BD0DEBA}"/>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17146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A6EFCD70-9A1F-E905-02BB-F90DB99E6F11}"/>
            </a:ext>
          </a:extLst>
        </p:cNvPr>
        <p:cNvGrpSpPr/>
        <p:nvPr/>
      </p:nvGrpSpPr>
      <p:grpSpPr>
        <a:xfrm>
          <a:off x="0" y="0"/>
          <a:ext cx="0" cy="0"/>
          <a:chOff x="0" y="0"/>
          <a:chExt cx="0" cy="0"/>
        </a:xfrm>
      </p:grpSpPr>
      <p:sp>
        <p:nvSpPr>
          <p:cNvPr id="186" name="Google Shape;186;g2e2c3ad1a56_0_9">
            <a:extLst>
              <a:ext uri="{FF2B5EF4-FFF2-40B4-BE49-F238E27FC236}">
                <a16:creationId xmlns:a16="http://schemas.microsoft.com/office/drawing/2014/main" id="{5C574E79-28EB-7B7C-52C9-465DFB4899C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g2e2c3ad1a56_0_9">
            <a:extLst>
              <a:ext uri="{FF2B5EF4-FFF2-40B4-BE49-F238E27FC236}">
                <a16:creationId xmlns:a16="http://schemas.microsoft.com/office/drawing/2014/main" id="{932496B7-DF3C-F39B-A501-9979A5975D5A}"/>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88" name="Google Shape;188;g2e2c3ad1a56_0_9">
            <a:extLst>
              <a:ext uri="{FF2B5EF4-FFF2-40B4-BE49-F238E27FC236}">
                <a16:creationId xmlns:a16="http://schemas.microsoft.com/office/drawing/2014/main" id="{609B3380-0133-2D29-7D1D-804FF15AC25B}"/>
              </a:ext>
            </a:extLst>
          </p:cNvPr>
          <p:cNvSpPr txBox="1"/>
          <p:nvPr/>
        </p:nvSpPr>
        <p:spPr>
          <a:xfrm>
            <a:off x="3206497" y="2767300"/>
            <a:ext cx="7892716" cy="132339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cambió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situación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naturaleza</a:t>
            </a:r>
            <a:r>
              <a:rPr lang="en-US" sz="4000" b="1" dirty="0">
                <a:solidFill>
                  <a:schemeClr val="dk1"/>
                </a:solidFill>
                <a:latin typeface="Lato"/>
                <a:ea typeface="Lato"/>
                <a:cs typeface="Lato"/>
                <a:sym typeface="Lato"/>
              </a:rPr>
              <a:t>)</a:t>
            </a:r>
          </a:p>
        </p:txBody>
      </p:sp>
      <p:pic>
        <p:nvPicPr>
          <p:cNvPr id="189" name="Google Shape;189;g2e2c3ad1a56_0_9" descr="A green bird with leaves&#10;&#10;Description automatically generated">
            <a:extLst>
              <a:ext uri="{FF2B5EF4-FFF2-40B4-BE49-F238E27FC236}">
                <a16:creationId xmlns:a16="http://schemas.microsoft.com/office/drawing/2014/main" id="{1C4DAF13-9D5B-B4EF-D546-2646015F421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3748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g2e314509b4d_0_203"/>
          <p:cNvSpPr txBox="1"/>
          <p:nvPr/>
        </p:nvSpPr>
        <p:spPr>
          <a:xfrm>
            <a:off x="2468880" y="358073"/>
            <a:ext cx="9418319"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Pero Dios, que es </a:t>
            </a:r>
            <a:r>
              <a:rPr lang="en-US" sz="3200" dirty="0" err="1">
                <a:solidFill>
                  <a:schemeClr val="dk1"/>
                </a:solidFill>
                <a:latin typeface="Lato"/>
                <a:ea typeface="Lato"/>
                <a:cs typeface="Lato"/>
                <a:sym typeface="Lato"/>
              </a:rPr>
              <a:t>rico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misericordia,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gran amor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nosotros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vida</a:t>
            </a:r>
            <a:r>
              <a:rPr lang="en-US" sz="3200" dirty="0">
                <a:solidFill>
                  <a:schemeClr val="dk1"/>
                </a:solidFill>
                <a:latin typeface="Lato"/>
                <a:ea typeface="Lato"/>
                <a:cs typeface="Lato"/>
                <a:sym typeface="Lato"/>
              </a:rPr>
              <a:t> con Cristo, </a:t>
            </a:r>
            <a:r>
              <a:rPr lang="en-US" sz="3200" dirty="0" err="1">
                <a:solidFill>
                  <a:schemeClr val="dk1"/>
                </a:solidFill>
                <a:latin typeface="Lato"/>
                <a:ea typeface="Lato"/>
                <a:cs typeface="Lato"/>
                <a:sym typeface="Lato"/>
              </a:rPr>
              <a:t>aun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estábamos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muertos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¡Por gracia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salvados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unión</a:t>
            </a:r>
            <a:r>
              <a:rPr lang="en-US" sz="3200" dirty="0">
                <a:solidFill>
                  <a:schemeClr val="dk1"/>
                </a:solidFill>
                <a:latin typeface="Lato"/>
                <a:ea typeface="Lato"/>
                <a:cs typeface="Lato"/>
                <a:sym typeface="Lato"/>
              </a:rPr>
              <a:t> con Cristo Jesús, Dios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resucitó</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hizo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sentar</a:t>
            </a:r>
            <a:r>
              <a:rPr lang="en-US" sz="3200" dirty="0">
                <a:solidFill>
                  <a:schemeClr val="dk1"/>
                </a:solidFill>
                <a:latin typeface="Lato"/>
                <a:ea typeface="Lato"/>
                <a:cs typeface="Lato"/>
                <a:sym typeface="Lato"/>
              </a:rPr>
              <a:t> con </a:t>
            </a:r>
            <a:r>
              <a:rPr lang="en-US" sz="3200" dirty="0" err="1">
                <a:solidFill>
                  <a:schemeClr val="dk1"/>
                </a:solidFill>
                <a:latin typeface="Lato"/>
                <a:ea typeface="Lato"/>
                <a:cs typeface="Lato"/>
                <a:sym typeface="Lato"/>
              </a:rPr>
              <a:t>él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las regiones </a:t>
            </a:r>
            <a:r>
              <a:rPr lang="en-US" sz="3200" dirty="0" err="1">
                <a:solidFill>
                  <a:schemeClr val="dk1"/>
                </a:solidFill>
                <a:latin typeface="Lato"/>
                <a:ea typeface="Lato"/>
                <a:cs typeface="Lato"/>
                <a:sym typeface="Lato"/>
              </a:rPr>
              <a:t>celestiales</a:t>
            </a:r>
            <a:r>
              <a:rPr lang="en-US" sz="3200" dirty="0">
                <a:solidFill>
                  <a:schemeClr val="dk1"/>
                </a:solidFill>
                <a:latin typeface="Lato"/>
                <a:ea typeface="Lato"/>
                <a:cs typeface="Lato"/>
                <a:sym typeface="Lato"/>
              </a:rPr>
              <a:t>, para </a:t>
            </a:r>
            <a:r>
              <a:rPr lang="en-US" sz="3200" dirty="0" err="1">
                <a:solidFill>
                  <a:schemeClr val="dk1"/>
                </a:solidFill>
                <a:latin typeface="Lato"/>
                <a:ea typeface="Lato"/>
                <a:cs typeface="Lato"/>
                <a:sym typeface="Lato"/>
              </a:rPr>
              <a:t>mostrar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tiempos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venideros</a:t>
            </a:r>
            <a:r>
              <a:rPr lang="en-US" sz="3200" dirty="0">
                <a:solidFill>
                  <a:schemeClr val="dk1"/>
                </a:solidFill>
                <a:latin typeface="Lato"/>
                <a:ea typeface="Lato"/>
                <a:cs typeface="Lato"/>
                <a:sym typeface="Lato"/>
              </a:rPr>
              <a:t> la incomparable </a:t>
            </a:r>
            <a:r>
              <a:rPr lang="en-US" sz="3200" dirty="0" err="1">
                <a:solidFill>
                  <a:schemeClr val="dk1"/>
                </a:solidFill>
                <a:latin typeface="Lato"/>
                <a:ea typeface="Lato"/>
                <a:cs typeface="Lato"/>
                <a:sym typeface="Lato"/>
              </a:rPr>
              <a:t>riqueza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gracia, que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bondad </a:t>
            </a:r>
            <a:r>
              <a:rPr lang="en-US" sz="3200" dirty="0" err="1">
                <a:solidFill>
                  <a:schemeClr val="dk1"/>
                </a:solidFill>
                <a:latin typeface="Lato"/>
                <a:ea typeface="Lato"/>
                <a:cs typeface="Lato"/>
                <a:sym typeface="Lato"/>
              </a:rPr>
              <a:t>derramó</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sobre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nosotros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Cristo Jesús.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gracia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salvados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mediante</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Esto</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procede</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sino</a:t>
            </a:r>
            <a:r>
              <a:rPr lang="en-US" sz="3200" dirty="0">
                <a:solidFill>
                  <a:schemeClr val="dk1"/>
                </a:solidFill>
                <a:latin typeface="Lato"/>
                <a:ea typeface="Lato"/>
                <a:cs typeface="Lato"/>
                <a:sym typeface="Lato"/>
              </a:rPr>
              <a:t> que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regalo de Dios y no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obras</a:t>
            </a:r>
            <a:r>
              <a:rPr lang="en-US" sz="3200" dirty="0">
                <a:solidFill>
                  <a:schemeClr val="dk1"/>
                </a:solidFill>
                <a:latin typeface="Lato"/>
                <a:ea typeface="Lato"/>
                <a:cs typeface="Lato"/>
                <a:sym typeface="Lato"/>
              </a:rPr>
              <a:t>, para que </a:t>
            </a:r>
            <a:r>
              <a:rPr lang="en-US" sz="3200" dirty="0" err="1">
                <a:solidFill>
                  <a:schemeClr val="dk1"/>
                </a:solidFill>
                <a:latin typeface="Lato"/>
                <a:ea typeface="Lato"/>
                <a:cs typeface="Lato"/>
                <a:sym typeface="Lato"/>
              </a:rPr>
              <a:t>nadie</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jacte</a:t>
            </a:r>
            <a:r>
              <a:rPr lang="en-US" sz="3200" dirty="0">
                <a:solidFill>
                  <a:schemeClr val="dk1"/>
                </a:solidFill>
                <a:latin typeface="Lato"/>
                <a:ea typeface="Lato"/>
                <a:cs typeface="Lato"/>
                <a:sym typeface="Lato"/>
              </a:rPr>
              <a:t>.</a:t>
            </a:r>
            <a:endParaRPr lang="en-US" sz="3200" b="0" i="1"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Efesios</a:t>
            </a:r>
            <a:r>
              <a:rPr lang="en-US" sz="3200" b="1" dirty="0">
                <a:solidFill>
                  <a:schemeClr val="dk1"/>
                </a:solidFill>
                <a:latin typeface="Lato"/>
                <a:ea typeface="Lato"/>
                <a:cs typeface="Lato"/>
                <a:sym typeface="Lato"/>
              </a:rPr>
              <a:t> 2:4-9</a:t>
            </a:r>
            <a:endParaRPr lang="en-US" sz="32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endParaRPr sz="2800" b="0" i="1" u="none" strike="noStrike" cap="none" dirty="0">
              <a:solidFill>
                <a:schemeClr val="dk1"/>
              </a:solidFill>
              <a:latin typeface="Lato"/>
              <a:ea typeface="Lato"/>
              <a:cs typeface="Lato"/>
              <a:sym typeface="Lato"/>
            </a:endParaRPr>
          </a:p>
        </p:txBody>
      </p:sp>
      <p:sp>
        <p:nvSpPr>
          <p:cNvPr id="203" name="Google Shape;203;g2e314509b4d_0_20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a:extLst>
            <a:ext uri="{FF2B5EF4-FFF2-40B4-BE49-F238E27FC236}">
              <a16:creationId xmlns:a16="http://schemas.microsoft.com/office/drawing/2014/main" id="{89BA2DD2-3C2B-7050-5C3C-014651DF7AC5}"/>
            </a:ext>
          </a:extLst>
        </p:cNvPr>
        <p:cNvGrpSpPr/>
        <p:nvPr/>
      </p:nvGrpSpPr>
      <p:grpSpPr>
        <a:xfrm>
          <a:off x="0" y="0"/>
          <a:ext cx="0" cy="0"/>
          <a:chOff x="0" y="0"/>
          <a:chExt cx="0" cy="0"/>
        </a:xfrm>
      </p:grpSpPr>
      <p:sp>
        <p:nvSpPr>
          <p:cNvPr id="226" name="Google Shape;226;g2e3161d02d0_0_101">
            <a:extLst>
              <a:ext uri="{FF2B5EF4-FFF2-40B4-BE49-F238E27FC236}">
                <a16:creationId xmlns:a16="http://schemas.microsoft.com/office/drawing/2014/main" id="{AD88D587-5885-74C9-B1C3-DE082BFBF65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e3161d02d0_0_101" descr="A green bird with leaves&#10;&#10;Description automatically generated">
            <a:extLst>
              <a:ext uri="{FF2B5EF4-FFF2-40B4-BE49-F238E27FC236}">
                <a16:creationId xmlns:a16="http://schemas.microsoft.com/office/drawing/2014/main" id="{EF6FA5A1-BF53-F9C7-4537-250FA19522A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6" name="Google Shape;235;g2e314509b4d_0_213">
            <a:extLst>
              <a:ext uri="{FF2B5EF4-FFF2-40B4-BE49-F238E27FC236}">
                <a16:creationId xmlns:a16="http://schemas.microsoft.com/office/drawing/2014/main" id="{3AE24120-22E2-0BEF-E6C9-BCA55A994079}"/>
              </a:ext>
            </a:extLst>
          </p:cNvPr>
          <p:cNvPicPr preferRelativeResize="0"/>
          <p:nvPr/>
        </p:nvPicPr>
        <p:blipFill rotWithShape="1">
          <a:blip r:embed="rId4"/>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 name="Google Shape;188;g2e2c3ad1a56_0_9">
            <a:extLst>
              <a:ext uri="{FF2B5EF4-FFF2-40B4-BE49-F238E27FC236}">
                <a16:creationId xmlns:a16="http://schemas.microsoft.com/office/drawing/2014/main" id="{B010491F-2633-1A90-9A8C-54571D522F94}"/>
              </a:ext>
            </a:extLst>
          </p:cNvPr>
          <p:cNvSpPr txBox="1"/>
          <p:nvPr/>
        </p:nvSpPr>
        <p:spPr>
          <a:xfrm>
            <a:off x="3206497" y="3075077"/>
            <a:ext cx="7892716" cy="70784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¿De </a:t>
            </a:r>
            <a:r>
              <a:rPr lang="en-US" sz="4000" b="1" dirty="0" err="1">
                <a:solidFill>
                  <a:schemeClr val="dk1"/>
                </a:solidFill>
                <a:latin typeface="Lato"/>
                <a:ea typeface="Lato"/>
                <a:cs typeface="Lato"/>
                <a:sym typeface="Lato"/>
              </a:rPr>
              <a:t>dónde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viene</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Cristo? </a:t>
            </a:r>
          </a:p>
        </p:txBody>
      </p:sp>
    </p:spTree>
    <p:extLst>
      <p:ext uri="{BB962C8B-B14F-4D97-AF65-F5344CB8AC3E}">
        <p14:creationId xmlns:p14="http://schemas.microsoft.com/office/powerpoint/2010/main" val="283716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a:extLst>
            <a:ext uri="{FF2B5EF4-FFF2-40B4-BE49-F238E27FC236}">
              <a16:creationId xmlns:a16="http://schemas.microsoft.com/office/drawing/2014/main" id="{68270B88-A647-9950-B807-32531944151A}"/>
            </a:ext>
          </a:extLst>
        </p:cNvPr>
        <p:cNvGrpSpPr/>
        <p:nvPr/>
      </p:nvGrpSpPr>
      <p:grpSpPr>
        <a:xfrm>
          <a:off x="0" y="0"/>
          <a:ext cx="0" cy="0"/>
          <a:chOff x="0" y="0"/>
          <a:chExt cx="0" cy="0"/>
        </a:xfrm>
      </p:grpSpPr>
      <p:sp>
        <p:nvSpPr>
          <p:cNvPr id="202" name="Google Shape;202;g2e314509b4d_0_203">
            <a:extLst>
              <a:ext uri="{FF2B5EF4-FFF2-40B4-BE49-F238E27FC236}">
                <a16:creationId xmlns:a16="http://schemas.microsoft.com/office/drawing/2014/main" id="{8AD64327-9E89-8299-E1C8-0B4BCFEAC615}"/>
              </a:ext>
            </a:extLst>
          </p:cNvPr>
          <p:cNvSpPr txBox="1"/>
          <p:nvPr/>
        </p:nvSpPr>
        <p:spPr>
          <a:xfrm>
            <a:off x="2468880" y="1624062"/>
            <a:ext cx="82296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i="1" u="none" strike="noStrike" cap="none" dirty="0">
                <a:solidFill>
                  <a:schemeClr val="dk1"/>
                </a:solidFill>
                <a:latin typeface="Lato"/>
                <a:ea typeface="Lato"/>
                <a:cs typeface="Lato"/>
                <a:sym typeface="Lato"/>
              </a:rPr>
              <a:t>1 </a:t>
            </a:r>
            <a:r>
              <a:rPr lang="en-US" sz="3200" b="1" i="1" u="none" strike="noStrike" cap="none" dirty="0" err="1">
                <a:solidFill>
                  <a:schemeClr val="dk1"/>
                </a:solidFill>
                <a:latin typeface="Lato"/>
                <a:ea typeface="Lato"/>
                <a:cs typeface="Lato"/>
                <a:sym typeface="Lato"/>
              </a:rPr>
              <a:t>Corintios</a:t>
            </a:r>
            <a:r>
              <a:rPr lang="en-US" sz="3200" b="1" i="1" u="none" strike="noStrike" cap="none" dirty="0">
                <a:solidFill>
                  <a:schemeClr val="dk1"/>
                </a:solidFill>
                <a:latin typeface="Lato"/>
                <a:ea typeface="Lato"/>
                <a:cs typeface="Lato"/>
                <a:sym typeface="Lato"/>
              </a:rPr>
              <a:t> 12:3 </a:t>
            </a:r>
            <a:r>
              <a:rPr lang="en-US" sz="3200" b="0" i="1" u="none" strike="noStrike" cap="none" dirty="0">
                <a:solidFill>
                  <a:schemeClr val="dk1"/>
                </a:solidFill>
                <a:latin typeface="Lato"/>
                <a:ea typeface="Lato"/>
                <a:cs typeface="Lato"/>
                <a:sym typeface="Lato"/>
              </a:rPr>
              <a:t>Nadie </a:t>
            </a:r>
            <a:r>
              <a:rPr lang="en-US" sz="3200" b="0" i="1" u="none" strike="noStrike" cap="none" dirty="0" err="1">
                <a:solidFill>
                  <a:schemeClr val="dk1"/>
                </a:solidFill>
                <a:latin typeface="Lato"/>
                <a:ea typeface="Lato"/>
                <a:cs typeface="Lato"/>
                <a:sym typeface="Lato"/>
              </a:rPr>
              <a:t>puede</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llamar</a:t>
            </a:r>
            <a:r>
              <a:rPr lang="en-US" sz="3200" b="0" i="1" u="none" strike="noStrike" cap="none" dirty="0">
                <a:solidFill>
                  <a:schemeClr val="dk1"/>
                </a:solidFill>
                <a:latin typeface="Lato"/>
                <a:ea typeface="Lato"/>
                <a:cs typeface="Lato"/>
                <a:sym typeface="Lato"/>
              </a:rPr>
              <a:t> a Jesú</a:t>
            </a:r>
            <a:r>
              <a:rPr lang="en-US" sz="3200" i="1" dirty="0">
                <a:solidFill>
                  <a:schemeClr val="dk1"/>
                </a:solidFill>
                <a:latin typeface="Lato"/>
                <a:ea typeface="Lato"/>
                <a:cs typeface="Lato"/>
                <a:sym typeface="Lato"/>
              </a:rPr>
              <a:t>s </a:t>
            </a:r>
            <a:r>
              <a:rPr lang="en-US" sz="3200" i="1" dirty="0" err="1">
                <a:solidFill>
                  <a:schemeClr val="dk1"/>
                </a:solidFill>
                <a:latin typeface="Lato"/>
                <a:ea typeface="Lato"/>
                <a:cs typeface="Lato"/>
                <a:sym typeface="Lato"/>
              </a:rPr>
              <a:t>Señor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sino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Espíritu</a:t>
            </a:r>
            <a:r>
              <a:rPr lang="en-US" sz="3200" i="1" dirty="0">
                <a:solidFill>
                  <a:schemeClr val="dk1"/>
                </a:solidFill>
                <a:latin typeface="Lato"/>
                <a:ea typeface="Lato"/>
                <a:cs typeface="Lato"/>
                <a:sym typeface="Lato"/>
              </a:rPr>
              <a:t> Santo. </a:t>
            </a:r>
          </a:p>
          <a:p>
            <a:pPr marL="0" marR="0" lvl="0" indent="0" algn="l" rtl="0">
              <a:lnSpc>
                <a:spcPct val="100000"/>
              </a:lnSpc>
              <a:spcBef>
                <a:spcPts val="0"/>
              </a:spcBef>
              <a:spcAft>
                <a:spcPts val="0"/>
              </a:spcAft>
              <a:buClr>
                <a:srgbClr val="000000"/>
              </a:buClr>
              <a:buSzPts val="3600"/>
              <a:buFont typeface="Arial"/>
              <a:buNone/>
            </a:pPr>
            <a:endParaRPr lang="en-US" sz="32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b="1" i="1" dirty="0">
                <a:solidFill>
                  <a:schemeClr val="dk1"/>
                </a:solidFill>
                <a:latin typeface="Lato"/>
                <a:ea typeface="Lato"/>
                <a:cs typeface="Lato"/>
                <a:sym typeface="Lato"/>
              </a:rPr>
              <a:t>Romanos 10:17 </a:t>
            </a:r>
            <a:r>
              <a:rPr lang="en-US" sz="3200" i="1" dirty="0" err="1">
                <a:solidFill>
                  <a:schemeClr val="dk1"/>
                </a:solidFill>
                <a:latin typeface="Lato"/>
                <a:ea typeface="Lato"/>
                <a:cs typeface="Lato"/>
                <a:sym typeface="Lato"/>
              </a:rPr>
              <a:t>Así</a:t>
            </a:r>
            <a:r>
              <a:rPr lang="en-US" sz="3200" i="1" dirty="0">
                <a:solidFill>
                  <a:schemeClr val="dk1"/>
                </a:solidFill>
                <a:latin typeface="Lato"/>
                <a:ea typeface="Lato"/>
                <a:cs typeface="Lato"/>
                <a:sym typeface="Lato"/>
              </a:rPr>
              <a:t> que la </a:t>
            </a:r>
            <a:r>
              <a:rPr lang="en-US" sz="3200" i="1" dirty="0" err="1">
                <a:solidFill>
                  <a:schemeClr val="dk1"/>
                </a:solidFill>
                <a:latin typeface="Lato"/>
                <a:ea typeface="Lato"/>
                <a:cs typeface="Lato"/>
                <a:sym typeface="Lato"/>
              </a:rPr>
              <a:t>fe</a:t>
            </a:r>
            <a:r>
              <a:rPr lang="en-US" sz="3200" i="1" dirty="0">
                <a:solidFill>
                  <a:schemeClr val="dk1"/>
                </a:solidFill>
                <a:latin typeface="Lato"/>
                <a:ea typeface="Lato"/>
                <a:cs typeface="Lato"/>
                <a:sym typeface="Lato"/>
              </a:rPr>
              <a:t> es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oír</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oír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la palabra de Dios. </a:t>
            </a:r>
          </a:p>
          <a:p>
            <a:pPr marL="0" marR="0" lvl="0" indent="0" algn="l" rtl="0">
              <a:lnSpc>
                <a:spcPct val="100000"/>
              </a:lnSpc>
              <a:spcBef>
                <a:spcPts val="0"/>
              </a:spcBef>
              <a:spcAft>
                <a:spcPts val="0"/>
              </a:spcAft>
              <a:buClr>
                <a:srgbClr val="000000"/>
              </a:buClr>
              <a:buSzPts val="3600"/>
              <a:buFont typeface="Arial"/>
              <a:buNone/>
            </a:pPr>
            <a:endParaRPr lang="en-US" sz="32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b="1" i="1" dirty="0">
                <a:solidFill>
                  <a:schemeClr val="dk1"/>
                </a:solidFill>
                <a:latin typeface="Lato"/>
                <a:ea typeface="Lato"/>
                <a:cs typeface="Lato"/>
                <a:sym typeface="Lato"/>
              </a:rPr>
              <a:t>Romanos 1:16 </a:t>
            </a:r>
            <a:r>
              <a:rPr lang="en-US" sz="3200" i="1" dirty="0" err="1">
                <a:solidFill>
                  <a:schemeClr val="dk1"/>
                </a:solidFill>
                <a:latin typeface="Lato"/>
                <a:ea typeface="Lato"/>
                <a:cs typeface="Lato"/>
                <a:sym typeface="Lato"/>
              </a:rPr>
              <a:t>Porque</a:t>
            </a:r>
            <a:r>
              <a:rPr lang="en-US" sz="3200" i="1" dirty="0">
                <a:solidFill>
                  <a:schemeClr val="dk1"/>
                </a:solidFill>
                <a:latin typeface="Lato"/>
                <a:ea typeface="Lato"/>
                <a:cs typeface="Lato"/>
                <a:sym typeface="Lato"/>
              </a:rPr>
              <a:t> no me </a:t>
            </a:r>
            <a:r>
              <a:rPr lang="en-US" sz="3200" i="1" dirty="0" err="1">
                <a:solidFill>
                  <a:schemeClr val="dk1"/>
                </a:solidFill>
                <a:latin typeface="Lato"/>
                <a:ea typeface="Lato"/>
                <a:cs typeface="Lato"/>
                <a:sym typeface="Lato"/>
              </a:rPr>
              <a:t>avergüenzo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porque</a:t>
            </a:r>
            <a:r>
              <a:rPr lang="en-US" sz="3200" i="1" dirty="0">
                <a:solidFill>
                  <a:schemeClr val="dk1"/>
                </a:solidFill>
                <a:latin typeface="Lato"/>
                <a:ea typeface="Lato"/>
                <a:cs typeface="Lato"/>
                <a:sym typeface="Lato"/>
              </a:rPr>
              <a:t> es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poder</a:t>
            </a:r>
            <a:r>
              <a:rPr lang="en-US" sz="3200" i="1" dirty="0">
                <a:solidFill>
                  <a:schemeClr val="dk1"/>
                </a:solidFill>
                <a:latin typeface="Lato"/>
                <a:ea typeface="Lato"/>
                <a:cs typeface="Lato"/>
                <a:sym typeface="Lato"/>
              </a:rPr>
              <a:t> de Dios para </a:t>
            </a:r>
            <a:r>
              <a:rPr lang="en-US" sz="3200" i="1" dirty="0" err="1">
                <a:solidFill>
                  <a:schemeClr val="dk1"/>
                </a:solidFill>
                <a:latin typeface="Lato"/>
                <a:ea typeface="Lato"/>
                <a:cs typeface="Lato"/>
                <a:sym typeface="Lato"/>
              </a:rPr>
              <a:t>salvación</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todo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aquel</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cree</a:t>
            </a:r>
            <a:r>
              <a:rPr lang="en-US" sz="3200" i="1" dirty="0">
                <a:solidFill>
                  <a:schemeClr val="dk1"/>
                </a:solidFill>
                <a:latin typeface="Lato"/>
                <a:ea typeface="Lato"/>
                <a:cs typeface="Lato"/>
                <a:sym typeface="Lato"/>
              </a:rPr>
              <a:t>. </a:t>
            </a:r>
          </a:p>
        </p:txBody>
      </p:sp>
      <p:sp>
        <p:nvSpPr>
          <p:cNvPr id="203" name="Google Shape;203;g2e314509b4d_0_203">
            <a:extLst>
              <a:ext uri="{FF2B5EF4-FFF2-40B4-BE49-F238E27FC236}">
                <a16:creationId xmlns:a16="http://schemas.microsoft.com/office/drawing/2014/main" id="{F425830C-FBAD-D815-04D7-2024FBF52B9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a:extLst>
              <a:ext uri="{FF2B5EF4-FFF2-40B4-BE49-F238E27FC236}">
                <a16:creationId xmlns:a16="http://schemas.microsoft.com/office/drawing/2014/main" id="{52513B55-D7B5-1B51-4A67-43EB25452FC1}"/>
              </a:ext>
            </a:extLst>
          </p:cNvPr>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
        <p:nvSpPr>
          <p:cNvPr id="2" name="Google Shape;188;g2e2c3ad1a56_0_9">
            <a:extLst>
              <a:ext uri="{FF2B5EF4-FFF2-40B4-BE49-F238E27FC236}">
                <a16:creationId xmlns:a16="http://schemas.microsoft.com/office/drawing/2014/main" id="{CCC61154-AE67-F2AB-8BBB-F5682F122E49}"/>
              </a:ext>
            </a:extLst>
          </p:cNvPr>
          <p:cNvSpPr txBox="1"/>
          <p:nvPr/>
        </p:nvSpPr>
        <p:spPr>
          <a:xfrm>
            <a:off x="2149642" y="459016"/>
            <a:ext cx="8548838" cy="70784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Jesús es un regalo de Dios </a:t>
            </a:r>
          </a:p>
        </p:txBody>
      </p:sp>
    </p:spTree>
    <p:extLst>
      <p:ext uri="{BB962C8B-B14F-4D97-AF65-F5344CB8AC3E}">
        <p14:creationId xmlns:p14="http://schemas.microsoft.com/office/powerpoint/2010/main" val="307148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a:extLst>
            <a:ext uri="{FF2B5EF4-FFF2-40B4-BE49-F238E27FC236}">
              <a16:creationId xmlns:a16="http://schemas.microsoft.com/office/drawing/2014/main" id="{827122BA-799C-3596-DFA7-CFF854DDDB0F}"/>
            </a:ext>
          </a:extLst>
        </p:cNvPr>
        <p:cNvGrpSpPr/>
        <p:nvPr/>
      </p:nvGrpSpPr>
      <p:grpSpPr>
        <a:xfrm>
          <a:off x="0" y="0"/>
          <a:ext cx="0" cy="0"/>
          <a:chOff x="0" y="0"/>
          <a:chExt cx="0" cy="0"/>
        </a:xfrm>
      </p:grpSpPr>
      <p:sp>
        <p:nvSpPr>
          <p:cNvPr id="202" name="Google Shape;202;g2e314509b4d_0_203">
            <a:extLst>
              <a:ext uri="{FF2B5EF4-FFF2-40B4-BE49-F238E27FC236}">
                <a16:creationId xmlns:a16="http://schemas.microsoft.com/office/drawing/2014/main" id="{CFDEE260-D3AE-C32A-501A-7500F7D82351}"/>
              </a:ext>
            </a:extLst>
          </p:cNvPr>
          <p:cNvSpPr txBox="1"/>
          <p:nvPr/>
        </p:nvSpPr>
        <p:spPr>
          <a:xfrm>
            <a:off x="2194560" y="388553"/>
            <a:ext cx="9418319"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i="1" u="none" strike="noStrike" cap="none" dirty="0" err="1">
                <a:solidFill>
                  <a:schemeClr val="dk1"/>
                </a:solidFill>
                <a:latin typeface="Lato"/>
                <a:ea typeface="Lato"/>
                <a:cs typeface="Lato"/>
                <a:sym typeface="Lato"/>
              </a:rPr>
              <a:t>Filipenses</a:t>
            </a:r>
            <a:r>
              <a:rPr lang="en-US" sz="3200" b="1" i="1" u="none" strike="noStrike" cap="none" dirty="0">
                <a:solidFill>
                  <a:schemeClr val="dk1"/>
                </a:solidFill>
                <a:latin typeface="Lato"/>
                <a:ea typeface="Lato"/>
                <a:cs typeface="Lato"/>
                <a:sym typeface="Lato"/>
              </a:rPr>
              <a:t> 2:13 </a:t>
            </a:r>
            <a:r>
              <a:rPr lang="en-US" sz="3200" b="0" i="1" u="none" strike="noStrike" cap="none" dirty="0">
                <a:solidFill>
                  <a:schemeClr val="dk1"/>
                </a:solidFill>
                <a:latin typeface="Lato"/>
                <a:ea typeface="Lato"/>
                <a:cs typeface="Lato"/>
                <a:sym typeface="Lato"/>
              </a:rPr>
              <a:t>Dios es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que </a:t>
            </a: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vosotros</a:t>
            </a:r>
            <a:r>
              <a:rPr lang="en-US" sz="3200" b="0" i="1" u="none" strike="noStrike" cap="none" dirty="0">
                <a:solidFill>
                  <a:schemeClr val="dk1"/>
                </a:solidFill>
                <a:latin typeface="Lato"/>
                <a:ea typeface="Lato"/>
                <a:cs typeface="Lato"/>
                <a:sym typeface="Lato"/>
              </a:rPr>
              <a:t> produce </a:t>
            </a:r>
            <a:r>
              <a:rPr lang="en-US" sz="3200" b="0" i="1" u="none" strike="noStrike" cap="none" dirty="0" err="1">
                <a:solidFill>
                  <a:schemeClr val="dk1"/>
                </a:solidFill>
                <a:latin typeface="Lato"/>
                <a:ea typeface="Lato"/>
                <a:cs typeface="Lato"/>
                <a:sym typeface="Lato"/>
              </a:rPr>
              <a:t>así</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querer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como</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hacer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por</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su</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buena</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voluntad</a:t>
            </a:r>
            <a:r>
              <a:rPr lang="en-US" sz="3200" b="0" i="1" u="none" strike="noStrike" cap="none" dirty="0">
                <a:solidFill>
                  <a:schemeClr val="dk1"/>
                </a:solidFill>
                <a:latin typeface="Lato"/>
                <a:ea typeface="Lato"/>
                <a:cs typeface="Lato"/>
                <a:sym typeface="Lato"/>
              </a:rPr>
              <a:t>. </a:t>
            </a:r>
            <a:br>
              <a:rPr lang="en-US" sz="3200" b="0" i="1" u="none" strike="noStrike" cap="none" dirty="0">
                <a:solidFill>
                  <a:schemeClr val="dk1"/>
                </a:solidFill>
                <a:latin typeface="Lato"/>
                <a:ea typeface="Lato"/>
                <a:cs typeface="Lato"/>
                <a:sym typeface="Lato"/>
              </a:rPr>
            </a:br>
            <a:br>
              <a:rPr lang="en-US" sz="3200" b="0" i="1" u="none" strike="noStrike" cap="none" dirty="0">
                <a:solidFill>
                  <a:schemeClr val="dk1"/>
                </a:solidFill>
                <a:latin typeface="Lato"/>
                <a:ea typeface="Lato"/>
                <a:cs typeface="Lato"/>
                <a:sym typeface="Lato"/>
              </a:rPr>
            </a:br>
            <a:r>
              <a:rPr lang="en-US" sz="3200" b="1" i="1" dirty="0">
                <a:solidFill>
                  <a:schemeClr val="dk1"/>
                </a:solidFill>
                <a:latin typeface="Lato"/>
                <a:ea typeface="Lato"/>
                <a:cs typeface="Lato"/>
                <a:sym typeface="Lato"/>
              </a:rPr>
              <a:t>Juan 15:16 </a:t>
            </a:r>
            <a:r>
              <a:rPr lang="en-US" sz="3200" i="1" dirty="0">
                <a:solidFill>
                  <a:schemeClr val="dk1"/>
                </a:solidFill>
                <a:latin typeface="Lato"/>
                <a:ea typeface="Lato"/>
                <a:cs typeface="Lato"/>
                <a:sym typeface="Lato"/>
              </a:rPr>
              <a:t>No me </a:t>
            </a:r>
            <a:r>
              <a:rPr lang="en-US" sz="3200" i="1" dirty="0" err="1">
                <a:solidFill>
                  <a:schemeClr val="dk1"/>
                </a:solidFill>
                <a:latin typeface="Lato"/>
                <a:ea typeface="Lato"/>
                <a:cs typeface="Lato"/>
                <a:sym typeface="Lato"/>
              </a:rPr>
              <a:t>elegisteis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vosotros</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mí</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sino</a:t>
            </a:r>
            <a:r>
              <a:rPr lang="en-US" sz="3200" i="1" dirty="0">
                <a:solidFill>
                  <a:schemeClr val="dk1"/>
                </a:solidFill>
                <a:latin typeface="Lato"/>
                <a:ea typeface="Lato"/>
                <a:cs typeface="Lato"/>
                <a:sym typeface="Lato"/>
              </a:rPr>
              <a:t> que </a:t>
            </a:r>
            <a:r>
              <a:rPr lang="en-US" sz="3200" i="1" dirty="0" err="1">
                <a:solidFill>
                  <a:schemeClr val="dk1"/>
                </a:solidFill>
                <a:latin typeface="Lato"/>
                <a:ea typeface="Lato"/>
                <a:cs typeface="Lato"/>
                <a:sym typeface="Lato"/>
              </a:rPr>
              <a:t>yo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elegí</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vosotros</a:t>
            </a:r>
            <a:r>
              <a:rPr lang="en-US" sz="3200" i="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3600"/>
              <a:buFont typeface="Arial"/>
              <a:buNone/>
            </a:pPr>
            <a:br>
              <a:rPr lang="en-US" sz="3200" b="1" i="1" dirty="0">
                <a:solidFill>
                  <a:schemeClr val="dk1"/>
                </a:solidFill>
                <a:latin typeface="Lato"/>
                <a:ea typeface="Lato"/>
                <a:cs typeface="Lato"/>
                <a:sym typeface="Lato"/>
              </a:rPr>
            </a:br>
            <a:r>
              <a:rPr lang="en-US" sz="3200" b="1" i="1" dirty="0" err="1">
                <a:solidFill>
                  <a:schemeClr val="dk1"/>
                </a:solidFill>
                <a:latin typeface="Lato"/>
                <a:ea typeface="Lato"/>
                <a:cs typeface="Lato"/>
                <a:sym typeface="Lato"/>
              </a:rPr>
              <a:t>Filipenses</a:t>
            </a:r>
            <a:r>
              <a:rPr lang="en-US" sz="3200" b="1" i="1" dirty="0">
                <a:solidFill>
                  <a:schemeClr val="dk1"/>
                </a:solidFill>
                <a:latin typeface="Lato"/>
                <a:ea typeface="Lato"/>
                <a:cs typeface="Lato"/>
                <a:sym typeface="Lato"/>
              </a:rPr>
              <a:t> 1:29 </a:t>
            </a:r>
            <a:r>
              <a:rPr lang="en-US" sz="3200" i="1" dirty="0" err="1">
                <a:solidFill>
                  <a:schemeClr val="dk1"/>
                </a:solidFill>
                <a:latin typeface="Lato"/>
                <a:ea typeface="Lato"/>
                <a:cs typeface="Lato"/>
                <a:sym typeface="Lato"/>
              </a:rPr>
              <a:t>Porque</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vosotros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os</a:t>
            </a:r>
            <a:r>
              <a:rPr lang="en-US" sz="3200" i="1" dirty="0">
                <a:solidFill>
                  <a:schemeClr val="dk1"/>
                </a:solidFill>
                <a:latin typeface="Lato"/>
                <a:ea typeface="Lato"/>
                <a:cs typeface="Lato"/>
                <a:sym typeface="Lato"/>
              </a:rPr>
              <a:t> es </a:t>
            </a:r>
            <a:r>
              <a:rPr lang="en-US" sz="3200" i="1" dirty="0" err="1">
                <a:solidFill>
                  <a:schemeClr val="dk1"/>
                </a:solidFill>
                <a:latin typeface="Lato"/>
                <a:ea typeface="Lato"/>
                <a:cs typeface="Lato"/>
                <a:sym typeface="Lato"/>
              </a:rPr>
              <a:t>concedido</a:t>
            </a:r>
            <a:r>
              <a:rPr lang="en-US" sz="3200" i="1" dirty="0">
                <a:solidFill>
                  <a:schemeClr val="dk1"/>
                </a:solidFill>
                <a:latin typeface="Lato"/>
                <a:ea typeface="Lato"/>
                <a:cs typeface="Lato"/>
                <a:sym typeface="Lato"/>
              </a:rPr>
              <a:t> a causa de Cristo, no solo que </a:t>
            </a:r>
            <a:r>
              <a:rPr lang="en-US" sz="3200" i="1" dirty="0" err="1">
                <a:solidFill>
                  <a:schemeClr val="dk1"/>
                </a:solidFill>
                <a:latin typeface="Lato"/>
                <a:ea typeface="Lato"/>
                <a:cs typeface="Lato"/>
                <a:sym typeface="Lato"/>
              </a:rPr>
              <a:t>creáis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él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sino</a:t>
            </a:r>
            <a:r>
              <a:rPr lang="en-US" sz="3200" i="1" dirty="0">
                <a:solidFill>
                  <a:schemeClr val="dk1"/>
                </a:solidFill>
                <a:latin typeface="Lato"/>
                <a:ea typeface="Lato"/>
                <a:cs typeface="Lato"/>
                <a:sym typeface="Lato"/>
              </a:rPr>
              <a:t> también que </a:t>
            </a:r>
            <a:r>
              <a:rPr lang="en-US" sz="3200" i="1" dirty="0" err="1">
                <a:solidFill>
                  <a:schemeClr val="dk1"/>
                </a:solidFill>
                <a:latin typeface="Lato"/>
                <a:ea typeface="Lato"/>
                <a:cs typeface="Lato"/>
                <a:sym typeface="Lato"/>
              </a:rPr>
              <a:t>padezcáis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por</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él</a:t>
            </a:r>
            <a:r>
              <a:rPr lang="en-US" sz="3200" i="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rgbClr val="000000"/>
              </a:buClr>
              <a:buSzPts val="3600"/>
              <a:buFont typeface="Arial"/>
              <a:buNone/>
            </a:pPr>
            <a:endParaRPr lang="en-US" sz="3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b="1" i="1" dirty="0">
                <a:solidFill>
                  <a:schemeClr val="dk1"/>
                </a:solidFill>
                <a:latin typeface="Lato"/>
                <a:ea typeface="Lato"/>
                <a:cs typeface="Lato"/>
                <a:sym typeface="Lato"/>
              </a:rPr>
              <a:t>Juan 6:44 </a:t>
            </a:r>
            <a:r>
              <a:rPr lang="en-US" sz="3200" i="1" dirty="0" err="1">
                <a:solidFill>
                  <a:schemeClr val="dk1"/>
                </a:solidFill>
                <a:latin typeface="Lato"/>
                <a:ea typeface="Lato"/>
                <a:cs typeface="Lato"/>
                <a:sym typeface="Lato"/>
              </a:rPr>
              <a:t>Ninguno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puede</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venir</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mí</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si</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Padre que me </a:t>
            </a:r>
            <a:r>
              <a:rPr lang="en-US" sz="3200" i="1" dirty="0" err="1">
                <a:solidFill>
                  <a:schemeClr val="dk1"/>
                </a:solidFill>
                <a:latin typeface="Lato"/>
                <a:ea typeface="Lato"/>
                <a:cs typeface="Lato"/>
                <a:sym typeface="Lato"/>
              </a:rPr>
              <a:t>anvió</a:t>
            </a:r>
            <a:r>
              <a:rPr lang="en-US" sz="3200" i="1" dirty="0">
                <a:solidFill>
                  <a:schemeClr val="dk1"/>
                </a:solidFill>
                <a:latin typeface="Lato"/>
                <a:ea typeface="Lato"/>
                <a:cs typeface="Lato"/>
                <a:sym typeface="Lato"/>
              </a:rPr>
              <a:t> no le </a:t>
            </a:r>
            <a:r>
              <a:rPr lang="en-US" sz="3200" i="1" dirty="0" err="1">
                <a:solidFill>
                  <a:schemeClr val="dk1"/>
                </a:solidFill>
                <a:latin typeface="Lato"/>
                <a:ea typeface="Lato"/>
                <a:cs typeface="Lato"/>
                <a:sym typeface="Lato"/>
              </a:rPr>
              <a:t>trajere</a:t>
            </a:r>
            <a:r>
              <a:rPr lang="en-US" sz="3200" i="1" dirty="0">
                <a:solidFill>
                  <a:schemeClr val="dk1"/>
                </a:solidFill>
                <a:latin typeface="Lato"/>
                <a:ea typeface="Lato"/>
                <a:cs typeface="Lato"/>
                <a:sym typeface="Lato"/>
              </a:rPr>
              <a:t>. </a:t>
            </a:r>
          </a:p>
        </p:txBody>
      </p:sp>
      <p:sp>
        <p:nvSpPr>
          <p:cNvPr id="203" name="Google Shape;203;g2e314509b4d_0_203">
            <a:extLst>
              <a:ext uri="{FF2B5EF4-FFF2-40B4-BE49-F238E27FC236}">
                <a16:creationId xmlns:a16="http://schemas.microsoft.com/office/drawing/2014/main" id="{89639999-7B08-8437-7AC6-BC634768D8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314509b4d_0_203">
            <a:extLst>
              <a:ext uri="{FF2B5EF4-FFF2-40B4-BE49-F238E27FC236}">
                <a16:creationId xmlns:a16="http://schemas.microsoft.com/office/drawing/2014/main" id="{80E4BC95-6A5C-00EE-B034-A84646D4DBE5}"/>
              </a:ext>
            </a:extLst>
          </p:cNvPr>
          <p:cNvPicPr preferRelativeResize="0"/>
          <p:nvPr/>
        </p:nvPicPr>
        <p:blipFill rotWithShape="1">
          <a:blip r:embed="rId3">
            <a:alphaModFix/>
          </a:blip>
          <a:srcRect/>
          <a:stretch/>
        </p:blipFill>
        <p:spPr>
          <a:xfrm>
            <a:off x="-242236" y="2040819"/>
            <a:ext cx="2711116" cy="277636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38465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a:extLst>
            <a:ext uri="{FF2B5EF4-FFF2-40B4-BE49-F238E27FC236}">
              <a16:creationId xmlns:a16="http://schemas.microsoft.com/office/drawing/2014/main" id="{C458D76C-C7E9-EEF8-DDF8-E9FD9EFA5C78}"/>
            </a:ext>
          </a:extLst>
        </p:cNvPr>
        <p:cNvGrpSpPr/>
        <p:nvPr/>
      </p:nvGrpSpPr>
      <p:grpSpPr>
        <a:xfrm>
          <a:off x="0" y="0"/>
          <a:ext cx="0" cy="0"/>
          <a:chOff x="0" y="0"/>
          <a:chExt cx="0" cy="0"/>
        </a:xfrm>
      </p:grpSpPr>
      <p:sp>
        <p:nvSpPr>
          <p:cNvPr id="226" name="Google Shape;226;g2e3161d02d0_0_101">
            <a:extLst>
              <a:ext uri="{FF2B5EF4-FFF2-40B4-BE49-F238E27FC236}">
                <a16:creationId xmlns:a16="http://schemas.microsoft.com/office/drawing/2014/main" id="{AB11B04E-4D9E-8EC7-459C-81A3AB6A450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e3161d02d0_0_101" descr="A green bird with leaves&#10;&#10;Description automatically generated">
            <a:extLst>
              <a:ext uri="{FF2B5EF4-FFF2-40B4-BE49-F238E27FC236}">
                <a16:creationId xmlns:a16="http://schemas.microsoft.com/office/drawing/2014/main" id="{97A7964E-8E05-EF79-9B62-B55A6751BFC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6" name="Google Shape;235;g2e314509b4d_0_213">
            <a:extLst>
              <a:ext uri="{FF2B5EF4-FFF2-40B4-BE49-F238E27FC236}">
                <a16:creationId xmlns:a16="http://schemas.microsoft.com/office/drawing/2014/main" id="{B2CF48AE-F98F-C8D4-985C-8CA95F689101}"/>
              </a:ext>
            </a:extLst>
          </p:cNvPr>
          <p:cNvPicPr preferRelativeResize="0"/>
          <p:nvPr/>
        </p:nvPicPr>
        <p:blipFill rotWithShape="1">
          <a:blip r:embed="rId4"/>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 name="Google Shape;188;g2e2c3ad1a56_0_9">
            <a:extLst>
              <a:ext uri="{FF2B5EF4-FFF2-40B4-BE49-F238E27FC236}">
                <a16:creationId xmlns:a16="http://schemas.microsoft.com/office/drawing/2014/main" id="{6963077A-189E-B45C-DCBE-73D2E087724D}"/>
              </a:ext>
            </a:extLst>
          </p:cNvPr>
          <p:cNvSpPr txBox="1"/>
          <p:nvPr/>
        </p:nvSpPr>
        <p:spPr>
          <a:xfrm>
            <a:off x="3206497" y="2151747"/>
            <a:ext cx="7892716" cy="2554505"/>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La </a:t>
            </a:r>
            <a:r>
              <a:rPr lang="en-US" sz="4000" b="1" dirty="0" err="1">
                <a:solidFill>
                  <a:schemeClr val="dk1"/>
                </a:solidFill>
                <a:latin typeface="Lato"/>
                <a:ea typeface="Lato"/>
                <a:cs typeface="Lato"/>
                <a:sym typeface="Lato"/>
              </a:rPr>
              <a:t>enseñanza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biblica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origen</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resalta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verdad</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salvos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sola.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p>
        </p:txBody>
      </p:sp>
    </p:spTree>
    <p:extLst>
      <p:ext uri="{BB962C8B-B14F-4D97-AF65-F5344CB8AC3E}">
        <p14:creationId xmlns:p14="http://schemas.microsoft.com/office/powerpoint/2010/main" val="153962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a:extLst>
            <a:ext uri="{FF2B5EF4-FFF2-40B4-BE49-F238E27FC236}">
              <a16:creationId xmlns:a16="http://schemas.microsoft.com/office/drawing/2014/main" id="{91F666F1-CE8A-FA2F-F645-05A689537F9D}"/>
            </a:ext>
          </a:extLst>
        </p:cNvPr>
        <p:cNvGrpSpPr/>
        <p:nvPr/>
      </p:nvGrpSpPr>
      <p:grpSpPr>
        <a:xfrm>
          <a:off x="0" y="0"/>
          <a:ext cx="0" cy="0"/>
          <a:chOff x="0" y="0"/>
          <a:chExt cx="0" cy="0"/>
        </a:xfrm>
      </p:grpSpPr>
      <p:sp>
        <p:nvSpPr>
          <p:cNvPr id="226" name="Google Shape;226;g2e3161d02d0_0_101">
            <a:extLst>
              <a:ext uri="{FF2B5EF4-FFF2-40B4-BE49-F238E27FC236}">
                <a16:creationId xmlns:a16="http://schemas.microsoft.com/office/drawing/2014/main" id="{FCB295AA-CD2B-D18D-2545-EF0B2905BA3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e3161d02d0_0_101" descr="A green bird with leaves&#10;&#10;Description automatically generated">
            <a:extLst>
              <a:ext uri="{FF2B5EF4-FFF2-40B4-BE49-F238E27FC236}">
                <a16:creationId xmlns:a16="http://schemas.microsoft.com/office/drawing/2014/main" id="{344E41B7-4E4A-FCA7-B5A6-F8A90A0FD11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8;g2e2c3ad1a56_0_9">
            <a:extLst>
              <a:ext uri="{FF2B5EF4-FFF2-40B4-BE49-F238E27FC236}">
                <a16:creationId xmlns:a16="http://schemas.microsoft.com/office/drawing/2014/main" id="{4B0F8176-579E-F06F-0532-25EA4FBD726B}"/>
              </a:ext>
            </a:extLst>
          </p:cNvPr>
          <p:cNvSpPr txBox="1"/>
          <p:nvPr/>
        </p:nvSpPr>
        <p:spPr>
          <a:xfrm>
            <a:off x="2149642" y="536307"/>
            <a:ext cx="7892716" cy="132339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salvos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sola.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p>
        </p:txBody>
      </p:sp>
      <p:sp>
        <p:nvSpPr>
          <p:cNvPr id="3" name="Google Shape;202;g2e314509b4d_0_203">
            <a:extLst>
              <a:ext uri="{FF2B5EF4-FFF2-40B4-BE49-F238E27FC236}">
                <a16:creationId xmlns:a16="http://schemas.microsoft.com/office/drawing/2014/main" id="{1D886F12-5EDB-EF21-8352-6DE7C34FF4FF}"/>
              </a:ext>
            </a:extLst>
          </p:cNvPr>
          <p:cNvSpPr txBox="1"/>
          <p:nvPr/>
        </p:nvSpPr>
        <p:spPr>
          <a:xfrm>
            <a:off x="2149642" y="2595765"/>
            <a:ext cx="941831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Nuestra </a:t>
            </a:r>
            <a:r>
              <a:rPr lang="en-US" sz="3200" dirty="0" err="1">
                <a:solidFill>
                  <a:schemeClr val="dk1"/>
                </a:solidFill>
                <a:latin typeface="Lato"/>
                <a:ea typeface="Lato"/>
                <a:cs typeface="Lato"/>
                <a:sym typeface="Lato"/>
              </a:rPr>
              <a:t>condición</a:t>
            </a:r>
            <a:r>
              <a:rPr lang="en-US" sz="3200" dirty="0">
                <a:solidFill>
                  <a:schemeClr val="dk1"/>
                </a:solidFill>
                <a:latin typeface="Lato"/>
                <a:ea typeface="Lato"/>
                <a:cs typeface="Lato"/>
                <a:sym typeface="Lato"/>
              </a:rPr>
              <a:t> natural </a:t>
            </a:r>
            <a:r>
              <a:rPr lang="en-US" sz="3200" dirty="0" err="1">
                <a:solidFill>
                  <a:schemeClr val="dk1"/>
                </a:solidFill>
                <a:latin typeface="Lato"/>
                <a:ea typeface="Lato"/>
                <a:cs typeface="Lato"/>
                <a:sym typeface="Lato"/>
              </a:rPr>
              <a:t>hace</a:t>
            </a:r>
            <a:r>
              <a:rPr lang="en-US" sz="3200" dirty="0">
                <a:solidFill>
                  <a:schemeClr val="dk1"/>
                </a:solidFill>
                <a:latin typeface="Lato"/>
                <a:ea typeface="Lato"/>
                <a:cs typeface="Lato"/>
                <a:sym typeface="Lato"/>
              </a:rPr>
              <a:t> que sea </a:t>
            </a:r>
            <a:r>
              <a:rPr lang="en-US" sz="3200" dirty="0" err="1">
                <a:solidFill>
                  <a:schemeClr val="dk1"/>
                </a:solidFill>
                <a:latin typeface="Lato"/>
                <a:ea typeface="Lato"/>
                <a:cs typeface="Lato"/>
                <a:sym typeface="Lato"/>
              </a:rPr>
              <a:t>imposible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creer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Jesús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nuestra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cuenta</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36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Por lo tanto, la conversion </a:t>
            </a:r>
            <a:r>
              <a:rPr lang="en-US" sz="3200" dirty="0" err="1">
                <a:solidFill>
                  <a:schemeClr val="dk1"/>
                </a:solidFill>
                <a:latin typeface="Lato"/>
                <a:ea typeface="Lato"/>
                <a:cs typeface="Lato"/>
                <a:sym typeface="Lato"/>
              </a:rPr>
              <a:t>tiene</a:t>
            </a:r>
            <a:r>
              <a:rPr lang="en-US" sz="3200" dirty="0">
                <a:solidFill>
                  <a:schemeClr val="dk1"/>
                </a:solidFill>
                <a:latin typeface="Lato"/>
                <a:ea typeface="Lato"/>
                <a:cs typeface="Lato"/>
                <a:sym typeface="Lato"/>
              </a:rPr>
              <a:t> que ser 100% </a:t>
            </a:r>
            <a:r>
              <a:rPr lang="en-US" sz="3200" dirty="0" err="1">
                <a:solidFill>
                  <a:schemeClr val="dk1"/>
                </a:solidFill>
                <a:latin typeface="Lato"/>
                <a:ea typeface="Lato"/>
                <a:cs typeface="Lato"/>
                <a:sym typeface="Lato"/>
              </a:rPr>
              <a:t>obra</a:t>
            </a:r>
            <a:r>
              <a:rPr lang="en-US" sz="3200" dirty="0">
                <a:solidFill>
                  <a:schemeClr val="dk1"/>
                </a:solidFill>
                <a:latin typeface="Lato"/>
                <a:ea typeface="Lato"/>
                <a:cs typeface="Lato"/>
                <a:sym typeface="Lato"/>
              </a:rPr>
              <a:t> de Dios. </a:t>
            </a:r>
          </a:p>
        </p:txBody>
      </p:sp>
    </p:spTree>
    <p:extLst>
      <p:ext uri="{BB962C8B-B14F-4D97-AF65-F5344CB8AC3E}">
        <p14:creationId xmlns:p14="http://schemas.microsoft.com/office/powerpoint/2010/main" val="294468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a:extLst>
            <a:ext uri="{FF2B5EF4-FFF2-40B4-BE49-F238E27FC236}">
              <a16:creationId xmlns:a16="http://schemas.microsoft.com/office/drawing/2014/main" id="{9C653BBC-6016-EA72-E180-AA6D39A164FA}"/>
            </a:ext>
          </a:extLst>
        </p:cNvPr>
        <p:cNvGrpSpPr/>
        <p:nvPr/>
      </p:nvGrpSpPr>
      <p:grpSpPr>
        <a:xfrm>
          <a:off x="0" y="0"/>
          <a:ext cx="0" cy="0"/>
          <a:chOff x="0" y="0"/>
          <a:chExt cx="0" cy="0"/>
        </a:xfrm>
      </p:grpSpPr>
      <p:sp>
        <p:nvSpPr>
          <p:cNvPr id="226" name="Google Shape;226;g2e3161d02d0_0_101">
            <a:extLst>
              <a:ext uri="{FF2B5EF4-FFF2-40B4-BE49-F238E27FC236}">
                <a16:creationId xmlns:a16="http://schemas.microsoft.com/office/drawing/2014/main" id="{CBAD0ECE-287A-45DC-CD9D-B5607374CE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e3161d02d0_0_101" descr="A green bird with leaves&#10;&#10;Description automatically generated">
            <a:extLst>
              <a:ext uri="{FF2B5EF4-FFF2-40B4-BE49-F238E27FC236}">
                <a16:creationId xmlns:a16="http://schemas.microsoft.com/office/drawing/2014/main" id="{E73B562B-19C1-D291-0513-84E4762E56F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6" name="Google Shape;235;g2e314509b4d_0_213">
            <a:extLst>
              <a:ext uri="{FF2B5EF4-FFF2-40B4-BE49-F238E27FC236}">
                <a16:creationId xmlns:a16="http://schemas.microsoft.com/office/drawing/2014/main" id="{E98E8633-41E2-7820-583F-1A305D902A2B}"/>
              </a:ext>
            </a:extLst>
          </p:cNvPr>
          <p:cNvPicPr preferRelativeResize="0"/>
          <p:nvPr/>
        </p:nvPicPr>
        <p:blipFill rotWithShape="1">
          <a:blip r:embed="rId4"/>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 name="Google Shape;188;g2e2c3ad1a56_0_9">
            <a:extLst>
              <a:ext uri="{FF2B5EF4-FFF2-40B4-BE49-F238E27FC236}">
                <a16:creationId xmlns:a16="http://schemas.microsoft.com/office/drawing/2014/main" id="{99BB6953-ED35-117C-6219-C1B56490EB87}"/>
              </a:ext>
            </a:extLst>
          </p:cNvPr>
          <p:cNvSpPr txBox="1"/>
          <p:nvPr/>
        </p:nvSpPr>
        <p:spPr>
          <a:xfrm>
            <a:off x="3206497" y="2767300"/>
            <a:ext cx="7892716" cy="132339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dicen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llegamos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creer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Jesús? </a:t>
            </a:r>
          </a:p>
        </p:txBody>
      </p:sp>
    </p:spTree>
    <p:extLst>
      <p:ext uri="{BB962C8B-B14F-4D97-AF65-F5344CB8AC3E}">
        <p14:creationId xmlns:p14="http://schemas.microsoft.com/office/powerpoint/2010/main" val="352599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a:t>
            </a:r>
            <a:r>
              <a:rPr lang="en-US" sz="3888">
                <a:solidFill>
                  <a:schemeClr val="dk1"/>
                </a:solidFill>
                <a:latin typeface="Lato"/>
                <a:ea typeface="Lato"/>
                <a:cs typeface="Lato"/>
                <a:sym typeface="Lato"/>
              </a:rPr>
              <a:t>Conversión</a:t>
            </a:r>
            <a:endParaRPr sz="3888" b="0" i="0" u="none" strike="noStrike" cap="none">
              <a:solidFill>
                <a:schemeClr val="dk1"/>
              </a:solidFill>
              <a:latin typeface="Lato"/>
              <a:ea typeface="Lato"/>
              <a:cs typeface="Lato"/>
              <a:sym typeface="Lato"/>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a:extLst>
            <a:ext uri="{FF2B5EF4-FFF2-40B4-BE49-F238E27FC236}">
              <a16:creationId xmlns:a16="http://schemas.microsoft.com/office/drawing/2014/main" id="{C2515779-7255-EC42-D44C-126733092D81}"/>
            </a:ext>
          </a:extLst>
        </p:cNvPr>
        <p:cNvGrpSpPr/>
        <p:nvPr/>
      </p:nvGrpSpPr>
      <p:grpSpPr>
        <a:xfrm>
          <a:off x="0" y="0"/>
          <a:ext cx="0" cy="0"/>
          <a:chOff x="0" y="0"/>
          <a:chExt cx="0" cy="0"/>
        </a:xfrm>
      </p:grpSpPr>
      <p:sp>
        <p:nvSpPr>
          <p:cNvPr id="242" name="Google Shape;242;g2e314509b4d_0_220">
            <a:extLst>
              <a:ext uri="{FF2B5EF4-FFF2-40B4-BE49-F238E27FC236}">
                <a16:creationId xmlns:a16="http://schemas.microsoft.com/office/drawing/2014/main" id="{7DA2EEBF-5B07-BF6B-3BC9-C1C5E75F5D3D}"/>
              </a:ext>
            </a:extLst>
          </p:cNvPr>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a:t>
            </a:r>
            <a:r>
              <a:rPr lang="en-US" sz="4860">
                <a:solidFill>
                  <a:srgbClr val="009444"/>
                </a:solidFill>
                <a:latin typeface="Lato"/>
                <a:ea typeface="Lato"/>
                <a:cs typeface="Lato"/>
                <a:sym typeface="Lato"/>
              </a:rPr>
              <a:t>s Iglesias Protestantes</a:t>
            </a:r>
            <a:endParaRPr sz="6000" b="0" i="0" u="none" strike="noStrike" cap="none">
              <a:solidFill>
                <a:srgbClr val="009444"/>
              </a:solidFill>
              <a:latin typeface="Lato"/>
              <a:ea typeface="Lato"/>
              <a:cs typeface="Lato"/>
              <a:sym typeface="Lato"/>
            </a:endParaRPr>
          </a:p>
        </p:txBody>
      </p:sp>
      <p:cxnSp>
        <p:nvCxnSpPr>
          <p:cNvPr id="243" name="Google Shape;243;g2e314509b4d_0_220">
            <a:extLst>
              <a:ext uri="{FF2B5EF4-FFF2-40B4-BE49-F238E27FC236}">
                <a16:creationId xmlns:a16="http://schemas.microsoft.com/office/drawing/2014/main" id="{14E153EA-B4E0-4380-ED81-A5E11FB17F38}"/>
              </a:ext>
            </a:extLst>
          </p:cNvPr>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4" name="Google Shape;244;g2e314509b4d_0_220">
            <a:extLst>
              <a:ext uri="{FF2B5EF4-FFF2-40B4-BE49-F238E27FC236}">
                <a16:creationId xmlns:a16="http://schemas.microsoft.com/office/drawing/2014/main" id="{4E71D18F-B461-80F7-8A2F-1D8B4CDB46A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314509b4d_0_220" descr="A green bird with leaves&#10;&#10;Description automatically generated">
            <a:extLst>
              <a:ext uri="{FF2B5EF4-FFF2-40B4-BE49-F238E27FC236}">
                <a16:creationId xmlns:a16="http://schemas.microsoft.com/office/drawing/2014/main" id="{FBB61B4D-FCAB-7394-880B-CD3E003057F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6" name="Google Shape;246;g2e314509b4d_0_220">
            <a:extLst>
              <a:ext uri="{FF2B5EF4-FFF2-40B4-BE49-F238E27FC236}">
                <a16:creationId xmlns:a16="http://schemas.microsoft.com/office/drawing/2014/main" id="{1547690F-E21C-8B04-76C6-0ADDCCB57C7D}"/>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2e314509b4d_0_220">
            <a:extLst>
              <a:ext uri="{FF2B5EF4-FFF2-40B4-BE49-F238E27FC236}">
                <a16:creationId xmlns:a16="http://schemas.microsoft.com/office/drawing/2014/main" id="{0A18C3C7-AFBC-3EBC-074C-9626D6EA43FE}"/>
              </a:ext>
            </a:extLst>
          </p:cNvPr>
          <p:cNvSpPr txBox="1"/>
          <p:nvPr/>
        </p:nvSpPr>
        <p:spPr>
          <a:xfrm>
            <a:off x="2209525" y="2108775"/>
            <a:ext cx="9828000" cy="38841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es la </a:t>
            </a:r>
            <a:r>
              <a:rPr lang="en-US" sz="3400" dirty="0" err="1">
                <a:solidFill>
                  <a:schemeClr val="dk1"/>
                </a:solidFill>
                <a:latin typeface="Lato"/>
                <a:ea typeface="Lato"/>
                <a:cs typeface="Lato"/>
                <a:sym typeface="Lato"/>
              </a:rPr>
              <a:t>aceptación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dedicación</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personalidad</a:t>
            </a:r>
            <a:r>
              <a:rPr lang="en-US" sz="3400" dirty="0">
                <a:solidFill>
                  <a:schemeClr val="dk1"/>
                </a:solidFill>
                <a:latin typeface="Lato"/>
                <a:ea typeface="Lato"/>
                <a:cs typeface="Lato"/>
                <a:sym typeface="Lato"/>
              </a:rPr>
              <a:t> total a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y Salvador."</a:t>
            </a:r>
            <a:endParaRPr sz="3400" b="0" i="0" u="none" strike="noStrike" cap="none"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elección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Necesito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para ser un </a:t>
            </a:r>
            <a:r>
              <a:rPr lang="en-US" sz="3400" dirty="0" err="1">
                <a:solidFill>
                  <a:schemeClr val="dk1"/>
                </a:solidFill>
                <a:latin typeface="Lato"/>
                <a:ea typeface="Lato"/>
                <a:cs typeface="Lato"/>
                <a:sym typeface="Lato"/>
              </a:rPr>
              <a:t>cristiano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elijo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recibir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debo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aceptar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regalo de Dios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a:t>
            </a:r>
            <a:endParaRPr sz="3400" b="0" i="1" u="none" strike="noStrike" cap="none" dirty="0">
              <a:solidFill>
                <a:schemeClr val="dk1"/>
              </a:solidFill>
              <a:latin typeface="Lato"/>
              <a:ea typeface="Lato"/>
              <a:cs typeface="Lato"/>
              <a:sym typeface="Lato"/>
            </a:endParaRPr>
          </a:p>
        </p:txBody>
      </p:sp>
      <p:pic>
        <p:nvPicPr>
          <p:cNvPr id="248" name="Google Shape;248;g2e314509b4d_0_220">
            <a:extLst>
              <a:ext uri="{FF2B5EF4-FFF2-40B4-BE49-F238E27FC236}">
                <a16:creationId xmlns:a16="http://schemas.microsoft.com/office/drawing/2014/main" id="{F532AC06-6271-FE40-C28B-B936A7AC98F7}"/>
              </a:ext>
            </a:extLst>
          </p:cNvPr>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extLst>
      <p:ext uri="{BB962C8B-B14F-4D97-AF65-F5344CB8AC3E}">
        <p14:creationId xmlns:p14="http://schemas.microsoft.com/office/powerpoint/2010/main" val="255771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a:extLst>
            <a:ext uri="{FF2B5EF4-FFF2-40B4-BE49-F238E27FC236}">
              <a16:creationId xmlns:a16="http://schemas.microsoft.com/office/drawing/2014/main" id="{B4408421-4524-B515-6301-5CB572AB1D7C}"/>
            </a:ext>
          </a:extLst>
        </p:cNvPr>
        <p:cNvGrpSpPr/>
        <p:nvPr/>
      </p:nvGrpSpPr>
      <p:grpSpPr>
        <a:xfrm>
          <a:off x="0" y="0"/>
          <a:ext cx="0" cy="0"/>
          <a:chOff x="0" y="0"/>
          <a:chExt cx="0" cy="0"/>
        </a:xfrm>
      </p:grpSpPr>
      <p:sp>
        <p:nvSpPr>
          <p:cNvPr id="242" name="Google Shape;242;g2e314509b4d_0_220">
            <a:extLst>
              <a:ext uri="{FF2B5EF4-FFF2-40B4-BE49-F238E27FC236}">
                <a16:creationId xmlns:a16="http://schemas.microsoft.com/office/drawing/2014/main" id="{03EDA9F4-44E6-C7D4-41E6-3D4B045DF736}"/>
              </a:ext>
            </a:extLst>
          </p:cNvPr>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a:t>
            </a:r>
            <a:r>
              <a:rPr lang="en-US" sz="4860" dirty="0">
                <a:solidFill>
                  <a:srgbClr val="009444"/>
                </a:solidFill>
                <a:latin typeface="Lato"/>
                <a:ea typeface="Lato"/>
                <a:cs typeface="Lato"/>
                <a:sym typeface="Lato"/>
              </a:rPr>
              <a:t> Iglesia Católica</a:t>
            </a:r>
            <a:endParaRPr sz="6000" b="0" i="0" u="none" strike="noStrike" cap="none" dirty="0">
              <a:solidFill>
                <a:srgbClr val="009444"/>
              </a:solidFill>
              <a:latin typeface="Lato"/>
              <a:ea typeface="Lato"/>
              <a:cs typeface="Lato"/>
              <a:sym typeface="Lato"/>
            </a:endParaRPr>
          </a:p>
        </p:txBody>
      </p:sp>
      <p:cxnSp>
        <p:nvCxnSpPr>
          <p:cNvPr id="243" name="Google Shape;243;g2e314509b4d_0_220">
            <a:extLst>
              <a:ext uri="{FF2B5EF4-FFF2-40B4-BE49-F238E27FC236}">
                <a16:creationId xmlns:a16="http://schemas.microsoft.com/office/drawing/2014/main" id="{BA65DCA4-AF02-32D4-E218-ABFCE4DF559A}"/>
              </a:ext>
            </a:extLst>
          </p:cNvPr>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4" name="Google Shape;244;g2e314509b4d_0_220">
            <a:extLst>
              <a:ext uri="{FF2B5EF4-FFF2-40B4-BE49-F238E27FC236}">
                <a16:creationId xmlns:a16="http://schemas.microsoft.com/office/drawing/2014/main" id="{D11705D0-93D6-3E96-BFCA-D341595D509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314509b4d_0_220" descr="A green bird with leaves&#10;&#10;Description automatically generated">
            <a:extLst>
              <a:ext uri="{FF2B5EF4-FFF2-40B4-BE49-F238E27FC236}">
                <a16:creationId xmlns:a16="http://schemas.microsoft.com/office/drawing/2014/main" id="{19E80A62-238A-B412-B9F8-8E2649456C7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6" name="Google Shape;246;g2e314509b4d_0_220">
            <a:extLst>
              <a:ext uri="{FF2B5EF4-FFF2-40B4-BE49-F238E27FC236}">
                <a16:creationId xmlns:a16="http://schemas.microsoft.com/office/drawing/2014/main" id="{86F5615B-1AA8-37FF-B998-C26CF3223CA6}"/>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2e314509b4d_0_220">
            <a:extLst>
              <a:ext uri="{FF2B5EF4-FFF2-40B4-BE49-F238E27FC236}">
                <a16:creationId xmlns:a16="http://schemas.microsoft.com/office/drawing/2014/main" id="{52E9795F-5E08-F1CF-31D4-E586D7183C05}"/>
              </a:ext>
            </a:extLst>
          </p:cNvPr>
          <p:cNvSpPr txBox="1"/>
          <p:nvPr/>
        </p:nvSpPr>
        <p:spPr>
          <a:xfrm>
            <a:off x="2209525" y="2108775"/>
            <a:ext cx="9037595" cy="361633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b="0" u="none" strike="noStrike" cap="none" dirty="0" err="1">
                <a:solidFill>
                  <a:schemeClr val="dk1"/>
                </a:solidFill>
                <a:latin typeface="Lato"/>
                <a:ea typeface="Lato"/>
                <a:cs typeface="Lato"/>
                <a:sym typeface="Lato"/>
              </a:rPr>
              <a:t>Enseñan</a:t>
            </a:r>
            <a:r>
              <a:rPr lang="en-US" sz="3400" b="0" u="none" strike="noStrike" cap="none" dirty="0">
                <a:solidFill>
                  <a:schemeClr val="dk1"/>
                </a:solidFill>
                <a:latin typeface="Lato"/>
                <a:ea typeface="Lato"/>
                <a:cs typeface="Lato"/>
                <a:sym typeface="Lato"/>
              </a:rPr>
              <a:t> que temenos un libre </a:t>
            </a:r>
            <a:r>
              <a:rPr lang="en-US" sz="3400" b="0" u="none" strike="noStrike" cap="none" dirty="0" err="1">
                <a:solidFill>
                  <a:schemeClr val="dk1"/>
                </a:solidFill>
                <a:latin typeface="Lato"/>
                <a:ea typeface="Lato"/>
                <a:cs typeface="Lato"/>
                <a:sym typeface="Lato"/>
              </a:rPr>
              <a:t>albedrio</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pero</a:t>
            </a:r>
            <a:r>
              <a:rPr lang="en-US" sz="3400" b="0" u="none" strike="noStrike" cap="none" dirty="0">
                <a:solidFill>
                  <a:schemeClr val="dk1"/>
                </a:solidFill>
                <a:latin typeface="Lato"/>
                <a:ea typeface="Lato"/>
                <a:cs typeface="Lato"/>
                <a:sym typeface="Lato"/>
              </a:rPr>
              <a:t> que ha </a:t>
            </a:r>
            <a:r>
              <a:rPr lang="en-US" sz="3400" b="0" u="none" strike="noStrike" cap="none" dirty="0" err="1">
                <a:solidFill>
                  <a:schemeClr val="dk1"/>
                </a:solidFill>
                <a:latin typeface="Lato"/>
                <a:ea typeface="Lato"/>
                <a:cs typeface="Lato"/>
                <a:sym typeface="Lato"/>
              </a:rPr>
              <a:t>sido</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corrompido</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por</a:t>
            </a:r>
            <a:r>
              <a:rPr lang="en-US" sz="3400" b="0" u="none" strike="noStrike" cap="none" dirty="0">
                <a:solidFill>
                  <a:schemeClr val="dk1"/>
                </a:solidFill>
                <a:latin typeface="Lato"/>
                <a:ea typeface="Lato"/>
                <a:cs typeface="Lato"/>
                <a:sym typeface="Lato"/>
              </a:rPr>
              <a:t> la </a:t>
            </a:r>
            <a:r>
              <a:rPr lang="en-US" sz="3400" b="0" u="none" strike="noStrike" cap="none" dirty="0" err="1">
                <a:solidFill>
                  <a:schemeClr val="dk1"/>
                </a:solidFill>
                <a:latin typeface="Lato"/>
                <a:ea typeface="Lato"/>
                <a:cs typeface="Lato"/>
                <a:sym typeface="Lato"/>
              </a:rPr>
              <a:t>caída</a:t>
            </a:r>
            <a:r>
              <a:rPr lang="en-US" sz="3400" b="0" u="none" strike="noStrike" cap="none" dirty="0">
                <a:solidFill>
                  <a:schemeClr val="dk1"/>
                </a:solidFill>
                <a:latin typeface="Lato"/>
                <a:ea typeface="Lato"/>
                <a:cs typeface="Lato"/>
                <a:sym typeface="Lato"/>
              </a:rPr>
              <a:t>.</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b="0" u="none" strike="noStrike" cap="none" dirty="0" err="1">
                <a:solidFill>
                  <a:schemeClr val="dk1"/>
                </a:solidFill>
                <a:latin typeface="Lato"/>
                <a:ea typeface="Lato"/>
                <a:cs typeface="Lato"/>
                <a:sym typeface="Lato"/>
              </a:rPr>
              <a:t>Aunque</a:t>
            </a:r>
            <a:r>
              <a:rPr lang="en-US" sz="3400" b="0" u="none" strike="noStrike" cap="none" dirty="0">
                <a:solidFill>
                  <a:schemeClr val="dk1"/>
                </a:solidFill>
                <a:latin typeface="Lato"/>
                <a:ea typeface="Lato"/>
                <a:cs typeface="Lato"/>
                <a:sym typeface="Lato"/>
              </a:rPr>
              <a:t> no </a:t>
            </a:r>
            <a:r>
              <a:rPr lang="en-US" sz="3400" b="0" u="none" strike="noStrike" cap="none" dirty="0" err="1">
                <a:solidFill>
                  <a:schemeClr val="dk1"/>
                </a:solidFill>
                <a:latin typeface="Lato"/>
                <a:ea typeface="Lato"/>
                <a:cs typeface="Lato"/>
                <a:sym typeface="Lato"/>
              </a:rPr>
              <a:t>hablan</a:t>
            </a:r>
            <a:r>
              <a:rPr lang="en-US" sz="3400" b="0" u="none" strike="noStrike" cap="none" dirty="0">
                <a:solidFill>
                  <a:schemeClr val="dk1"/>
                </a:solidFill>
                <a:latin typeface="Lato"/>
                <a:ea typeface="Lato"/>
                <a:cs typeface="Lato"/>
                <a:sym typeface="Lato"/>
              </a:rPr>
              <a:t> de la </a:t>
            </a:r>
            <a:r>
              <a:rPr lang="en-US" sz="3400" b="0" u="none" strike="noStrike" cap="none" dirty="0" err="1">
                <a:solidFill>
                  <a:schemeClr val="dk1"/>
                </a:solidFill>
                <a:latin typeface="Lato"/>
                <a:ea typeface="Lato"/>
                <a:cs typeface="Lato"/>
                <a:sym typeface="Lato"/>
              </a:rPr>
              <a:t>fe</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como</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nuestra</a:t>
            </a:r>
            <a:r>
              <a:rPr lang="en-US" sz="3400" b="0" u="none" strike="noStrike" cap="none" dirty="0">
                <a:solidFill>
                  <a:schemeClr val="dk1"/>
                </a:solidFill>
                <a:latin typeface="Lato"/>
                <a:ea typeface="Lato"/>
                <a:cs typeface="Lato"/>
                <a:sym typeface="Lato"/>
              </a:rPr>
              <a:t> decision, </a:t>
            </a:r>
            <a:r>
              <a:rPr lang="en-US" sz="3400" b="0" u="none" strike="noStrike" cap="none" dirty="0" err="1">
                <a:solidFill>
                  <a:schemeClr val="dk1"/>
                </a:solidFill>
                <a:latin typeface="Lato"/>
                <a:ea typeface="Lato"/>
                <a:cs typeface="Lato"/>
                <a:sym typeface="Lato"/>
              </a:rPr>
              <a:t>enseñan</a:t>
            </a:r>
            <a:r>
              <a:rPr lang="en-US" sz="3400" b="0" u="none" strike="noStrike" cap="none" dirty="0">
                <a:solidFill>
                  <a:schemeClr val="dk1"/>
                </a:solidFill>
                <a:latin typeface="Lato"/>
                <a:ea typeface="Lato"/>
                <a:cs typeface="Lato"/>
                <a:sym typeface="Lato"/>
              </a:rPr>
              <a:t> que </a:t>
            </a:r>
            <a:r>
              <a:rPr lang="en-US" sz="3400" b="0" u="none" strike="noStrike" cap="none" dirty="0" err="1">
                <a:solidFill>
                  <a:schemeClr val="dk1"/>
                </a:solidFill>
                <a:latin typeface="Lato"/>
                <a:ea typeface="Lato"/>
                <a:cs typeface="Lato"/>
                <a:sym typeface="Lato"/>
              </a:rPr>
              <a:t>cooperamos</a:t>
            </a:r>
            <a:r>
              <a:rPr lang="en-US" sz="3400" b="0" u="none" strike="noStrike" cap="none" dirty="0">
                <a:solidFill>
                  <a:schemeClr val="dk1"/>
                </a:solidFill>
                <a:latin typeface="Lato"/>
                <a:ea typeface="Lato"/>
                <a:cs typeface="Lato"/>
                <a:sym typeface="Lato"/>
              </a:rPr>
              <a:t> con Dios </a:t>
            </a:r>
            <a:r>
              <a:rPr lang="en-US" sz="3400" b="0" u="none" strike="noStrike" cap="none" dirty="0" err="1">
                <a:solidFill>
                  <a:schemeClr val="dk1"/>
                </a:solidFill>
                <a:latin typeface="Lato"/>
                <a:ea typeface="Lato"/>
                <a:cs typeface="Lato"/>
                <a:sym typeface="Lato"/>
              </a:rPr>
              <a:t>en</a:t>
            </a:r>
            <a:r>
              <a:rPr lang="en-US" sz="3400" b="0" u="none" strike="noStrike" cap="none" dirty="0">
                <a:solidFill>
                  <a:schemeClr val="dk1"/>
                </a:solidFill>
                <a:latin typeface="Lato"/>
                <a:ea typeface="Lato"/>
                <a:cs typeface="Lato"/>
                <a:sym typeface="Lato"/>
              </a:rPr>
              <a:t> </a:t>
            </a:r>
            <a:r>
              <a:rPr lang="en-US" sz="3400" b="0" u="none" strike="noStrike" cap="none" dirty="0" err="1">
                <a:solidFill>
                  <a:schemeClr val="dk1"/>
                </a:solidFill>
                <a:latin typeface="Lato"/>
                <a:ea typeface="Lato"/>
                <a:cs typeface="Lato"/>
                <a:sym typeface="Lato"/>
              </a:rPr>
              <a:t>nuestra</a:t>
            </a:r>
            <a:r>
              <a:rPr lang="en-US" sz="3400" b="0" u="none" strike="noStrike" cap="none" dirty="0">
                <a:solidFill>
                  <a:schemeClr val="dk1"/>
                </a:solidFill>
                <a:latin typeface="Lato"/>
                <a:ea typeface="Lato"/>
                <a:cs typeface="Lato"/>
                <a:sym typeface="Lato"/>
              </a:rPr>
              <a:t> conversion. </a:t>
            </a:r>
          </a:p>
        </p:txBody>
      </p:sp>
      <p:pic>
        <p:nvPicPr>
          <p:cNvPr id="248" name="Google Shape;248;g2e314509b4d_0_220">
            <a:extLst>
              <a:ext uri="{FF2B5EF4-FFF2-40B4-BE49-F238E27FC236}">
                <a16:creationId xmlns:a16="http://schemas.microsoft.com/office/drawing/2014/main" id="{28BDBBE6-2654-1450-6FBB-243B2B3BABFE}"/>
              </a:ext>
            </a:extLst>
          </p:cNvPr>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extLst>
      <p:ext uri="{BB962C8B-B14F-4D97-AF65-F5344CB8AC3E}">
        <p14:creationId xmlns:p14="http://schemas.microsoft.com/office/powerpoint/2010/main" val="224576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e314509b4d_0_241"/>
          <p:cNvSpPr txBox="1"/>
          <p:nvPr/>
        </p:nvSpPr>
        <p:spPr>
          <a:xfrm>
            <a:off x="2666725" y="42058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Iglesia </a:t>
            </a:r>
            <a:r>
              <a:rPr lang="en-US" sz="4860" b="0" i="0" u="none" strike="noStrike" cap="none" dirty="0" err="1">
                <a:solidFill>
                  <a:srgbClr val="009444"/>
                </a:solidFill>
                <a:latin typeface="Lato"/>
                <a:ea typeface="Lato"/>
                <a:cs typeface="Lato"/>
                <a:sym typeface="Lato"/>
              </a:rPr>
              <a:t>Luterana</a:t>
            </a:r>
            <a:endParaRPr sz="6000" b="0" i="0" u="none" strike="noStrike" cap="none" dirty="0">
              <a:solidFill>
                <a:srgbClr val="009444"/>
              </a:solidFill>
              <a:latin typeface="Lato"/>
              <a:ea typeface="Lato"/>
              <a:cs typeface="Lato"/>
              <a:sym typeface="Lato"/>
            </a:endParaRPr>
          </a:p>
        </p:txBody>
      </p:sp>
      <p:cxnSp>
        <p:nvCxnSpPr>
          <p:cNvPr id="254" name="Google Shape;254;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g2e314509b4d_0_2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7" name="Google Shape;257;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g2e314509b4d_0_241"/>
          <p:cNvSpPr txBox="1"/>
          <p:nvPr/>
        </p:nvSpPr>
        <p:spPr>
          <a:xfrm>
            <a:off x="2209525" y="2108775"/>
            <a:ext cx="9422400" cy="440629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b="0" i="0" u="none" strike="noStrike" cap="none"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Creemos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hombre no </a:t>
            </a:r>
            <a:r>
              <a:rPr lang="en-US" sz="3400" dirty="0" err="1">
                <a:solidFill>
                  <a:schemeClr val="dk1"/>
                </a:solidFill>
                <a:latin typeface="Lato"/>
                <a:ea typeface="Lato"/>
                <a:cs typeface="Lato"/>
                <a:sym typeface="Lato"/>
              </a:rPr>
              <a:t>puede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justificante</a:t>
            </a:r>
            <a:r>
              <a:rPr lang="en-US" sz="3400" dirty="0">
                <a:solidFill>
                  <a:schemeClr val="dk1"/>
                </a:solidFill>
                <a:latin typeface="Lato"/>
                <a:ea typeface="Lato"/>
                <a:cs typeface="Lato"/>
                <a:sym typeface="Lato"/>
              </a:rPr>
              <a:t>, o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propio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mueve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confiadamente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reconocer</a:t>
            </a:r>
            <a:r>
              <a:rPr lang="en-US" sz="3400" dirty="0">
                <a:solidFill>
                  <a:schemeClr val="dk1"/>
                </a:solidFill>
                <a:latin typeface="Lato"/>
                <a:ea typeface="Lato"/>
                <a:cs typeface="Lato"/>
                <a:sym typeface="Lato"/>
              </a:rPr>
              <a:t> que Jesús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del </a:t>
            </a:r>
            <a:r>
              <a:rPr lang="en-US" sz="3400" dirty="0" err="1">
                <a:solidFill>
                  <a:schemeClr val="dk1"/>
                </a:solidFill>
                <a:latin typeface="Lato"/>
                <a:ea typeface="Lato"/>
                <a:cs typeface="Lato"/>
                <a:sym typeface="Lato"/>
              </a:rPr>
              <a:t>Evangelio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tanto que la </a:t>
            </a:r>
            <a:r>
              <a:rPr lang="en-US" sz="3400" dirty="0" err="1">
                <a:solidFill>
                  <a:schemeClr val="dk1"/>
                </a:solidFill>
                <a:latin typeface="Lato"/>
                <a:ea typeface="Lato"/>
                <a:cs typeface="Lato"/>
                <a:sym typeface="Lato"/>
              </a:rPr>
              <a:t>conversión</a:t>
            </a:r>
            <a:r>
              <a:rPr lang="en-US" sz="3400" dirty="0">
                <a:solidFill>
                  <a:schemeClr val="dk1"/>
                </a:solidFill>
                <a:latin typeface="Lato"/>
                <a:ea typeface="Lato"/>
                <a:cs typeface="Lato"/>
                <a:sym typeface="Lato"/>
              </a:rPr>
              <a:t> del hombre es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entero</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obra</a:t>
            </a:r>
            <a:r>
              <a:rPr lang="en-US" sz="3400" dirty="0">
                <a:solidFill>
                  <a:schemeClr val="dk1"/>
                </a:solidFill>
                <a:latin typeface="Lato"/>
                <a:ea typeface="Lato"/>
                <a:cs typeface="Lato"/>
                <a:sym typeface="Lato"/>
              </a:rPr>
              <a:t> de la gracia de Dios. </a:t>
            </a:r>
            <a:r>
              <a:rPr lang="en-US" sz="3400" b="0" i="0" u="none" strike="noStrike" cap="none" dirty="0">
                <a:solidFill>
                  <a:schemeClr val="dk1"/>
                </a:solidFill>
                <a:latin typeface="Lato"/>
                <a:ea typeface="Lato"/>
                <a:cs typeface="Lato"/>
                <a:sym typeface="Lato"/>
              </a:rPr>
              <a:t>" Romanos 5:1-8</a:t>
            </a:r>
            <a:endParaRPr sz="3400" b="0" i="1" u="none" strike="noStrike" cap="none" dirty="0">
              <a:solidFill>
                <a:schemeClr val="dk1"/>
              </a:solidFill>
              <a:latin typeface="Lato"/>
              <a:ea typeface="Lato"/>
              <a:cs typeface="Lato"/>
              <a:sym typeface="Lato"/>
            </a:endParaRPr>
          </a:p>
        </p:txBody>
      </p:sp>
      <p:pic>
        <p:nvPicPr>
          <p:cNvPr id="259" name="Google Shape;259;g2e314509b4d_0_241"/>
          <p:cNvPicPr preferRelativeResize="0"/>
          <p:nvPr/>
        </p:nvPicPr>
        <p:blipFill rotWithShape="1">
          <a:blip r:embed="rId4">
            <a:alphaModFix/>
          </a:blip>
          <a:srcRect/>
          <a:stretch/>
        </p:blipFill>
        <p:spPr>
          <a:xfrm>
            <a:off x="-167225" y="366125"/>
            <a:ext cx="3032651" cy="3032651"/>
          </a:xfrm>
          <a:prstGeom prst="rect">
            <a:avLst/>
          </a:prstGeom>
          <a:noFill/>
          <a:ln>
            <a:noFill/>
          </a:ln>
        </p:spPr>
      </p:pic>
      <p:sp>
        <p:nvSpPr>
          <p:cNvPr id="260" name="Google Shape;260;g2e314509b4d_0_241"/>
          <p:cNvSpPr txBox="1"/>
          <p:nvPr/>
        </p:nvSpPr>
        <p:spPr>
          <a:xfrm>
            <a:off x="2666725" y="1221717"/>
            <a:ext cx="3898200" cy="8053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a:buNone/>
            </a:pPr>
            <a:r>
              <a:rPr lang="en-US" sz="3200" b="0" i="1" u="none" strike="noStrike" cap="none" dirty="0">
                <a:solidFill>
                  <a:schemeClr val="dk1"/>
                </a:solidFill>
                <a:latin typeface="Lato"/>
                <a:ea typeface="Lato"/>
                <a:cs typeface="Lato"/>
                <a:sym typeface="Lato"/>
              </a:rPr>
              <a:t>(Academia Cristo)</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a:extLst>
            <a:ext uri="{FF2B5EF4-FFF2-40B4-BE49-F238E27FC236}">
              <a16:creationId xmlns:a16="http://schemas.microsoft.com/office/drawing/2014/main" id="{80B588DA-C467-06D7-FEDC-9FC3E98E708B}"/>
            </a:ext>
          </a:extLst>
        </p:cNvPr>
        <p:cNvGrpSpPr/>
        <p:nvPr/>
      </p:nvGrpSpPr>
      <p:grpSpPr>
        <a:xfrm>
          <a:off x="0" y="0"/>
          <a:ext cx="0" cy="0"/>
          <a:chOff x="0" y="0"/>
          <a:chExt cx="0" cy="0"/>
        </a:xfrm>
      </p:grpSpPr>
      <p:sp>
        <p:nvSpPr>
          <p:cNvPr id="226" name="Google Shape;226;g2e3161d02d0_0_101">
            <a:extLst>
              <a:ext uri="{FF2B5EF4-FFF2-40B4-BE49-F238E27FC236}">
                <a16:creationId xmlns:a16="http://schemas.microsoft.com/office/drawing/2014/main" id="{58817078-3178-1637-3485-C250B31711F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e3161d02d0_0_101" descr="A green bird with leaves&#10;&#10;Description automatically generated">
            <a:extLst>
              <a:ext uri="{FF2B5EF4-FFF2-40B4-BE49-F238E27FC236}">
                <a16:creationId xmlns:a16="http://schemas.microsoft.com/office/drawing/2014/main" id="{77047E09-790B-E68A-77A0-F82D24B37F8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CuadroTexto 3">
            <a:extLst>
              <a:ext uri="{FF2B5EF4-FFF2-40B4-BE49-F238E27FC236}">
                <a16:creationId xmlns:a16="http://schemas.microsoft.com/office/drawing/2014/main" id="{CA873F98-74CA-0FBB-0278-EF5AFF390A6E}"/>
              </a:ext>
            </a:extLst>
          </p:cNvPr>
          <p:cNvSpPr txBox="1"/>
          <p:nvPr/>
        </p:nvSpPr>
        <p:spPr>
          <a:xfrm>
            <a:off x="3287398" y="2967335"/>
            <a:ext cx="6096000" cy="923330"/>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4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5400" b="0" i="0" u="none" strike="noStrike" cap="none" dirty="0" err="1">
                <a:solidFill>
                  <a:srgbClr val="009444"/>
                </a:solidFill>
                <a:latin typeface="Lato" panose="020F0502020204030203"/>
                <a:ea typeface="Lato" panose="020F0502020204030203"/>
                <a:cs typeface="Lato" panose="020F0502020204030203"/>
                <a:sym typeface="Lato" panose="020F0502020204030203"/>
              </a:rPr>
              <a:t>Preguntas</a:t>
            </a:r>
            <a:r>
              <a:rPr lang="en-US" sz="5400" b="0" i="0" u="none" strike="noStrike" cap="none" dirty="0">
                <a:solidFill>
                  <a:srgbClr val="009444"/>
                </a:solidFill>
                <a:latin typeface="Lato" panose="020F0502020204030203"/>
                <a:ea typeface="Lato" panose="020F0502020204030203"/>
                <a:cs typeface="Lato" panose="020F0502020204030203"/>
                <a:sym typeface="Lato" panose="020F0502020204030203"/>
              </a:rPr>
              <a:t>?</a:t>
            </a:r>
          </a:p>
        </p:txBody>
      </p:sp>
      <p:pic>
        <p:nvPicPr>
          <p:cNvPr id="6" name="Google Shape;235;g2e314509b4d_0_213">
            <a:extLst>
              <a:ext uri="{FF2B5EF4-FFF2-40B4-BE49-F238E27FC236}">
                <a16:creationId xmlns:a16="http://schemas.microsoft.com/office/drawing/2014/main" id="{41445B2A-2DF2-CD7D-6420-AB6D472D4274}"/>
              </a:ext>
            </a:extLst>
          </p:cNvPr>
          <p:cNvPicPr preferRelativeResize="0"/>
          <p:nvPr/>
        </p:nvPicPr>
        <p:blipFill rotWithShape="1">
          <a:blip r:embed="rId4"/>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86724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E54E032-411E-A079-3785-37F74122FAA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2AD53540-8021-EC7D-1448-F74BD56897FB}"/>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DC1E1BF6-1C25-4144-3EA0-20BDE422DDE2}"/>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B9F51E27-851C-5232-7F32-3457A2DC662B}"/>
              </a:ext>
            </a:extLst>
          </p:cNvPr>
          <p:cNvGrpSpPr/>
          <p:nvPr/>
        </p:nvGrpSpPr>
        <p:grpSpPr>
          <a:xfrm>
            <a:off x="576625" y="2036217"/>
            <a:ext cx="11197474" cy="3947713"/>
            <a:chOff x="0" y="0"/>
            <a:chExt cx="10450280" cy="3947713"/>
          </a:xfrm>
        </p:grpSpPr>
        <p:sp>
          <p:nvSpPr>
            <p:cNvPr id="129" name="Google Shape;129;p5">
              <a:extLst>
                <a:ext uri="{FF2B5EF4-FFF2-40B4-BE49-F238E27FC236}">
                  <a16:creationId xmlns:a16="http://schemas.microsoft.com/office/drawing/2014/main" id="{3E59F052-1F5C-E7A2-8EA2-EA495D055B6B}"/>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2DD9117-8E90-90F4-0757-AEEB4E5FB3BA}"/>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96BFFF9-F270-2D23-5C35-8329FAFA605C}"/>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BAC79A15-7EE5-A0AC-0D0C-4CEFF8BA0A7F}"/>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evidencia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bíblica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sobre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estado</a:t>
              </a:r>
              <a:r>
                <a:rPr lang="en-US" sz="3200" dirty="0">
                  <a:solidFill>
                    <a:schemeClr val="tx1"/>
                  </a:solidFill>
                  <a:latin typeface="Lato"/>
                  <a:ea typeface="Lato"/>
                  <a:cs typeface="Lato"/>
                  <a:sym typeface="Lato"/>
                </a:rPr>
                <a:t> natural de </a:t>
              </a:r>
              <a:r>
                <a:rPr lang="en-US" sz="3200" dirty="0" err="1">
                  <a:solidFill>
                    <a:schemeClr val="tx1"/>
                  </a:solidFill>
                  <a:latin typeface="Lato"/>
                  <a:ea typeface="Lato"/>
                  <a:cs typeface="Lato"/>
                  <a:sym typeface="Lato"/>
                </a:rPr>
                <a:t>todo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mundo</a:t>
              </a:r>
              <a:r>
                <a:rPr lang="en-US" sz="3200" dirty="0">
                  <a:solidFill>
                    <a:schemeClr val="tx1"/>
                  </a:solidFill>
                  <a:latin typeface="Lato"/>
                  <a:ea typeface="Lato"/>
                  <a:cs typeface="Lato"/>
                  <a:sym typeface="Lato"/>
                </a:rPr>
                <a:t>.</a:t>
              </a:r>
              <a:endParaRPr sz="32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B940F464-A635-F463-CA18-1BC19183076E}"/>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4D0885D1-D4FA-AB7A-09C3-A8BBE7C123A9}"/>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35B2F3F8-8E2A-E671-58C8-A3D0081562E6}"/>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130C54F-AA4B-3D34-B0A0-C61EE15E0C64}"/>
                </a:ext>
              </a:extLst>
            </p:cNvPr>
            <p:cNvSpPr txBox="1"/>
            <p:nvPr/>
          </p:nvSpPr>
          <p:spPr>
            <a:xfrm>
              <a:off x="1302493" y="1409726"/>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419" sz="3200" dirty="0">
                  <a:solidFill>
                    <a:schemeClr val="tx1"/>
                  </a:solidFill>
                  <a:latin typeface="Lato" panose="020F0502020204030203" pitchFamily="34" charset="0"/>
                  <a:ea typeface="Lato" panose="020F0502020204030203" pitchFamily="34" charset="0"/>
                  <a:cs typeface="Lato" panose="020F0502020204030203" pitchFamily="34" charset="0"/>
                </a:rPr>
                <a:t>Analizar </a:t>
              </a:r>
              <a:r>
                <a:rPr lang="es-419" sz="3200" dirty="0">
                  <a:solidFill>
                    <a:schemeClr val="tx1"/>
                  </a:solidFill>
                  <a:effectLst/>
                  <a:latin typeface="Lato" panose="020F0502020204030203" pitchFamily="34" charset="0"/>
                  <a:ea typeface="Lato" panose="020F0502020204030203" pitchFamily="34" charset="0"/>
                  <a:cs typeface="Lato" panose="020F0502020204030203" pitchFamily="34" charset="0"/>
                </a:rPr>
                <a:t> pasajes bíblicos </a:t>
              </a:r>
              <a:r>
                <a:rPr lang="es-419" sz="3200" dirty="0">
                  <a:solidFill>
                    <a:schemeClr val="tx1"/>
                  </a:solidFill>
                  <a:latin typeface="Lato" panose="020F0502020204030203" pitchFamily="34" charset="0"/>
                  <a:ea typeface="Lato" panose="020F0502020204030203" pitchFamily="34" charset="0"/>
                  <a:cs typeface="Lato" panose="020F0502020204030203" pitchFamily="34" charset="0"/>
                </a:rPr>
                <a:t>que confirmen </a:t>
              </a:r>
              <a:r>
                <a:rPr lang="es-419" sz="3200" dirty="0">
                  <a:solidFill>
                    <a:schemeClr val="tx1"/>
                  </a:solidFill>
                  <a:effectLst/>
                  <a:latin typeface="Lato" panose="020F0502020204030203" pitchFamily="34" charset="0"/>
                  <a:ea typeface="Lato" panose="020F0502020204030203" pitchFamily="34" charset="0"/>
                  <a:cs typeface="Lato" panose="020F0502020204030203" pitchFamily="34" charset="0"/>
                </a:rPr>
                <a:t> que solo Dios convierte a una persona.</a:t>
              </a:r>
              <a:endParaRPr sz="3200" dirty="0">
                <a:solidFill>
                  <a:schemeClr val="tx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137" name="Google Shape;137;p5">
              <a:extLst>
                <a:ext uri="{FF2B5EF4-FFF2-40B4-BE49-F238E27FC236}">
                  <a16:creationId xmlns:a16="http://schemas.microsoft.com/office/drawing/2014/main" id="{83D0A7BF-D939-CD1E-3F06-BE2C3E0AC2BA}"/>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D797605-6DAD-B9EC-C01A-FA6066D29C21}"/>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006911BD-2FC6-2434-B907-093F96B2825F}"/>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103CC7C-A30B-201E-DAAC-221FED67E8C3}"/>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tx1"/>
                  </a:solidFill>
                  <a:latin typeface="Lato"/>
                  <a:ea typeface="Lato"/>
                  <a:cs typeface="Lato"/>
                  <a:sym typeface="Lato"/>
                </a:rPr>
                <a:t>Probar</a:t>
              </a:r>
              <a:r>
                <a:rPr lang="en-US" sz="3200" dirty="0">
                  <a:solidFill>
                    <a:schemeClr val="tx1"/>
                  </a:solidFill>
                  <a:latin typeface="Lato"/>
                  <a:ea typeface="Lato"/>
                  <a:cs typeface="Lato"/>
                  <a:sym typeface="Lato"/>
                </a:rPr>
                <a:t> con la biblia que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bebés</a:t>
              </a:r>
              <a:r>
                <a:rPr lang="en-US" sz="3200" dirty="0">
                  <a:solidFill>
                    <a:schemeClr val="tx1"/>
                  </a:solidFill>
                  <a:latin typeface="Lato"/>
                  <a:ea typeface="Lato"/>
                  <a:cs typeface="Lato"/>
                  <a:sym typeface="Lato"/>
                </a:rPr>
                <a:t> al </a:t>
              </a:r>
              <a:r>
                <a:rPr lang="en-US" sz="3200" dirty="0" err="1">
                  <a:solidFill>
                    <a:schemeClr val="tx1"/>
                  </a:solidFill>
                  <a:latin typeface="Lato"/>
                  <a:ea typeface="Lato"/>
                  <a:cs typeface="Lato"/>
                  <a:sym typeface="Lato"/>
                </a:rPr>
                <a:t>igual</a:t>
              </a:r>
              <a:r>
                <a:rPr lang="en-US" sz="3200" dirty="0">
                  <a:solidFill>
                    <a:schemeClr val="tx1"/>
                  </a:solidFill>
                  <a:latin typeface="Lato"/>
                  <a:ea typeface="Lato"/>
                  <a:cs typeface="Lato"/>
                  <a:sym typeface="Lato"/>
                </a:rPr>
                <a:t> que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adultos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pueden</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creer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en</a:t>
              </a:r>
              <a:r>
                <a:rPr lang="en-US" sz="3200" dirty="0">
                  <a:solidFill>
                    <a:schemeClr val="tx1"/>
                  </a:solidFill>
                  <a:latin typeface="Lato"/>
                  <a:ea typeface="Lato"/>
                  <a:cs typeface="Lato"/>
                  <a:sym typeface="Lato"/>
                </a:rPr>
                <a:t> Dios.</a:t>
              </a:r>
              <a:endParaRPr sz="32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5FF44532-9ACF-67E1-15F8-43596F40C393}"/>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66204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e3161d02d0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e3161d02d0_0_118"/>
          <p:cNvPicPr preferRelativeResize="0"/>
          <p:nvPr/>
        </p:nvPicPr>
        <p:blipFill rotWithShape="1">
          <a:blip r:embed="rId3">
            <a:alphaModFix/>
          </a:blip>
          <a:srcRect/>
          <a:stretch/>
        </p:blipFill>
        <p:spPr>
          <a:xfrm>
            <a:off x="80900" y="1597518"/>
            <a:ext cx="3125597" cy="3218436"/>
          </a:xfrm>
          <a:prstGeom prst="rect">
            <a:avLst/>
          </a:prstGeom>
          <a:noFill/>
          <a:ln>
            <a:noFill/>
          </a:ln>
          <a:effectLst>
            <a:outerShdw blurRad="50800" dist="38100" dir="2700000" algn="tl" rotWithShape="0">
              <a:srgbClr val="000000">
                <a:alpha val="40000"/>
              </a:srgbClr>
            </a:outerShdw>
          </a:effectLst>
        </p:spPr>
      </p:pic>
      <p:sp>
        <p:nvSpPr>
          <p:cNvPr id="291" name="Google Shape;291;g2e3161d02d0_0_118"/>
          <p:cNvSpPr txBox="1"/>
          <p:nvPr/>
        </p:nvSpPr>
        <p:spPr>
          <a:xfrm>
            <a:off x="3287398" y="2459524"/>
            <a:ext cx="80238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Pueden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bebés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niños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pequeños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Jesús al </a:t>
            </a:r>
            <a:r>
              <a:rPr lang="en-US" sz="4000" b="1" dirty="0" err="1">
                <a:solidFill>
                  <a:schemeClr val="dk1"/>
                </a:solidFill>
                <a:latin typeface="Lato"/>
                <a:ea typeface="Lato"/>
                <a:cs typeface="Lato"/>
                <a:sym typeface="Lato"/>
              </a:rPr>
              <a:t>igual</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adultos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92" name="Google Shape;292;g2e3161d02d0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e3161d02d0_0_126"/>
          <p:cNvSpPr txBox="1"/>
          <p:nvPr/>
        </p:nvSpPr>
        <p:spPr>
          <a:xfrm>
            <a:off x="3206497" y="2323897"/>
            <a:ext cx="810720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Y Jesús les </a:t>
            </a:r>
            <a:r>
              <a:rPr lang="en-US" sz="3300" dirty="0" err="1">
                <a:solidFill>
                  <a:schemeClr val="dk1"/>
                </a:solidFill>
                <a:latin typeface="Lato"/>
                <a:ea typeface="Lato"/>
                <a:cs typeface="Lato"/>
                <a:sym typeface="Lato"/>
              </a:rPr>
              <a:t>dijo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nunca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leísteis</a:t>
            </a:r>
            <a:r>
              <a:rPr lang="en-US" sz="3300" dirty="0">
                <a:solidFill>
                  <a:schemeClr val="dk1"/>
                </a:solidFill>
                <a:latin typeface="Lato"/>
                <a:ea typeface="Lato"/>
                <a:cs typeface="Lato"/>
                <a:sym typeface="Lato"/>
              </a:rPr>
              <a:t>: De la boca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niños</a:t>
            </a:r>
            <a:r>
              <a:rPr lang="en-US" sz="3300" dirty="0">
                <a:solidFill>
                  <a:schemeClr val="dk1"/>
                </a:solidFill>
                <a:latin typeface="Lato"/>
                <a:ea typeface="Lato"/>
                <a:cs typeface="Lato"/>
                <a:sym typeface="Lato"/>
              </a:rPr>
              <a:t> y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maman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perfeccionaste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alabanza</a:t>
            </a:r>
            <a:r>
              <a:rPr lang="en-US" sz="3300" dirty="0">
                <a:solidFill>
                  <a:schemeClr val="dk1"/>
                </a:solidFill>
                <a:latin typeface="Lato"/>
                <a:ea typeface="Lato"/>
                <a:cs typeface="Lato"/>
                <a:sym typeface="Lato"/>
              </a:rPr>
              <a:t>?”</a:t>
            </a:r>
            <a:br>
              <a:rPr lang="en-US" sz="3300" dirty="0">
                <a:solidFill>
                  <a:schemeClr val="dk1"/>
                </a:solidFill>
                <a:latin typeface="Lato"/>
                <a:ea typeface="Lato"/>
                <a:cs typeface="Lato"/>
                <a:sym typeface="Lato"/>
              </a:rPr>
            </a:br>
            <a:endParaRPr sz="11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1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b="1" dirty="0">
                <a:solidFill>
                  <a:schemeClr val="dk1"/>
                </a:solidFill>
                <a:latin typeface="Lato"/>
                <a:ea typeface="Lato"/>
                <a:cs typeface="Lato"/>
                <a:sym typeface="Lato"/>
              </a:rPr>
              <a:t>Mateo 21:16 (Salmo 8:2)</a:t>
            </a:r>
            <a:endParaRPr sz="2800" b="1" u="none" strike="noStrike" cap="none" dirty="0">
              <a:solidFill>
                <a:schemeClr val="dk1"/>
              </a:solidFill>
              <a:latin typeface="Lato"/>
              <a:ea typeface="Lato"/>
              <a:cs typeface="Lato"/>
              <a:sym typeface="Lato"/>
            </a:endParaRPr>
          </a:p>
        </p:txBody>
      </p:sp>
      <p:sp>
        <p:nvSpPr>
          <p:cNvPr id="298" name="Google Shape;298;g2e3161d02d0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9" name="Google Shape;299;g2e3161d02d0_0_126"/>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00" name="Google Shape;300;g2e3161d02d0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e3161d02d0_0_134"/>
          <p:cNvSpPr txBox="1"/>
          <p:nvPr/>
        </p:nvSpPr>
        <p:spPr>
          <a:xfrm>
            <a:off x="3287399" y="2254250"/>
            <a:ext cx="81072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"Y </a:t>
            </a:r>
            <a:r>
              <a:rPr lang="en-US" sz="3600" dirty="0" err="1">
                <a:solidFill>
                  <a:schemeClr val="dk1"/>
                </a:solidFill>
                <a:latin typeface="Lato"/>
                <a:ea typeface="Lato"/>
                <a:cs typeface="Lato"/>
                <a:sym typeface="Lato"/>
              </a:rPr>
              <a:t>cualquiera</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haga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tropezar</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alguno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pequeños</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creen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mí</a:t>
            </a:r>
            <a:r>
              <a:rPr lang="en-US" sz="3600" dirty="0">
                <a:solidFill>
                  <a:schemeClr val="dk1"/>
                </a:solidFill>
                <a:latin typeface="Lato"/>
                <a:ea typeface="Lato"/>
                <a:cs typeface="Lato"/>
                <a:sym typeface="Lato"/>
              </a:rPr>
              <a:t>…"</a:t>
            </a:r>
            <a:endParaRPr sz="36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Mateo 18:6</a:t>
            </a:r>
            <a:endParaRPr sz="3600" b="1" u="none" strike="noStrike" cap="none" dirty="0">
              <a:solidFill>
                <a:schemeClr val="dk1"/>
              </a:solidFill>
              <a:latin typeface="Lato"/>
              <a:ea typeface="Lato"/>
              <a:cs typeface="Lato"/>
              <a:sym typeface="Lato"/>
            </a:endParaRPr>
          </a:p>
        </p:txBody>
      </p:sp>
      <p:sp>
        <p:nvSpPr>
          <p:cNvPr id="306" name="Google Shape;306;g2e3161d02d0_0_1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g2e3161d02d0_0_134"/>
          <p:cNvPicPr preferRelativeResize="0"/>
          <p:nvPr/>
        </p:nvPicPr>
        <p:blipFill rotWithShape="1">
          <a:blip r:embed="rId3">
            <a:alphaModFix/>
          </a:blip>
          <a:srcRect/>
          <a:stretch/>
        </p:blipFill>
        <p:spPr>
          <a:xfrm>
            <a:off x="80901" y="1567038"/>
            <a:ext cx="3125596" cy="3218436"/>
          </a:xfrm>
          <a:prstGeom prst="rect">
            <a:avLst/>
          </a:prstGeom>
          <a:noFill/>
          <a:ln>
            <a:noFill/>
          </a:ln>
          <a:effectLst>
            <a:outerShdw blurRad="50800" dist="38100" dir="2700000" algn="tl" rotWithShape="0">
              <a:srgbClr val="000000">
                <a:alpha val="40000"/>
              </a:srgbClr>
            </a:outerShdw>
          </a:effectLst>
        </p:spPr>
      </p:pic>
      <p:pic>
        <p:nvPicPr>
          <p:cNvPr id="308" name="Google Shape;308;g2e3161d02d0_0_1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e3161d02d0_0_143"/>
          <p:cNvSpPr txBox="1"/>
          <p:nvPr/>
        </p:nvSpPr>
        <p:spPr>
          <a:xfrm>
            <a:off x="3287399" y="2274858"/>
            <a:ext cx="81072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Será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lleno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aun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desde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vientre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madre…”</a:t>
            </a:r>
            <a:endParaRPr sz="36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Lucas 1:15</a:t>
            </a:r>
            <a:endParaRPr sz="3600" b="1" u="none" strike="noStrike" cap="none" dirty="0">
              <a:solidFill>
                <a:schemeClr val="dk1"/>
              </a:solidFill>
              <a:latin typeface="Lato"/>
              <a:ea typeface="Lato"/>
              <a:cs typeface="Lato"/>
              <a:sym typeface="Lato"/>
            </a:endParaRPr>
          </a:p>
        </p:txBody>
      </p:sp>
      <p:sp>
        <p:nvSpPr>
          <p:cNvPr id="314" name="Google Shape;314;g2e3161d02d0_0_1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g2e3161d02d0_0_143"/>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16" name="Google Shape;316;g2e3161d02d0_0_1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g2e3161d02d0_0_159"/>
          <p:cNvSpPr txBox="1"/>
          <p:nvPr/>
        </p:nvSpPr>
        <p:spPr>
          <a:xfrm>
            <a:off x="3206497" y="2175936"/>
            <a:ext cx="81072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"De </a:t>
            </a:r>
            <a:r>
              <a:rPr lang="en-US" sz="3600" dirty="0" err="1">
                <a:solidFill>
                  <a:schemeClr val="dk1"/>
                </a:solidFill>
                <a:latin typeface="Lato"/>
                <a:ea typeface="Lato"/>
                <a:cs typeface="Lato"/>
                <a:sym typeface="Lato"/>
              </a:rPr>
              <a:t>cierto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digo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no </a:t>
            </a:r>
            <a:r>
              <a:rPr lang="en-US" sz="3600" dirty="0" err="1">
                <a:solidFill>
                  <a:schemeClr val="dk1"/>
                </a:solidFill>
                <a:latin typeface="Lato"/>
                <a:ea typeface="Lato"/>
                <a:cs typeface="Lato"/>
                <a:sym typeface="Lato"/>
              </a:rPr>
              <a:t>reciba</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reino</a:t>
            </a:r>
            <a:r>
              <a:rPr lang="en-US" sz="3600" dirty="0">
                <a:solidFill>
                  <a:schemeClr val="dk1"/>
                </a:solidFill>
                <a:latin typeface="Lato"/>
                <a:ea typeface="Lato"/>
                <a:cs typeface="Lato"/>
                <a:sym typeface="Lato"/>
              </a:rPr>
              <a:t> de Dios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un </a:t>
            </a:r>
            <a:r>
              <a:rPr lang="en-US" sz="3600" dirty="0" err="1">
                <a:solidFill>
                  <a:schemeClr val="dk1"/>
                </a:solidFill>
                <a:latin typeface="Lato"/>
                <a:ea typeface="Lato"/>
                <a:cs typeface="Lato"/>
                <a:sym typeface="Lato"/>
              </a:rPr>
              <a:t>niño</a:t>
            </a:r>
            <a:r>
              <a:rPr lang="en-US" sz="3600" dirty="0">
                <a:solidFill>
                  <a:schemeClr val="dk1"/>
                </a:solidFill>
                <a:latin typeface="Lato"/>
                <a:ea typeface="Lato"/>
                <a:cs typeface="Lato"/>
                <a:sym typeface="Lato"/>
              </a:rPr>
              <a:t>, no </a:t>
            </a:r>
            <a:r>
              <a:rPr lang="en-US" sz="3600" dirty="0" err="1">
                <a:solidFill>
                  <a:schemeClr val="dk1"/>
                </a:solidFill>
                <a:latin typeface="Lato"/>
                <a:ea typeface="Lato"/>
                <a:cs typeface="Lato"/>
                <a:sym typeface="Lato"/>
              </a:rPr>
              <a:t>entrará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él</a:t>
            </a:r>
            <a:r>
              <a:rPr lang="en-US" sz="3600" dirty="0">
                <a:solidFill>
                  <a:schemeClr val="dk1"/>
                </a:solidFill>
                <a:latin typeface="Lato"/>
                <a:ea typeface="Lato"/>
                <a:cs typeface="Lato"/>
                <a:sym typeface="Lato"/>
              </a:rPr>
              <a:t>. " </a:t>
            </a:r>
            <a:endParaRPr sz="36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Marcos 10:15</a:t>
            </a:r>
            <a:endParaRPr sz="3600" b="1" u="none" strike="noStrike" cap="none" dirty="0">
              <a:solidFill>
                <a:schemeClr val="dk1"/>
              </a:solidFill>
              <a:latin typeface="Lato"/>
              <a:ea typeface="Lato"/>
              <a:cs typeface="Lato"/>
              <a:sym typeface="Lato"/>
            </a:endParaRPr>
          </a:p>
        </p:txBody>
      </p:sp>
      <p:sp>
        <p:nvSpPr>
          <p:cNvPr id="330" name="Google Shape;330;g2e3161d02d0_0_1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1" name="Google Shape;331;g2e3161d02d0_0_159"/>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32" name="Google Shape;332;g2e3161d02d0_0_15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a:extLst>
            <a:ext uri="{FF2B5EF4-FFF2-40B4-BE49-F238E27FC236}">
              <a16:creationId xmlns:a16="http://schemas.microsoft.com/office/drawing/2014/main" id="{ADB1CC35-C487-782E-50B7-35CC4E1B7903}"/>
            </a:ext>
          </a:extLst>
        </p:cNvPr>
        <p:cNvGrpSpPr/>
        <p:nvPr/>
      </p:nvGrpSpPr>
      <p:grpSpPr>
        <a:xfrm>
          <a:off x="0" y="0"/>
          <a:ext cx="0" cy="0"/>
          <a:chOff x="0" y="0"/>
          <a:chExt cx="0" cy="0"/>
        </a:xfrm>
      </p:grpSpPr>
      <p:sp>
        <p:nvSpPr>
          <p:cNvPr id="330" name="Google Shape;330;g2e3161d02d0_0_159">
            <a:extLst>
              <a:ext uri="{FF2B5EF4-FFF2-40B4-BE49-F238E27FC236}">
                <a16:creationId xmlns:a16="http://schemas.microsoft.com/office/drawing/2014/main" id="{4E3F03CE-2730-6524-EC8E-19E2C00D1D1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3161d02d0_0_159" descr="A green bird with leaves&#10;&#10;Description automatically generated">
            <a:extLst>
              <a:ext uri="{FF2B5EF4-FFF2-40B4-BE49-F238E27FC236}">
                <a16:creationId xmlns:a16="http://schemas.microsoft.com/office/drawing/2014/main" id="{C1C7B17E-5353-D361-B165-6D33CF62A86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291;g2e3161d02d0_0_118">
            <a:extLst>
              <a:ext uri="{FF2B5EF4-FFF2-40B4-BE49-F238E27FC236}">
                <a16:creationId xmlns:a16="http://schemas.microsoft.com/office/drawing/2014/main" id="{6FE32635-88F8-3A9E-32C0-F8BD2C4DE5A0}"/>
              </a:ext>
            </a:extLst>
          </p:cNvPr>
          <p:cNvSpPr txBox="1"/>
          <p:nvPr/>
        </p:nvSpPr>
        <p:spPr>
          <a:xfrm>
            <a:off x="2084100" y="458917"/>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¿De </a:t>
            </a:r>
            <a:r>
              <a:rPr lang="en-US" sz="4000" b="1" dirty="0" err="1">
                <a:solidFill>
                  <a:schemeClr val="dk1"/>
                </a:solidFill>
                <a:latin typeface="Lato"/>
                <a:ea typeface="Lato"/>
                <a:cs typeface="Lato"/>
                <a:sym typeface="Lato"/>
              </a:rPr>
              <a:t>dónde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viene</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028" name="Picture 4" descr="Critique of Holy Spirit Epistemology | Podcast | Reasonable Faith">
            <a:extLst>
              <a:ext uri="{FF2B5EF4-FFF2-40B4-BE49-F238E27FC236}">
                <a16:creationId xmlns:a16="http://schemas.microsoft.com/office/drawing/2014/main" id="{FF2B3422-CDAA-7FE0-7E23-DABBA842C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9" y="1796603"/>
            <a:ext cx="8255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4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a:extLst>
            <a:ext uri="{FF2B5EF4-FFF2-40B4-BE49-F238E27FC236}">
              <a16:creationId xmlns:a16="http://schemas.microsoft.com/office/drawing/2014/main" id="{B2058E4F-F7A0-5859-9AF0-C88118A797E8}"/>
            </a:ext>
          </a:extLst>
        </p:cNvPr>
        <p:cNvGrpSpPr/>
        <p:nvPr/>
      </p:nvGrpSpPr>
      <p:grpSpPr>
        <a:xfrm>
          <a:off x="0" y="0"/>
          <a:ext cx="0" cy="0"/>
          <a:chOff x="0" y="0"/>
          <a:chExt cx="0" cy="0"/>
        </a:xfrm>
      </p:grpSpPr>
      <p:sp>
        <p:nvSpPr>
          <p:cNvPr id="329" name="Google Shape;329;g2e3161d02d0_0_159">
            <a:extLst>
              <a:ext uri="{FF2B5EF4-FFF2-40B4-BE49-F238E27FC236}">
                <a16:creationId xmlns:a16="http://schemas.microsoft.com/office/drawing/2014/main" id="{D814CBD2-EE76-4481-B077-0CC7C4DBA2CA}"/>
              </a:ext>
            </a:extLst>
          </p:cNvPr>
          <p:cNvSpPr txBox="1"/>
          <p:nvPr/>
        </p:nvSpPr>
        <p:spPr>
          <a:xfrm>
            <a:off x="2499919" y="875141"/>
            <a:ext cx="8229041"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s-ES"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Mas Dios muestra su amor para con nosotros, en que siendo aún pecadores, Cristo murió por nosotros. </a:t>
            </a:r>
            <a:r>
              <a:rPr lang="es-ES"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9 </a:t>
            </a:r>
            <a:r>
              <a:rPr lang="es-ES"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Pues mucho más, estando ya justificados en su sangre, por él seremos salvos de la ira. </a:t>
            </a:r>
            <a:r>
              <a:rPr lang="es-ES" sz="3200" b="1" i="0" baseline="30000" dirty="0">
                <a:solidFill>
                  <a:srgbClr val="000000"/>
                </a:solidFill>
                <a:effectLst/>
                <a:latin typeface="Lato" panose="020F0502020204030203" pitchFamily="34" charset="0"/>
                <a:ea typeface="Lato" panose="020F0502020204030203" pitchFamily="34" charset="0"/>
                <a:cs typeface="Lato" panose="020F0502020204030203" pitchFamily="34" charset="0"/>
              </a:rPr>
              <a:t>10 </a:t>
            </a:r>
            <a:r>
              <a:rPr lang="es-ES" sz="3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Porque si siendo enemigos, fuimos reconciliados con Dios por la muerte de su Hijo, mucho más, estando reconciliados, seremos salvos por su vida. </a:t>
            </a:r>
            <a:r>
              <a:rPr lang="es-ES" sz="3200" dirty="0">
                <a:latin typeface="Lato" panose="020F0502020204030203" pitchFamily="34" charset="0"/>
                <a:ea typeface="Lato" panose="020F0502020204030203" pitchFamily="34" charset="0"/>
                <a:cs typeface="Lato" panose="020F0502020204030203" pitchFamily="34" charset="0"/>
              </a:rPr>
              <a:t> </a:t>
            </a:r>
            <a:br>
              <a:rPr lang="es-ES" sz="3200" dirty="0">
                <a:latin typeface="Lato" panose="020F0502020204030203" pitchFamily="34" charset="0"/>
                <a:ea typeface="Lato" panose="020F0502020204030203" pitchFamily="34" charset="0"/>
                <a:cs typeface="Lato" panose="020F0502020204030203" pitchFamily="34" charset="0"/>
              </a:rPr>
            </a:br>
            <a:endParaRPr lang="es-ES" sz="3200" b="1"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3600"/>
              <a:buFont typeface="Arial"/>
              <a:buNone/>
            </a:pPr>
            <a:r>
              <a:rPr lang="es-ES" sz="3200" b="1" i="0" dirty="0">
                <a:solidFill>
                  <a:srgbClr val="000000"/>
                </a:solidFill>
                <a:effectLst/>
                <a:latin typeface="Lato" panose="020F0502020204030203" pitchFamily="34" charset="0"/>
                <a:ea typeface="Lato" panose="020F0502020204030203" pitchFamily="34" charset="0"/>
                <a:cs typeface="Lato" panose="020F0502020204030203" pitchFamily="34" charset="0"/>
              </a:rPr>
              <a:t>Romanos 5:8-10</a:t>
            </a:r>
            <a:endParaRPr sz="3200" b="1" i="1"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330" name="Google Shape;330;g2e3161d02d0_0_159">
            <a:extLst>
              <a:ext uri="{FF2B5EF4-FFF2-40B4-BE49-F238E27FC236}">
                <a16:creationId xmlns:a16="http://schemas.microsoft.com/office/drawing/2014/main" id="{08AB0067-96AF-30F2-8E4D-E0F2A38679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3161d02d0_0_159" descr="A green bird with leaves&#10;&#10;Description automatically generated">
            <a:extLst>
              <a:ext uri="{FF2B5EF4-FFF2-40B4-BE49-F238E27FC236}">
                <a16:creationId xmlns:a16="http://schemas.microsoft.com/office/drawing/2014/main" id="{B16A17C4-8F30-4EAD-4C4D-4E73177B028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5785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56" name="Google Shape;356;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7" name="Google Shape;3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59" name="Google Shape;359;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60" name="Google Shape;3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66" name="Google Shape;36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68" name="Google Shape;368;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74" name="Google Shape;374;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76" name="Google Shape;376;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76625" y="2036217"/>
            <a:ext cx="11197474"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evidencia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bíblica</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sobre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estado</a:t>
              </a:r>
              <a:r>
                <a:rPr lang="en-US" sz="3200" dirty="0">
                  <a:solidFill>
                    <a:schemeClr val="tx1"/>
                  </a:solidFill>
                  <a:latin typeface="Lato"/>
                  <a:ea typeface="Lato"/>
                  <a:cs typeface="Lato"/>
                  <a:sym typeface="Lato"/>
                </a:rPr>
                <a:t> natural de </a:t>
              </a:r>
              <a:r>
                <a:rPr lang="en-US" sz="3200" dirty="0" err="1">
                  <a:solidFill>
                    <a:schemeClr val="tx1"/>
                  </a:solidFill>
                  <a:latin typeface="Lato"/>
                  <a:ea typeface="Lato"/>
                  <a:cs typeface="Lato"/>
                  <a:sym typeface="Lato"/>
                </a:rPr>
                <a:t>todo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mundo</a:t>
              </a:r>
              <a:r>
                <a:rPr lang="en-US" sz="3200" dirty="0">
                  <a:solidFill>
                    <a:schemeClr val="tx1"/>
                  </a:solidFill>
                  <a:latin typeface="Lato"/>
                  <a:ea typeface="Lato"/>
                  <a:cs typeface="Lato"/>
                  <a:sym typeface="Lato"/>
                </a:rPr>
                <a:t>.</a:t>
              </a:r>
              <a:endParaRPr sz="3200"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95667" y="1409726"/>
              <a:ext cx="8922139"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s-419" sz="3200" b="1" dirty="0">
                  <a:solidFill>
                    <a:schemeClr val="tx2"/>
                  </a:solidFill>
                  <a:latin typeface="Lato" panose="020F0502020204030203" pitchFamily="34" charset="0"/>
                  <a:ea typeface="Lato" panose="020F0502020204030203" pitchFamily="34" charset="0"/>
                  <a:cs typeface="Lato" panose="020F0502020204030203" pitchFamily="34" charset="0"/>
                </a:rPr>
                <a:t>Analizar </a:t>
              </a:r>
              <a:r>
                <a:rPr lang="es-419" sz="3200" b="1" dirty="0">
                  <a:solidFill>
                    <a:schemeClr val="tx2"/>
                  </a:solidFill>
                  <a:effectLst/>
                  <a:latin typeface="Lato" panose="020F0502020204030203" pitchFamily="34" charset="0"/>
                  <a:ea typeface="Lato" panose="020F0502020204030203" pitchFamily="34" charset="0"/>
                  <a:cs typeface="Lato" panose="020F0502020204030203" pitchFamily="34" charset="0"/>
                </a:rPr>
                <a:t> pasajes bíblicos </a:t>
              </a:r>
              <a:r>
                <a:rPr lang="es-419" sz="3200" b="1" dirty="0">
                  <a:solidFill>
                    <a:schemeClr val="tx2"/>
                  </a:solidFill>
                  <a:latin typeface="Lato" panose="020F0502020204030203" pitchFamily="34" charset="0"/>
                  <a:ea typeface="Lato" panose="020F0502020204030203" pitchFamily="34" charset="0"/>
                  <a:cs typeface="Lato" panose="020F0502020204030203" pitchFamily="34" charset="0"/>
                </a:rPr>
                <a:t>que confirmen </a:t>
              </a:r>
              <a:r>
                <a:rPr lang="es-419" sz="3200" b="1" dirty="0">
                  <a:solidFill>
                    <a:schemeClr val="tx2"/>
                  </a:solidFill>
                  <a:effectLst/>
                  <a:latin typeface="Lato" panose="020F0502020204030203" pitchFamily="34" charset="0"/>
                  <a:ea typeface="Lato" panose="020F0502020204030203" pitchFamily="34" charset="0"/>
                  <a:cs typeface="Lato" panose="020F0502020204030203" pitchFamily="34" charset="0"/>
                </a:rPr>
                <a:t> que solo Dios convierte a una persona</a:t>
              </a:r>
              <a:endParaRPr sz="3200" dirty="0">
                <a:solidFill>
                  <a:schemeClr val="tx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lt1"/>
                  </a:solidFill>
                  <a:latin typeface="Lato"/>
                  <a:ea typeface="Lato"/>
                  <a:cs typeface="Lato"/>
                  <a:sym typeface="Lato"/>
                </a:rPr>
                <a:t>Probar</a:t>
              </a:r>
              <a:r>
                <a:rPr lang="en-US" sz="3200" dirty="0">
                  <a:solidFill>
                    <a:schemeClr val="lt1"/>
                  </a:solidFill>
                  <a:latin typeface="Lato"/>
                  <a:ea typeface="Lato"/>
                  <a:cs typeface="Lato"/>
                  <a:sym typeface="Lato"/>
                </a:rPr>
                <a:t> con la biblia que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bebés</a:t>
              </a:r>
              <a:r>
                <a:rPr lang="en-US" sz="3200" dirty="0">
                  <a:solidFill>
                    <a:schemeClr val="lt1"/>
                  </a:solidFill>
                  <a:latin typeface="Lato"/>
                  <a:ea typeface="Lato"/>
                  <a:cs typeface="Lato"/>
                  <a:sym typeface="Lato"/>
                </a:rPr>
                <a:t> al </a:t>
              </a:r>
              <a:r>
                <a:rPr lang="en-US" sz="3200" dirty="0" err="1">
                  <a:solidFill>
                    <a:schemeClr val="lt1"/>
                  </a:solidFill>
                  <a:latin typeface="Lato"/>
                  <a:ea typeface="Lato"/>
                  <a:cs typeface="Lato"/>
                  <a:sym typeface="Lato"/>
                </a:rPr>
                <a:t>igual</a:t>
              </a:r>
              <a:r>
                <a:rPr lang="en-US" sz="3200" dirty="0">
                  <a:solidFill>
                    <a:schemeClr val="lt1"/>
                  </a:solidFill>
                  <a:latin typeface="Lato"/>
                  <a:ea typeface="Lato"/>
                  <a:cs typeface="Lato"/>
                  <a:sym typeface="Lato"/>
                </a:rPr>
                <a:t> que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adultos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pueden</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creer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en</a:t>
              </a:r>
              <a:r>
                <a:rPr lang="en-US" sz="3200" dirty="0">
                  <a:solidFill>
                    <a:schemeClr val="lt1"/>
                  </a:solidFill>
                  <a:latin typeface="Lato"/>
                  <a:ea typeface="Lato"/>
                  <a:cs typeface="Lato"/>
                  <a:sym typeface="Lato"/>
                </a:rPr>
                <a:t> Dios.</a:t>
              </a:r>
              <a:endParaRPr sz="32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a:extLst>
            <a:ext uri="{FF2B5EF4-FFF2-40B4-BE49-F238E27FC236}">
              <a16:creationId xmlns:a16="http://schemas.microsoft.com/office/drawing/2014/main" id="{B95C69C7-FE1B-D2DD-F12E-92C103E5FEAC}"/>
            </a:ext>
          </a:extLst>
        </p:cNvPr>
        <p:cNvGrpSpPr/>
        <p:nvPr/>
      </p:nvGrpSpPr>
      <p:grpSpPr>
        <a:xfrm>
          <a:off x="0" y="0"/>
          <a:ext cx="0" cy="0"/>
          <a:chOff x="0" y="0"/>
          <a:chExt cx="0" cy="0"/>
        </a:xfrm>
      </p:grpSpPr>
      <p:sp>
        <p:nvSpPr>
          <p:cNvPr id="148" name="Google Shape;148;g2e314509b4d_0_89">
            <a:extLst>
              <a:ext uri="{FF2B5EF4-FFF2-40B4-BE49-F238E27FC236}">
                <a16:creationId xmlns:a16="http://schemas.microsoft.com/office/drawing/2014/main" id="{C0B44673-6B2F-975A-4663-749452AD72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e314509b4d_0_89" descr="A green bird with leaves&#10;&#10;Description automatically generated">
            <a:extLst>
              <a:ext uri="{FF2B5EF4-FFF2-40B4-BE49-F238E27FC236}">
                <a16:creationId xmlns:a16="http://schemas.microsoft.com/office/drawing/2014/main" id="{C13FCD88-C3FD-0BB4-5837-E7E96D56CCB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0" name="Google Shape;150;g2e314509b4d_0_89">
            <a:extLst>
              <a:ext uri="{FF2B5EF4-FFF2-40B4-BE49-F238E27FC236}">
                <a16:creationId xmlns:a16="http://schemas.microsoft.com/office/drawing/2014/main" id="{963FFAF4-E94A-4322-66AA-CB4C7C43BCF4}"/>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1056A2C1-B7F5-E81E-BC0E-0CF75CA3C7D5}"/>
              </a:ext>
            </a:extLst>
          </p:cNvPr>
          <p:cNvSpPr txBox="1"/>
          <p:nvPr/>
        </p:nvSpPr>
        <p:spPr>
          <a:xfrm>
            <a:off x="2619461" y="2505670"/>
            <a:ext cx="7816443" cy="923330"/>
          </a:xfrm>
          <a:prstGeom prst="rect">
            <a:avLst/>
          </a:prstGeom>
          <a:noFill/>
        </p:spPr>
        <p:txBody>
          <a:bodyPr wrap="square">
            <a:spAutoFit/>
          </a:bodyPr>
          <a:lstStyle/>
          <a:p>
            <a:pPr marL="12700" marR="0" lvl="0" algn="l" rtl="0">
              <a:lnSpc>
                <a:spcPct val="100000"/>
              </a:lnSpc>
              <a:spcBef>
                <a:spcPts val="0"/>
              </a:spcBef>
              <a:spcAft>
                <a:spcPts val="0"/>
              </a:spcAft>
              <a:buClr>
                <a:schemeClr val="dk1"/>
              </a:buClr>
              <a:buSzPts val="3400"/>
            </a:pPr>
            <a:r>
              <a:rPr lang="es-ES" sz="5400" b="1" dirty="0">
                <a:solidFill>
                  <a:schemeClr val="tx1"/>
                </a:solidFill>
                <a:latin typeface="Lato"/>
                <a:ea typeface="Lato"/>
                <a:cs typeface="Lato"/>
                <a:sym typeface="Lato"/>
              </a:rPr>
              <a:t>La justificación objetiva</a:t>
            </a:r>
          </a:p>
        </p:txBody>
      </p:sp>
      <p:sp>
        <p:nvSpPr>
          <p:cNvPr id="4" name="CuadroTexto 3">
            <a:extLst>
              <a:ext uri="{FF2B5EF4-FFF2-40B4-BE49-F238E27FC236}">
                <a16:creationId xmlns:a16="http://schemas.microsoft.com/office/drawing/2014/main" id="{AB271887-DAD2-EB16-D6F2-7AE7469DFBDD}"/>
              </a:ext>
            </a:extLst>
          </p:cNvPr>
          <p:cNvSpPr txBox="1"/>
          <p:nvPr/>
        </p:nvSpPr>
        <p:spPr>
          <a:xfrm>
            <a:off x="2619461" y="3764466"/>
            <a:ext cx="7816443" cy="923330"/>
          </a:xfrm>
          <a:prstGeom prst="rect">
            <a:avLst/>
          </a:prstGeom>
          <a:noFill/>
        </p:spPr>
        <p:txBody>
          <a:bodyPr wrap="square">
            <a:spAutoFit/>
          </a:bodyPr>
          <a:lstStyle/>
          <a:p>
            <a:pPr marL="12700" marR="0" lvl="0" algn="l" rtl="0">
              <a:lnSpc>
                <a:spcPct val="100000"/>
              </a:lnSpc>
              <a:spcBef>
                <a:spcPts val="1000"/>
              </a:spcBef>
              <a:spcAft>
                <a:spcPts val="1000"/>
              </a:spcAft>
              <a:buClr>
                <a:schemeClr val="dk1"/>
              </a:buClr>
              <a:buSzPts val="3400"/>
            </a:pPr>
            <a:r>
              <a:rPr lang="es-ES" sz="5400" b="1" dirty="0">
                <a:solidFill>
                  <a:schemeClr val="tx1"/>
                </a:solidFill>
                <a:latin typeface="Lato"/>
                <a:ea typeface="Lato"/>
                <a:cs typeface="Lato"/>
                <a:sym typeface="Lato"/>
              </a:rPr>
              <a:t>La justificación subjetiva</a:t>
            </a:r>
            <a:endParaRPr lang="en-US" sz="5400" dirty="0">
              <a:solidFill>
                <a:schemeClr val="tx1"/>
              </a:solidFill>
            </a:endParaRPr>
          </a:p>
        </p:txBody>
      </p:sp>
    </p:spTree>
    <p:extLst>
      <p:ext uri="{BB962C8B-B14F-4D97-AF65-F5344CB8AC3E}">
        <p14:creationId xmlns:p14="http://schemas.microsoft.com/office/powerpoint/2010/main" val="20652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g2e3161d02d0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6" name="Google Shape;156;g2e3161d02d0_0_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7" name="Google Shape;157;g2e3161d02d0_0_7"/>
          <p:cNvSpPr txBox="1"/>
          <p:nvPr/>
        </p:nvSpPr>
        <p:spPr>
          <a:xfrm>
            <a:off x="2193818" y="1838962"/>
            <a:ext cx="8627100" cy="37445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a:solidFill>
                  <a:schemeClr val="dk1"/>
                </a:solidFill>
                <a:latin typeface="Lato"/>
                <a:ea typeface="Lato"/>
                <a:cs typeface="Lato"/>
                <a:sym typeface="Lato"/>
              </a:rPr>
              <a:t>La </a:t>
            </a:r>
            <a:r>
              <a:rPr lang="en-US" sz="3400" b="1" dirty="0" err="1">
                <a:solidFill>
                  <a:schemeClr val="dk1"/>
                </a:solidFill>
                <a:latin typeface="Lato"/>
                <a:ea typeface="Lato"/>
                <a:cs typeface="Lato"/>
                <a:sym typeface="Lato"/>
              </a:rPr>
              <a:t>justificación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objetiva</a:t>
            </a:r>
            <a:r>
              <a:rPr lang="en-US" sz="3400" b="1" dirty="0">
                <a:solidFill>
                  <a:schemeClr val="dk1"/>
                </a:solidFill>
                <a:latin typeface="Lato"/>
                <a:ea typeface="Lato"/>
                <a:cs typeface="Lato"/>
                <a:sym typeface="Lato"/>
              </a:rPr>
              <a:t>:</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 Dios </a:t>
            </a:r>
            <a:r>
              <a:rPr lang="en-US" sz="3400" dirty="0" err="1">
                <a:solidFill>
                  <a:schemeClr val="dk1"/>
                </a:solidFill>
                <a:latin typeface="Lato"/>
                <a:ea typeface="Lato"/>
                <a:cs typeface="Lato"/>
                <a:sym typeface="Lato"/>
              </a:rPr>
              <a:t>declaró</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no culpable de </a:t>
            </a:r>
            <a:r>
              <a:rPr lang="en-US" sz="3400" dirty="0" err="1">
                <a:solidFill>
                  <a:schemeClr val="dk1"/>
                </a:solidFill>
                <a:latin typeface="Lato"/>
                <a:ea typeface="Lato"/>
                <a:cs typeface="Lato"/>
                <a:sym typeface="Lato"/>
              </a:rPr>
              <a:t>pecado</a:t>
            </a:r>
            <a:endParaRPr sz="3400" dirty="0">
              <a:solidFill>
                <a:schemeClr val="dk1"/>
              </a:solidFill>
              <a:latin typeface="Lato"/>
              <a:ea typeface="Lato"/>
              <a:cs typeface="Lato"/>
              <a:sym typeface="Lato"/>
            </a:endParaRPr>
          </a:p>
          <a:p>
            <a:pPr marL="12700" marR="0" lvl="0" algn="l" rtl="0">
              <a:lnSpc>
                <a:spcPct val="100000"/>
              </a:lnSpc>
              <a:spcBef>
                <a:spcPts val="1000"/>
              </a:spcBef>
              <a:spcAft>
                <a:spcPts val="1000"/>
              </a:spcAft>
              <a:buClr>
                <a:schemeClr val="dk1"/>
              </a:buClr>
              <a:buSzPts val="3400"/>
            </a:pPr>
            <a:endParaRPr lang="en-US" sz="3400" b="1" dirty="0">
              <a:solidFill>
                <a:schemeClr val="dk1"/>
              </a:solidFill>
              <a:latin typeface="Lato"/>
              <a:ea typeface="Lato"/>
              <a:cs typeface="Lato"/>
              <a:sym typeface="Lato"/>
            </a:endParaRPr>
          </a:p>
          <a:p>
            <a:pPr marL="12700" marR="0" lvl="0" algn="l" rtl="0">
              <a:lnSpc>
                <a:spcPct val="100000"/>
              </a:lnSpc>
              <a:spcBef>
                <a:spcPts val="1000"/>
              </a:spcBef>
              <a:spcAft>
                <a:spcPts val="1000"/>
              </a:spcAft>
              <a:buClr>
                <a:schemeClr val="dk1"/>
              </a:buClr>
              <a:buSzPts val="3400"/>
            </a:pPr>
            <a:r>
              <a:rPr lang="en-US" sz="3400" b="1" dirty="0">
                <a:solidFill>
                  <a:schemeClr val="dk1"/>
                </a:solidFill>
                <a:latin typeface="Lato"/>
                <a:ea typeface="Lato"/>
                <a:cs typeface="Lato"/>
                <a:sym typeface="Lato"/>
              </a:rPr>
              <a:t>La </a:t>
            </a:r>
            <a:r>
              <a:rPr lang="en-US" sz="3400" b="1" dirty="0" err="1">
                <a:solidFill>
                  <a:schemeClr val="dk1"/>
                </a:solidFill>
                <a:latin typeface="Lato"/>
                <a:ea typeface="Lato"/>
                <a:cs typeface="Lato"/>
                <a:sym typeface="Lato"/>
              </a:rPr>
              <a:t>justificación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subjetiva</a:t>
            </a:r>
            <a:r>
              <a:rPr lang="en-US" sz="3400" b="1" dirty="0">
                <a:solidFill>
                  <a:schemeClr val="dk1"/>
                </a:solidFill>
                <a:latin typeface="Lato"/>
                <a:ea typeface="Lato"/>
                <a:cs typeface="Lato"/>
                <a:sym typeface="Lato"/>
              </a:rPr>
              <a:t>:</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beneficios</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justificación</a:t>
            </a:r>
            <a:r>
              <a:rPr lang="en-US" sz="3400" dirty="0">
                <a:solidFill>
                  <a:schemeClr val="dk1"/>
                </a:solidFill>
                <a:latin typeface="Lato"/>
                <a:ea typeface="Lato"/>
                <a:cs typeface="Lato"/>
                <a:sym typeface="Lato"/>
              </a:rPr>
              <a:t> solo a </a:t>
            </a:r>
            <a:r>
              <a:rPr lang="en-US" sz="3400" dirty="0" err="1">
                <a:solidFill>
                  <a:schemeClr val="dk1"/>
                </a:solidFill>
                <a:latin typeface="Lato"/>
                <a:ea typeface="Lato"/>
                <a:cs typeface="Lato"/>
                <a:sym typeface="Lato"/>
              </a:rPr>
              <a:t>través</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e314509b4d_0_89"/>
          <p:cNvPicPr preferRelativeResize="0"/>
          <p:nvPr/>
        </p:nvPicPr>
        <p:blipFill rotWithShape="1">
          <a:blip r:embed="rId3">
            <a:alphaModFix/>
          </a:blip>
          <a:srcRect t="24998"/>
          <a:stretch/>
        </p:blipFill>
        <p:spPr>
          <a:xfrm>
            <a:off x="0" y="-150"/>
            <a:ext cx="12192000" cy="6858000"/>
          </a:xfrm>
          <a:prstGeom prst="rect">
            <a:avLst/>
          </a:prstGeom>
          <a:noFill/>
          <a:ln>
            <a:noFill/>
          </a:ln>
        </p:spPr>
      </p:pic>
      <p:sp>
        <p:nvSpPr>
          <p:cNvPr id="147" name="Google Shape;147;g2e314509b4d_0_89"/>
          <p:cNvSpPr txBox="1"/>
          <p:nvPr/>
        </p:nvSpPr>
        <p:spPr>
          <a:xfrm>
            <a:off x="2275776" y="5509400"/>
            <a:ext cx="850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chemeClr val="lt1"/>
                </a:solidFill>
                <a:latin typeface="Lato"/>
                <a:ea typeface="Lato"/>
                <a:cs typeface="Lato"/>
                <a:sym typeface="Lato"/>
              </a:rPr>
              <a:t>La </a:t>
            </a:r>
            <a:r>
              <a:rPr lang="en-US" sz="4860" dirty="0" err="1">
                <a:solidFill>
                  <a:schemeClr val="lt1"/>
                </a:solidFill>
                <a:latin typeface="Lato"/>
                <a:ea typeface="Lato"/>
                <a:cs typeface="Lato"/>
                <a:sym typeface="Lato"/>
              </a:rPr>
              <a:t>Conversión</a:t>
            </a:r>
            <a:r>
              <a:rPr lang="en-US" sz="4860" dirty="0">
                <a:solidFill>
                  <a:schemeClr val="lt1"/>
                </a:solidFill>
                <a:latin typeface="Lato"/>
                <a:ea typeface="Lato"/>
                <a:cs typeface="Lato"/>
                <a:sym typeface="Lato"/>
              </a:rPr>
              <a:t> </a:t>
            </a:r>
            <a:endParaRPr sz="6000" b="0" i="0" u="none" strike="noStrike" cap="none" dirty="0">
              <a:solidFill>
                <a:schemeClr val="lt1"/>
              </a:solidFill>
              <a:latin typeface="Lato"/>
              <a:ea typeface="Lato"/>
              <a:cs typeface="Lato"/>
              <a:sym typeface="Lato"/>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e314509b4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2e2c3ad1a56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g2e2c3ad1a56_0_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88" name="Google Shape;188;g2e2c3ad1a56_0_9"/>
          <p:cNvSpPr txBox="1"/>
          <p:nvPr/>
        </p:nvSpPr>
        <p:spPr>
          <a:xfrm>
            <a:off x="3206497" y="2767300"/>
            <a:ext cx="7892716" cy="132339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nuestro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estado</a:t>
            </a:r>
            <a:r>
              <a:rPr lang="en-US" sz="4000" b="1" dirty="0">
                <a:solidFill>
                  <a:schemeClr val="dk1"/>
                </a:solidFill>
                <a:latin typeface="Lato"/>
                <a:ea typeface="Lato"/>
                <a:cs typeface="Lato"/>
                <a:sym typeface="Lato"/>
              </a:rPr>
              <a:t> natural sin Dios?</a:t>
            </a:r>
          </a:p>
        </p:txBody>
      </p:sp>
      <p:pic>
        <p:nvPicPr>
          <p:cNvPr id="189" name="Google Shape;189;g2e2c3ad1a56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e314509b4d_0_176"/>
          <p:cNvSpPr txBox="1"/>
          <p:nvPr/>
        </p:nvSpPr>
        <p:spPr>
          <a:xfrm>
            <a:off x="2393289" y="289924"/>
            <a:ext cx="9506234"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a:ea typeface="Lato"/>
                <a:cs typeface="Lato"/>
                <a:sym typeface="Lato"/>
              </a:rPr>
              <a:t>En </a:t>
            </a:r>
            <a:r>
              <a:rPr lang="en-US" sz="3200" dirty="0" err="1">
                <a:solidFill>
                  <a:schemeClr val="dk1"/>
                </a:solidFill>
                <a:latin typeface="Lato"/>
                <a:ea typeface="Lato"/>
                <a:cs typeface="Lato"/>
                <a:sym typeface="Lato"/>
              </a:rPr>
              <a:t>otro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tiempo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estaban</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muertos</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en</a:t>
            </a:r>
            <a:r>
              <a:rPr lang="en-US" sz="3200" u="sng" dirty="0">
                <a:solidFill>
                  <a:schemeClr val="dk1"/>
                </a:solidFill>
                <a:latin typeface="Lato"/>
                <a:ea typeface="Lato"/>
                <a:cs typeface="Lato"/>
                <a:sym typeface="Lato"/>
              </a:rPr>
              <a:t> sus </a:t>
            </a:r>
            <a:r>
              <a:rPr lang="en-US" sz="3200" u="sng" dirty="0" err="1">
                <a:solidFill>
                  <a:schemeClr val="dk1"/>
                </a:solidFill>
                <a:latin typeface="Lato"/>
                <a:ea typeface="Lato"/>
                <a:cs typeface="Lato"/>
                <a:sym typeface="Lato"/>
              </a:rPr>
              <a:t>transgresiones</a:t>
            </a:r>
            <a:r>
              <a:rPr lang="en-US" sz="3200" u="sng" dirty="0">
                <a:solidFill>
                  <a:schemeClr val="dk1"/>
                </a:solidFill>
                <a:latin typeface="Lato"/>
                <a:ea typeface="Lato"/>
                <a:cs typeface="Lato"/>
                <a:sym typeface="Lato"/>
              </a:rPr>
              <a:t> y </a:t>
            </a:r>
            <a:r>
              <a:rPr lang="en-US" sz="3200" u="sng" dirty="0" err="1">
                <a:solidFill>
                  <a:schemeClr val="dk1"/>
                </a:solidFill>
                <a:latin typeface="Lato"/>
                <a:ea typeface="Lato"/>
                <a:cs typeface="Lato"/>
                <a:sym typeface="Lato"/>
              </a:rPr>
              <a:t>pecados</a:t>
            </a:r>
            <a:r>
              <a:rPr lang="en-US" sz="3200" u="sng" dirty="0">
                <a:solidFill>
                  <a:schemeClr val="dk1"/>
                </a:solidFill>
                <a:latin typeface="Lato"/>
                <a:ea typeface="Lato"/>
                <a:cs typeface="Lato"/>
                <a:sym typeface="Lato"/>
              </a:rPr>
              <a:t>,</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cuales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andaban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conforme</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poderes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mundo</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conducían</a:t>
            </a:r>
            <a:r>
              <a:rPr lang="en-US" sz="3200"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según</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el</a:t>
            </a:r>
            <a:r>
              <a:rPr lang="en-US" sz="3200" u="sng" dirty="0">
                <a:solidFill>
                  <a:schemeClr val="dk1"/>
                </a:solidFill>
                <a:latin typeface="Lato"/>
                <a:ea typeface="Lato"/>
                <a:cs typeface="Lato"/>
                <a:sym typeface="Lato"/>
              </a:rPr>
              <a:t> que </a:t>
            </a:r>
            <a:r>
              <a:rPr lang="en-US" sz="3200" u="sng" dirty="0" err="1">
                <a:solidFill>
                  <a:schemeClr val="dk1"/>
                </a:solidFill>
                <a:latin typeface="Lato"/>
                <a:ea typeface="Lato"/>
                <a:cs typeface="Lato"/>
                <a:sym typeface="Lato"/>
              </a:rPr>
              <a:t>gobierna</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los</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aires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según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espíritu</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ahora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ejerce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viven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desobediencia</a:t>
            </a:r>
            <a:r>
              <a:rPr lang="en-US" sz="3200" dirty="0">
                <a:solidFill>
                  <a:schemeClr val="dk1"/>
                </a:solidFill>
                <a:latin typeface="Lato"/>
                <a:ea typeface="Lato"/>
                <a:cs typeface="Lato"/>
                <a:sym typeface="Lato"/>
              </a:rPr>
              <a:t>. </a:t>
            </a:r>
            <a:r>
              <a:rPr lang="es-ES" sz="3200" dirty="0">
                <a:solidFill>
                  <a:schemeClr val="dk1"/>
                </a:solidFill>
                <a:latin typeface="Lato" panose="020F0502020204030203"/>
                <a:ea typeface="Lato" panose="020F0502020204030203"/>
                <a:cs typeface="Lato" panose="020F0502020204030203"/>
                <a:sym typeface="Lato" panose="020F0502020204030203"/>
              </a:rPr>
              <a:t>En ese tiempo también todos nosotros vivíamos como ellos, </a:t>
            </a:r>
            <a:r>
              <a:rPr lang="es-ES" sz="3200" u="sng" dirty="0">
                <a:solidFill>
                  <a:schemeClr val="dk1"/>
                </a:solidFill>
                <a:latin typeface="Lato" panose="020F0502020204030203"/>
                <a:ea typeface="Lato" panose="020F0502020204030203"/>
                <a:cs typeface="Lato" panose="020F0502020204030203"/>
                <a:sym typeface="Lato" panose="020F0502020204030203"/>
              </a:rPr>
              <a:t>impulsados por nuestros deseos pecaminosos, siguiendo nuestra propia voluntad y nuestros propósitos</a:t>
            </a:r>
            <a:r>
              <a:rPr lang="es-ES" sz="3200" dirty="0">
                <a:solidFill>
                  <a:schemeClr val="dk1"/>
                </a:solidFill>
                <a:latin typeface="Lato" panose="020F0502020204030203"/>
                <a:ea typeface="Lato" panose="020F0502020204030203"/>
                <a:cs typeface="Lato" panose="020F0502020204030203"/>
                <a:sym typeface="Lato" panose="020F0502020204030203"/>
              </a:rPr>
              <a:t>. Como los demás, </a:t>
            </a:r>
            <a:r>
              <a:rPr lang="es-ES" sz="3200" u="sng" dirty="0">
                <a:solidFill>
                  <a:schemeClr val="dk1"/>
                </a:solidFill>
                <a:latin typeface="Lato" panose="020F0502020204030203"/>
                <a:ea typeface="Lato" panose="020F0502020204030203"/>
                <a:cs typeface="Lato" panose="020F0502020204030203"/>
                <a:sym typeface="Lato" panose="020F0502020204030203"/>
              </a:rPr>
              <a:t>éramos por naturaleza merecedores de la ira de Dios.</a:t>
            </a:r>
            <a:endParaRPr lang="es-ES" sz="3200" b="0" i="1" u="sng"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lang="es-ES" sz="32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a:buNone/>
            </a:pPr>
            <a:r>
              <a:rPr lang="es-ES" sz="3200" b="1" strike="noStrike" cap="none" dirty="0">
                <a:solidFill>
                  <a:schemeClr val="dk1"/>
                </a:solidFill>
                <a:latin typeface="Lato"/>
                <a:ea typeface="Lato"/>
                <a:cs typeface="Lato"/>
                <a:sym typeface="Lato"/>
              </a:rPr>
              <a:t>Efesios 2:1-3</a:t>
            </a:r>
          </a:p>
          <a:p>
            <a:pPr marL="0" marR="0" lvl="0" indent="0" algn="l" rtl="0">
              <a:lnSpc>
                <a:spcPct val="100000"/>
              </a:lnSpc>
              <a:spcBef>
                <a:spcPts val="0"/>
              </a:spcBef>
              <a:spcAft>
                <a:spcPts val="0"/>
              </a:spcAft>
              <a:buClr>
                <a:srgbClr val="000000"/>
              </a:buClr>
              <a:buSzPts val="3600"/>
              <a:buFont typeface="Arial"/>
              <a:buNone/>
            </a:pPr>
            <a:endParaRPr sz="2800" b="0" i="1" strike="noStrike" cap="none" dirty="0">
              <a:solidFill>
                <a:schemeClr val="dk1"/>
              </a:solidFill>
              <a:latin typeface="Lato"/>
              <a:ea typeface="Lato"/>
              <a:cs typeface="Lato"/>
              <a:sym typeface="Lato"/>
            </a:endParaRPr>
          </a:p>
        </p:txBody>
      </p:sp>
      <p:sp>
        <p:nvSpPr>
          <p:cNvPr id="171" name="Google Shape;171;g2e314509b4d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314509b4d_0_176"/>
          <p:cNvPicPr preferRelativeResize="0"/>
          <p:nvPr/>
        </p:nvPicPr>
        <p:blipFill rotWithShape="1">
          <a:blip r:embed="rId3">
            <a:alphaModFix/>
          </a:blip>
          <a:srcRect/>
          <a:stretch/>
        </p:blipFill>
        <p:spPr>
          <a:xfrm>
            <a:off x="80901" y="2235771"/>
            <a:ext cx="2312388" cy="238645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F0752D-FB91-45A4-AC3A-5A4B2DDE35FA}"/>
</file>

<file path=customXml/itemProps2.xml><?xml version="1.0" encoding="utf-8"?>
<ds:datastoreItem xmlns:ds="http://schemas.openxmlformats.org/officeDocument/2006/customXml" ds:itemID="{F90E0EDE-6601-4DA4-A266-A4F60DAE4810}">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7291DF25-9C8E-4ADD-B576-C49E0DD7B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3605</TotalTime>
  <Words>3563</Words>
  <Application>Microsoft Macintosh PowerPoint</Application>
  <PresentationFormat>Widescreen</PresentationFormat>
  <Paragraphs>187</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Symbol</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38</cp:revision>
  <dcterms:created xsi:type="dcterms:W3CDTF">2023-11-29T19:33:05Z</dcterms:created>
  <dcterms:modified xsi:type="dcterms:W3CDTF">2025-06-15T03:23:02Z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