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6"/>
  </p:notesMasterIdLst>
  <p:sldIdLst>
    <p:sldId id="256" r:id="rId5"/>
    <p:sldId id="257" r:id="rId6"/>
    <p:sldId id="258" r:id="rId7"/>
    <p:sldId id="260" r:id="rId8"/>
    <p:sldId id="326" r:id="rId9"/>
    <p:sldId id="345" r:id="rId10"/>
    <p:sldId id="347" r:id="rId11"/>
    <p:sldId id="349" r:id="rId12"/>
    <p:sldId id="366" r:id="rId13"/>
    <p:sldId id="350" r:id="rId14"/>
    <p:sldId id="367" r:id="rId15"/>
    <p:sldId id="368" r:id="rId16"/>
    <p:sldId id="370" r:id="rId17"/>
    <p:sldId id="371" r:id="rId18"/>
    <p:sldId id="341" r:id="rId19"/>
    <p:sldId id="353" r:id="rId20"/>
    <p:sldId id="319" r:id="rId21"/>
    <p:sldId id="372" r:id="rId22"/>
    <p:sldId id="373" r:id="rId23"/>
    <p:sldId id="337" r:id="rId24"/>
    <p:sldId id="374" r:id="rId25"/>
    <p:sldId id="375" r:id="rId26"/>
    <p:sldId id="376" r:id="rId27"/>
    <p:sldId id="377" r:id="rId28"/>
    <p:sldId id="306" r:id="rId29"/>
    <p:sldId id="364" r:id="rId30"/>
    <p:sldId id="378" r:id="rId31"/>
    <p:sldId id="285" r:id="rId32"/>
    <p:sldId id="294" r:id="rId33"/>
    <p:sldId id="287" r:id="rId34"/>
    <p:sldId id="284"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8443"/>
    <a:srgbClr val="5F3913"/>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9746" autoAdjust="0"/>
    <p:restoredTop sz="75303" autoAdjust="0"/>
  </p:normalViewPr>
  <p:slideViewPr>
    <p:cSldViewPr snapToGrid="0">
      <p:cViewPr varScale="1">
        <p:scale>
          <a:sx n="83" d="100"/>
          <a:sy n="83" d="100"/>
        </p:scale>
        <p:origin x="216" y="90"/>
      </p:cViewPr>
      <p:guideLst/>
    </p:cSldViewPr>
  </p:slideViewPr>
  <p:notesTextViewPr>
    <p:cViewPr>
      <p:scale>
        <a:sx n="1" d="1"/>
        <a:sy n="1" d="1"/>
      </p:scale>
      <p:origin x="0" y="0"/>
    </p:cViewPr>
  </p:notesTextViewPr>
  <p:sorterViewPr>
    <p:cViewPr>
      <p:scale>
        <a:sx n="152" d="100"/>
        <a:sy n="152" d="100"/>
      </p:scale>
      <p:origin x="0" y="-1314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20166-486D-4A91-A14D-0F5886A2BE21}" type="datetimeFigureOut">
              <a:rPr lang="en-US" smtClean="0"/>
              <a:t>6/8/2023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5E2035-59E8-4149-BD1B-827783978824}" type="slidenum">
              <a:rPr lang="en-US" smtClean="0"/>
              <a:t>‹#›</a:t>
            </a:fld>
            <a:endParaRPr lang="en-US"/>
          </a:p>
        </p:txBody>
      </p:sp>
    </p:spTree>
    <p:extLst>
      <p:ext uri="{BB962C8B-B14F-4D97-AF65-F5344CB8AC3E}">
        <p14:creationId xmlns:p14="http://schemas.microsoft.com/office/powerpoint/2010/main" val="1384287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p4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31" name="Google Shape;431;p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r>
              <a:rPr lang="es-ES" dirty="0"/>
              <a:t>a. Hay muchas “identidades” espirituales – sistemas de creencias – en el cristianismo de hoy. Muchos de ustedes vienen de iglesias que tienen alguna de estos y está bien. Algunos de ustedes no tienen una iglesia o solo están iniciando a aprender la Biblia.  ¡Eso está bien, también! En este curso, queremos usar la biblia para ayudarle a entender lo que usted cree y por qué.  </a:t>
            </a:r>
          </a:p>
          <a:p>
            <a:r>
              <a:rPr lang="es-ES" dirty="0"/>
              <a:t>b. En Academia Cristo, nuestra identidad espiritual es Luterana Confesional. Más adelante en este curso, le explicaremos lo que significa, y si quiere unirse a nosotros, le damos la bienvenida. Sin embargo, la meta de este curso es presentar lo que dice la Biblia, comparar esto con lo que enseñan las iglesias, y permitirle identificar por sí mismo con cual grupo unirse.</a:t>
            </a:r>
          </a:p>
          <a:p>
            <a:r>
              <a:rPr lang="es-ES" dirty="0"/>
              <a:t>c. En resumen: queremos ayudarle a tener una identidad espiritual basada únicamente en lo que dice la Palabra de Dios, porque la Palabra de Dios es la verdad.</a:t>
            </a:r>
          </a:p>
          <a:p>
            <a:pPr marL="0" lvl="0" indent="0" algn="l" rtl="0">
              <a:spcBef>
                <a:spcPts val="0"/>
              </a:spcBef>
              <a:spcAft>
                <a:spcPts val="0"/>
              </a:spcAft>
              <a:buNone/>
            </a:pPr>
            <a:endParaRPr lang="en-US" dirty="0"/>
          </a:p>
        </p:txBody>
      </p:sp>
      <p:sp>
        <p:nvSpPr>
          <p:cNvPr id="156" name="Google Shape;15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dirty="0">
                <a:solidFill>
                  <a:srgbClr val="018443"/>
                </a:solidFill>
                <a:latin typeface="Berlin Sans FB" panose="020E0602020502020306" pitchFamily="34" charset="77"/>
              </a:rPr>
              <a:t>La noche antes de que Jesús muriera, él y sus discípulos estaban celebrando la Pascua. Era una fiesta que conmemoraba cómo Dios, a través de la sangre de los corderos, había salvado a Israel de la muerte de la décima plaga y los había liberado de la esclavitud en Egipto. Pero esa fiesta presagiaba a Cristo, el verdadero Cordero Pascual cuya sangre derramada en la cruz nos libera del pecado y de la muerte. La noche antes de su sacrificio, Jesús instituyó una nueva comida para que la celebremos. Como se observa en el video, hay una variedad de creencias acerca de esa comida en las iglesias de hoy. Así que empecemos por ver lo que dice la Biblia. En particular, queremos responder a la pregunta: ¿Qué recibimos en la Cena del Señor?</a:t>
            </a:r>
            <a:endParaRPr lang="en-US" sz="1200" dirty="0">
              <a:solidFill>
                <a:srgbClr val="018443"/>
              </a:solidFill>
              <a:latin typeface="Berlin Sans FB" panose="020E0602020502020306" pitchFamily="34" charset="77"/>
            </a:endParaRPr>
          </a:p>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7</a:t>
            </a:fld>
            <a:endParaRPr lang="en-US"/>
          </a:p>
        </p:txBody>
      </p:sp>
    </p:spTree>
    <p:extLst>
      <p:ext uri="{BB962C8B-B14F-4D97-AF65-F5344CB8AC3E}">
        <p14:creationId xmlns:p14="http://schemas.microsoft.com/office/powerpoint/2010/main" val="1212811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13</a:t>
            </a:fld>
            <a:endParaRPr lang="en-US"/>
          </a:p>
        </p:txBody>
      </p:sp>
    </p:spTree>
    <p:extLst>
      <p:ext uri="{BB962C8B-B14F-4D97-AF65-F5344CB8AC3E}">
        <p14:creationId xmlns:p14="http://schemas.microsoft.com/office/powerpoint/2010/main" val="2958313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dirty="0">
                <a:effectLst/>
                <a:latin typeface="Calibri" panose="020F0502020204030204" pitchFamily="34" charset="0"/>
                <a:ea typeface="Calibri" panose="020F0502020204030204" pitchFamily="34" charset="0"/>
              </a:rPr>
              <a:t>Nótese cómo Pablo nos advierte que comulgar ¨sin discernir el cuerpo¨ es hacerlo indignamente. Además, el v. 27 puede usarse para probar que el cuerpo y la sangre de Cristo están verdaderamente presentes en el sacramento. Si no lo fueran, el que come y bebe indignamente sólo recibe una merienda. Puesto que están presentes, Pablo dice que tal persona es culpable de pecar contra el cuerpo y la sangre de Jesús.</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14</a:t>
            </a:fld>
            <a:endParaRPr lang="en-US"/>
          </a:p>
        </p:txBody>
      </p:sp>
    </p:spTree>
    <p:extLst>
      <p:ext uri="{BB962C8B-B14F-4D97-AF65-F5344CB8AC3E}">
        <p14:creationId xmlns:p14="http://schemas.microsoft.com/office/powerpoint/2010/main" val="261288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En octubre de 1529, un líder alemán llamado Felipe de Hesse quiso unir a luteranos y protestantes por razones políticas. </a:t>
            </a:r>
          </a:p>
          <a:p>
            <a:endParaRPr lang="es-ES" dirty="0"/>
          </a:p>
          <a:p>
            <a:r>
              <a:rPr lang="es-ES" dirty="0"/>
              <a:t>Los teólogos protestantes y luteranos se reunieron en Marburgo y, aunque coincidieron en muchas enseñanzas, Lutero y Zwinglio no pudieron ponerse de acuerdo en lo que respecta a la Cena del Señor.</a:t>
            </a:r>
          </a:p>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17</a:t>
            </a:fld>
            <a:endParaRPr lang="en-US"/>
          </a:p>
        </p:txBody>
      </p:sp>
    </p:spTree>
    <p:extLst>
      <p:ext uri="{BB962C8B-B14F-4D97-AF65-F5344CB8AC3E}">
        <p14:creationId xmlns:p14="http://schemas.microsoft.com/office/powerpoint/2010/main" val="1051508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18</a:t>
            </a:fld>
            <a:endParaRPr lang="en-US"/>
          </a:p>
        </p:txBody>
      </p:sp>
    </p:spTree>
    <p:extLst>
      <p:ext uri="{BB962C8B-B14F-4D97-AF65-F5344CB8AC3E}">
        <p14:creationId xmlns:p14="http://schemas.microsoft.com/office/powerpoint/2010/main" val="3903868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s-ES" sz="1200" dirty="0">
                <a:solidFill>
                  <a:srgbClr val="5F3913"/>
                </a:solidFill>
                <a:latin typeface="Berlin Sans FB" panose="020E0602020502020306" pitchFamily="34" charset="77"/>
              </a:rPr>
              <a:t>Este desacuerdo ilustra sus diferentes métodos de interpretación de las Escrituras. Zwinglio usó su razón para interpretar lo que dice Jesús, mientras que Lutero sujetó su razón a lo que dice Jesús.</a:t>
            </a:r>
          </a:p>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19</a:t>
            </a:fld>
            <a:endParaRPr lang="en-US"/>
          </a:p>
        </p:txBody>
      </p:sp>
    </p:spTree>
    <p:extLst>
      <p:ext uri="{BB962C8B-B14F-4D97-AF65-F5344CB8AC3E}">
        <p14:creationId xmlns:p14="http://schemas.microsoft.com/office/powerpoint/2010/main" val="3845916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Nuestra condición natural: la razón humana mira a un bebé y dice que el niño debe ser inocente, que es lo que enseñan algunas iglesias protestantes. Sin embargo, la Escritura enseña que nacemos pecadores (Salmo 51:5). </a:t>
            </a:r>
          </a:p>
          <a:p>
            <a:r>
              <a:rPr lang="es-ES" dirty="0"/>
              <a:t>La razón humana ve a los incrédulos haciendo buenas obras y concluye que debe haber algo bueno en todos nosotros. La Biblia, sin embargo, dice: “en mi carne (naturaleza pecaminosa), no mora el bien”. (Romanos 7:18)</a:t>
            </a:r>
          </a:p>
          <a:p>
            <a:endParaRPr lang="es-ES" dirty="0"/>
          </a:p>
          <a:p>
            <a:r>
              <a:rPr lang="es-ES" dirty="0"/>
              <a:t>Nuestro papel en la conversión: La Biblia dice, ¨Cree y serás salvo, ¨ y la razón concluye que creer es algo que soy capaz de hacer. Tengo que tener el poder dentro de mi para decidir creer. Pero la Biblia dice que no es así. Que somos muertos por naturaleza espiritualmente, y que solo Dios puede cambiar eso y darnos la fe.</a:t>
            </a:r>
          </a:p>
          <a:p>
            <a:endParaRPr lang="es-ES" dirty="0"/>
          </a:p>
          <a:p>
            <a:r>
              <a:rPr lang="es-ES" dirty="0"/>
              <a:t>Sobre el bautismo de infantes: La razón mira a un bebé, que ni puede hablar, y dice, ¨Imposible que ese conozca a Cristo y crea en Cristo. ¨ Pero la Biblia dice que no hay nada imposible para Dios, y nos da evidencia que él puede obrar la fe, hasta en los corazones de infantes. </a:t>
            </a:r>
          </a:p>
          <a:p>
            <a:endParaRPr lang="es-ES" dirty="0"/>
          </a:p>
          <a:p>
            <a:r>
              <a:rPr lang="es-ES" dirty="0"/>
              <a:t>Acerca de la Cena del Señor: Jesús dice, ¨Esto es mi cuerpo. ¨ Mi razón dice, ¨No, Jesús, yo no veo su cuerpo. Yo veo pan. Además, ¿cómo puede estar presente tu cuerpo en muchos lugares al mismo tiempo, cuando ascendiste con tu cuerpo al cielo? Así que te equivocaste de Palabras; quisiste decir que este pan representa tu cuerpo. ¨ Pero la Biblia dice, ¨Esto es mi cuerpo. ¨ </a:t>
            </a:r>
          </a:p>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25</a:t>
            </a:fld>
            <a:endParaRPr lang="en-US"/>
          </a:p>
        </p:txBody>
      </p:sp>
    </p:spTree>
    <p:extLst>
      <p:ext uri="{BB962C8B-B14F-4D97-AF65-F5344CB8AC3E}">
        <p14:creationId xmlns:p14="http://schemas.microsoft.com/office/powerpoint/2010/main" val="502267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3F107E-542C-4F93-8F1B-75D8E47B02A2}" type="datetimeFigureOut">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2882341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F107E-542C-4F93-8F1B-75D8E47B02A2}" type="datetimeFigureOut">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419586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F107E-542C-4F93-8F1B-75D8E47B02A2}" type="datetimeFigureOut">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995232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F107E-542C-4F93-8F1B-75D8E47B02A2}" type="datetimeFigureOut">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3660550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3F107E-542C-4F93-8F1B-75D8E47B02A2}" type="datetimeFigureOut">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3554652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3F107E-542C-4F93-8F1B-75D8E47B02A2}" type="datetimeFigureOut">
              <a:rPr lang="en-US" smtClean="0"/>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1481904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3F107E-542C-4F93-8F1B-75D8E47B02A2}" type="datetimeFigureOut">
              <a:rPr lang="en-US" smtClean="0"/>
              <a:t>6/8/2023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711761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3F107E-542C-4F93-8F1B-75D8E47B02A2}" type="datetimeFigureOut">
              <a:rPr lang="en-US" smtClean="0"/>
              <a:t>6/8/2023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3301525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F107E-542C-4F93-8F1B-75D8E47B02A2}" type="datetimeFigureOut">
              <a:rPr lang="en-US" smtClean="0"/>
              <a:t>6/8/2023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183211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3F107E-542C-4F93-8F1B-75D8E47B02A2}" type="datetimeFigureOut">
              <a:rPr lang="en-US" smtClean="0"/>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2958514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3F107E-542C-4F93-8F1B-75D8E47B02A2}" type="datetimeFigureOut">
              <a:rPr lang="en-US" smtClean="0"/>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3211509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3F107E-542C-4F93-8F1B-75D8E47B02A2}" type="datetimeFigureOut">
              <a:rPr lang="en-US" smtClean="0"/>
              <a:t>6/8/2023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EF412-7A27-464D-A465-13275E072503}" type="slidenum">
              <a:rPr lang="en-US" smtClean="0"/>
              <a:t>‹#›</a:t>
            </a:fld>
            <a:endParaRPr lang="en-US"/>
          </a:p>
        </p:txBody>
      </p:sp>
    </p:spTree>
    <p:extLst>
      <p:ext uri="{BB962C8B-B14F-4D97-AF65-F5344CB8AC3E}">
        <p14:creationId xmlns:p14="http://schemas.microsoft.com/office/powerpoint/2010/main" val="829420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academiacristo.com/" TargetMode="External"/><Relationship Id="rId2" Type="http://schemas.openxmlformats.org/officeDocument/2006/relationships/hyperlink" Target="https://www.ibhw.org/credo/"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5109" y="523366"/>
            <a:ext cx="8878298" cy="5826680"/>
          </a:xfrm>
          <a:prstGeom prst="rect">
            <a:avLst/>
          </a:prstGeom>
        </p:spPr>
      </p:pic>
    </p:spTree>
    <p:extLst>
      <p:ext uri="{BB962C8B-B14F-4D97-AF65-F5344CB8AC3E}">
        <p14:creationId xmlns:p14="http://schemas.microsoft.com/office/powerpoint/2010/main" val="510603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984634" y="385741"/>
            <a:ext cx="10222731" cy="707886"/>
          </a:xfrm>
          <a:prstGeom prst="rect">
            <a:avLst/>
          </a:prstGeom>
          <a:noFill/>
        </p:spPr>
        <p:txBody>
          <a:bodyPr wrap="square" rtlCol="0">
            <a:spAutoFit/>
          </a:bodyPr>
          <a:lstStyle/>
          <a:p>
            <a:pPr marR="0" lvl="0" algn="ctr">
              <a:spcBef>
                <a:spcPts val="0"/>
              </a:spcBef>
              <a:spcAft>
                <a:spcPts val="0"/>
              </a:spcAft>
            </a:pPr>
            <a:r>
              <a:rPr lang="es-ES" sz="4000" b="1" dirty="0">
                <a:solidFill>
                  <a:srgbClr val="018443"/>
                </a:solidFill>
                <a:effectLst/>
                <a:latin typeface="Berlin Sans FB" panose="020E0602020502020306" pitchFamily="34" charset="77"/>
                <a:ea typeface="Calibri" panose="020F0502020204030204" pitchFamily="34" charset="0"/>
              </a:rPr>
              <a:t>¿Qué recibimos en la Cena del Señor?</a:t>
            </a:r>
            <a:r>
              <a:rPr lang="en-US" sz="4000" b="1" dirty="0">
                <a:solidFill>
                  <a:srgbClr val="018443"/>
                </a:solidFill>
                <a:effectLst/>
                <a:latin typeface="Berlin Sans FB" panose="020E0602020502020306" pitchFamily="34" charset="77"/>
              </a:rPr>
              <a:t> </a:t>
            </a:r>
            <a:endParaRPr lang="en-US" sz="4000" b="1" dirty="0">
              <a:solidFill>
                <a:srgbClr val="018443"/>
              </a:solidFill>
              <a:effectLst/>
              <a:latin typeface="Berlin Sans FB" panose="020E0602020502020306" pitchFamily="34" charset="77"/>
              <a:ea typeface="Calibri" panose="020F0502020204030204" pitchFamily="34" charset="0"/>
            </a:endParaRPr>
          </a:p>
        </p:txBody>
      </p:sp>
      <p:sp>
        <p:nvSpPr>
          <p:cNvPr id="4" name="TextBox 3"/>
          <p:cNvSpPr txBox="1"/>
          <p:nvPr/>
        </p:nvSpPr>
        <p:spPr>
          <a:xfrm>
            <a:off x="807396" y="1211151"/>
            <a:ext cx="10570518" cy="5170646"/>
          </a:xfrm>
          <a:prstGeom prst="rect">
            <a:avLst/>
          </a:prstGeom>
          <a:noFill/>
        </p:spPr>
        <p:txBody>
          <a:bodyPr wrap="square" rtlCol="0">
            <a:spAutoFit/>
          </a:bodyPr>
          <a:lstStyle/>
          <a:p>
            <a:pPr marL="457200" indent="-457200">
              <a:buFont typeface="Arial" panose="020B0604020202020204" pitchFamily="34" charset="0"/>
              <a:buChar char="•"/>
            </a:pPr>
            <a:r>
              <a:rPr lang="es-ES" sz="3000" dirty="0">
                <a:solidFill>
                  <a:srgbClr val="5F3913"/>
                </a:solidFill>
                <a:latin typeface="Berlin Sans FB" panose="020E0602020502020306" pitchFamily="34" charset="77"/>
              </a:rPr>
              <a:t>Jesús menciona otra cosa que sus discípulos estaban recibiendo esa noche? “</a:t>
            </a:r>
          </a:p>
          <a:p>
            <a:pPr marL="457200" indent="-457200">
              <a:buFont typeface="Arial" panose="020B0604020202020204" pitchFamily="34" charset="0"/>
              <a:buChar char="•"/>
            </a:pPr>
            <a:endParaRPr lang="es-ES" sz="3000" dirty="0">
              <a:solidFill>
                <a:srgbClr val="5F3913"/>
              </a:solidFill>
              <a:latin typeface="Berlin Sans FB" panose="020E0602020502020306" pitchFamily="34" charset="77"/>
            </a:endParaRPr>
          </a:p>
          <a:p>
            <a:pPr lvl="2"/>
            <a:r>
              <a:rPr lang="es-ES" sz="3000" dirty="0">
                <a:solidFill>
                  <a:srgbClr val="5F3913"/>
                </a:solidFill>
                <a:latin typeface="Berlin Sans FB" panose="020E0602020502020306" pitchFamily="34" charset="77"/>
              </a:rPr>
              <a:t>…es derramada para remisión de los pecados. ”Estaban recibiendo remisión de sus pecados. </a:t>
            </a:r>
          </a:p>
          <a:p>
            <a:pPr marL="457200" indent="-457200">
              <a:buFont typeface="Arial" panose="020B0604020202020204" pitchFamily="34" charset="0"/>
              <a:buChar char="•"/>
            </a:pPr>
            <a:endParaRPr lang="es-ES" sz="3000" dirty="0">
              <a:solidFill>
                <a:srgbClr val="5F3913"/>
              </a:solidFill>
              <a:latin typeface="Berlin Sans FB" panose="020E0602020502020306" pitchFamily="34" charset="77"/>
            </a:endParaRPr>
          </a:p>
          <a:p>
            <a:pPr marL="457200" indent="-457200">
              <a:buFont typeface="Arial" panose="020B0604020202020204" pitchFamily="34" charset="0"/>
              <a:buChar char="•"/>
            </a:pPr>
            <a:r>
              <a:rPr lang="es-ES" sz="3000" dirty="0">
                <a:solidFill>
                  <a:srgbClr val="5F3913"/>
                </a:solidFill>
                <a:latin typeface="Berlin Sans FB" panose="020E0602020502020306" pitchFamily="34" charset="77"/>
              </a:rPr>
              <a:t>Por eso también llama a su sangre en la Cena del Señor “del nuevo pacto”. Este nuevo pacto fue prometido por Dios en Jeremías 31:31-34, donde dijo “no me acordaré más de su pecado”. Jesús ganó este perdón para nosotros en la cruz y nos lo da en la Cena del Señor.</a:t>
            </a:r>
            <a:endParaRPr lang="en-US" sz="3000" dirty="0">
              <a:solidFill>
                <a:srgbClr val="5F3913"/>
              </a:solidFill>
              <a:latin typeface="Berlin Sans FB" panose="020E0602020502020306" pitchFamily="34" charset="77"/>
            </a:endParaRPr>
          </a:p>
        </p:txBody>
      </p:sp>
      <p:cxnSp>
        <p:nvCxnSpPr>
          <p:cNvPr id="3" name="Google Shape;96;p2">
            <a:extLst>
              <a:ext uri="{FF2B5EF4-FFF2-40B4-BE49-F238E27FC236}">
                <a16:creationId xmlns:a16="http://schemas.microsoft.com/office/drawing/2014/main" id="{55DE7256-78D4-58F1-36E7-A02D06E6D2C2}"/>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Tree>
    <p:extLst>
      <p:ext uri="{BB962C8B-B14F-4D97-AF65-F5344CB8AC3E}">
        <p14:creationId xmlns:p14="http://schemas.microsoft.com/office/powerpoint/2010/main" val="3096405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984634" y="385741"/>
            <a:ext cx="10222731" cy="707886"/>
          </a:xfrm>
          <a:prstGeom prst="rect">
            <a:avLst/>
          </a:prstGeom>
          <a:noFill/>
        </p:spPr>
        <p:txBody>
          <a:bodyPr wrap="square" rtlCol="0">
            <a:spAutoFit/>
          </a:bodyPr>
          <a:lstStyle/>
          <a:p>
            <a:pPr marR="0" lvl="0" algn="ctr">
              <a:spcBef>
                <a:spcPts val="0"/>
              </a:spcBef>
              <a:spcAft>
                <a:spcPts val="0"/>
              </a:spcAft>
            </a:pPr>
            <a:r>
              <a:rPr lang="es-ES" sz="4000" b="1" dirty="0">
                <a:solidFill>
                  <a:srgbClr val="018443"/>
                </a:solidFill>
                <a:effectLst/>
                <a:latin typeface="Berlin Sans FB" panose="020E0602020502020306" pitchFamily="34" charset="77"/>
                <a:ea typeface="Calibri" panose="020F0502020204030204" pitchFamily="34" charset="0"/>
              </a:rPr>
              <a:t>¿Qué recibimos en la Cena del Señor?</a:t>
            </a:r>
            <a:r>
              <a:rPr lang="en-US" sz="4000" b="1" dirty="0">
                <a:solidFill>
                  <a:srgbClr val="018443"/>
                </a:solidFill>
                <a:effectLst/>
                <a:latin typeface="Berlin Sans FB" panose="020E0602020502020306" pitchFamily="34" charset="77"/>
              </a:rPr>
              <a:t> </a:t>
            </a:r>
            <a:endParaRPr lang="en-US" sz="4000" b="1" dirty="0">
              <a:solidFill>
                <a:srgbClr val="018443"/>
              </a:solidFill>
              <a:effectLst/>
              <a:latin typeface="Berlin Sans FB" panose="020E0602020502020306" pitchFamily="34" charset="77"/>
              <a:ea typeface="Calibri" panose="020F0502020204030204" pitchFamily="34" charset="0"/>
            </a:endParaRPr>
          </a:p>
        </p:txBody>
      </p:sp>
      <p:sp>
        <p:nvSpPr>
          <p:cNvPr id="4" name="TextBox 3"/>
          <p:cNvSpPr txBox="1"/>
          <p:nvPr/>
        </p:nvSpPr>
        <p:spPr>
          <a:xfrm>
            <a:off x="498955" y="1321345"/>
            <a:ext cx="11223873" cy="4278094"/>
          </a:xfrm>
          <a:prstGeom prst="rect">
            <a:avLst/>
          </a:prstGeom>
          <a:noFill/>
        </p:spPr>
        <p:txBody>
          <a:bodyPr wrap="square" rtlCol="0">
            <a:spAutoFit/>
          </a:bodyPr>
          <a:lstStyle/>
          <a:p>
            <a:r>
              <a:rPr lang="es-ES" sz="3400" dirty="0">
                <a:solidFill>
                  <a:srgbClr val="5F3913"/>
                </a:solidFill>
                <a:latin typeface="Berlin Sans FB" panose="020E0602020502020306" pitchFamily="34" charset="77"/>
              </a:rPr>
              <a:t>1 Corintios 10:16 – “La copa de bendición por la cual damos gracias, ¿no es la comunión de la sangre de Cristo? Y el pan que partimos, ¿no es la comunión del cuerpo de Cristo?”</a:t>
            </a:r>
          </a:p>
          <a:p>
            <a:endParaRPr lang="es-ES" sz="3400" dirty="0">
              <a:solidFill>
                <a:srgbClr val="5F3913"/>
              </a:solidFill>
              <a:latin typeface="Berlin Sans FB" panose="020E0602020502020306" pitchFamily="34" charset="77"/>
            </a:endParaRPr>
          </a:p>
          <a:p>
            <a:r>
              <a:rPr lang="es-ES" sz="3400" dirty="0">
                <a:solidFill>
                  <a:srgbClr val="5F3913"/>
                </a:solidFill>
                <a:latin typeface="Berlin Sans FB" panose="020E0602020502020306" pitchFamily="34" charset="77"/>
              </a:rPr>
              <a:t>¿Qué es la “copa” (vino) en la Cena del Señor, según Pablo?</a:t>
            </a:r>
          </a:p>
          <a:p>
            <a:endParaRPr lang="es-ES" sz="3400" dirty="0">
              <a:solidFill>
                <a:srgbClr val="5F3913"/>
              </a:solidFill>
              <a:latin typeface="Berlin Sans FB" panose="020E0602020502020306" pitchFamily="34" charset="77"/>
            </a:endParaRPr>
          </a:p>
          <a:p>
            <a:pPr marL="457200" indent="-457200">
              <a:buFont typeface="Arial" panose="020B0604020202020204" pitchFamily="34" charset="0"/>
              <a:buChar char="•"/>
            </a:pPr>
            <a:r>
              <a:rPr lang="es-ES" sz="3400" dirty="0">
                <a:solidFill>
                  <a:srgbClr val="5F3913"/>
                </a:solidFill>
                <a:latin typeface="Berlin Sans FB" panose="020E0602020502020306" pitchFamily="34" charset="77"/>
              </a:rPr>
              <a:t>Es “la comunión de la sangre de Cristo”. Una comunión es la unión de dos o más cosas.</a:t>
            </a:r>
          </a:p>
        </p:txBody>
      </p:sp>
      <p:cxnSp>
        <p:nvCxnSpPr>
          <p:cNvPr id="3" name="Google Shape;96;p2">
            <a:extLst>
              <a:ext uri="{FF2B5EF4-FFF2-40B4-BE49-F238E27FC236}">
                <a16:creationId xmlns:a16="http://schemas.microsoft.com/office/drawing/2014/main" id="{55DE7256-78D4-58F1-36E7-A02D06E6D2C2}"/>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Tree>
    <p:extLst>
      <p:ext uri="{BB962C8B-B14F-4D97-AF65-F5344CB8AC3E}">
        <p14:creationId xmlns:p14="http://schemas.microsoft.com/office/powerpoint/2010/main" val="692443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984634" y="385741"/>
            <a:ext cx="10222731" cy="707886"/>
          </a:xfrm>
          <a:prstGeom prst="rect">
            <a:avLst/>
          </a:prstGeom>
          <a:noFill/>
        </p:spPr>
        <p:txBody>
          <a:bodyPr wrap="square" rtlCol="0">
            <a:spAutoFit/>
          </a:bodyPr>
          <a:lstStyle/>
          <a:p>
            <a:pPr marR="0" lvl="0" algn="ctr">
              <a:spcBef>
                <a:spcPts val="0"/>
              </a:spcBef>
              <a:spcAft>
                <a:spcPts val="0"/>
              </a:spcAft>
            </a:pPr>
            <a:r>
              <a:rPr lang="es-ES" sz="4000" b="1" dirty="0">
                <a:solidFill>
                  <a:srgbClr val="018443"/>
                </a:solidFill>
                <a:effectLst/>
                <a:latin typeface="Berlin Sans FB" panose="020E0602020502020306" pitchFamily="34" charset="77"/>
                <a:ea typeface="Calibri" panose="020F0502020204030204" pitchFamily="34" charset="0"/>
              </a:rPr>
              <a:t>¿Qué recibimos en la Cena del Señor?</a:t>
            </a:r>
            <a:r>
              <a:rPr lang="en-US" sz="4000" b="1" dirty="0">
                <a:solidFill>
                  <a:srgbClr val="018443"/>
                </a:solidFill>
                <a:effectLst/>
                <a:latin typeface="Berlin Sans FB" panose="020E0602020502020306" pitchFamily="34" charset="77"/>
              </a:rPr>
              <a:t> </a:t>
            </a:r>
            <a:endParaRPr lang="en-US" sz="4000" b="1" dirty="0">
              <a:solidFill>
                <a:srgbClr val="018443"/>
              </a:solidFill>
              <a:effectLst/>
              <a:latin typeface="Berlin Sans FB" panose="020E0602020502020306" pitchFamily="34" charset="77"/>
              <a:ea typeface="Calibri" panose="020F0502020204030204" pitchFamily="34" charset="0"/>
            </a:endParaRPr>
          </a:p>
        </p:txBody>
      </p:sp>
      <p:sp>
        <p:nvSpPr>
          <p:cNvPr id="4" name="TextBox 3"/>
          <p:cNvSpPr txBox="1"/>
          <p:nvPr/>
        </p:nvSpPr>
        <p:spPr>
          <a:xfrm>
            <a:off x="498955" y="1321345"/>
            <a:ext cx="11223873" cy="5324535"/>
          </a:xfrm>
          <a:prstGeom prst="rect">
            <a:avLst/>
          </a:prstGeom>
          <a:noFill/>
        </p:spPr>
        <p:txBody>
          <a:bodyPr wrap="square" rtlCol="0">
            <a:spAutoFit/>
          </a:bodyPr>
          <a:lstStyle/>
          <a:p>
            <a:r>
              <a:rPr lang="es-ES" sz="3400" dirty="0">
                <a:solidFill>
                  <a:srgbClr val="5F3913"/>
                </a:solidFill>
                <a:latin typeface="Berlin Sans FB" panose="020E0602020502020306" pitchFamily="34" charset="77"/>
              </a:rPr>
              <a:t>¿Qué es la “copa” (vino) en la Cena del Señor, según Pablo?</a:t>
            </a:r>
          </a:p>
          <a:p>
            <a:endParaRPr lang="es-ES" sz="3400" dirty="0">
              <a:solidFill>
                <a:srgbClr val="5F3913"/>
              </a:solidFill>
              <a:latin typeface="Berlin Sans FB" panose="020E0602020502020306" pitchFamily="34" charset="77"/>
            </a:endParaRPr>
          </a:p>
          <a:p>
            <a:pPr marL="457200" indent="-457200">
              <a:buFont typeface="Arial" panose="020B0604020202020204" pitchFamily="34" charset="0"/>
              <a:buChar char="•"/>
            </a:pPr>
            <a:r>
              <a:rPr lang="es-ES" sz="3400" dirty="0">
                <a:solidFill>
                  <a:srgbClr val="5F3913"/>
                </a:solidFill>
                <a:latin typeface="Berlin Sans FB" panose="020E0602020502020306" pitchFamily="34" charset="77"/>
              </a:rPr>
              <a:t>Pablo nos dice cuáles son esas dos cosas: La copa (vino) y la sangre de Cristo. Luego dice lo mismo del pan: Es la comunión del cuerpo de Cristo.</a:t>
            </a:r>
          </a:p>
          <a:p>
            <a:pPr marL="457200" indent="-457200">
              <a:buFont typeface="Arial" panose="020B0604020202020204" pitchFamily="34" charset="0"/>
              <a:buChar char="•"/>
            </a:pPr>
            <a:endParaRPr lang="es-ES" sz="3400" dirty="0">
              <a:solidFill>
                <a:srgbClr val="5F3913"/>
              </a:solidFill>
              <a:latin typeface="Berlin Sans FB" panose="020E0602020502020306" pitchFamily="34" charset="77"/>
            </a:endParaRPr>
          </a:p>
          <a:p>
            <a:pPr marL="457200" indent="-457200">
              <a:buFont typeface="Arial" panose="020B0604020202020204" pitchFamily="34" charset="0"/>
              <a:buChar char="•"/>
            </a:pPr>
            <a:r>
              <a:rPr lang="es-ES" sz="3400" dirty="0">
                <a:solidFill>
                  <a:srgbClr val="5F3913"/>
                </a:solidFill>
                <a:latin typeface="Berlin Sans FB" panose="020E0602020502020306" pitchFamily="34" charset="77"/>
              </a:rPr>
              <a:t>Pablo usa la palabra “es”, no “representa”. El vino es realmente la comunión de la sangre de Cristo, y el pan es realmente la comunión del cuerpo de Cristo.</a:t>
            </a:r>
          </a:p>
          <a:p>
            <a:pPr marL="457200" indent="-457200">
              <a:buFont typeface="Arial" panose="020B0604020202020204" pitchFamily="34" charset="0"/>
              <a:buChar char="•"/>
            </a:pPr>
            <a:endParaRPr lang="es-ES" sz="3400" dirty="0">
              <a:solidFill>
                <a:srgbClr val="5F3913"/>
              </a:solidFill>
              <a:latin typeface="Berlin Sans FB" panose="020E0602020502020306" pitchFamily="34" charset="77"/>
            </a:endParaRPr>
          </a:p>
        </p:txBody>
      </p:sp>
      <p:cxnSp>
        <p:nvCxnSpPr>
          <p:cNvPr id="3" name="Google Shape;96;p2">
            <a:extLst>
              <a:ext uri="{FF2B5EF4-FFF2-40B4-BE49-F238E27FC236}">
                <a16:creationId xmlns:a16="http://schemas.microsoft.com/office/drawing/2014/main" id="{55DE7256-78D4-58F1-36E7-A02D06E6D2C2}"/>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Tree>
    <p:extLst>
      <p:ext uri="{BB962C8B-B14F-4D97-AF65-F5344CB8AC3E}">
        <p14:creationId xmlns:p14="http://schemas.microsoft.com/office/powerpoint/2010/main" val="3166667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999527" y="462574"/>
            <a:ext cx="10222731" cy="707886"/>
          </a:xfrm>
          <a:prstGeom prst="rect">
            <a:avLst/>
          </a:prstGeom>
          <a:noFill/>
        </p:spPr>
        <p:txBody>
          <a:bodyPr wrap="square" rtlCol="0">
            <a:spAutoFit/>
          </a:bodyPr>
          <a:lstStyle/>
          <a:p>
            <a:pPr marR="0" lvl="0" algn="ctr">
              <a:spcBef>
                <a:spcPts val="0"/>
              </a:spcBef>
              <a:spcAft>
                <a:spcPts val="0"/>
              </a:spcAft>
            </a:pPr>
            <a:r>
              <a:rPr lang="es-ES" sz="4000" b="1" dirty="0">
                <a:solidFill>
                  <a:srgbClr val="018443"/>
                </a:solidFill>
                <a:effectLst/>
                <a:latin typeface="Berlin Sans FB" panose="020E0602020502020306" pitchFamily="34" charset="77"/>
                <a:ea typeface="Calibri" panose="020F0502020204030204" pitchFamily="34" charset="0"/>
              </a:rPr>
              <a:t>Estudio Bíblico: La Santa Cena </a:t>
            </a:r>
            <a:endParaRPr lang="en-US" sz="4000" b="1" dirty="0">
              <a:solidFill>
                <a:srgbClr val="018443"/>
              </a:solidFill>
              <a:effectLst/>
              <a:latin typeface="Berlin Sans FB" panose="020E0602020502020306" pitchFamily="34" charset="77"/>
              <a:ea typeface="Calibri" panose="020F0502020204030204" pitchFamily="34" charset="0"/>
            </a:endParaRPr>
          </a:p>
        </p:txBody>
      </p:sp>
      <p:cxnSp>
        <p:nvCxnSpPr>
          <p:cNvPr id="3" name="Google Shape;96;p2">
            <a:extLst>
              <a:ext uri="{FF2B5EF4-FFF2-40B4-BE49-F238E27FC236}">
                <a16:creationId xmlns:a16="http://schemas.microsoft.com/office/drawing/2014/main" id="{173C97DF-4481-7197-4784-6381F6BC57C6}"/>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
        <p:nvSpPr>
          <p:cNvPr id="10" name="TextBox 9">
            <a:extLst>
              <a:ext uri="{FF2B5EF4-FFF2-40B4-BE49-F238E27FC236}">
                <a16:creationId xmlns:a16="http://schemas.microsoft.com/office/drawing/2014/main" id="{ADDB81CE-6B1B-0577-A1F7-6E7C4B8B144E}"/>
              </a:ext>
            </a:extLst>
          </p:cNvPr>
          <p:cNvSpPr txBox="1"/>
          <p:nvPr/>
        </p:nvSpPr>
        <p:spPr>
          <a:xfrm>
            <a:off x="624890" y="1293571"/>
            <a:ext cx="10942220" cy="4708981"/>
          </a:xfrm>
          <a:prstGeom prst="rect">
            <a:avLst/>
          </a:prstGeom>
          <a:noFill/>
        </p:spPr>
        <p:txBody>
          <a:bodyPr wrap="square" rtlCol="0">
            <a:spAutoFit/>
          </a:bodyPr>
          <a:lstStyle/>
          <a:p>
            <a:r>
              <a:rPr lang="es-ES" sz="3000" dirty="0">
                <a:solidFill>
                  <a:srgbClr val="5F3913"/>
                </a:solidFill>
                <a:latin typeface="Berlin Sans FB" panose="020E0602020502020306" pitchFamily="34" charset="77"/>
              </a:rPr>
              <a:t>Miremos que más dice la Biblia:</a:t>
            </a:r>
          </a:p>
          <a:p>
            <a:endParaRPr lang="es-ES" sz="3000" dirty="0">
              <a:solidFill>
                <a:srgbClr val="5F3913"/>
              </a:solidFill>
              <a:latin typeface="Berlin Sans FB" panose="020E0602020502020306" pitchFamily="34" charset="77"/>
            </a:endParaRPr>
          </a:p>
          <a:p>
            <a:r>
              <a:rPr lang="es-ES" sz="3000" dirty="0">
                <a:solidFill>
                  <a:srgbClr val="5F3913"/>
                </a:solidFill>
                <a:latin typeface="Berlin Sans FB" panose="020E0602020502020306" pitchFamily="34" charset="77"/>
              </a:rPr>
              <a:t>Lucas 22:17-23 – “</a:t>
            </a:r>
            <a:r>
              <a:rPr lang="es-ES" sz="3000" baseline="30000" dirty="0">
                <a:solidFill>
                  <a:srgbClr val="5F3913"/>
                </a:solidFill>
                <a:latin typeface="Berlin Sans FB" panose="020E0602020502020306" pitchFamily="34" charset="77"/>
              </a:rPr>
              <a:t>17</a:t>
            </a:r>
            <a:r>
              <a:rPr lang="es-ES" sz="3000" dirty="0">
                <a:solidFill>
                  <a:srgbClr val="5F3913"/>
                </a:solidFill>
                <a:latin typeface="Berlin Sans FB" panose="020E0602020502020306" pitchFamily="34" charset="77"/>
              </a:rPr>
              <a:t> Y Jesús tomó la copa, dio gracias y dijo: «Tomen esto, y repártanlo entre ustedes; </a:t>
            </a:r>
            <a:r>
              <a:rPr lang="es-ES" sz="3000" baseline="30000" dirty="0">
                <a:solidFill>
                  <a:srgbClr val="5F3913"/>
                </a:solidFill>
                <a:latin typeface="Berlin Sans FB" panose="020E0602020502020306" pitchFamily="34" charset="77"/>
              </a:rPr>
              <a:t>18</a:t>
            </a:r>
            <a:r>
              <a:rPr lang="es-ES" sz="3000" dirty="0">
                <a:solidFill>
                  <a:srgbClr val="5F3913"/>
                </a:solidFill>
                <a:latin typeface="Berlin Sans FB" panose="020E0602020502020306" pitchFamily="34" charset="77"/>
              </a:rPr>
              <a:t> porque yo les digo que no volveré a beber del fruto de la vid hasta que venga el reino de Dios.» </a:t>
            </a:r>
            <a:r>
              <a:rPr lang="es-ES" sz="3000" baseline="30000" dirty="0">
                <a:solidFill>
                  <a:srgbClr val="5F3913"/>
                </a:solidFill>
                <a:latin typeface="Berlin Sans FB" panose="020E0602020502020306" pitchFamily="34" charset="77"/>
              </a:rPr>
              <a:t>19</a:t>
            </a:r>
            <a:r>
              <a:rPr lang="es-ES" sz="3000" dirty="0">
                <a:solidFill>
                  <a:srgbClr val="5F3913"/>
                </a:solidFill>
                <a:latin typeface="Berlin Sans FB" panose="020E0602020502020306" pitchFamily="34" charset="77"/>
              </a:rPr>
              <a:t> Luego tomó el pan, lo partió, dio gracias y les dio, al tiempo que decía: «Esto es mi cuerpo, que por ustedes es entregado; hagan esto en memoria de mí.» </a:t>
            </a:r>
            <a:r>
              <a:rPr lang="es-ES" sz="3000" baseline="30000" dirty="0">
                <a:solidFill>
                  <a:srgbClr val="5F3913"/>
                </a:solidFill>
                <a:latin typeface="Berlin Sans FB" panose="020E0602020502020306" pitchFamily="34" charset="77"/>
              </a:rPr>
              <a:t>20</a:t>
            </a:r>
            <a:r>
              <a:rPr lang="es-ES" sz="3000" dirty="0">
                <a:solidFill>
                  <a:srgbClr val="5F3913"/>
                </a:solidFill>
                <a:latin typeface="Berlin Sans FB" panose="020E0602020502020306" pitchFamily="34" charset="77"/>
              </a:rPr>
              <a:t> De igual manera, después de haber cenado tomó la copa y les dijo: «Esta copa es el nuevo pacto en mi sangre, que por ustedes va a ser derramada.” </a:t>
            </a:r>
            <a:endParaRPr lang="en-US" sz="3000" dirty="0">
              <a:solidFill>
                <a:srgbClr val="5F3913"/>
              </a:solidFill>
              <a:latin typeface="Berlin Sans FB" panose="020E0602020502020306" pitchFamily="34" charset="77"/>
            </a:endParaRPr>
          </a:p>
        </p:txBody>
      </p:sp>
    </p:spTree>
    <p:extLst>
      <p:ext uri="{BB962C8B-B14F-4D97-AF65-F5344CB8AC3E}">
        <p14:creationId xmlns:p14="http://schemas.microsoft.com/office/powerpoint/2010/main" val="62609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additive="base">
                                        <p:cTn id="1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999527" y="462574"/>
            <a:ext cx="10222731" cy="707886"/>
          </a:xfrm>
          <a:prstGeom prst="rect">
            <a:avLst/>
          </a:prstGeom>
          <a:noFill/>
        </p:spPr>
        <p:txBody>
          <a:bodyPr wrap="square" rtlCol="0">
            <a:spAutoFit/>
          </a:bodyPr>
          <a:lstStyle/>
          <a:p>
            <a:pPr marR="0" lvl="0" algn="ctr">
              <a:spcBef>
                <a:spcPts val="0"/>
              </a:spcBef>
              <a:spcAft>
                <a:spcPts val="0"/>
              </a:spcAft>
            </a:pPr>
            <a:r>
              <a:rPr lang="es-ES" sz="4000" b="1" dirty="0">
                <a:solidFill>
                  <a:srgbClr val="018443"/>
                </a:solidFill>
                <a:effectLst/>
                <a:latin typeface="Berlin Sans FB" panose="020E0602020502020306" pitchFamily="34" charset="77"/>
                <a:ea typeface="Calibri" panose="020F0502020204030204" pitchFamily="34" charset="0"/>
              </a:rPr>
              <a:t>Estudio Bíblico: La Santa Cena </a:t>
            </a:r>
            <a:endParaRPr lang="en-US" sz="4000" b="1" dirty="0">
              <a:solidFill>
                <a:srgbClr val="018443"/>
              </a:solidFill>
              <a:effectLst/>
              <a:latin typeface="Berlin Sans FB" panose="020E0602020502020306" pitchFamily="34" charset="77"/>
              <a:ea typeface="Calibri" panose="020F0502020204030204" pitchFamily="34" charset="0"/>
            </a:endParaRPr>
          </a:p>
        </p:txBody>
      </p:sp>
      <p:cxnSp>
        <p:nvCxnSpPr>
          <p:cNvPr id="3" name="Google Shape;96;p2">
            <a:extLst>
              <a:ext uri="{FF2B5EF4-FFF2-40B4-BE49-F238E27FC236}">
                <a16:creationId xmlns:a16="http://schemas.microsoft.com/office/drawing/2014/main" id="{173C97DF-4481-7197-4784-6381F6BC57C6}"/>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
        <p:nvSpPr>
          <p:cNvPr id="10" name="TextBox 9">
            <a:extLst>
              <a:ext uri="{FF2B5EF4-FFF2-40B4-BE49-F238E27FC236}">
                <a16:creationId xmlns:a16="http://schemas.microsoft.com/office/drawing/2014/main" id="{ADDB81CE-6B1B-0577-A1F7-6E7C4B8B144E}"/>
              </a:ext>
            </a:extLst>
          </p:cNvPr>
          <p:cNvSpPr txBox="1"/>
          <p:nvPr/>
        </p:nvSpPr>
        <p:spPr>
          <a:xfrm>
            <a:off x="639782" y="1693680"/>
            <a:ext cx="10942220" cy="4708981"/>
          </a:xfrm>
          <a:prstGeom prst="rect">
            <a:avLst/>
          </a:prstGeom>
          <a:noFill/>
        </p:spPr>
        <p:txBody>
          <a:bodyPr wrap="square" rtlCol="0">
            <a:spAutoFit/>
          </a:bodyPr>
          <a:lstStyle/>
          <a:p>
            <a:r>
              <a:rPr lang="es-ES" sz="3000" dirty="0">
                <a:solidFill>
                  <a:srgbClr val="5F3913"/>
                </a:solidFill>
                <a:latin typeface="Berlin Sans FB" panose="020E0602020502020306" pitchFamily="34" charset="77"/>
              </a:rPr>
              <a:t>Miremos que más dice la Biblia:</a:t>
            </a:r>
          </a:p>
          <a:p>
            <a:endParaRPr lang="es-ES" sz="3000" dirty="0">
              <a:solidFill>
                <a:srgbClr val="5F3913"/>
              </a:solidFill>
              <a:latin typeface="Berlin Sans FB" panose="020E0602020502020306" pitchFamily="34" charset="77"/>
            </a:endParaRPr>
          </a:p>
          <a:p>
            <a:r>
              <a:rPr lang="es-ES" sz="3000" dirty="0">
                <a:solidFill>
                  <a:srgbClr val="5F3913"/>
                </a:solidFill>
                <a:latin typeface="Berlin Sans FB" panose="020E0602020502020306" pitchFamily="34" charset="77"/>
              </a:rPr>
              <a:t>1 </a:t>
            </a:r>
            <a:r>
              <a:rPr lang="es-ES" sz="3000" dirty="0" err="1">
                <a:solidFill>
                  <a:srgbClr val="5F3913"/>
                </a:solidFill>
                <a:latin typeface="Berlin Sans FB" panose="020E0602020502020306" pitchFamily="34" charset="77"/>
              </a:rPr>
              <a:t>Cor</a:t>
            </a:r>
            <a:r>
              <a:rPr lang="es-ES" sz="3000" dirty="0">
                <a:solidFill>
                  <a:srgbClr val="5F3913"/>
                </a:solidFill>
                <a:latin typeface="Berlin Sans FB" panose="020E0602020502020306" pitchFamily="34" charset="77"/>
              </a:rPr>
              <a:t>. 11:27-29 – “</a:t>
            </a:r>
            <a:r>
              <a:rPr lang="es-ES" sz="3000" baseline="30000" dirty="0">
                <a:solidFill>
                  <a:srgbClr val="5F3913"/>
                </a:solidFill>
                <a:latin typeface="Berlin Sans FB" panose="020E0602020502020306" pitchFamily="34" charset="77"/>
              </a:rPr>
              <a:t>27</a:t>
            </a:r>
            <a:r>
              <a:rPr lang="es-ES" sz="3000" dirty="0">
                <a:solidFill>
                  <a:srgbClr val="5F3913"/>
                </a:solidFill>
                <a:latin typeface="Berlin Sans FB" panose="020E0602020502020306" pitchFamily="34" charset="77"/>
              </a:rPr>
              <a:t> Así que cualquiera que coma este pan o beba esta copa del Señor de manera indigna, será culpado del cuerpo y de la sangre del Señor. </a:t>
            </a:r>
            <a:r>
              <a:rPr lang="es-ES" sz="3000" baseline="30000" dirty="0">
                <a:solidFill>
                  <a:srgbClr val="5F3913"/>
                </a:solidFill>
                <a:latin typeface="Berlin Sans FB" panose="020E0602020502020306" pitchFamily="34" charset="77"/>
              </a:rPr>
              <a:t>28</a:t>
            </a:r>
            <a:r>
              <a:rPr lang="es-ES" sz="3000" dirty="0">
                <a:solidFill>
                  <a:srgbClr val="5F3913"/>
                </a:solidFill>
                <a:latin typeface="Berlin Sans FB" panose="020E0602020502020306" pitchFamily="34" charset="77"/>
              </a:rPr>
              <a:t> Por tanto, cada uno de ustedes debe examinarse a sí mismo antes de comer el pan y de beber de la copa. </a:t>
            </a:r>
            <a:r>
              <a:rPr lang="es-ES" sz="3000" baseline="30000" dirty="0">
                <a:solidFill>
                  <a:srgbClr val="5F3913"/>
                </a:solidFill>
                <a:latin typeface="Berlin Sans FB" panose="020E0602020502020306" pitchFamily="34" charset="77"/>
              </a:rPr>
              <a:t>29</a:t>
            </a:r>
            <a:r>
              <a:rPr lang="es-ES" sz="3000" dirty="0">
                <a:solidFill>
                  <a:srgbClr val="5F3913"/>
                </a:solidFill>
                <a:latin typeface="Berlin Sans FB" panose="020E0602020502020306" pitchFamily="34" charset="77"/>
              </a:rPr>
              <a:t> Porque el que come y bebe de manera indigna, y sin discernir el cuerpo del Señor, come y bebe para su propio castigo.”</a:t>
            </a:r>
          </a:p>
          <a:p>
            <a:endParaRPr lang="es-ES" sz="3000" dirty="0">
              <a:solidFill>
                <a:srgbClr val="5F3913"/>
              </a:solidFill>
              <a:latin typeface="Berlin Sans FB" panose="020E0602020502020306" pitchFamily="34" charset="77"/>
            </a:endParaRPr>
          </a:p>
          <a:p>
            <a:r>
              <a:rPr lang="es-ES" sz="3000" dirty="0">
                <a:solidFill>
                  <a:srgbClr val="5F3913"/>
                </a:solidFill>
                <a:latin typeface="Berlin Sans FB" panose="020E0602020502020306" pitchFamily="34" charset="77"/>
              </a:rPr>
              <a:t>¿Alguna pregunta?</a:t>
            </a:r>
            <a:endParaRPr lang="en-US" sz="3000" dirty="0">
              <a:solidFill>
                <a:srgbClr val="5F3913"/>
              </a:solidFill>
              <a:latin typeface="Berlin Sans FB" panose="020E0602020502020306" pitchFamily="34" charset="77"/>
            </a:endParaRPr>
          </a:p>
        </p:txBody>
      </p:sp>
    </p:spTree>
    <p:extLst>
      <p:ext uri="{BB962C8B-B14F-4D97-AF65-F5344CB8AC3E}">
        <p14:creationId xmlns:p14="http://schemas.microsoft.com/office/powerpoint/2010/main" val="888831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fade">
                                      <p:cBhvr>
                                        <p:cTn id="13" dur="1000"/>
                                        <p:tgtEl>
                                          <p:spTgt spid="10">
                                            <p:txEl>
                                              <p:pRg st="2" end="2"/>
                                            </p:txEl>
                                          </p:spTgt>
                                        </p:tgtEl>
                                      </p:cBhvr>
                                    </p:animEffect>
                                    <p:anim calcmode="lin" valueType="num">
                                      <p:cBhvr>
                                        <p:cTn id="14"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10">
                                            <p:txEl>
                                              <p:pRg st="4" end="4"/>
                                            </p:txEl>
                                          </p:spTgt>
                                        </p:tgtEl>
                                        <p:attrNameLst>
                                          <p:attrName>style.visibility</p:attrName>
                                        </p:attrNameLst>
                                      </p:cBhvr>
                                      <p:to>
                                        <p:strVal val="visible"/>
                                      </p:to>
                                    </p:set>
                                    <p:animEffect transition="in" filter="fade">
                                      <p:cBhvr>
                                        <p:cTn id="20" dur="1000"/>
                                        <p:tgtEl>
                                          <p:spTgt spid="10">
                                            <p:txEl>
                                              <p:pRg st="4" end="4"/>
                                            </p:txEl>
                                          </p:spTgt>
                                        </p:tgtEl>
                                      </p:cBhvr>
                                    </p:animEffect>
                                    <p:anim calcmode="lin" valueType="num">
                                      <p:cBhvr>
                                        <p:cTn id="21"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72FE-B45F-49AF-90AF-E2779F22D564}"/>
              </a:ext>
            </a:extLst>
          </p:cNvPr>
          <p:cNvSpPr>
            <a:spLocks noGrp="1"/>
          </p:cNvSpPr>
          <p:nvPr>
            <p:ph type="title"/>
          </p:nvPr>
        </p:nvSpPr>
        <p:spPr>
          <a:xfrm>
            <a:off x="838200" y="314325"/>
            <a:ext cx="10515600" cy="1325563"/>
          </a:xfrm>
        </p:spPr>
        <p:txBody>
          <a:bodyPr>
            <a:normAutofit/>
          </a:bodyPr>
          <a:lstStyle/>
          <a:p>
            <a:pPr algn="ctr"/>
            <a:r>
              <a:rPr lang="es-ES" sz="4000" b="1" dirty="0">
                <a:solidFill>
                  <a:srgbClr val="018443"/>
                </a:solidFill>
                <a:effectLst/>
                <a:latin typeface="Berlin Sans FB" panose="020E0602020502020306" pitchFamily="34" charset="77"/>
                <a:ea typeface="Calibri" panose="020F0502020204030204" pitchFamily="34" charset="0"/>
              </a:rPr>
              <a:t>¿Qué dicen las Iglesias sobre lo que recibimos en la Santa Cena? </a:t>
            </a:r>
            <a:endParaRPr lang="en-US" sz="4000" b="1" dirty="0">
              <a:solidFill>
                <a:srgbClr val="018443"/>
              </a:solidFill>
              <a:latin typeface="Berlin Sans FB" panose="020E0602020502020306" pitchFamily="34" charset="77"/>
            </a:endParaRPr>
          </a:p>
        </p:txBody>
      </p:sp>
      <p:sp>
        <p:nvSpPr>
          <p:cNvPr id="3" name="Content Placeholder 2">
            <a:extLst>
              <a:ext uri="{FF2B5EF4-FFF2-40B4-BE49-F238E27FC236}">
                <a16:creationId xmlns:a16="http://schemas.microsoft.com/office/drawing/2014/main" id="{B9D7E77E-2123-4845-8C4D-ADDE8FF345D2}"/>
              </a:ext>
            </a:extLst>
          </p:cNvPr>
          <p:cNvSpPr>
            <a:spLocks noGrp="1"/>
          </p:cNvSpPr>
          <p:nvPr>
            <p:ph idx="1"/>
          </p:nvPr>
        </p:nvSpPr>
        <p:spPr>
          <a:xfrm>
            <a:off x="321734" y="2454994"/>
            <a:ext cx="5774266" cy="2432558"/>
          </a:xfrm>
        </p:spPr>
        <p:txBody>
          <a:bodyPr>
            <a:normAutofit/>
          </a:bodyPr>
          <a:lstStyle/>
          <a:p>
            <a:pPr marL="0" indent="0">
              <a:buNone/>
            </a:pPr>
            <a:r>
              <a:rPr lang="es-ES" sz="2500" dirty="0">
                <a:solidFill>
                  <a:srgbClr val="5F3913"/>
                </a:solidFill>
                <a:effectLst/>
                <a:latin typeface="Berlin Sans FB" panose="020E0602020502020306" pitchFamily="34" charset="77"/>
                <a:ea typeface="Calibri" panose="020F0502020204030204" pitchFamily="34" charset="0"/>
              </a:rPr>
              <a:t>¨La Cena del Señor es un acto simbólico de obediencia por el cual los miembros de la iglesia, al participar del pan y del fruto de la vid, conmemoran la muerte del Redentor y anuncian su segunda venida.</a:t>
            </a:r>
            <a:r>
              <a:rPr lang="es-ES" sz="2500" i="1" dirty="0">
                <a:solidFill>
                  <a:srgbClr val="5F3913"/>
                </a:solidFill>
                <a:effectLst/>
                <a:latin typeface="Berlin Sans FB" panose="020E0602020502020306" pitchFamily="34" charset="77"/>
                <a:ea typeface="Calibri" panose="020F0502020204030204" pitchFamily="34" charset="0"/>
              </a:rPr>
              <a:t>¨ </a:t>
            </a:r>
            <a:r>
              <a:rPr lang="es-ES" sz="2500" dirty="0">
                <a:solidFill>
                  <a:srgbClr val="5F3913"/>
                </a:solidFill>
                <a:latin typeface="Berlin Sans FB" panose="020E0602020502020306" pitchFamily="34" charset="77"/>
              </a:rPr>
              <a:t> </a:t>
            </a:r>
          </a:p>
          <a:p>
            <a:pPr marL="0" indent="0" algn="r">
              <a:buNone/>
            </a:pPr>
            <a:r>
              <a:rPr lang="es-ES" sz="2500" dirty="0">
                <a:solidFill>
                  <a:srgbClr val="0563C1"/>
                </a:solidFill>
                <a:effectLst/>
                <a:latin typeface="Calibri" panose="020F0502020204030204" pitchFamily="34" charset="0"/>
                <a:ea typeface="Calibri" panose="020F0502020204030204" pitchFamily="34" charset="0"/>
                <a:hlinkClick r:id="rId2"/>
              </a:rPr>
              <a:t>https://www.ibhw.org/credo/</a:t>
            </a:r>
            <a:r>
              <a:rPr lang="es-ES" sz="2500" dirty="0">
                <a:solidFill>
                  <a:srgbClr val="000000"/>
                </a:solidFill>
                <a:effectLst/>
                <a:latin typeface="Calibri" panose="020F0502020204030204" pitchFamily="34" charset="0"/>
                <a:ea typeface="Calibri" panose="020F0502020204030204" pitchFamily="34" charset="0"/>
              </a:rPr>
              <a:t> </a:t>
            </a:r>
          </a:p>
        </p:txBody>
      </p:sp>
      <p:sp>
        <p:nvSpPr>
          <p:cNvPr id="4" name="TextBox 3">
            <a:extLst>
              <a:ext uri="{FF2B5EF4-FFF2-40B4-BE49-F238E27FC236}">
                <a16:creationId xmlns:a16="http://schemas.microsoft.com/office/drawing/2014/main" id="{209D6D0B-539F-46FB-99FD-16E0FD2D498D}"/>
              </a:ext>
            </a:extLst>
          </p:cNvPr>
          <p:cNvSpPr txBox="1"/>
          <p:nvPr/>
        </p:nvSpPr>
        <p:spPr>
          <a:xfrm>
            <a:off x="321734" y="1894242"/>
            <a:ext cx="5774266" cy="553998"/>
          </a:xfrm>
          <a:prstGeom prst="rect">
            <a:avLst/>
          </a:prstGeom>
          <a:noFill/>
        </p:spPr>
        <p:txBody>
          <a:bodyPr wrap="square" rtlCol="0">
            <a:spAutoFit/>
          </a:bodyPr>
          <a:lstStyle/>
          <a:p>
            <a:pPr algn="ctr"/>
            <a:r>
              <a:rPr lang="es-419" sz="3000" b="1" u="sng" dirty="0">
                <a:solidFill>
                  <a:srgbClr val="5F3913"/>
                </a:solidFill>
                <a:latin typeface="Berlin Sans FB" panose="020E0602020502020306" pitchFamily="34" charset="0"/>
              </a:rPr>
              <a:t>Iglesia Protestantes (Bautista)</a:t>
            </a:r>
            <a:endParaRPr lang="en-US" sz="3000" b="1" u="sng" dirty="0">
              <a:solidFill>
                <a:srgbClr val="5F3913"/>
              </a:solidFill>
              <a:latin typeface="Berlin Sans FB" panose="020E0602020502020306" pitchFamily="34" charset="0"/>
            </a:endParaRPr>
          </a:p>
        </p:txBody>
      </p:sp>
      <p:sp>
        <p:nvSpPr>
          <p:cNvPr id="5" name="TextBox 4">
            <a:extLst>
              <a:ext uri="{FF2B5EF4-FFF2-40B4-BE49-F238E27FC236}">
                <a16:creationId xmlns:a16="http://schemas.microsoft.com/office/drawing/2014/main" id="{FE05367B-A2FE-437A-9739-50F788B769C2}"/>
              </a:ext>
            </a:extLst>
          </p:cNvPr>
          <p:cNvSpPr txBox="1"/>
          <p:nvPr/>
        </p:nvSpPr>
        <p:spPr>
          <a:xfrm>
            <a:off x="6764866" y="1894242"/>
            <a:ext cx="4588933" cy="553998"/>
          </a:xfrm>
          <a:prstGeom prst="rect">
            <a:avLst/>
          </a:prstGeom>
          <a:noFill/>
        </p:spPr>
        <p:txBody>
          <a:bodyPr wrap="square" rtlCol="0">
            <a:spAutoFit/>
          </a:bodyPr>
          <a:lstStyle/>
          <a:p>
            <a:pPr algn="ctr"/>
            <a:r>
              <a:rPr lang="es-419" sz="3000" b="1" u="sng" dirty="0">
                <a:solidFill>
                  <a:srgbClr val="5F3913"/>
                </a:solidFill>
                <a:latin typeface="Berlin Sans FB" panose="020E0602020502020306" pitchFamily="34" charset="0"/>
              </a:rPr>
              <a:t>Academia Cristo</a:t>
            </a:r>
            <a:endParaRPr lang="en-US" sz="3000" b="1" u="sng" dirty="0">
              <a:solidFill>
                <a:srgbClr val="5F3913"/>
              </a:solidFill>
              <a:latin typeface="Berlin Sans FB" panose="020E0602020502020306" pitchFamily="34" charset="0"/>
            </a:endParaRPr>
          </a:p>
        </p:txBody>
      </p:sp>
      <p:sp>
        <p:nvSpPr>
          <p:cNvPr id="6" name="TextBox 5">
            <a:extLst>
              <a:ext uri="{FF2B5EF4-FFF2-40B4-BE49-F238E27FC236}">
                <a16:creationId xmlns:a16="http://schemas.microsoft.com/office/drawing/2014/main" id="{0222B521-B188-4B92-A1AF-3FFE545902AA}"/>
              </a:ext>
            </a:extLst>
          </p:cNvPr>
          <p:cNvSpPr txBox="1"/>
          <p:nvPr/>
        </p:nvSpPr>
        <p:spPr>
          <a:xfrm>
            <a:off x="6358464" y="2454994"/>
            <a:ext cx="5401736" cy="3575338"/>
          </a:xfrm>
          <a:prstGeom prst="rect">
            <a:avLst/>
          </a:prstGeom>
          <a:noFill/>
        </p:spPr>
        <p:txBody>
          <a:bodyPr wrap="square" rtlCol="0">
            <a:spAutoFit/>
          </a:bodyPr>
          <a:lstStyle/>
          <a:p>
            <a:pPr>
              <a:lnSpc>
                <a:spcPct val="80000"/>
              </a:lnSpc>
            </a:pPr>
            <a:r>
              <a:rPr lang="es-ES" sz="2500" dirty="0">
                <a:solidFill>
                  <a:srgbClr val="5F3913"/>
                </a:solidFill>
                <a:latin typeface="Berlin Sans FB" panose="020E0602020502020306" pitchFamily="34" charset="77"/>
              </a:rPr>
              <a:t>¨Creemos que todos los que participan del Sacramento de la Cena del Señor reciben el verdadero cuerpo y sangre de Cristo con el pan y el vino…  En cuanto participamos de este cuerpo y sangre, dado y derramada por nosotros, recibimos por fe el consuelo y seguridad de que nuestros pecados son realmente perdonados. ¨ - ¨En Esto Creemos¨</a:t>
            </a:r>
            <a:r>
              <a:rPr lang="en-US" sz="2500" dirty="0">
                <a:solidFill>
                  <a:srgbClr val="5F3913"/>
                </a:solidFill>
                <a:latin typeface="Berlin Sans FB" panose="020E0602020502020306" pitchFamily="34" charset="77"/>
              </a:rPr>
              <a:t> </a:t>
            </a:r>
            <a:endParaRPr lang="es-ES" sz="2500" dirty="0">
              <a:solidFill>
                <a:srgbClr val="5F3913"/>
              </a:solidFill>
              <a:latin typeface="Berlin Sans FB" panose="020E0602020502020306" pitchFamily="34" charset="77"/>
            </a:endParaRPr>
          </a:p>
          <a:p>
            <a:pPr lvl="0" algn="r">
              <a:lnSpc>
                <a:spcPct val="90000"/>
              </a:lnSpc>
              <a:spcBef>
                <a:spcPts val="1000"/>
              </a:spcBef>
              <a:buClrTx/>
              <a:defRPr/>
            </a:pPr>
            <a:r>
              <a:rPr lang="es-ES" sz="2000" dirty="0">
                <a:latin typeface="Berlin Sans FB" panose="020E0602020502020306" pitchFamily="34" charset="77"/>
                <a:hlinkClick r:id="rId3"/>
              </a:rPr>
              <a:t>www.academiacristo.com</a:t>
            </a:r>
            <a:r>
              <a:rPr lang="es-ES" sz="2000" dirty="0">
                <a:latin typeface="Berlin Sans FB" panose="020E0602020502020306" pitchFamily="34" charset="77"/>
              </a:rPr>
              <a:t> </a:t>
            </a:r>
            <a:endParaRPr lang="en-US" sz="2000" dirty="0">
              <a:solidFill>
                <a:srgbClr val="018443"/>
              </a:solidFill>
              <a:latin typeface="Berlin Sans FB" panose="020E0602020502020306" pitchFamily="34" charset="77"/>
            </a:endParaRPr>
          </a:p>
        </p:txBody>
      </p:sp>
      <p:cxnSp>
        <p:nvCxnSpPr>
          <p:cNvPr id="7" name="Google Shape;96;p2">
            <a:extLst>
              <a:ext uri="{FF2B5EF4-FFF2-40B4-BE49-F238E27FC236}">
                <a16:creationId xmlns:a16="http://schemas.microsoft.com/office/drawing/2014/main" id="{7F48382A-C83E-A48E-9B69-BAEACA73F1C3}"/>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pic>
        <p:nvPicPr>
          <p:cNvPr id="8" name="Picture 7" descr="Screen Clipping">
            <a:extLst>
              <a:ext uri="{FF2B5EF4-FFF2-40B4-BE49-F238E27FC236}">
                <a16:creationId xmlns:a16="http://schemas.microsoft.com/office/drawing/2014/main" id="{5C9DFFFA-0F51-0812-1F44-7B9A6F7A92F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Tree>
    <p:extLst>
      <p:ext uri="{BB962C8B-B14F-4D97-AF65-F5344CB8AC3E}">
        <p14:creationId xmlns:p14="http://schemas.microsoft.com/office/powerpoint/2010/main" val="3644054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984632" y="495992"/>
            <a:ext cx="10222731" cy="1323439"/>
          </a:xfrm>
          <a:prstGeom prst="rect">
            <a:avLst/>
          </a:prstGeom>
          <a:noFill/>
        </p:spPr>
        <p:txBody>
          <a:bodyPr wrap="square" rtlCol="0">
            <a:spAutoFit/>
          </a:bodyPr>
          <a:lstStyle/>
          <a:p>
            <a:pPr marR="0" lvl="0" algn="ctr">
              <a:spcBef>
                <a:spcPts val="0"/>
              </a:spcBef>
              <a:spcAft>
                <a:spcPts val="0"/>
              </a:spcAft>
            </a:pPr>
            <a:r>
              <a:rPr lang="es-ES" sz="4000" b="1" dirty="0">
                <a:solidFill>
                  <a:srgbClr val="018443"/>
                </a:solidFill>
                <a:effectLst/>
                <a:latin typeface="Berlin Sans FB" panose="020E0602020502020306" pitchFamily="34" charset="77"/>
                <a:ea typeface="Calibri" panose="020F0502020204030204" pitchFamily="34" charset="0"/>
              </a:rPr>
              <a:t>¿Qué declaración describe mejor lo que dice la Biblia? </a:t>
            </a:r>
            <a:endParaRPr lang="en-US" sz="4000" b="1" dirty="0">
              <a:solidFill>
                <a:srgbClr val="018443"/>
              </a:solidFill>
              <a:effectLst/>
              <a:latin typeface="Berlin Sans FB" panose="020E0602020502020306" pitchFamily="34" charset="77"/>
              <a:ea typeface="Calibri" panose="020F0502020204030204" pitchFamily="34" charset="0"/>
            </a:endParaRPr>
          </a:p>
        </p:txBody>
      </p:sp>
      <p:sp>
        <p:nvSpPr>
          <p:cNvPr id="4" name="TextBox 3"/>
          <p:cNvSpPr txBox="1"/>
          <p:nvPr/>
        </p:nvSpPr>
        <p:spPr>
          <a:xfrm>
            <a:off x="770168" y="2114691"/>
            <a:ext cx="10942220" cy="4247317"/>
          </a:xfrm>
          <a:prstGeom prst="rect">
            <a:avLst/>
          </a:prstGeom>
          <a:noFill/>
        </p:spPr>
        <p:txBody>
          <a:bodyPr wrap="square" rtlCol="0">
            <a:spAutoFit/>
          </a:bodyPr>
          <a:lstStyle/>
          <a:p>
            <a:r>
              <a:rPr lang="es-ES" sz="3000" dirty="0">
                <a:solidFill>
                  <a:srgbClr val="5F3913"/>
                </a:solidFill>
                <a:latin typeface="Berlin Sans FB" panose="020E0602020502020306" pitchFamily="34" charset="77"/>
              </a:rPr>
              <a:t>En Academia Cristo creemos que, con base en los versículos que estudiamos y otros, en la Cena del Señor recibimos cuatro cosas: </a:t>
            </a:r>
          </a:p>
          <a:p>
            <a:endParaRPr lang="es-ES" sz="3000" dirty="0">
              <a:solidFill>
                <a:srgbClr val="5F3913"/>
              </a:solidFill>
              <a:latin typeface="Berlin Sans FB" panose="020E0602020502020306" pitchFamily="34" charset="77"/>
            </a:endParaRPr>
          </a:p>
          <a:p>
            <a:pPr marL="457200" indent="-457200">
              <a:buFont typeface="Arial" panose="020B0604020202020204" pitchFamily="34" charset="0"/>
              <a:buChar char="•"/>
            </a:pPr>
            <a:r>
              <a:rPr lang="es-ES" sz="3000" dirty="0">
                <a:solidFill>
                  <a:srgbClr val="5F3913"/>
                </a:solidFill>
                <a:latin typeface="Berlin Sans FB" panose="020E0602020502020306" pitchFamily="34" charset="77"/>
              </a:rPr>
              <a:t>Pan y vino, junto con el verdadero cuerpo y la sangre de Cristo. </a:t>
            </a:r>
          </a:p>
          <a:p>
            <a:endParaRPr lang="es-ES" sz="3000" dirty="0">
              <a:solidFill>
                <a:srgbClr val="5F3913"/>
              </a:solidFill>
              <a:latin typeface="Berlin Sans FB" panose="020E0602020502020306" pitchFamily="34" charset="77"/>
            </a:endParaRPr>
          </a:p>
          <a:p>
            <a:r>
              <a:rPr lang="es-ES" sz="3000" dirty="0">
                <a:solidFill>
                  <a:srgbClr val="5F3913"/>
                </a:solidFill>
                <a:latin typeface="Berlin Sans FB" panose="020E0602020502020306" pitchFamily="34" charset="77"/>
              </a:rPr>
              <a:t>Aunque no podemos verlos ni saborearlos, creemos que están ahí porque Cristo así lo dijo. También creemos que es poderoso porque comparte con nosotros las buenas nuevas del perdón de los pecados.</a:t>
            </a:r>
            <a:endParaRPr lang="en-US" sz="3000" dirty="0">
              <a:solidFill>
                <a:srgbClr val="5F3913"/>
              </a:solidFill>
              <a:latin typeface="Berlin Sans FB" panose="020E0602020502020306" pitchFamily="34" charset="77"/>
            </a:endParaRPr>
          </a:p>
          <a:p>
            <a:pPr marL="971550" lvl="1" indent="-514350">
              <a:buFont typeface="+mj-lt"/>
              <a:buAutoNum type="arabicPeriod"/>
            </a:pPr>
            <a:endParaRPr lang="en-US" sz="3000" dirty="0">
              <a:solidFill>
                <a:srgbClr val="5F3913"/>
              </a:solidFill>
              <a:latin typeface="Berlin Sans FB" panose="020E0602020502020306" pitchFamily="34" charset="77"/>
            </a:endParaRPr>
          </a:p>
        </p:txBody>
      </p:sp>
      <p:cxnSp>
        <p:nvCxnSpPr>
          <p:cNvPr id="3" name="Google Shape;96;p2">
            <a:extLst>
              <a:ext uri="{FF2B5EF4-FFF2-40B4-BE49-F238E27FC236}">
                <a16:creationId xmlns:a16="http://schemas.microsoft.com/office/drawing/2014/main" id="{66F5E160-245A-3180-88A0-12D94DAFDA5F}"/>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Tree>
    <p:extLst>
      <p:ext uri="{BB962C8B-B14F-4D97-AF65-F5344CB8AC3E}">
        <p14:creationId xmlns:p14="http://schemas.microsoft.com/office/powerpoint/2010/main" val="2132991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4" name="TextBox 3"/>
          <p:cNvSpPr txBox="1"/>
          <p:nvPr/>
        </p:nvSpPr>
        <p:spPr>
          <a:xfrm>
            <a:off x="1103991" y="2575869"/>
            <a:ext cx="9984016" cy="3539430"/>
          </a:xfrm>
          <a:prstGeom prst="rect">
            <a:avLst/>
          </a:prstGeom>
          <a:noFill/>
        </p:spPr>
        <p:txBody>
          <a:bodyPr wrap="square" rtlCol="0">
            <a:spAutoFit/>
          </a:bodyPr>
          <a:lstStyle/>
          <a:p>
            <a:pPr marL="342900" indent="-342900">
              <a:buFont typeface="Arial" panose="020B0604020202020204" pitchFamily="34" charset="0"/>
              <a:buChar char="•"/>
            </a:pPr>
            <a:r>
              <a:rPr lang="es-ES" sz="3200" dirty="0">
                <a:solidFill>
                  <a:srgbClr val="5F3913"/>
                </a:solidFill>
                <a:latin typeface="Berlin Sans FB" panose="020E0602020502020306" pitchFamily="34" charset="77"/>
              </a:rPr>
              <a:t>Lutero y Zwinglio no pudieron ponerse de acuerdo en lo que respecta a la Cena del Señor.</a:t>
            </a:r>
          </a:p>
          <a:p>
            <a:pPr marL="800100" lvl="1" indent="-342900">
              <a:buFont typeface="Arial" panose="020B0604020202020204" pitchFamily="34" charset="0"/>
              <a:buChar char="•"/>
            </a:pPr>
            <a:endParaRPr lang="es-ES" sz="3200" dirty="0">
              <a:solidFill>
                <a:srgbClr val="5F3913"/>
              </a:solidFill>
              <a:latin typeface="Berlin Sans FB" panose="020E0602020502020306" pitchFamily="34" charset="77"/>
            </a:endParaRPr>
          </a:p>
          <a:p>
            <a:pPr marL="342900" indent="-342900">
              <a:buFont typeface="Arial" panose="020B0604020202020204" pitchFamily="34" charset="0"/>
              <a:buChar char="•"/>
            </a:pPr>
            <a:r>
              <a:rPr lang="es-ES" sz="3200" dirty="0">
                <a:solidFill>
                  <a:srgbClr val="5F3913"/>
                </a:solidFill>
                <a:latin typeface="Berlin Sans FB" panose="020E0602020502020306" pitchFamily="34" charset="77"/>
              </a:rPr>
              <a:t>Lutero enfatizó las palabras de Cristo: “Esto es mi cuerpo; esto es mi sangre”, y enseñó que el cuerpo y la sangre de Cristo están verdaderamente presentes con el pan y el vino.</a:t>
            </a:r>
            <a:endParaRPr lang="en-US" sz="3200" dirty="0">
              <a:solidFill>
                <a:srgbClr val="5F3913"/>
              </a:solidFill>
              <a:latin typeface="Berlin Sans FB" panose="020E0602020502020306" pitchFamily="34" charset="77"/>
            </a:endParaRPr>
          </a:p>
        </p:txBody>
      </p:sp>
      <p:sp>
        <p:nvSpPr>
          <p:cNvPr id="3" name="TextBox 2">
            <a:extLst>
              <a:ext uri="{FF2B5EF4-FFF2-40B4-BE49-F238E27FC236}">
                <a16:creationId xmlns:a16="http://schemas.microsoft.com/office/drawing/2014/main" id="{935F63B9-1AD8-2FA2-93CB-2FB0568B4E18}"/>
              </a:ext>
            </a:extLst>
          </p:cNvPr>
          <p:cNvSpPr txBox="1"/>
          <p:nvPr/>
        </p:nvSpPr>
        <p:spPr>
          <a:xfrm>
            <a:off x="1042306" y="264068"/>
            <a:ext cx="10107385" cy="1938992"/>
          </a:xfrm>
          <a:prstGeom prst="rect">
            <a:avLst/>
          </a:prstGeom>
          <a:noFill/>
        </p:spPr>
        <p:txBody>
          <a:bodyPr wrap="square" rtlCol="0">
            <a:spAutoFit/>
          </a:bodyPr>
          <a:lstStyle/>
          <a:p>
            <a:pPr marR="0" lvl="1" algn="ctr">
              <a:spcBef>
                <a:spcPts val="0"/>
              </a:spcBef>
              <a:spcAft>
                <a:spcPts val="0"/>
              </a:spcAft>
            </a:pPr>
            <a:r>
              <a:rPr lang="es-ES" sz="4000" b="1" dirty="0">
                <a:solidFill>
                  <a:srgbClr val="018443"/>
                </a:solidFill>
                <a:effectLst/>
                <a:latin typeface="Berlin Sans FB" panose="020E0602020502020306" pitchFamily="34" charset="77"/>
                <a:ea typeface="Calibri" panose="020F0502020204030204" pitchFamily="34" charset="0"/>
              </a:rPr>
              <a:t>Cuando Lutero y </a:t>
            </a:r>
            <a:r>
              <a:rPr lang="es-ES" sz="4000" b="1" dirty="0" err="1">
                <a:solidFill>
                  <a:srgbClr val="018443"/>
                </a:solidFill>
                <a:effectLst/>
                <a:latin typeface="Berlin Sans FB" panose="020E0602020502020306" pitchFamily="34" charset="77"/>
                <a:ea typeface="Calibri" panose="020F0502020204030204" pitchFamily="34" charset="0"/>
              </a:rPr>
              <a:t>Zwinglio</a:t>
            </a:r>
            <a:r>
              <a:rPr lang="es-ES" sz="4000" b="1" dirty="0">
                <a:solidFill>
                  <a:srgbClr val="018443"/>
                </a:solidFill>
                <a:effectLst/>
                <a:latin typeface="Berlin Sans FB" panose="020E0602020502020306" pitchFamily="34" charset="77"/>
                <a:ea typeface="Calibri" panose="020F0502020204030204" pitchFamily="34" charset="0"/>
              </a:rPr>
              <a:t> se reunieron, ¿en qué enseñanza no estuvieron de acuerdo? ¿Por qué?</a:t>
            </a:r>
            <a:endParaRPr lang="en-US" sz="4000" b="1" dirty="0">
              <a:solidFill>
                <a:srgbClr val="018443"/>
              </a:solidFill>
              <a:effectLst/>
              <a:latin typeface="Berlin Sans FB" panose="020E0602020502020306" pitchFamily="34" charset="77"/>
              <a:ea typeface="Calibri" panose="020F0502020204030204" pitchFamily="34" charset="0"/>
            </a:endParaRPr>
          </a:p>
        </p:txBody>
      </p:sp>
      <p:cxnSp>
        <p:nvCxnSpPr>
          <p:cNvPr id="2" name="Google Shape;96;p2">
            <a:extLst>
              <a:ext uri="{FF2B5EF4-FFF2-40B4-BE49-F238E27FC236}">
                <a16:creationId xmlns:a16="http://schemas.microsoft.com/office/drawing/2014/main" id="{4A11586F-F759-246E-98A7-F45261B7B80F}"/>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Tree>
    <p:extLst>
      <p:ext uri="{BB962C8B-B14F-4D97-AF65-F5344CB8AC3E}">
        <p14:creationId xmlns:p14="http://schemas.microsoft.com/office/powerpoint/2010/main" val="418475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4" name="TextBox 3"/>
          <p:cNvSpPr txBox="1"/>
          <p:nvPr/>
        </p:nvSpPr>
        <p:spPr>
          <a:xfrm>
            <a:off x="1103989" y="2502082"/>
            <a:ext cx="9984016" cy="3539430"/>
          </a:xfrm>
          <a:prstGeom prst="rect">
            <a:avLst/>
          </a:prstGeom>
          <a:noFill/>
        </p:spPr>
        <p:txBody>
          <a:bodyPr wrap="square" rtlCol="0">
            <a:spAutoFit/>
          </a:bodyPr>
          <a:lstStyle/>
          <a:p>
            <a:pPr marL="342900" indent="-342900">
              <a:buFont typeface="Arial" panose="020B0604020202020204" pitchFamily="34" charset="0"/>
              <a:buChar char="•"/>
            </a:pPr>
            <a:r>
              <a:rPr lang="es-ES" sz="3200" dirty="0">
                <a:solidFill>
                  <a:srgbClr val="5F3913"/>
                </a:solidFill>
                <a:latin typeface="Berlin Sans FB" panose="020E0602020502020306" pitchFamily="34" charset="77"/>
              </a:rPr>
              <a:t>Zwinglio interpretó esas mismas palabras de Cristo figurativamente o simbólicamente. </a:t>
            </a:r>
          </a:p>
          <a:p>
            <a:pPr marL="342900" indent="-342900">
              <a:buFont typeface="Arial" panose="020B0604020202020204" pitchFamily="34" charset="0"/>
              <a:buChar char="•"/>
            </a:pPr>
            <a:endParaRPr lang="es-ES" sz="3200" dirty="0">
              <a:solidFill>
                <a:srgbClr val="5F3913"/>
              </a:solidFill>
              <a:latin typeface="Berlin Sans FB" panose="020E0602020502020306" pitchFamily="34" charset="77"/>
            </a:endParaRPr>
          </a:p>
          <a:p>
            <a:pPr marL="342900" indent="-342900">
              <a:buFont typeface="Arial" panose="020B0604020202020204" pitchFamily="34" charset="0"/>
              <a:buChar char="•"/>
            </a:pPr>
            <a:r>
              <a:rPr lang="es-ES" sz="3200" dirty="0">
                <a:solidFill>
                  <a:srgbClr val="5F3913"/>
                </a:solidFill>
                <a:latin typeface="Berlin Sans FB" panose="020E0602020502020306" pitchFamily="34" charset="77"/>
              </a:rPr>
              <a:t>Razonó que el cuerpo de Cristo había ascendido al cielo y estaba a la diestra de Dios, por lo que no podía estar realmente presente en la Cena del Señor en todo el mundo.</a:t>
            </a:r>
            <a:endParaRPr lang="en-US" sz="3200" dirty="0">
              <a:solidFill>
                <a:srgbClr val="5F3913"/>
              </a:solidFill>
              <a:latin typeface="Berlin Sans FB" panose="020E0602020502020306" pitchFamily="34" charset="77"/>
            </a:endParaRPr>
          </a:p>
        </p:txBody>
      </p:sp>
      <p:sp>
        <p:nvSpPr>
          <p:cNvPr id="3" name="TextBox 2">
            <a:extLst>
              <a:ext uri="{FF2B5EF4-FFF2-40B4-BE49-F238E27FC236}">
                <a16:creationId xmlns:a16="http://schemas.microsoft.com/office/drawing/2014/main" id="{935F63B9-1AD8-2FA2-93CB-2FB0568B4E18}"/>
              </a:ext>
            </a:extLst>
          </p:cNvPr>
          <p:cNvSpPr txBox="1"/>
          <p:nvPr/>
        </p:nvSpPr>
        <p:spPr>
          <a:xfrm>
            <a:off x="1042305" y="212120"/>
            <a:ext cx="10107385" cy="1938992"/>
          </a:xfrm>
          <a:prstGeom prst="rect">
            <a:avLst/>
          </a:prstGeom>
          <a:noFill/>
        </p:spPr>
        <p:txBody>
          <a:bodyPr wrap="square" rtlCol="0">
            <a:spAutoFit/>
          </a:bodyPr>
          <a:lstStyle/>
          <a:p>
            <a:pPr marR="0" lvl="1" algn="ctr">
              <a:spcBef>
                <a:spcPts val="0"/>
              </a:spcBef>
              <a:spcAft>
                <a:spcPts val="0"/>
              </a:spcAft>
            </a:pPr>
            <a:r>
              <a:rPr lang="es-ES" sz="4000" b="1" dirty="0">
                <a:solidFill>
                  <a:srgbClr val="018443"/>
                </a:solidFill>
                <a:effectLst/>
                <a:latin typeface="Berlin Sans FB" panose="020E0602020502020306" pitchFamily="34" charset="77"/>
                <a:ea typeface="Calibri" panose="020F0502020204030204" pitchFamily="34" charset="0"/>
              </a:rPr>
              <a:t>Cuando Lutero y </a:t>
            </a:r>
            <a:r>
              <a:rPr lang="es-ES" sz="4000" b="1" dirty="0" err="1">
                <a:solidFill>
                  <a:srgbClr val="018443"/>
                </a:solidFill>
                <a:effectLst/>
                <a:latin typeface="Berlin Sans FB" panose="020E0602020502020306" pitchFamily="34" charset="77"/>
                <a:ea typeface="Calibri" panose="020F0502020204030204" pitchFamily="34" charset="0"/>
              </a:rPr>
              <a:t>Zwinglio</a:t>
            </a:r>
            <a:r>
              <a:rPr lang="es-ES" sz="4000" b="1" dirty="0">
                <a:solidFill>
                  <a:srgbClr val="018443"/>
                </a:solidFill>
                <a:effectLst/>
                <a:latin typeface="Berlin Sans FB" panose="020E0602020502020306" pitchFamily="34" charset="77"/>
                <a:ea typeface="Calibri" panose="020F0502020204030204" pitchFamily="34" charset="0"/>
              </a:rPr>
              <a:t> se reunieron, ¿en qué enseñanza no estuvieron de acuerdo? ¿Por qué?</a:t>
            </a:r>
            <a:endParaRPr lang="en-US" sz="4000" b="1" dirty="0">
              <a:solidFill>
                <a:srgbClr val="018443"/>
              </a:solidFill>
              <a:effectLst/>
              <a:latin typeface="Berlin Sans FB" panose="020E0602020502020306" pitchFamily="34" charset="77"/>
              <a:ea typeface="Calibri" panose="020F0502020204030204" pitchFamily="34" charset="0"/>
            </a:endParaRPr>
          </a:p>
        </p:txBody>
      </p:sp>
      <p:cxnSp>
        <p:nvCxnSpPr>
          <p:cNvPr id="2" name="Google Shape;96;p2">
            <a:extLst>
              <a:ext uri="{FF2B5EF4-FFF2-40B4-BE49-F238E27FC236}">
                <a16:creationId xmlns:a16="http://schemas.microsoft.com/office/drawing/2014/main" id="{F3805335-069A-6B20-08A5-81CB39E2D854}"/>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Tree>
    <p:extLst>
      <p:ext uri="{BB962C8B-B14F-4D97-AF65-F5344CB8AC3E}">
        <p14:creationId xmlns:p14="http://schemas.microsoft.com/office/powerpoint/2010/main" val="424859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4" name="TextBox 3"/>
          <p:cNvSpPr txBox="1"/>
          <p:nvPr/>
        </p:nvSpPr>
        <p:spPr>
          <a:xfrm>
            <a:off x="1103990" y="2715404"/>
            <a:ext cx="9984016" cy="3539430"/>
          </a:xfrm>
          <a:prstGeom prst="rect">
            <a:avLst/>
          </a:prstGeom>
          <a:noFill/>
        </p:spPr>
        <p:txBody>
          <a:bodyPr wrap="square" rtlCol="0">
            <a:spAutoFit/>
          </a:bodyPr>
          <a:lstStyle/>
          <a:p>
            <a:pPr marL="342900" indent="-342900">
              <a:buFont typeface="Arial" panose="020B0604020202020204" pitchFamily="34" charset="0"/>
              <a:buChar char="•"/>
            </a:pPr>
            <a:r>
              <a:rPr lang="es-ES" sz="3200" dirty="0">
                <a:solidFill>
                  <a:srgbClr val="5F3913"/>
                </a:solidFill>
                <a:latin typeface="Berlin Sans FB" panose="020E0602020502020306" pitchFamily="34" charset="77"/>
              </a:rPr>
              <a:t>Para Lutero, esto no era un problema, porque como Dios, nada es imposible para Cristo.</a:t>
            </a:r>
          </a:p>
          <a:p>
            <a:pPr marL="342900" indent="-342900">
              <a:buFont typeface="Arial" panose="020B0604020202020204" pitchFamily="34" charset="0"/>
              <a:buChar char="•"/>
            </a:pPr>
            <a:endParaRPr lang="es-ES" sz="3200" dirty="0">
              <a:solidFill>
                <a:srgbClr val="5F3913"/>
              </a:solidFill>
              <a:latin typeface="Berlin Sans FB" panose="020E0602020502020306" pitchFamily="34" charset="77"/>
            </a:endParaRPr>
          </a:p>
          <a:p>
            <a:pPr marL="342900" indent="-342900">
              <a:buFont typeface="Arial" panose="020B0604020202020204" pitchFamily="34" charset="0"/>
              <a:buChar char="•"/>
            </a:pPr>
            <a:r>
              <a:rPr lang="es-ES" sz="3200" dirty="0">
                <a:solidFill>
                  <a:srgbClr val="5F3913"/>
                </a:solidFill>
                <a:latin typeface="Berlin Sans FB" panose="020E0602020502020306" pitchFamily="34" charset="77"/>
              </a:rPr>
              <a:t>En cambio, Zwinglio enfatizó las palabras de Cristo “hagan esto en memoria mía” para enseñar que el pan y el vino eran simplemente recordatorios del sacrificio de Cristo.</a:t>
            </a:r>
          </a:p>
        </p:txBody>
      </p:sp>
      <p:sp>
        <p:nvSpPr>
          <p:cNvPr id="3" name="TextBox 2">
            <a:extLst>
              <a:ext uri="{FF2B5EF4-FFF2-40B4-BE49-F238E27FC236}">
                <a16:creationId xmlns:a16="http://schemas.microsoft.com/office/drawing/2014/main" id="{935F63B9-1AD8-2FA2-93CB-2FB0568B4E18}"/>
              </a:ext>
            </a:extLst>
          </p:cNvPr>
          <p:cNvSpPr txBox="1"/>
          <p:nvPr/>
        </p:nvSpPr>
        <p:spPr>
          <a:xfrm>
            <a:off x="1042306" y="543138"/>
            <a:ext cx="10107385" cy="1938992"/>
          </a:xfrm>
          <a:prstGeom prst="rect">
            <a:avLst/>
          </a:prstGeom>
          <a:noFill/>
        </p:spPr>
        <p:txBody>
          <a:bodyPr wrap="square" rtlCol="0">
            <a:spAutoFit/>
          </a:bodyPr>
          <a:lstStyle/>
          <a:p>
            <a:pPr marR="0" lvl="1" algn="ctr">
              <a:spcBef>
                <a:spcPts val="0"/>
              </a:spcBef>
              <a:spcAft>
                <a:spcPts val="0"/>
              </a:spcAft>
            </a:pPr>
            <a:r>
              <a:rPr lang="es-ES" sz="4000" b="1" dirty="0">
                <a:solidFill>
                  <a:srgbClr val="018443"/>
                </a:solidFill>
                <a:effectLst/>
                <a:latin typeface="Berlin Sans FB" panose="020E0602020502020306" pitchFamily="34" charset="77"/>
                <a:ea typeface="Calibri" panose="020F0502020204030204" pitchFamily="34" charset="0"/>
              </a:rPr>
              <a:t>Cuando Lutero y </a:t>
            </a:r>
            <a:r>
              <a:rPr lang="es-ES" sz="4000" b="1" dirty="0" err="1">
                <a:solidFill>
                  <a:srgbClr val="018443"/>
                </a:solidFill>
                <a:effectLst/>
                <a:latin typeface="Berlin Sans FB" panose="020E0602020502020306" pitchFamily="34" charset="77"/>
                <a:ea typeface="Calibri" panose="020F0502020204030204" pitchFamily="34" charset="0"/>
              </a:rPr>
              <a:t>Zwinglio</a:t>
            </a:r>
            <a:r>
              <a:rPr lang="es-ES" sz="4000" b="1" dirty="0">
                <a:solidFill>
                  <a:srgbClr val="018443"/>
                </a:solidFill>
                <a:effectLst/>
                <a:latin typeface="Berlin Sans FB" panose="020E0602020502020306" pitchFamily="34" charset="77"/>
                <a:ea typeface="Calibri" panose="020F0502020204030204" pitchFamily="34" charset="0"/>
              </a:rPr>
              <a:t> se reunieron, ¿en qué enseñanza no estuvieron de acuerdo? ¿Por qué?</a:t>
            </a:r>
            <a:endParaRPr lang="en-US" sz="4000" b="1" dirty="0">
              <a:solidFill>
                <a:srgbClr val="018443"/>
              </a:solidFill>
              <a:effectLst/>
              <a:latin typeface="Berlin Sans FB" panose="020E0602020502020306" pitchFamily="34" charset="77"/>
              <a:ea typeface="Calibri" panose="020F0502020204030204" pitchFamily="34" charset="0"/>
            </a:endParaRPr>
          </a:p>
        </p:txBody>
      </p:sp>
      <p:cxnSp>
        <p:nvCxnSpPr>
          <p:cNvPr id="2" name="Google Shape;96;p2">
            <a:extLst>
              <a:ext uri="{FF2B5EF4-FFF2-40B4-BE49-F238E27FC236}">
                <a16:creationId xmlns:a16="http://schemas.microsoft.com/office/drawing/2014/main" id="{F3805335-069A-6B20-08A5-81CB39E2D854}"/>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Tree>
    <p:extLst>
      <p:ext uri="{BB962C8B-B14F-4D97-AF65-F5344CB8AC3E}">
        <p14:creationId xmlns:p14="http://schemas.microsoft.com/office/powerpoint/2010/main" val="1566662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16227"/>
            <a:ext cx="12192000" cy="769441"/>
          </a:xfrm>
          <a:prstGeom prst="rect">
            <a:avLst/>
          </a:prstGeom>
          <a:noFill/>
        </p:spPr>
        <p:txBody>
          <a:bodyPr wrap="square" rtlCol="0">
            <a:spAutoFit/>
          </a:bodyPr>
          <a:lstStyle/>
          <a:p>
            <a:pPr algn="ctr"/>
            <a:r>
              <a:rPr lang="es-CO" sz="4400" dirty="0">
                <a:solidFill>
                  <a:srgbClr val="018443"/>
                </a:solidFill>
                <a:latin typeface="Berlin Sans FB Demi" panose="020E0802020502020306" pitchFamily="34" charset="0"/>
              </a:rPr>
              <a:t>Identificación Espiritual </a:t>
            </a:r>
            <a:r>
              <a:rPr lang="en-US" sz="4400" dirty="0">
                <a:solidFill>
                  <a:srgbClr val="018443"/>
                </a:solidFill>
                <a:latin typeface="Berlin Sans FB Demi" panose="020E0802020502020306" pitchFamily="34" charset="0"/>
              </a:rPr>
              <a:t>– 6/10</a:t>
            </a:r>
            <a:endParaRPr lang="es-CO" sz="4400" dirty="0">
              <a:solidFill>
                <a:srgbClr val="018443"/>
              </a:solidFill>
              <a:latin typeface="Berlin Sans FB Demi" panose="020E0802020502020306" pitchFamily="34" charset="0"/>
            </a:endParaRPr>
          </a:p>
        </p:txBody>
      </p:sp>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15" name="TextBox 14"/>
          <p:cNvSpPr txBox="1"/>
          <p:nvPr/>
        </p:nvSpPr>
        <p:spPr>
          <a:xfrm>
            <a:off x="2025205" y="3429000"/>
            <a:ext cx="8141590" cy="707886"/>
          </a:xfrm>
          <a:prstGeom prst="rect">
            <a:avLst/>
          </a:prstGeom>
          <a:solidFill>
            <a:srgbClr val="E6E6E6"/>
          </a:solidFill>
        </p:spPr>
        <p:txBody>
          <a:bodyPr wrap="square" rtlCol="0">
            <a:spAutoFit/>
          </a:bodyPr>
          <a:lstStyle/>
          <a:p>
            <a:pPr algn="ctr"/>
            <a:r>
              <a:rPr lang="es-CO" sz="4000" dirty="0">
                <a:solidFill>
                  <a:srgbClr val="5F3913"/>
                </a:solidFill>
                <a:latin typeface="Berlin Sans FB" panose="020E0602020502020306" pitchFamily="34" charset="0"/>
              </a:rPr>
              <a:t>La Santa Cena</a:t>
            </a:r>
            <a:endParaRPr lang="en-US" sz="4000" dirty="0">
              <a:solidFill>
                <a:srgbClr val="5F3913"/>
              </a:solidFill>
              <a:latin typeface="Berlin Sans FB" panose="020E0602020502020306" pitchFamily="34" charset="0"/>
            </a:endParaRPr>
          </a:p>
        </p:txBody>
      </p:sp>
      <p:cxnSp>
        <p:nvCxnSpPr>
          <p:cNvPr id="3" name="Google Shape;96;p2">
            <a:extLst>
              <a:ext uri="{FF2B5EF4-FFF2-40B4-BE49-F238E27FC236}">
                <a16:creationId xmlns:a16="http://schemas.microsoft.com/office/drawing/2014/main" id="{AA563C67-6B9B-5D82-8EDB-5CB9A733B402}"/>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Tree>
    <p:extLst>
      <p:ext uri="{BB962C8B-B14F-4D97-AF65-F5344CB8AC3E}">
        <p14:creationId xmlns:p14="http://schemas.microsoft.com/office/powerpoint/2010/main" val="3062363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1114871" y="313170"/>
            <a:ext cx="10107385" cy="1446550"/>
          </a:xfrm>
          <a:prstGeom prst="rect">
            <a:avLst/>
          </a:prstGeom>
          <a:noFill/>
        </p:spPr>
        <p:txBody>
          <a:bodyPr wrap="square" rtlCol="0">
            <a:spAutoFit/>
          </a:bodyPr>
          <a:lstStyle/>
          <a:p>
            <a:pPr marR="0" lvl="0" algn="ctr">
              <a:spcBef>
                <a:spcPts val="0"/>
              </a:spcBef>
              <a:spcAft>
                <a:spcPts val="0"/>
              </a:spcAft>
            </a:pPr>
            <a:r>
              <a:rPr lang="es-ES" sz="4400" b="1" dirty="0">
                <a:solidFill>
                  <a:srgbClr val="018443"/>
                </a:solidFill>
                <a:effectLst/>
                <a:latin typeface="Berlin Sans FB" panose="020E0602020502020306" pitchFamily="34" charset="77"/>
                <a:ea typeface="Calibri" panose="020F0502020204030204" pitchFamily="34" charset="0"/>
              </a:rPr>
              <a:t>Las diferencias en lo que </a:t>
            </a:r>
            <a:r>
              <a:rPr lang="es-ES" sz="4400" b="1" dirty="0" err="1">
                <a:solidFill>
                  <a:srgbClr val="018443"/>
                </a:solidFill>
                <a:effectLst/>
                <a:latin typeface="Berlin Sans FB" panose="020E0602020502020306" pitchFamily="34" charset="77"/>
                <a:ea typeface="Calibri" panose="020F0502020204030204" pitchFamily="34" charset="0"/>
              </a:rPr>
              <a:t>ense</a:t>
            </a:r>
            <a:r>
              <a:rPr lang="en-US" sz="4400" b="1" dirty="0" err="1">
                <a:solidFill>
                  <a:srgbClr val="018443"/>
                </a:solidFill>
                <a:effectLst/>
                <a:latin typeface="Berlin Sans FB" panose="020E0602020502020306" pitchFamily="34" charset="77"/>
                <a:ea typeface="Calibri" panose="020F0502020204030204" pitchFamily="34" charset="0"/>
              </a:rPr>
              <a:t>ñan</a:t>
            </a:r>
            <a:r>
              <a:rPr lang="en-US" sz="4400" b="1" dirty="0">
                <a:solidFill>
                  <a:srgbClr val="018443"/>
                </a:solidFill>
                <a:effectLst/>
                <a:latin typeface="Berlin Sans FB" panose="020E0602020502020306" pitchFamily="34" charset="77"/>
                <a:ea typeface="Calibri" panose="020F0502020204030204" pitchFamily="34" charset="0"/>
              </a:rPr>
              <a:t> las Iglesias</a:t>
            </a:r>
          </a:p>
        </p:txBody>
      </p:sp>
      <p:sp>
        <p:nvSpPr>
          <p:cNvPr id="4" name="TextBox 3"/>
          <p:cNvSpPr txBox="1"/>
          <p:nvPr/>
        </p:nvSpPr>
        <p:spPr>
          <a:xfrm>
            <a:off x="731160" y="1759720"/>
            <a:ext cx="10729679" cy="4524315"/>
          </a:xfrm>
          <a:prstGeom prst="rect">
            <a:avLst/>
          </a:prstGeom>
          <a:noFill/>
        </p:spPr>
        <p:txBody>
          <a:bodyPr wrap="square" rtlCol="0">
            <a:spAutoFit/>
          </a:bodyPr>
          <a:lstStyle/>
          <a:p>
            <a:r>
              <a:rPr lang="es-ES" sz="3200" dirty="0">
                <a:solidFill>
                  <a:srgbClr val="5F3913"/>
                </a:solidFill>
                <a:latin typeface="Berlin Sans FB" panose="020E0602020502020306" pitchFamily="34" charset="77"/>
              </a:rPr>
              <a:t>Al igual que Lutero, la Iglesia Luterana de hoy toma la palabra de Jesús cuando dice: </a:t>
            </a:r>
          </a:p>
          <a:p>
            <a:endParaRPr lang="es-ES" sz="3200" dirty="0">
              <a:solidFill>
                <a:srgbClr val="5F3913"/>
              </a:solidFill>
              <a:latin typeface="Berlin Sans FB" panose="020E0602020502020306" pitchFamily="34" charset="77"/>
            </a:endParaRPr>
          </a:p>
          <a:p>
            <a:pPr marL="457200" indent="-457200">
              <a:buFont typeface="Arial" panose="020B0604020202020204" pitchFamily="34" charset="0"/>
              <a:buChar char="•"/>
            </a:pPr>
            <a:r>
              <a:rPr lang="es-ES" sz="3200" dirty="0">
                <a:solidFill>
                  <a:srgbClr val="5F3913"/>
                </a:solidFill>
                <a:latin typeface="Berlin Sans FB" panose="020E0602020502020306" pitchFamily="34" charset="77"/>
              </a:rPr>
              <a:t>“Esto es mi cuerpo; esta es mi sangre.” Creemos que el cuerpo y la sangre de Cristo están verdaderamente presentes con el pan y el vino, pero de una manera que no podemos percibir (“presencia real”). </a:t>
            </a:r>
          </a:p>
          <a:p>
            <a:pPr marL="457200" indent="-457200">
              <a:buFont typeface="Arial" panose="020B0604020202020204" pitchFamily="34" charset="0"/>
              <a:buChar char="•"/>
            </a:pPr>
            <a:r>
              <a:rPr lang="es-ES" sz="3200" dirty="0">
                <a:solidFill>
                  <a:srgbClr val="5F3913"/>
                </a:solidFill>
                <a:latin typeface="Berlin Sans FB" panose="020E0602020502020306" pitchFamily="34" charset="77"/>
              </a:rPr>
              <a:t>También creemos que recibimos la seguridad del perdón y una fe fortalecida en la Cena del Señor.</a:t>
            </a:r>
            <a:endParaRPr lang="en-US" sz="3200" dirty="0">
              <a:solidFill>
                <a:srgbClr val="5F3913"/>
              </a:solidFill>
              <a:latin typeface="Berlin Sans FB" panose="020E0602020502020306" pitchFamily="34" charset="77"/>
            </a:endParaRPr>
          </a:p>
        </p:txBody>
      </p:sp>
      <p:cxnSp>
        <p:nvCxnSpPr>
          <p:cNvPr id="7" name="Google Shape;96;p2">
            <a:extLst>
              <a:ext uri="{FF2B5EF4-FFF2-40B4-BE49-F238E27FC236}">
                <a16:creationId xmlns:a16="http://schemas.microsoft.com/office/drawing/2014/main" id="{00D82ADF-C268-8975-61D9-0EF8DBC0CFE9}"/>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Tree>
    <p:extLst>
      <p:ext uri="{BB962C8B-B14F-4D97-AF65-F5344CB8AC3E}">
        <p14:creationId xmlns:p14="http://schemas.microsoft.com/office/powerpoint/2010/main" val="117931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1114871" y="313170"/>
            <a:ext cx="10107385" cy="1446550"/>
          </a:xfrm>
          <a:prstGeom prst="rect">
            <a:avLst/>
          </a:prstGeom>
          <a:noFill/>
        </p:spPr>
        <p:txBody>
          <a:bodyPr wrap="square" rtlCol="0">
            <a:spAutoFit/>
          </a:bodyPr>
          <a:lstStyle/>
          <a:p>
            <a:pPr marR="0" lvl="0" algn="ctr">
              <a:spcBef>
                <a:spcPts val="0"/>
              </a:spcBef>
              <a:spcAft>
                <a:spcPts val="0"/>
              </a:spcAft>
            </a:pPr>
            <a:r>
              <a:rPr lang="es-ES" sz="4400" b="1" dirty="0">
                <a:solidFill>
                  <a:srgbClr val="018443"/>
                </a:solidFill>
                <a:effectLst/>
                <a:latin typeface="Berlin Sans FB" panose="020E0602020502020306" pitchFamily="34" charset="77"/>
                <a:ea typeface="Calibri" panose="020F0502020204030204" pitchFamily="34" charset="0"/>
              </a:rPr>
              <a:t>Las diferencias en lo que </a:t>
            </a:r>
            <a:r>
              <a:rPr lang="es-ES" sz="4400" b="1" dirty="0" err="1">
                <a:solidFill>
                  <a:srgbClr val="018443"/>
                </a:solidFill>
                <a:effectLst/>
                <a:latin typeface="Berlin Sans FB" panose="020E0602020502020306" pitchFamily="34" charset="77"/>
                <a:ea typeface="Calibri" panose="020F0502020204030204" pitchFamily="34" charset="0"/>
              </a:rPr>
              <a:t>ense</a:t>
            </a:r>
            <a:r>
              <a:rPr lang="en-US" sz="4400" b="1" dirty="0" err="1">
                <a:solidFill>
                  <a:srgbClr val="018443"/>
                </a:solidFill>
                <a:effectLst/>
                <a:latin typeface="Berlin Sans FB" panose="020E0602020502020306" pitchFamily="34" charset="77"/>
                <a:ea typeface="Calibri" panose="020F0502020204030204" pitchFamily="34" charset="0"/>
              </a:rPr>
              <a:t>ñan</a:t>
            </a:r>
            <a:r>
              <a:rPr lang="en-US" sz="4400" b="1" dirty="0">
                <a:solidFill>
                  <a:srgbClr val="018443"/>
                </a:solidFill>
                <a:effectLst/>
                <a:latin typeface="Berlin Sans FB" panose="020E0602020502020306" pitchFamily="34" charset="77"/>
                <a:ea typeface="Calibri" panose="020F0502020204030204" pitchFamily="34" charset="0"/>
              </a:rPr>
              <a:t> las Iglesias</a:t>
            </a:r>
          </a:p>
        </p:txBody>
      </p:sp>
      <p:sp>
        <p:nvSpPr>
          <p:cNvPr id="4" name="TextBox 3"/>
          <p:cNvSpPr txBox="1"/>
          <p:nvPr/>
        </p:nvSpPr>
        <p:spPr>
          <a:xfrm>
            <a:off x="807396" y="2051293"/>
            <a:ext cx="10512645" cy="3046988"/>
          </a:xfrm>
          <a:prstGeom prst="rect">
            <a:avLst/>
          </a:prstGeom>
          <a:noFill/>
        </p:spPr>
        <p:txBody>
          <a:bodyPr wrap="square" rtlCol="0">
            <a:spAutoFit/>
          </a:bodyPr>
          <a:lstStyle/>
          <a:p>
            <a:r>
              <a:rPr lang="es-ES" sz="3200" dirty="0">
                <a:solidFill>
                  <a:srgbClr val="5F3913"/>
                </a:solidFill>
                <a:latin typeface="Berlin Sans FB" panose="020E0602020502020306" pitchFamily="34" charset="77"/>
              </a:rPr>
              <a:t>Al igual que Zwinglio, muchas iglesias protestantes de hoy creen que el pan y el vino simplemente simbolizan el cuerpo y la sangre de Cristo ("representación"). </a:t>
            </a:r>
          </a:p>
          <a:p>
            <a:endParaRPr lang="es-ES" sz="3200" dirty="0">
              <a:solidFill>
                <a:srgbClr val="5F3913"/>
              </a:solidFill>
              <a:latin typeface="Berlin Sans FB" panose="020E0602020502020306" pitchFamily="34" charset="77"/>
            </a:endParaRPr>
          </a:p>
          <a:p>
            <a:r>
              <a:rPr lang="es-ES" sz="3200" dirty="0">
                <a:solidFill>
                  <a:srgbClr val="5F3913"/>
                </a:solidFill>
                <a:latin typeface="Berlin Sans FB" panose="020E0602020502020306" pitchFamily="34" charset="77"/>
              </a:rPr>
              <a:t>Para ellos, la Cena del Señor no otorga perdón, sino que es un acto de obediencia que nos recuerda el sacrificio de Cristo.</a:t>
            </a:r>
            <a:endParaRPr lang="en-US" sz="3200" dirty="0">
              <a:solidFill>
                <a:srgbClr val="5F3913"/>
              </a:solidFill>
              <a:latin typeface="Berlin Sans FB" panose="020E0602020502020306" pitchFamily="34" charset="77"/>
            </a:endParaRPr>
          </a:p>
        </p:txBody>
      </p:sp>
      <p:cxnSp>
        <p:nvCxnSpPr>
          <p:cNvPr id="7" name="Google Shape;96;p2">
            <a:extLst>
              <a:ext uri="{FF2B5EF4-FFF2-40B4-BE49-F238E27FC236}">
                <a16:creationId xmlns:a16="http://schemas.microsoft.com/office/drawing/2014/main" id="{00D82ADF-C268-8975-61D9-0EF8DBC0CFE9}"/>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Tree>
    <p:extLst>
      <p:ext uri="{BB962C8B-B14F-4D97-AF65-F5344CB8AC3E}">
        <p14:creationId xmlns:p14="http://schemas.microsoft.com/office/powerpoint/2010/main" val="653680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1114873" y="127975"/>
            <a:ext cx="10107385" cy="1446550"/>
          </a:xfrm>
          <a:prstGeom prst="rect">
            <a:avLst/>
          </a:prstGeom>
          <a:noFill/>
        </p:spPr>
        <p:txBody>
          <a:bodyPr wrap="square" rtlCol="0">
            <a:spAutoFit/>
          </a:bodyPr>
          <a:lstStyle/>
          <a:p>
            <a:pPr marR="0" lvl="0" algn="ctr">
              <a:spcBef>
                <a:spcPts val="0"/>
              </a:spcBef>
              <a:spcAft>
                <a:spcPts val="0"/>
              </a:spcAft>
            </a:pPr>
            <a:r>
              <a:rPr lang="es-ES" sz="4400" b="1" dirty="0">
                <a:solidFill>
                  <a:srgbClr val="018443"/>
                </a:solidFill>
                <a:effectLst/>
                <a:latin typeface="Berlin Sans FB" panose="020E0602020502020306" pitchFamily="34" charset="77"/>
                <a:ea typeface="Calibri" panose="020F0502020204030204" pitchFamily="34" charset="0"/>
              </a:rPr>
              <a:t>Las diferencias en lo que </a:t>
            </a:r>
            <a:r>
              <a:rPr lang="es-ES" sz="4400" b="1" dirty="0" err="1">
                <a:solidFill>
                  <a:srgbClr val="018443"/>
                </a:solidFill>
                <a:effectLst/>
                <a:latin typeface="Berlin Sans FB" panose="020E0602020502020306" pitchFamily="34" charset="77"/>
                <a:ea typeface="Calibri" panose="020F0502020204030204" pitchFamily="34" charset="0"/>
              </a:rPr>
              <a:t>ense</a:t>
            </a:r>
            <a:r>
              <a:rPr lang="en-US" sz="4400" b="1" dirty="0" err="1">
                <a:solidFill>
                  <a:srgbClr val="018443"/>
                </a:solidFill>
                <a:effectLst/>
                <a:latin typeface="Berlin Sans FB" panose="020E0602020502020306" pitchFamily="34" charset="77"/>
                <a:ea typeface="Calibri" panose="020F0502020204030204" pitchFamily="34" charset="0"/>
              </a:rPr>
              <a:t>ñan</a:t>
            </a:r>
            <a:r>
              <a:rPr lang="en-US" sz="4400" b="1" dirty="0">
                <a:solidFill>
                  <a:srgbClr val="018443"/>
                </a:solidFill>
                <a:effectLst/>
                <a:latin typeface="Berlin Sans FB" panose="020E0602020502020306" pitchFamily="34" charset="77"/>
                <a:ea typeface="Calibri" panose="020F0502020204030204" pitchFamily="34" charset="0"/>
              </a:rPr>
              <a:t> las Iglesias</a:t>
            </a:r>
          </a:p>
        </p:txBody>
      </p:sp>
      <p:sp>
        <p:nvSpPr>
          <p:cNvPr id="4" name="TextBox 3"/>
          <p:cNvSpPr txBox="1"/>
          <p:nvPr/>
        </p:nvSpPr>
        <p:spPr>
          <a:xfrm>
            <a:off x="1187434" y="1759720"/>
            <a:ext cx="9962258" cy="4524315"/>
          </a:xfrm>
          <a:prstGeom prst="rect">
            <a:avLst/>
          </a:prstGeom>
          <a:noFill/>
        </p:spPr>
        <p:txBody>
          <a:bodyPr wrap="square" rtlCol="0">
            <a:spAutoFit/>
          </a:bodyPr>
          <a:lstStyle/>
          <a:p>
            <a:r>
              <a:rPr lang="es-ES" sz="3200" dirty="0">
                <a:solidFill>
                  <a:srgbClr val="5F3913"/>
                </a:solidFill>
                <a:latin typeface="Berlin Sans FB" panose="020E0602020502020306" pitchFamily="34" charset="77"/>
              </a:rPr>
              <a:t>La enseñanza católica sobre la Cena del Señor (o Eucaristía) es diferente a las anteriores. </a:t>
            </a:r>
          </a:p>
          <a:p>
            <a:endParaRPr lang="es-ES" sz="3200" dirty="0">
              <a:solidFill>
                <a:srgbClr val="5F3913"/>
              </a:solidFill>
              <a:latin typeface="Berlin Sans FB" panose="020E0602020502020306" pitchFamily="34" charset="77"/>
            </a:endParaRPr>
          </a:p>
          <a:p>
            <a:r>
              <a:rPr lang="es-ES" sz="3200" dirty="0">
                <a:solidFill>
                  <a:srgbClr val="5F3913"/>
                </a:solidFill>
                <a:latin typeface="Berlin Sans FB" panose="020E0602020502020306" pitchFamily="34" charset="77"/>
              </a:rPr>
              <a:t>Lo ven como un sacrificio real, ofrecido por el sacerdote, que perpetúa el sacrificio de Cristo en la cruz. </a:t>
            </a:r>
          </a:p>
          <a:p>
            <a:endParaRPr lang="es-ES" sz="3200" dirty="0">
              <a:solidFill>
                <a:srgbClr val="5F3913"/>
              </a:solidFill>
              <a:latin typeface="Berlin Sans FB" panose="020E0602020502020306" pitchFamily="34" charset="77"/>
            </a:endParaRPr>
          </a:p>
          <a:p>
            <a:r>
              <a:rPr lang="es-ES" sz="3200" dirty="0">
                <a:solidFill>
                  <a:srgbClr val="5F3913"/>
                </a:solidFill>
                <a:latin typeface="Berlin Sans FB" panose="020E0602020502020306" pitchFamily="34" charset="77"/>
              </a:rPr>
              <a:t>Como tales, creen que el pan y el vino no están presentes allí; se convierten en el cuerpo y la sangre de Cristo (“transubstanciación”).</a:t>
            </a:r>
            <a:endParaRPr lang="en-US" sz="3200" dirty="0">
              <a:solidFill>
                <a:srgbClr val="5F3913"/>
              </a:solidFill>
              <a:latin typeface="Berlin Sans FB" panose="020E0602020502020306" pitchFamily="34" charset="77"/>
            </a:endParaRPr>
          </a:p>
        </p:txBody>
      </p:sp>
      <p:cxnSp>
        <p:nvCxnSpPr>
          <p:cNvPr id="7" name="Google Shape;96;p2">
            <a:extLst>
              <a:ext uri="{FF2B5EF4-FFF2-40B4-BE49-F238E27FC236}">
                <a16:creationId xmlns:a16="http://schemas.microsoft.com/office/drawing/2014/main" id="{00D82ADF-C268-8975-61D9-0EF8DBC0CFE9}"/>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Tree>
    <p:extLst>
      <p:ext uri="{BB962C8B-B14F-4D97-AF65-F5344CB8AC3E}">
        <p14:creationId xmlns:p14="http://schemas.microsoft.com/office/powerpoint/2010/main" val="563845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1114873" y="212120"/>
            <a:ext cx="10107385" cy="1446550"/>
          </a:xfrm>
          <a:prstGeom prst="rect">
            <a:avLst/>
          </a:prstGeom>
          <a:noFill/>
        </p:spPr>
        <p:txBody>
          <a:bodyPr wrap="square" rtlCol="0">
            <a:spAutoFit/>
          </a:bodyPr>
          <a:lstStyle/>
          <a:p>
            <a:pPr marR="0" lvl="0" algn="ctr">
              <a:spcBef>
                <a:spcPts val="0"/>
              </a:spcBef>
              <a:spcAft>
                <a:spcPts val="0"/>
              </a:spcAft>
            </a:pPr>
            <a:r>
              <a:rPr lang="es-ES" sz="4400" b="1" dirty="0">
                <a:solidFill>
                  <a:srgbClr val="018443"/>
                </a:solidFill>
                <a:effectLst/>
                <a:latin typeface="Berlin Sans FB" panose="020E0602020502020306" pitchFamily="34" charset="77"/>
                <a:ea typeface="Calibri" panose="020F0502020204030204" pitchFamily="34" charset="0"/>
              </a:rPr>
              <a:t>Las diferencias en lo que </a:t>
            </a:r>
            <a:r>
              <a:rPr lang="es-ES" sz="4400" b="1" dirty="0" err="1">
                <a:solidFill>
                  <a:srgbClr val="018443"/>
                </a:solidFill>
                <a:effectLst/>
                <a:latin typeface="Berlin Sans FB" panose="020E0602020502020306" pitchFamily="34" charset="77"/>
                <a:ea typeface="Calibri" panose="020F0502020204030204" pitchFamily="34" charset="0"/>
              </a:rPr>
              <a:t>ense</a:t>
            </a:r>
            <a:r>
              <a:rPr lang="en-US" sz="4400" b="1" dirty="0" err="1">
                <a:solidFill>
                  <a:srgbClr val="018443"/>
                </a:solidFill>
                <a:effectLst/>
                <a:latin typeface="Berlin Sans FB" panose="020E0602020502020306" pitchFamily="34" charset="77"/>
                <a:ea typeface="Calibri" panose="020F0502020204030204" pitchFamily="34" charset="0"/>
              </a:rPr>
              <a:t>ñan</a:t>
            </a:r>
            <a:r>
              <a:rPr lang="en-US" sz="4400" b="1" dirty="0">
                <a:solidFill>
                  <a:srgbClr val="018443"/>
                </a:solidFill>
                <a:effectLst/>
                <a:latin typeface="Berlin Sans FB" panose="020E0602020502020306" pitchFamily="34" charset="77"/>
                <a:ea typeface="Calibri" panose="020F0502020204030204" pitchFamily="34" charset="0"/>
              </a:rPr>
              <a:t> las Iglesias</a:t>
            </a:r>
          </a:p>
        </p:txBody>
      </p:sp>
      <p:sp>
        <p:nvSpPr>
          <p:cNvPr id="4" name="TextBox 3"/>
          <p:cNvSpPr txBox="1"/>
          <p:nvPr/>
        </p:nvSpPr>
        <p:spPr>
          <a:xfrm>
            <a:off x="839677" y="2307117"/>
            <a:ext cx="10512645" cy="3046988"/>
          </a:xfrm>
          <a:prstGeom prst="rect">
            <a:avLst/>
          </a:prstGeom>
          <a:noFill/>
        </p:spPr>
        <p:txBody>
          <a:bodyPr wrap="square" rtlCol="0">
            <a:spAutoFit/>
          </a:bodyPr>
          <a:lstStyle/>
          <a:p>
            <a:r>
              <a:rPr lang="es-ES" sz="3200" dirty="0">
                <a:solidFill>
                  <a:srgbClr val="5F3913"/>
                </a:solidFill>
                <a:latin typeface="Berlin Sans FB" panose="020E0602020502020306" pitchFamily="34" charset="77"/>
              </a:rPr>
              <a:t>Este sacrificio otorga el perdón de algunos pecados (veniales) y puede beneficiar incluso a los muertos</a:t>
            </a:r>
          </a:p>
          <a:p>
            <a:endParaRPr lang="es-ES" sz="3200" dirty="0">
              <a:solidFill>
                <a:srgbClr val="5F3913"/>
              </a:solidFill>
              <a:latin typeface="Berlin Sans FB" panose="020E0602020502020306" pitchFamily="34" charset="77"/>
            </a:endParaRPr>
          </a:p>
          <a:p>
            <a:r>
              <a:rPr lang="es-ES" sz="3200" dirty="0">
                <a:solidFill>
                  <a:srgbClr val="5F3913"/>
                </a:solidFill>
                <a:latin typeface="Berlin Sans FB" panose="020E0602020502020306" pitchFamily="34" charset="77"/>
              </a:rPr>
              <a:t>Sin embargo, estas enseñanzas no son bíblicas. Cristo no puede, ni necesita ser, sacrificado de nuevo, ya que hizo un solo sacrificio que pagó por todos los pecados (</a:t>
            </a:r>
            <a:r>
              <a:rPr lang="es-ES" sz="3200" dirty="0" err="1">
                <a:solidFill>
                  <a:srgbClr val="5F3913"/>
                </a:solidFill>
                <a:latin typeface="Berlin Sans FB" panose="020E0602020502020306" pitchFamily="34" charset="77"/>
              </a:rPr>
              <a:t>Heb</a:t>
            </a:r>
            <a:r>
              <a:rPr lang="es-ES" sz="3200" dirty="0">
                <a:solidFill>
                  <a:srgbClr val="5F3913"/>
                </a:solidFill>
                <a:latin typeface="Berlin Sans FB" panose="020E0602020502020306" pitchFamily="34" charset="77"/>
              </a:rPr>
              <a:t>. 10).</a:t>
            </a:r>
          </a:p>
        </p:txBody>
      </p:sp>
      <p:cxnSp>
        <p:nvCxnSpPr>
          <p:cNvPr id="7" name="Google Shape;96;p2">
            <a:extLst>
              <a:ext uri="{FF2B5EF4-FFF2-40B4-BE49-F238E27FC236}">
                <a16:creationId xmlns:a16="http://schemas.microsoft.com/office/drawing/2014/main" id="{00D82ADF-C268-8975-61D9-0EF8DBC0CFE9}"/>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Tree>
    <p:extLst>
      <p:ext uri="{BB962C8B-B14F-4D97-AF65-F5344CB8AC3E}">
        <p14:creationId xmlns:p14="http://schemas.microsoft.com/office/powerpoint/2010/main" val="2688697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1114873" y="24799"/>
            <a:ext cx="10107385" cy="1446550"/>
          </a:xfrm>
          <a:prstGeom prst="rect">
            <a:avLst/>
          </a:prstGeom>
          <a:noFill/>
        </p:spPr>
        <p:txBody>
          <a:bodyPr wrap="square" rtlCol="0">
            <a:spAutoFit/>
          </a:bodyPr>
          <a:lstStyle/>
          <a:p>
            <a:pPr marR="0" lvl="0" algn="ctr">
              <a:spcBef>
                <a:spcPts val="0"/>
              </a:spcBef>
              <a:spcAft>
                <a:spcPts val="0"/>
              </a:spcAft>
            </a:pPr>
            <a:r>
              <a:rPr lang="es-ES" sz="4400" b="1" dirty="0">
                <a:solidFill>
                  <a:srgbClr val="018443"/>
                </a:solidFill>
                <a:effectLst/>
                <a:latin typeface="Berlin Sans FB" panose="020E0602020502020306" pitchFamily="34" charset="77"/>
                <a:ea typeface="Calibri" panose="020F0502020204030204" pitchFamily="34" charset="0"/>
              </a:rPr>
              <a:t>Las diferencias en lo que </a:t>
            </a:r>
            <a:r>
              <a:rPr lang="es-ES" sz="4400" b="1" dirty="0" err="1">
                <a:solidFill>
                  <a:srgbClr val="018443"/>
                </a:solidFill>
                <a:effectLst/>
                <a:latin typeface="Berlin Sans FB" panose="020E0602020502020306" pitchFamily="34" charset="77"/>
                <a:ea typeface="Calibri" panose="020F0502020204030204" pitchFamily="34" charset="0"/>
              </a:rPr>
              <a:t>ense</a:t>
            </a:r>
            <a:r>
              <a:rPr lang="en-US" sz="4400" b="1" dirty="0" err="1">
                <a:solidFill>
                  <a:srgbClr val="018443"/>
                </a:solidFill>
                <a:effectLst/>
                <a:latin typeface="Berlin Sans FB" panose="020E0602020502020306" pitchFamily="34" charset="77"/>
                <a:ea typeface="Calibri" panose="020F0502020204030204" pitchFamily="34" charset="0"/>
              </a:rPr>
              <a:t>ñan</a:t>
            </a:r>
            <a:r>
              <a:rPr lang="en-US" sz="4400" b="1" dirty="0">
                <a:solidFill>
                  <a:srgbClr val="018443"/>
                </a:solidFill>
                <a:effectLst/>
                <a:latin typeface="Berlin Sans FB" panose="020E0602020502020306" pitchFamily="34" charset="77"/>
                <a:ea typeface="Calibri" panose="020F0502020204030204" pitchFamily="34" charset="0"/>
              </a:rPr>
              <a:t> las Iglesias</a:t>
            </a:r>
          </a:p>
        </p:txBody>
      </p:sp>
      <p:sp>
        <p:nvSpPr>
          <p:cNvPr id="4" name="TextBox 3"/>
          <p:cNvSpPr txBox="1"/>
          <p:nvPr/>
        </p:nvSpPr>
        <p:spPr>
          <a:xfrm>
            <a:off x="969742" y="1471350"/>
            <a:ext cx="10512645" cy="5016758"/>
          </a:xfrm>
          <a:prstGeom prst="rect">
            <a:avLst/>
          </a:prstGeom>
          <a:noFill/>
        </p:spPr>
        <p:txBody>
          <a:bodyPr wrap="square" rtlCol="0">
            <a:spAutoFit/>
          </a:bodyPr>
          <a:lstStyle/>
          <a:p>
            <a:r>
              <a:rPr lang="es-ES" sz="3200" dirty="0">
                <a:solidFill>
                  <a:srgbClr val="5F3913"/>
                </a:solidFill>
                <a:latin typeface="Berlin Sans FB" panose="020E0602020502020306" pitchFamily="34" charset="77"/>
              </a:rPr>
              <a:t>Además, Pablo dice que el pan y el vino no desaparecen en la Cena del Señor, sino que son una comunión con el cuerpo y la sangre (1 Corintios 10:16). </a:t>
            </a:r>
            <a:endParaRPr lang="en-US" sz="3200" dirty="0">
              <a:solidFill>
                <a:srgbClr val="5F3913"/>
              </a:solidFill>
              <a:latin typeface="Berlin Sans FB" panose="020E0602020502020306" pitchFamily="34" charset="77"/>
            </a:endParaRPr>
          </a:p>
          <a:p>
            <a:endParaRPr lang="es-ES" sz="3200" dirty="0">
              <a:solidFill>
                <a:srgbClr val="5F3913"/>
              </a:solidFill>
              <a:latin typeface="Berlin Sans FB" panose="020E0602020502020306" pitchFamily="34" charset="77"/>
            </a:endParaRPr>
          </a:p>
          <a:p>
            <a:r>
              <a:rPr lang="es-ES" sz="3200" dirty="0">
                <a:solidFill>
                  <a:srgbClr val="5F3913"/>
                </a:solidFill>
                <a:latin typeface="Berlin Sans FB" panose="020E0602020502020306" pitchFamily="34" charset="77"/>
              </a:rPr>
              <a:t>Jesús no limita su promesa de perdón en la Cena del Señor solo a ciertos pecados. </a:t>
            </a:r>
          </a:p>
          <a:p>
            <a:endParaRPr lang="es-ES" sz="3200" dirty="0">
              <a:solidFill>
                <a:srgbClr val="5F3913"/>
              </a:solidFill>
              <a:latin typeface="Berlin Sans FB" panose="020E0602020502020306" pitchFamily="34" charset="77"/>
            </a:endParaRPr>
          </a:p>
          <a:p>
            <a:r>
              <a:rPr lang="es-ES" sz="3200" dirty="0">
                <a:solidFill>
                  <a:srgbClr val="5F3913"/>
                </a:solidFill>
                <a:latin typeface="Berlin Sans FB" panose="020E0602020502020306" pitchFamily="34" charset="77"/>
              </a:rPr>
              <a:t>Y no hay evidencia bíblica de que nuestras acciones puedan ayudar a los muertos; los muertos en Cristo están en el cielo y no necesitan nuestra ayuda</a:t>
            </a:r>
            <a:endParaRPr lang="en-US" sz="3200" dirty="0">
              <a:solidFill>
                <a:srgbClr val="5F3913"/>
              </a:solidFill>
              <a:latin typeface="Berlin Sans FB" panose="020E0602020502020306" pitchFamily="34" charset="77"/>
            </a:endParaRPr>
          </a:p>
        </p:txBody>
      </p:sp>
      <p:cxnSp>
        <p:nvCxnSpPr>
          <p:cNvPr id="7" name="Google Shape;96;p2">
            <a:extLst>
              <a:ext uri="{FF2B5EF4-FFF2-40B4-BE49-F238E27FC236}">
                <a16:creationId xmlns:a16="http://schemas.microsoft.com/office/drawing/2014/main" id="{00D82ADF-C268-8975-61D9-0EF8DBC0CFE9}"/>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Tree>
    <p:extLst>
      <p:ext uri="{BB962C8B-B14F-4D97-AF65-F5344CB8AC3E}">
        <p14:creationId xmlns:p14="http://schemas.microsoft.com/office/powerpoint/2010/main" val="2371578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4" name="TextBox 3"/>
          <p:cNvSpPr txBox="1"/>
          <p:nvPr/>
        </p:nvSpPr>
        <p:spPr>
          <a:xfrm>
            <a:off x="949124" y="1940477"/>
            <a:ext cx="9978198" cy="3754874"/>
          </a:xfrm>
          <a:prstGeom prst="rect">
            <a:avLst/>
          </a:prstGeom>
          <a:noFill/>
        </p:spPr>
        <p:txBody>
          <a:bodyPr wrap="square" rtlCol="0">
            <a:spAutoFit/>
          </a:bodyPr>
          <a:lstStyle/>
          <a:p>
            <a:pPr marL="457200" indent="-457200">
              <a:buFont typeface="Arial" panose="020B0604020202020204" pitchFamily="34" charset="0"/>
              <a:buChar char="•"/>
            </a:pPr>
            <a:r>
              <a:rPr lang="es-ES" sz="3400" dirty="0">
                <a:solidFill>
                  <a:srgbClr val="5F3913"/>
                </a:solidFill>
                <a:latin typeface="Berlin Sans FB" panose="020E0602020502020306" pitchFamily="34" charset="0"/>
              </a:rPr>
              <a:t>¿Cuál es nuestra condición natural?</a:t>
            </a:r>
          </a:p>
          <a:p>
            <a:pPr marL="457200" indent="-457200">
              <a:buFont typeface="Arial" panose="020B0604020202020204" pitchFamily="34" charset="0"/>
              <a:buChar char="•"/>
            </a:pPr>
            <a:endParaRPr lang="es-ES" sz="3400" dirty="0">
              <a:solidFill>
                <a:srgbClr val="5F3913"/>
              </a:solidFill>
              <a:latin typeface="Berlin Sans FB" panose="020E0602020502020306" pitchFamily="34" charset="0"/>
            </a:endParaRPr>
          </a:p>
          <a:p>
            <a:pPr marL="457200" indent="-457200">
              <a:buFont typeface="Arial" panose="020B0604020202020204" pitchFamily="34" charset="0"/>
              <a:buChar char="•"/>
            </a:pPr>
            <a:r>
              <a:rPr lang="es-ES" sz="3400" dirty="0">
                <a:solidFill>
                  <a:srgbClr val="5F3913"/>
                </a:solidFill>
                <a:latin typeface="Berlin Sans FB" panose="020E0602020502020306" pitchFamily="34" charset="0"/>
              </a:rPr>
              <a:t>¿Cuál es nuestro papel en la conversión?</a:t>
            </a:r>
          </a:p>
          <a:p>
            <a:pPr marL="457200" indent="-457200">
              <a:buFont typeface="Arial" panose="020B0604020202020204" pitchFamily="34" charset="0"/>
              <a:buChar char="•"/>
            </a:pPr>
            <a:endParaRPr lang="es-ES" sz="3400" dirty="0">
              <a:solidFill>
                <a:srgbClr val="5F3913"/>
              </a:solidFill>
              <a:latin typeface="Berlin Sans FB" panose="020E0602020502020306" pitchFamily="34" charset="0"/>
            </a:endParaRPr>
          </a:p>
          <a:p>
            <a:pPr marL="457200" indent="-457200">
              <a:buFont typeface="Arial" panose="020B0604020202020204" pitchFamily="34" charset="0"/>
              <a:buChar char="•"/>
            </a:pPr>
            <a:r>
              <a:rPr lang="es-ES" sz="3400" dirty="0">
                <a:solidFill>
                  <a:srgbClr val="5F3913"/>
                </a:solidFill>
                <a:latin typeface="Berlin Sans FB" panose="020E0602020502020306" pitchFamily="34" charset="0"/>
              </a:rPr>
              <a:t>¿Por qué bautizamos los infantes?</a:t>
            </a:r>
          </a:p>
          <a:p>
            <a:pPr marL="457200" indent="-457200">
              <a:buFont typeface="Arial" panose="020B0604020202020204" pitchFamily="34" charset="0"/>
              <a:buChar char="•"/>
            </a:pPr>
            <a:endParaRPr lang="es-ES" sz="3400" dirty="0">
              <a:solidFill>
                <a:srgbClr val="5F3913"/>
              </a:solidFill>
              <a:latin typeface="Berlin Sans FB" panose="020E0602020502020306" pitchFamily="34" charset="0"/>
            </a:endParaRPr>
          </a:p>
          <a:p>
            <a:pPr marL="457200" indent="-457200">
              <a:buFont typeface="Arial" panose="020B0604020202020204" pitchFamily="34" charset="0"/>
              <a:buChar char="•"/>
            </a:pPr>
            <a:r>
              <a:rPr lang="es-ES" sz="3400" dirty="0">
                <a:solidFill>
                  <a:srgbClr val="5F3913"/>
                </a:solidFill>
                <a:latin typeface="Berlin Sans FB" panose="020E0602020502020306" pitchFamily="34" charset="0"/>
              </a:rPr>
              <a:t>¿Que decimos acerca de la santa cena?</a:t>
            </a:r>
            <a:endParaRPr lang="en-US" sz="3400" dirty="0">
              <a:solidFill>
                <a:srgbClr val="5F3913"/>
              </a:solidFill>
              <a:latin typeface="Berlin Sans FB" panose="020E0602020502020306" pitchFamily="34" charset="0"/>
            </a:endParaRPr>
          </a:p>
        </p:txBody>
      </p:sp>
      <p:sp>
        <p:nvSpPr>
          <p:cNvPr id="2" name="TextBox 1">
            <a:extLst>
              <a:ext uri="{FF2B5EF4-FFF2-40B4-BE49-F238E27FC236}">
                <a16:creationId xmlns:a16="http://schemas.microsoft.com/office/drawing/2014/main" id="{86261F25-8004-34AF-0FDD-5D9B18A27CB6}"/>
              </a:ext>
            </a:extLst>
          </p:cNvPr>
          <p:cNvSpPr txBox="1"/>
          <p:nvPr/>
        </p:nvSpPr>
        <p:spPr>
          <a:xfrm>
            <a:off x="1042307" y="439835"/>
            <a:ext cx="10107385" cy="707886"/>
          </a:xfrm>
          <a:prstGeom prst="rect">
            <a:avLst/>
          </a:prstGeom>
          <a:noFill/>
        </p:spPr>
        <p:txBody>
          <a:bodyPr wrap="square" rtlCol="0">
            <a:spAutoFit/>
          </a:bodyPr>
          <a:lstStyle/>
          <a:p>
            <a:pPr marR="0" lvl="0" algn="ctr">
              <a:spcBef>
                <a:spcPts val="0"/>
              </a:spcBef>
              <a:spcAft>
                <a:spcPts val="0"/>
              </a:spcAft>
            </a:pPr>
            <a:r>
              <a:rPr lang="es-ES" sz="4000" b="1" dirty="0">
                <a:solidFill>
                  <a:srgbClr val="018443"/>
                </a:solidFill>
                <a:effectLst/>
                <a:latin typeface="Berlin Sans FB" panose="020E0602020502020306" pitchFamily="34" charset="77"/>
                <a:ea typeface="Calibri" panose="020F0502020204030204" pitchFamily="34" charset="0"/>
              </a:rPr>
              <a:t>Preguntas para debatir</a:t>
            </a:r>
            <a:endParaRPr lang="en-US" sz="4000" b="1" dirty="0">
              <a:solidFill>
                <a:srgbClr val="018443"/>
              </a:solidFill>
              <a:effectLst/>
              <a:latin typeface="Berlin Sans FB" panose="020E0602020502020306" pitchFamily="34" charset="77"/>
              <a:ea typeface="Calibri" panose="020F0502020204030204" pitchFamily="34" charset="0"/>
            </a:endParaRPr>
          </a:p>
        </p:txBody>
      </p:sp>
      <p:cxnSp>
        <p:nvCxnSpPr>
          <p:cNvPr id="6" name="Google Shape;96;p2">
            <a:extLst>
              <a:ext uri="{FF2B5EF4-FFF2-40B4-BE49-F238E27FC236}">
                <a16:creationId xmlns:a16="http://schemas.microsoft.com/office/drawing/2014/main" id="{158CB620-8826-39DE-D156-AA4B7A2A868C}"/>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Tree>
    <p:extLst>
      <p:ext uri="{BB962C8B-B14F-4D97-AF65-F5344CB8AC3E}">
        <p14:creationId xmlns:p14="http://schemas.microsoft.com/office/powerpoint/2010/main" val="80109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4" name="TextBox 3"/>
          <p:cNvSpPr txBox="1"/>
          <p:nvPr/>
        </p:nvSpPr>
        <p:spPr>
          <a:xfrm>
            <a:off x="845080" y="1683370"/>
            <a:ext cx="10482677" cy="4031873"/>
          </a:xfrm>
          <a:prstGeom prst="rect">
            <a:avLst/>
          </a:prstGeom>
          <a:noFill/>
        </p:spPr>
        <p:txBody>
          <a:bodyPr wrap="square" rtlCol="0">
            <a:spAutoFit/>
          </a:bodyPr>
          <a:lstStyle/>
          <a:p>
            <a:pPr marL="457200" indent="-457200">
              <a:buFont typeface="Arial" panose="020B0604020202020204" pitchFamily="34" charset="0"/>
              <a:buChar char="•"/>
            </a:pPr>
            <a:r>
              <a:rPr lang="es-ES" sz="3200" dirty="0">
                <a:solidFill>
                  <a:srgbClr val="5F3913"/>
                </a:solidFill>
                <a:latin typeface="Berlin Sans FB" panose="020E0602020502020306" pitchFamily="34" charset="77"/>
              </a:rPr>
              <a:t>La Iglesia Católica: Cuerpo y sangre de Cristo, un nuevo sacrificio.</a:t>
            </a:r>
          </a:p>
          <a:p>
            <a:pPr marL="457200" indent="-457200">
              <a:buFont typeface="Arial" panose="020B0604020202020204" pitchFamily="34" charset="0"/>
              <a:buChar char="•"/>
            </a:pPr>
            <a:endParaRPr lang="es-ES" sz="3200" dirty="0">
              <a:solidFill>
                <a:srgbClr val="5F3913"/>
              </a:solidFill>
              <a:latin typeface="Berlin Sans FB" panose="020E0602020502020306" pitchFamily="34" charset="77"/>
            </a:endParaRPr>
          </a:p>
          <a:p>
            <a:pPr marL="457200" indent="-457200">
              <a:buFont typeface="Arial" panose="020B0604020202020204" pitchFamily="34" charset="0"/>
              <a:buChar char="•"/>
            </a:pPr>
            <a:r>
              <a:rPr lang="es-ES" sz="3200" dirty="0">
                <a:solidFill>
                  <a:srgbClr val="5F3913"/>
                </a:solidFill>
                <a:latin typeface="Berlin Sans FB" panose="020E0602020502020306" pitchFamily="34" charset="77"/>
              </a:rPr>
              <a:t>La Iglesia Luterana: Pan, vino, el cuerpo y la sangre de Cristo, para nuestro perdón. </a:t>
            </a:r>
          </a:p>
          <a:p>
            <a:pPr marL="457200" indent="-457200">
              <a:buFont typeface="Arial" panose="020B0604020202020204" pitchFamily="34" charset="0"/>
              <a:buChar char="•"/>
            </a:pPr>
            <a:endParaRPr lang="es-ES" sz="3200" dirty="0">
              <a:solidFill>
                <a:srgbClr val="5F3913"/>
              </a:solidFill>
              <a:latin typeface="Berlin Sans FB" panose="020E0602020502020306" pitchFamily="34" charset="77"/>
            </a:endParaRPr>
          </a:p>
          <a:p>
            <a:pPr marL="457200" indent="-457200">
              <a:buFont typeface="Arial" panose="020B0604020202020204" pitchFamily="34" charset="0"/>
              <a:buChar char="•"/>
            </a:pPr>
            <a:r>
              <a:rPr lang="es-ES" sz="3200" dirty="0">
                <a:solidFill>
                  <a:srgbClr val="5F3913"/>
                </a:solidFill>
                <a:latin typeface="Berlin Sans FB" panose="020E0602020502020306" pitchFamily="34" charset="77"/>
              </a:rPr>
              <a:t>Muchas Iglesias Protestantes: Pan y vino. Un acto de obediencia que conmemora su muerte.</a:t>
            </a:r>
            <a:endParaRPr lang="en-US" sz="3200" dirty="0">
              <a:solidFill>
                <a:srgbClr val="5F3913"/>
              </a:solidFill>
              <a:latin typeface="Berlin Sans FB" panose="020E0602020502020306" pitchFamily="34" charset="77"/>
            </a:endParaRPr>
          </a:p>
        </p:txBody>
      </p:sp>
      <p:sp>
        <p:nvSpPr>
          <p:cNvPr id="3" name="TextBox 2">
            <a:extLst>
              <a:ext uri="{FF2B5EF4-FFF2-40B4-BE49-F238E27FC236}">
                <a16:creationId xmlns:a16="http://schemas.microsoft.com/office/drawing/2014/main" id="{66E0B83F-7264-267E-0E57-F7B26864F800}"/>
              </a:ext>
            </a:extLst>
          </p:cNvPr>
          <p:cNvSpPr txBox="1"/>
          <p:nvPr/>
        </p:nvSpPr>
        <p:spPr>
          <a:xfrm>
            <a:off x="1032727" y="440273"/>
            <a:ext cx="10107385" cy="707886"/>
          </a:xfrm>
          <a:prstGeom prst="rect">
            <a:avLst/>
          </a:prstGeom>
          <a:noFill/>
        </p:spPr>
        <p:txBody>
          <a:bodyPr wrap="square" rtlCol="0">
            <a:spAutoFit/>
          </a:bodyPr>
          <a:lstStyle/>
          <a:p>
            <a:pPr marR="0" lvl="0" algn="ctr">
              <a:spcBef>
                <a:spcPts val="0"/>
              </a:spcBef>
              <a:spcAft>
                <a:spcPts val="0"/>
              </a:spcAft>
            </a:pPr>
            <a:r>
              <a:rPr lang="es-ES" sz="4000" b="1" dirty="0">
                <a:solidFill>
                  <a:srgbClr val="018443"/>
                </a:solidFill>
                <a:effectLst/>
                <a:latin typeface="Berlin Sans FB" panose="020E0602020502020306" pitchFamily="34" charset="77"/>
                <a:ea typeface="Calibri" panose="020F0502020204030204" pitchFamily="34" charset="0"/>
              </a:rPr>
              <a:t>¿Qué recibimos en la Cena del Señor?</a:t>
            </a:r>
            <a:endParaRPr lang="en-US" sz="4000" b="1" dirty="0">
              <a:solidFill>
                <a:srgbClr val="018443"/>
              </a:solidFill>
              <a:effectLst/>
              <a:latin typeface="Berlin Sans FB" panose="020E0602020502020306" pitchFamily="34" charset="77"/>
              <a:ea typeface="Calibri" panose="020F0502020204030204" pitchFamily="34" charset="0"/>
            </a:endParaRPr>
          </a:p>
        </p:txBody>
      </p:sp>
      <p:cxnSp>
        <p:nvCxnSpPr>
          <p:cNvPr id="2" name="Google Shape;96;p2">
            <a:extLst>
              <a:ext uri="{FF2B5EF4-FFF2-40B4-BE49-F238E27FC236}">
                <a16:creationId xmlns:a16="http://schemas.microsoft.com/office/drawing/2014/main" id="{0003685F-F43C-CBA5-A1CC-33486D27F902}"/>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Tree>
    <p:extLst>
      <p:ext uri="{BB962C8B-B14F-4D97-AF65-F5344CB8AC3E}">
        <p14:creationId xmlns:p14="http://schemas.microsoft.com/office/powerpoint/2010/main" val="233380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984634" y="330960"/>
            <a:ext cx="10222731" cy="707886"/>
          </a:xfrm>
          <a:prstGeom prst="rect">
            <a:avLst/>
          </a:prstGeom>
          <a:noFill/>
        </p:spPr>
        <p:txBody>
          <a:bodyPr wrap="square" rtlCol="0">
            <a:spAutoFit/>
          </a:bodyPr>
          <a:lstStyle/>
          <a:p>
            <a:pPr marR="0" lvl="0" algn="ctr">
              <a:spcBef>
                <a:spcPts val="0"/>
              </a:spcBef>
              <a:spcAft>
                <a:spcPts val="0"/>
              </a:spcAft>
            </a:pPr>
            <a:r>
              <a:rPr lang="es-ES" sz="4000" b="1" dirty="0">
                <a:solidFill>
                  <a:srgbClr val="018443"/>
                </a:solidFill>
                <a:effectLst/>
                <a:latin typeface="Berlin Sans FB" panose="020E0602020502020306" pitchFamily="34" charset="77"/>
                <a:ea typeface="Calibri" panose="020F0502020204030204" pitchFamily="34" charset="0"/>
              </a:rPr>
              <a:t>Objetivos de la lección. </a:t>
            </a:r>
            <a:endParaRPr lang="en-US" sz="4000" b="1" dirty="0">
              <a:solidFill>
                <a:srgbClr val="018443"/>
              </a:solidFill>
              <a:effectLst/>
              <a:latin typeface="Berlin Sans FB" panose="020E0602020502020306" pitchFamily="34" charset="77"/>
              <a:ea typeface="Calibri" panose="020F0502020204030204" pitchFamily="34" charset="0"/>
            </a:endParaRPr>
          </a:p>
        </p:txBody>
      </p:sp>
      <p:sp>
        <p:nvSpPr>
          <p:cNvPr id="4" name="TextBox 3"/>
          <p:cNvSpPr txBox="1"/>
          <p:nvPr/>
        </p:nvSpPr>
        <p:spPr>
          <a:xfrm>
            <a:off x="1234888" y="1324348"/>
            <a:ext cx="9722224" cy="4524315"/>
          </a:xfrm>
          <a:prstGeom prst="rect">
            <a:avLst/>
          </a:prstGeom>
          <a:noFill/>
        </p:spPr>
        <p:txBody>
          <a:bodyPr wrap="square" rtlCol="0">
            <a:spAutoFit/>
          </a:bodyPr>
          <a:lstStyle/>
          <a:p>
            <a:pPr marL="571500" indent="-571500">
              <a:buFont typeface="Arial" panose="020B0604020202020204" pitchFamily="34" charset="0"/>
              <a:buChar char="•"/>
            </a:pPr>
            <a:r>
              <a:rPr lang="es-ES" sz="3600" dirty="0">
                <a:solidFill>
                  <a:srgbClr val="5F3913"/>
                </a:solidFill>
                <a:latin typeface="Berlin Sans FB" panose="020E0602020502020306" pitchFamily="34" charset="77"/>
              </a:rPr>
              <a:t>Examinar la institución de la santa cena con su énfasis en el perdón de los pecados.</a:t>
            </a:r>
          </a:p>
          <a:p>
            <a:pPr marL="571500" indent="-571500">
              <a:buFont typeface="Arial" panose="020B0604020202020204" pitchFamily="34" charset="0"/>
              <a:buChar char="•"/>
            </a:pPr>
            <a:endParaRPr lang="en-US" sz="3600" dirty="0">
              <a:solidFill>
                <a:srgbClr val="5F3913"/>
              </a:solidFill>
              <a:latin typeface="Berlin Sans FB" panose="020E0602020502020306" pitchFamily="34" charset="77"/>
            </a:endParaRPr>
          </a:p>
          <a:p>
            <a:pPr marL="571500" indent="-571500">
              <a:buFont typeface="Arial" panose="020B0604020202020204" pitchFamily="34" charset="0"/>
              <a:buChar char="•"/>
            </a:pPr>
            <a:r>
              <a:rPr lang="es-ES" sz="3600" dirty="0">
                <a:solidFill>
                  <a:srgbClr val="5F3913"/>
                </a:solidFill>
                <a:latin typeface="Berlin Sans FB" panose="020E0602020502020306" pitchFamily="34" charset="77"/>
              </a:rPr>
              <a:t>Comparar lo que las Iglesias diferentes dicen sobre la santa cena. </a:t>
            </a:r>
          </a:p>
          <a:p>
            <a:pPr marL="571500" indent="-571500">
              <a:buFont typeface="Arial" panose="020B0604020202020204" pitchFamily="34" charset="0"/>
              <a:buChar char="•"/>
            </a:pPr>
            <a:endParaRPr lang="en-US" sz="3600" dirty="0">
              <a:solidFill>
                <a:srgbClr val="5F3913"/>
              </a:solidFill>
              <a:latin typeface="Berlin Sans FB" panose="020E0602020502020306" pitchFamily="34" charset="77"/>
            </a:endParaRPr>
          </a:p>
          <a:p>
            <a:pPr marL="571500" indent="-571500">
              <a:buFont typeface="Arial" panose="020B0604020202020204" pitchFamily="34" charset="0"/>
              <a:buChar char="•"/>
            </a:pPr>
            <a:r>
              <a:rPr lang="es-ES" sz="3600" dirty="0">
                <a:solidFill>
                  <a:srgbClr val="5F3913"/>
                </a:solidFill>
                <a:latin typeface="Berlin Sans FB" panose="020E0602020502020306" pitchFamily="34" charset="77"/>
              </a:rPr>
              <a:t>Conectar los errores doctrinales que hemos estudiado con el mal uso de la razón humana.</a:t>
            </a:r>
            <a:endParaRPr lang="en-US" sz="3600" dirty="0">
              <a:solidFill>
                <a:srgbClr val="5F3913"/>
              </a:solidFill>
              <a:latin typeface="Berlin Sans FB" panose="020E0602020502020306" pitchFamily="34" charset="77"/>
            </a:endParaRPr>
          </a:p>
        </p:txBody>
      </p:sp>
      <p:cxnSp>
        <p:nvCxnSpPr>
          <p:cNvPr id="3" name="Google Shape;96;p2">
            <a:extLst>
              <a:ext uri="{FF2B5EF4-FFF2-40B4-BE49-F238E27FC236}">
                <a16:creationId xmlns:a16="http://schemas.microsoft.com/office/drawing/2014/main" id="{4C29AED7-B911-9418-B2AA-ECC9F2017AF0}"/>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Tree>
    <p:extLst>
      <p:ext uri="{BB962C8B-B14F-4D97-AF65-F5344CB8AC3E}">
        <p14:creationId xmlns:p14="http://schemas.microsoft.com/office/powerpoint/2010/main" val="862461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12" name="TextBox 11"/>
          <p:cNvSpPr txBox="1"/>
          <p:nvPr/>
        </p:nvSpPr>
        <p:spPr>
          <a:xfrm>
            <a:off x="913943" y="369891"/>
            <a:ext cx="10364114" cy="769441"/>
          </a:xfrm>
          <a:prstGeom prst="rect">
            <a:avLst/>
          </a:prstGeom>
          <a:noFill/>
        </p:spPr>
        <p:txBody>
          <a:bodyPr wrap="square" rtlCol="0">
            <a:spAutoFit/>
          </a:bodyPr>
          <a:lstStyle/>
          <a:p>
            <a:pPr algn="ctr"/>
            <a:r>
              <a:rPr lang="es-ES" sz="4400" dirty="0">
                <a:solidFill>
                  <a:srgbClr val="018443"/>
                </a:solidFill>
                <a:latin typeface="Berlin Sans FB Demi" panose="020E0802020502020306" pitchFamily="34" charset="0"/>
              </a:rPr>
              <a:t>Oración</a:t>
            </a:r>
            <a:endParaRPr lang="en-US" sz="4400" dirty="0">
              <a:solidFill>
                <a:srgbClr val="018443"/>
              </a:solidFill>
              <a:latin typeface="Berlin Sans FB Demi" panose="020E0802020502020306" pitchFamily="34" charset="0"/>
            </a:endParaRPr>
          </a:p>
        </p:txBody>
      </p:sp>
      <p:cxnSp>
        <p:nvCxnSpPr>
          <p:cNvPr id="2" name="Google Shape;96;p2">
            <a:extLst>
              <a:ext uri="{FF2B5EF4-FFF2-40B4-BE49-F238E27FC236}">
                <a16:creationId xmlns:a16="http://schemas.microsoft.com/office/drawing/2014/main" id="{9DF012C5-337A-1813-5113-8D1DA6528935}"/>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pic>
        <p:nvPicPr>
          <p:cNvPr id="1026" name="Picture 2" descr="Medjugorje y los grupos de oración - Medjugorje - Virgen de Medjugorje">
            <a:extLst>
              <a:ext uri="{FF2B5EF4-FFF2-40B4-BE49-F238E27FC236}">
                <a16:creationId xmlns:a16="http://schemas.microsoft.com/office/drawing/2014/main" id="{F874DBF8-E155-0CA7-B247-0A0ECF93F7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4685" y="1432843"/>
            <a:ext cx="7142629" cy="47617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8108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Google Shape;433;p40"/>
          <p:cNvSpPr/>
          <p:nvPr/>
        </p:nvSpPr>
        <p:spPr>
          <a:xfrm>
            <a:off x="1524" y="0"/>
            <a:ext cx="12188952" cy="6858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434" name="Google Shape;434;p40" descr="Texto&#10;&#10;Descripción generada automáticamente"/>
          <p:cNvPicPr preferRelativeResize="0">
            <a:picLocks noGrp="1"/>
          </p:cNvPicPr>
          <p:nvPr>
            <p:ph type="body" idx="1"/>
          </p:nvPr>
        </p:nvPicPr>
        <p:blipFill rotWithShape="1">
          <a:blip r:embed="rId3">
            <a:alphaModFix/>
          </a:blip>
          <a:srcRect t="19"/>
          <a:stretch/>
        </p:blipFill>
        <p:spPr>
          <a:xfrm>
            <a:off x="20" y="1282"/>
            <a:ext cx="12191980" cy="685671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4" descr="Image result for praying hands"/>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7888" t="4477" r="16984" b="8684"/>
          <a:stretch/>
        </p:blipFill>
        <p:spPr bwMode="auto">
          <a:xfrm>
            <a:off x="10798213" y="5360526"/>
            <a:ext cx="964015" cy="1285354"/>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079874" y="612844"/>
            <a:ext cx="10032252" cy="5632311"/>
          </a:xfrm>
          <a:prstGeom prst="rect">
            <a:avLst/>
          </a:prstGeom>
          <a:noFill/>
        </p:spPr>
        <p:txBody>
          <a:bodyPr wrap="square" rtlCol="0">
            <a:spAutoFit/>
          </a:bodyPr>
          <a:lstStyle/>
          <a:p>
            <a:pPr lvl="0"/>
            <a:r>
              <a:rPr lang="es-ES" sz="3600" dirty="0">
                <a:solidFill>
                  <a:srgbClr val="5F3913"/>
                </a:solidFill>
                <a:effectLst/>
                <a:latin typeface="Berlin Sans FB" panose="020E0602020502020306" pitchFamily="34" charset="77"/>
                <a:ea typeface="Calibri" panose="020F0502020204030204" pitchFamily="34" charset="0"/>
              </a:rPr>
              <a:t>Señor Jesucristo, en la noche que fuiste traicionado, amorosamente nos dejaste una cena por la cual podíamos recordar tu sacrificio y recibir el mismo perdón que obtuviste con él, junto con tu verdadero cuerpo y sangre. Mientras estudiamos esta Santa Cena hoy, ayúdanos a confiar en que lo que dices es verdad. Danos a todos entusiasmo para participar en esta fiesta tan a menudo como podamos mientras esperamos para unirnos a ti en la gran fiesta del cielo. En tu nombre oramos, Amén. </a:t>
            </a:r>
            <a:endParaRPr lang="en-US" sz="3600" dirty="0">
              <a:solidFill>
                <a:srgbClr val="5F3913"/>
              </a:solidFill>
              <a:latin typeface="Berlin Sans FB" panose="020E0602020502020306" pitchFamily="34" charset="77"/>
            </a:endParaRPr>
          </a:p>
        </p:txBody>
      </p:sp>
      <p:cxnSp>
        <p:nvCxnSpPr>
          <p:cNvPr id="2" name="Google Shape;96;p2">
            <a:extLst>
              <a:ext uri="{FF2B5EF4-FFF2-40B4-BE49-F238E27FC236}">
                <a16:creationId xmlns:a16="http://schemas.microsoft.com/office/drawing/2014/main" id="{6D9B6123-51AD-ABA8-6D3B-221D52D0B635}"/>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Tree>
    <p:extLst>
      <p:ext uri="{BB962C8B-B14F-4D97-AF65-F5344CB8AC3E}">
        <p14:creationId xmlns:p14="http://schemas.microsoft.com/office/powerpoint/2010/main" val="34236958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5" y="6276548"/>
            <a:ext cx="1678488"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30</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13943" y="608982"/>
            <a:ext cx="10364114" cy="769441"/>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La Despedida</a:t>
            </a:r>
            <a:endParaRPr lang="en-US" sz="4400" dirty="0">
              <a:solidFill>
                <a:srgbClr val="5F3913"/>
              </a:solidFill>
              <a:latin typeface="Berlin Sans FB Demi" panose="020E0802020502020306" pitchFamily="34" charset="0"/>
            </a:endParaRPr>
          </a:p>
        </p:txBody>
      </p:sp>
      <p:pic>
        <p:nvPicPr>
          <p:cNvPr id="25602" name="Picture 2" descr="Image result for la despedida&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3662" y="1682769"/>
            <a:ext cx="7460708" cy="4196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57492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1936" y="100351"/>
            <a:ext cx="10168128" cy="6673174"/>
          </a:xfrm>
          <a:prstGeom prst="rect">
            <a:avLst/>
          </a:prstGeom>
        </p:spPr>
      </p:pic>
    </p:spTree>
    <p:extLst>
      <p:ext uri="{BB962C8B-B14F-4D97-AF65-F5344CB8AC3E}">
        <p14:creationId xmlns:p14="http://schemas.microsoft.com/office/powerpoint/2010/main" val="3416239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pic>
        <p:nvPicPr>
          <p:cNvPr id="121" name="Google Shape;121;p5" descr="Screen Clipping"/>
          <p:cNvPicPr preferRelativeResize="0"/>
          <p:nvPr/>
        </p:nvPicPr>
        <p:blipFill rotWithShape="1">
          <a:blip r:embed="rId3">
            <a:alphaModFix/>
          </a:blip>
          <a:srcRect/>
          <a:stretch/>
        </p:blipFill>
        <p:spPr>
          <a:xfrm>
            <a:off x="10732128" y="6002552"/>
            <a:ext cx="980260" cy="643328"/>
          </a:xfrm>
          <a:prstGeom prst="rect">
            <a:avLst/>
          </a:prstGeom>
          <a:noFill/>
          <a:ln>
            <a:noFill/>
          </a:ln>
        </p:spPr>
      </p:pic>
      <p:pic>
        <p:nvPicPr>
          <p:cNvPr id="122" name="Google Shape;122;p5" descr="Image result for respeto&quot;"/>
          <p:cNvPicPr preferRelativeResize="0"/>
          <p:nvPr/>
        </p:nvPicPr>
        <p:blipFill rotWithShape="1">
          <a:blip r:embed="rId4">
            <a:alphaModFix/>
          </a:blip>
          <a:srcRect/>
          <a:stretch/>
        </p:blipFill>
        <p:spPr>
          <a:xfrm>
            <a:off x="12735373" y="830351"/>
            <a:ext cx="3810000" cy="2143125"/>
          </a:xfrm>
          <a:prstGeom prst="rect">
            <a:avLst/>
          </a:prstGeom>
          <a:noFill/>
          <a:ln w="9525" cap="flat" cmpd="sng">
            <a:solidFill>
              <a:srgbClr val="E6E6E6"/>
            </a:solidFill>
            <a:prstDash val="solid"/>
            <a:round/>
            <a:headEnd type="none" w="sm" len="sm"/>
            <a:tailEnd type="none" w="sm" len="sm"/>
          </a:ln>
        </p:spPr>
      </p:pic>
      <p:sp>
        <p:nvSpPr>
          <p:cNvPr id="123" name="Google Shape;123;p5"/>
          <p:cNvSpPr txBox="1"/>
          <p:nvPr/>
        </p:nvSpPr>
        <p:spPr>
          <a:xfrm>
            <a:off x="3547222" y="1423260"/>
            <a:ext cx="7527659" cy="4154943"/>
          </a:xfrm>
          <a:prstGeom prst="rect">
            <a:avLst/>
          </a:prstGeom>
          <a:noFill/>
          <a:ln>
            <a:noFill/>
          </a:ln>
        </p:spPr>
        <p:txBody>
          <a:bodyPr spcFirstLastPara="1" wrap="square" lIns="91425" tIns="45700" rIns="91425" bIns="45700" anchor="t" anchorCtr="0">
            <a:spAutoFit/>
          </a:bodyPr>
          <a:lstStyle/>
          <a:p>
            <a:pPr marL="571500" marR="0" lvl="0" indent="-571500" algn="l" rtl="0">
              <a:spcBef>
                <a:spcPts val="0"/>
              </a:spcBef>
              <a:spcAft>
                <a:spcPts val="0"/>
              </a:spcAft>
              <a:buClr>
                <a:srgbClr val="5F3913"/>
              </a:buClr>
              <a:buSzPts val="4800"/>
              <a:buFont typeface="Arial"/>
              <a:buChar char="•"/>
            </a:pPr>
            <a:r>
              <a:rPr lang="en-US" sz="4400" dirty="0" err="1">
                <a:solidFill>
                  <a:srgbClr val="5F3913"/>
                </a:solidFill>
                <a:latin typeface="Overlock"/>
                <a:ea typeface="Overlock"/>
                <a:cs typeface="Overlock"/>
                <a:sym typeface="Overlock"/>
              </a:rPr>
              <a:t>Viniendo</a:t>
            </a:r>
            <a:r>
              <a:rPr lang="en-US" sz="4400" dirty="0">
                <a:solidFill>
                  <a:srgbClr val="5F3913"/>
                </a:solidFill>
                <a:latin typeface="Overlock"/>
                <a:ea typeface="Overlock"/>
                <a:cs typeface="Overlock"/>
                <a:sym typeface="Overlock"/>
              </a:rPr>
              <a:t> </a:t>
            </a:r>
            <a:r>
              <a:rPr lang="en-US" sz="4400" dirty="0" err="1">
                <a:solidFill>
                  <a:srgbClr val="5F3913"/>
                </a:solidFill>
                <a:latin typeface="Overlock"/>
                <a:ea typeface="Overlock"/>
                <a:cs typeface="Overlock"/>
                <a:sym typeface="Overlock"/>
              </a:rPr>
              <a:t>preparado</a:t>
            </a:r>
            <a:endParaRPr sz="4400" dirty="0"/>
          </a:p>
          <a:p>
            <a:pPr marL="571500" marR="0" lvl="0" indent="-571500" algn="l" rtl="0">
              <a:spcBef>
                <a:spcPts val="0"/>
              </a:spcBef>
              <a:spcAft>
                <a:spcPts val="0"/>
              </a:spcAft>
              <a:buClr>
                <a:srgbClr val="5F3913"/>
              </a:buClr>
              <a:buSzPts val="4800"/>
              <a:buFont typeface="Arial"/>
              <a:buChar char="•"/>
            </a:pPr>
            <a:r>
              <a:rPr lang="en-US" sz="4400" dirty="0" err="1">
                <a:solidFill>
                  <a:srgbClr val="5F3913"/>
                </a:solidFill>
                <a:latin typeface="Overlock"/>
                <a:ea typeface="Overlock"/>
                <a:cs typeface="Overlock"/>
                <a:sym typeface="Overlock"/>
              </a:rPr>
              <a:t>Siendo</a:t>
            </a:r>
            <a:r>
              <a:rPr lang="en-US" sz="4400" dirty="0">
                <a:solidFill>
                  <a:srgbClr val="5F3913"/>
                </a:solidFill>
                <a:latin typeface="Overlock"/>
                <a:ea typeface="Overlock"/>
                <a:cs typeface="Overlock"/>
                <a:sym typeface="Overlock"/>
              </a:rPr>
              <a:t> </a:t>
            </a:r>
            <a:r>
              <a:rPr lang="en-US" sz="4400" dirty="0" err="1">
                <a:solidFill>
                  <a:srgbClr val="5F3913"/>
                </a:solidFill>
                <a:latin typeface="Overlock"/>
                <a:ea typeface="Overlock"/>
                <a:cs typeface="Overlock"/>
                <a:sym typeface="Overlock"/>
              </a:rPr>
              <a:t>puntual</a:t>
            </a:r>
            <a:endParaRPr sz="4400" dirty="0"/>
          </a:p>
          <a:p>
            <a:pPr marL="571500" marR="0" lvl="0" indent="-571500" algn="l" rtl="0">
              <a:spcBef>
                <a:spcPts val="0"/>
              </a:spcBef>
              <a:spcAft>
                <a:spcPts val="0"/>
              </a:spcAft>
              <a:buClr>
                <a:srgbClr val="5F3913"/>
              </a:buClr>
              <a:buSzPts val="4800"/>
              <a:buFont typeface="Arial"/>
              <a:buChar char="•"/>
            </a:pPr>
            <a:r>
              <a:rPr lang="en-US" sz="4400" dirty="0">
                <a:solidFill>
                  <a:srgbClr val="5F3913"/>
                </a:solidFill>
                <a:latin typeface="Overlock"/>
                <a:ea typeface="Overlock"/>
                <a:cs typeface="Overlock"/>
                <a:sym typeface="Overlock"/>
              </a:rPr>
              <a:t>Con </a:t>
            </a:r>
            <a:r>
              <a:rPr lang="en-US" sz="4400" dirty="0" err="1">
                <a:solidFill>
                  <a:srgbClr val="5F3913"/>
                </a:solidFill>
                <a:latin typeface="Overlock"/>
                <a:ea typeface="Overlock"/>
                <a:cs typeface="Overlock"/>
                <a:sym typeface="Overlock"/>
              </a:rPr>
              <a:t>los</a:t>
            </a:r>
            <a:r>
              <a:rPr lang="en-US" sz="4400" dirty="0">
                <a:solidFill>
                  <a:srgbClr val="5F3913"/>
                </a:solidFill>
                <a:latin typeface="Overlock"/>
                <a:ea typeface="Overlock"/>
                <a:cs typeface="Overlock"/>
                <a:sym typeface="Overlock"/>
              </a:rPr>
              <a:t> que </a:t>
            </a:r>
            <a:r>
              <a:rPr lang="en-US" sz="4400" dirty="0" err="1">
                <a:solidFill>
                  <a:srgbClr val="5F3913"/>
                </a:solidFill>
                <a:latin typeface="Overlock"/>
                <a:ea typeface="Overlock"/>
                <a:cs typeface="Overlock"/>
                <a:sym typeface="Overlock"/>
              </a:rPr>
              <a:t>nos</a:t>
            </a:r>
            <a:r>
              <a:rPr lang="en-US" sz="4400" dirty="0">
                <a:solidFill>
                  <a:srgbClr val="5F3913"/>
                </a:solidFill>
                <a:latin typeface="Overlock"/>
                <a:ea typeface="Overlock"/>
                <a:cs typeface="Overlock"/>
                <a:sym typeface="Overlock"/>
              </a:rPr>
              <a:t> </a:t>
            </a:r>
            <a:r>
              <a:rPr lang="en-US" sz="4400" dirty="0" err="1">
                <a:solidFill>
                  <a:srgbClr val="5F3913"/>
                </a:solidFill>
                <a:latin typeface="Overlock"/>
                <a:ea typeface="Overlock"/>
                <a:cs typeface="Overlock"/>
                <a:sym typeface="Overlock"/>
              </a:rPr>
              <a:t>sirven</a:t>
            </a:r>
            <a:endParaRPr sz="4400" dirty="0"/>
          </a:p>
          <a:p>
            <a:pPr marL="571500" marR="0" lvl="0" indent="-571500" algn="l" rtl="0">
              <a:spcBef>
                <a:spcPts val="0"/>
              </a:spcBef>
              <a:spcAft>
                <a:spcPts val="0"/>
              </a:spcAft>
              <a:buClr>
                <a:srgbClr val="5F3913"/>
              </a:buClr>
              <a:buSzPts val="4800"/>
              <a:buFont typeface="Arial"/>
              <a:buChar char="•"/>
            </a:pPr>
            <a:r>
              <a:rPr lang="en-US" sz="4400" dirty="0">
                <a:solidFill>
                  <a:srgbClr val="5F3913"/>
                </a:solidFill>
                <a:latin typeface="Overlock"/>
                <a:ea typeface="Overlock"/>
                <a:cs typeface="Overlock"/>
                <a:sym typeface="Overlock"/>
              </a:rPr>
              <a:t>Con los </a:t>
            </a:r>
            <a:r>
              <a:rPr lang="en-US" sz="4400" dirty="0" err="1">
                <a:solidFill>
                  <a:srgbClr val="5F3913"/>
                </a:solidFill>
                <a:latin typeface="Overlock"/>
                <a:ea typeface="Overlock"/>
                <a:cs typeface="Overlock"/>
                <a:sym typeface="Overlock"/>
              </a:rPr>
              <a:t>compañeros</a:t>
            </a:r>
            <a:r>
              <a:rPr lang="en-US" sz="4400" dirty="0">
                <a:solidFill>
                  <a:srgbClr val="5F3913"/>
                </a:solidFill>
                <a:latin typeface="Overlock"/>
                <a:ea typeface="Overlock"/>
                <a:cs typeface="Overlock"/>
                <a:sym typeface="Overlock"/>
              </a:rPr>
              <a:t> de </a:t>
            </a:r>
            <a:r>
              <a:rPr lang="en-US" sz="4400" dirty="0" err="1">
                <a:solidFill>
                  <a:srgbClr val="5F3913"/>
                </a:solidFill>
                <a:latin typeface="Overlock"/>
                <a:ea typeface="Overlock"/>
                <a:cs typeface="Overlock"/>
                <a:sym typeface="Overlock"/>
              </a:rPr>
              <a:t>clase</a:t>
            </a:r>
            <a:endParaRPr sz="4400" dirty="0"/>
          </a:p>
          <a:p>
            <a:pPr marL="571500" marR="0" lvl="0" indent="-571500" algn="l" rtl="0">
              <a:spcBef>
                <a:spcPts val="0"/>
              </a:spcBef>
              <a:spcAft>
                <a:spcPts val="0"/>
              </a:spcAft>
              <a:buClr>
                <a:srgbClr val="5F3913"/>
              </a:buClr>
              <a:buSzPts val="4800"/>
              <a:buFont typeface="Arial"/>
              <a:buChar char="•"/>
            </a:pPr>
            <a:r>
              <a:rPr lang="en-US" sz="4400" dirty="0">
                <a:solidFill>
                  <a:srgbClr val="5F3913"/>
                </a:solidFill>
                <a:latin typeface="Overlock"/>
                <a:ea typeface="Overlock"/>
                <a:cs typeface="Overlock"/>
                <a:sym typeface="Overlock"/>
              </a:rPr>
              <a:t>Con </a:t>
            </a:r>
            <a:r>
              <a:rPr lang="en-US" sz="4400" dirty="0" err="1">
                <a:solidFill>
                  <a:srgbClr val="5F3913"/>
                </a:solidFill>
                <a:latin typeface="Overlock"/>
                <a:ea typeface="Overlock"/>
                <a:cs typeface="Overlock"/>
                <a:sym typeface="Overlock"/>
              </a:rPr>
              <a:t>el</a:t>
            </a:r>
            <a:r>
              <a:rPr lang="en-US" sz="4400" dirty="0">
                <a:solidFill>
                  <a:srgbClr val="5F3913"/>
                </a:solidFill>
                <a:latin typeface="Overlock"/>
                <a:ea typeface="Overlock"/>
                <a:cs typeface="Overlock"/>
                <a:sym typeface="Overlock"/>
              </a:rPr>
              <a:t> </a:t>
            </a:r>
            <a:r>
              <a:rPr lang="en-US" sz="4400" dirty="0" err="1">
                <a:solidFill>
                  <a:srgbClr val="5F3913"/>
                </a:solidFill>
                <a:latin typeface="Overlock"/>
                <a:ea typeface="Overlock"/>
                <a:cs typeface="Overlock"/>
                <a:sym typeface="Overlock"/>
              </a:rPr>
              <a:t>grupo</a:t>
            </a:r>
            <a:r>
              <a:rPr lang="en-US" sz="4400" dirty="0">
                <a:solidFill>
                  <a:srgbClr val="5F3913"/>
                </a:solidFill>
                <a:latin typeface="Overlock"/>
                <a:ea typeface="Overlock"/>
                <a:cs typeface="Overlock"/>
                <a:sym typeface="Overlock"/>
              </a:rPr>
              <a:t> de </a:t>
            </a:r>
            <a:r>
              <a:rPr lang="en-US" sz="4400" dirty="0" err="1">
                <a:solidFill>
                  <a:srgbClr val="5F3913"/>
                </a:solidFill>
                <a:latin typeface="Overlock"/>
                <a:ea typeface="Overlock"/>
                <a:cs typeface="Overlock"/>
                <a:sym typeface="Overlock"/>
              </a:rPr>
              <a:t>Whatsapp</a:t>
            </a:r>
            <a:endParaRPr sz="4400" dirty="0">
              <a:solidFill>
                <a:srgbClr val="5F3913"/>
              </a:solidFill>
              <a:latin typeface="Overlock"/>
              <a:ea typeface="Overlock"/>
              <a:cs typeface="Overlock"/>
              <a:sym typeface="Overlock"/>
            </a:endParaRPr>
          </a:p>
        </p:txBody>
      </p:sp>
      <p:pic>
        <p:nvPicPr>
          <p:cNvPr id="124" name="Google Shape;124;p5" descr="Image result for respeto&quot;"/>
          <p:cNvPicPr preferRelativeResize="0"/>
          <p:nvPr/>
        </p:nvPicPr>
        <p:blipFill rotWithShape="1">
          <a:blip r:embed="rId5">
            <a:alphaModFix/>
          </a:blip>
          <a:srcRect t="11683" b="36396"/>
          <a:stretch/>
        </p:blipFill>
        <p:spPr>
          <a:xfrm rot="-5400000">
            <a:off x="-644268" y="2316028"/>
            <a:ext cx="5215075" cy="1692301"/>
          </a:xfrm>
          <a:prstGeom prst="rect">
            <a:avLst/>
          </a:prstGeom>
          <a:noFill/>
          <a:ln>
            <a:noFill/>
          </a:ln>
        </p:spPr>
      </p:pic>
      <p:cxnSp>
        <p:nvCxnSpPr>
          <p:cNvPr id="2" name="Google Shape;96;p2">
            <a:extLst>
              <a:ext uri="{FF2B5EF4-FFF2-40B4-BE49-F238E27FC236}">
                <a16:creationId xmlns:a16="http://schemas.microsoft.com/office/drawing/2014/main" id="{DBFCCCE6-E968-1FC6-4063-03CE13D5727C}"/>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pic>
        <p:nvPicPr>
          <p:cNvPr id="158" name="Google Shape;158;p8" descr="Screen Clipping"/>
          <p:cNvPicPr preferRelativeResize="0"/>
          <p:nvPr/>
        </p:nvPicPr>
        <p:blipFill rotWithShape="1">
          <a:blip r:embed="rId3">
            <a:alphaModFix/>
          </a:blip>
          <a:srcRect/>
          <a:stretch/>
        </p:blipFill>
        <p:spPr>
          <a:xfrm>
            <a:off x="10732128" y="6002552"/>
            <a:ext cx="980260" cy="643328"/>
          </a:xfrm>
          <a:prstGeom prst="rect">
            <a:avLst/>
          </a:prstGeom>
          <a:noFill/>
          <a:ln>
            <a:noFill/>
          </a:ln>
        </p:spPr>
      </p:pic>
      <p:sp>
        <p:nvSpPr>
          <p:cNvPr id="159" name="Google Shape;159;p8"/>
          <p:cNvSpPr txBox="1"/>
          <p:nvPr/>
        </p:nvSpPr>
        <p:spPr>
          <a:xfrm>
            <a:off x="869494" y="354892"/>
            <a:ext cx="10453007" cy="70784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4000" b="1" dirty="0">
                <a:solidFill>
                  <a:srgbClr val="009051"/>
                </a:solidFill>
                <a:effectLst/>
                <a:latin typeface="Berlin Sans FB" panose="020E0602020502020306" pitchFamily="34" charset="0"/>
                <a:ea typeface="Calibri" panose="020F0502020204030204" pitchFamily="34" charset="0"/>
              </a:rPr>
              <a:t>El propósito de este curso. </a:t>
            </a:r>
            <a:endParaRPr sz="4000" b="1" dirty="0">
              <a:solidFill>
                <a:srgbClr val="009051"/>
              </a:solidFill>
              <a:latin typeface="Berlin Sans FB" panose="020E0602020502020306" pitchFamily="34" charset="0"/>
              <a:ea typeface="Overlock"/>
              <a:cs typeface="Overlock"/>
              <a:sym typeface="Overlock"/>
            </a:endParaRPr>
          </a:p>
        </p:txBody>
      </p:sp>
      <p:sp>
        <p:nvSpPr>
          <p:cNvPr id="2" name="TextBox 1">
            <a:extLst>
              <a:ext uri="{FF2B5EF4-FFF2-40B4-BE49-F238E27FC236}">
                <a16:creationId xmlns:a16="http://schemas.microsoft.com/office/drawing/2014/main" id="{979AE377-18FF-6183-3C2D-13E39BC92A8F}"/>
              </a:ext>
            </a:extLst>
          </p:cNvPr>
          <p:cNvSpPr txBox="1"/>
          <p:nvPr/>
        </p:nvSpPr>
        <p:spPr>
          <a:xfrm>
            <a:off x="753039" y="1384402"/>
            <a:ext cx="10685918" cy="4939814"/>
          </a:xfrm>
          <a:prstGeom prst="rect">
            <a:avLst/>
          </a:prstGeom>
          <a:noFill/>
        </p:spPr>
        <p:txBody>
          <a:bodyPr wrap="square" rtlCol="0">
            <a:spAutoFit/>
          </a:bodyPr>
          <a:lstStyle/>
          <a:p>
            <a:pPr marL="514350" indent="-514350">
              <a:buAutoNum type="alphaLcPeriod"/>
            </a:pPr>
            <a:r>
              <a:rPr lang="es-ES" sz="3500" dirty="0">
                <a:solidFill>
                  <a:srgbClr val="614425"/>
                </a:solidFill>
                <a:latin typeface="Berlin Sans FB" panose="020E0602020502020306" pitchFamily="34" charset="0"/>
              </a:rPr>
              <a:t>Hay muchas “identidades” espirituales – sistemas de creencias – en el cristianismo de hoy.</a:t>
            </a:r>
          </a:p>
          <a:p>
            <a:pPr marL="514350" indent="-514350">
              <a:buAutoNum type="alphaLcPeriod"/>
            </a:pPr>
            <a:endParaRPr lang="es-ES" sz="3500" dirty="0">
              <a:solidFill>
                <a:srgbClr val="614425"/>
              </a:solidFill>
              <a:latin typeface="Berlin Sans FB" panose="020E0602020502020306" pitchFamily="34" charset="0"/>
            </a:endParaRPr>
          </a:p>
          <a:p>
            <a:pPr marL="514350" indent="-514350">
              <a:buAutoNum type="alphaLcPeriod"/>
            </a:pPr>
            <a:r>
              <a:rPr lang="es-ES" sz="3500" dirty="0">
                <a:solidFill>
                  <a:srgbClr val="614425"/>
                </a:solidFill>
                <a:latin typeface="Berlin Sans FB" panose="020E0602020502020306" pitchFamily="34" charset="0"/>
              </a:rPr>
              <a:t>En Academia Cristo, nuestra identidad espiritual es Luterana Confesional.</a:t>
            </a:r>
          </a:p>
          <a:p>
            <a:pPr marL="514350" indent="-514350">
              <a:buAutoNum type="alphaLcPeriod"/>
            </a:pPr>
            <a:endParaRPr lang="es-ES" sz="3500" dirty="0">
              <a:solidFill>
                <a:srgbClr val="614425"/>
              </a:solidFill>
              <a:latin typeface="Berlin Sans FB" panose="020E0602020502020306" pitchFamily="34" charset="0"/>
            </a:endParaRPr>
          </a:p>
          <a:p>
            <a:pPr marL="514350" indent="-514350">
              <a:buAutoNum type="alphaLcPeriod"/>
            </a:pPr>
            <a:r>
              <a:rPr lang="es-ES" sz="3500" dirty="0">
                <a:solidFill>
                  <a:srgbClr val="614425"/>
                </a:solidFill>
                <a:latin typeface="Berlin Sans FB" panose="020E0602020502020306" pitchFamily="34" charset="0"/>
              </a:rPr>
              <a:t>En resumen: queremos ayudarle a tener una identidad espiritual basada únicamente en lo que dice la Palabra de Dios.</a:t>
            </a:r>
          </a:p>
        </p:txBody>
      </p:sp>
      <p:cxnSp>
        <p:nvCxnSpPr>
          <p:cNvPr id="4" name="Straight Connector 3">
            <a:extLst>
              <a:ext uri="{FF2B5EF4-FFF2-40B4-BE49-F238E27FC236}">
                <a16:creationId xmlns:a16="http://schemas.microsoft.com/office/drawing/2014/main" id="{6F8E6BBC-0F2C-3CDA-D755-0932CD359D2B}"/>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984634" y="330960"/>
            <a:ext cx="10222731" cy="707886"/>
          </a:xfrm>
          <a:prstGeom prst="rect">
            <a:avLst/>
          </a:prstGeom>
          <a:noFill/>
        </p:spPr>
        <p:txBody>
          <a:bodyPr wrap="square" rtlCol="0">
            <a:spAutoFit/>
          </a:bodyPr>
          <a:lstStyle/>
          <a:p>
            <a:pPr marR="0" lvl="0" algn="ctr">
              <a:spcBef>
                <a:spcPts val="0"/>
              </a:spcBef>
              <a:spcAft>
                <a:spcPts val="0"/>
              </a:spcAft>
            </a:pPr>
            <a:r>
              <a:rPr lang="es-ES" sz="4000" b="1" dirty="0">
                <a:solidFill>
                  <a:srgbClr val="018443"/>
                </a:solidFill>
                <a:effectLst/>
                <a:latin typeface="Berlin Sans FB" panose="020E0602020502020306" pitchFamily="34" charset="77"/>
                <a:ea typeface="Calibri" panose="020F0502020204030204" pitchFamily="34" charset="0"/>
              </a:rPr>
              <a:t>Objetivos de la lección. </a:t>
            </a:r>
            <a:endParaRPr lang="en-US" sz="4000" b="1" dirty="0">
              <a:solidFill>
                <a:srgbClr val="018443"/>
              </a:solidFill>
              <a:effectLst/>
              <a:latin typeface="Berlin Sans FB" panose="020E0602020502020306" pitchFamily="34" charset="77"/>
              <a:ea typeface="Calibri" panose="020F0502020204030204" pitchFamily="34" charset="0"/>
            </a:endParaRPr>
          </a:p>
        </p:txBody>
      </p:sp>
      <p:sp>
        <p:nvSpPr>
          <p:cNvPr id="4" name="TextBox 3"/>
          <p:cNvSpPr txBox="1"/>
          <p:nvPr/>
        </p:nvSpPr>
        <p:spPr>
          <a:xfrm>
            <a:off x="1234888" y="1324348"/>
            <a:ext cx="9722224" cy="4524315"/>
          </a:xfrm>
          <a:prstGeom prst="rect">
            <a:avLst/>
          </a:prstGeom>
          <a:noFill/>
        </p:spPr>
        <p:txBody>
          <a:bodyPr wrap="square" rtlCol="0">
            <a:spAutoFit/>
          </a:bodyPr>
          <a:lstStyle/>
          <a:p>
            <a:pPr marL="571500" indent="-571500">
              <a:buFont typeface="Arial" panose="020B0604020202020204" pitchFamily="34" charset="0"/>
              <a:buChar char="•"/>
            </a:pPr>
            <a:r>
              <a:rPr lang="es-ES" sz="3600" dirty="0">
                <a:solidFill>
                  <a:srgbClr val="5F3913"/>
                </a:solidFill>
                <a:latin typeface="Berlin Sans FB" panose="020E0602020502020306" pitchFamily="34" charset="77"/>
              </a:rPr>
              <a:t>Examinar la institución de la santa cena con su énfasis en el perdón de los pecados.</a:t>
            </a:r>
          </a:p>
          <a:p>
            <a:pPr marL="571500" indent="-571500">
              <a:buFont typeface="Arial" panose="020B0604020202020204" pitchFamily="34" charset="0"/>
              <a:buChar char="•"/>
            </a:pPr>
            <a:endParaRPr lang="en-US" sz="3600" dirty="0">
              <a:solidFill>
                <a:srgbClr val="5F3913"/>
              </a:solidFill>
              <a:latin typeface="Berlin Sans FB" panose="020E0602020502020306" pitchFamily="34" charset="77"/>
            </a:endParaRPr>
          </a:p>
          <a:p>
            <a:pPr marL="571500" indent="-571500">
              <a:buFont typeface="Arial" panose="020B0604020202020204" pitchFamily="34" charset="0"/>
              <a:buChar char="•"/>
            </a:pPr>
            <a:r>
              <a:rPr lang="es-ES" sz="3600" dirty="0">
                <a:solidFill>
                  <a:srgbClr val="5F3913"/>
                </a:solidFill>
                <a:latin typeface="Berlin Sans FB" panose="020E0602020502020306" pitchFamily="34" charset="77"/>
              </a:rPr>
              <a:t>Comparar lo que las Iglesias diferentes dicen sobre la santa cena. </a:t>
            </a:r>
          </a:p>
          <a:p>
            <a:pPr marL="571500" indent="-571500">
              <a:buFont typeface="Arial" panose="020B0604020202020204" pitchFamily="34" charset="0"/>
              <a:buChar char="•"/>
            </a:pPr>
            <a:endParaRPr lang="en-US" sz="3600" dirty="0">
              <a:solidFill>
                <a:srgbClr val="5F3913"/>
              </a:solidFill>
              <a:latin typeface="Berlin Sans FB" panose="020E0602020502020306" pitchFamily="34" charset="77"/>
            </a:endParaRPr>
          </a:p>
          <a:p>
            <a:pPr marL="571500" indent="-571500">
              <a:buFont typeface="Arial" panose="020B0604020202020204" pitchFamily="34" charset="0"/>
              <a:buChar char="•"/>
            </a:pPr>
            <a:r>
              <a:rPr lang="es-ES" sz="3600" dirty="0">
                <a:solidFill>
                  <a:srgbClr val="5F3913"/>
                </a:solidFill>
                <a:latin typeface="Berlin Sans FB" panose="020E0602020502020306" pitchFamily="34" charset="77"/>
              </a:rPr>
              <a:t>Conectar los errores doctrinales que hemos estudiado con el mal uso de la razón humana.</a:t>
            </a:r>
            <a:endParaRPr lang="en-US" sz="3600" dirty="0">
              <a:solidFill>
                <a:srgbClr val="5F3913"/>
              </a:solidFill>
              <a:latin typeface="Berlin Sans FB" panose="020E0602020502020306" pitchFamily="34" charset="77"/>
            </a:endParaRPr>
          </a:p>
        </p:txBody>
      </p:sp>
      <p:cxnSp>
        <p:nvCxnSpPr>
          <p:cNvPr id="3" name="Google Shape;96;p2">
            <a:extLst>
              <a:ext uri="{FF2B5EF4-FFF2-40B4-BE49-F238E27FC236}">
                <a16:creationId xmlns:a16="http://schemas.microsoft.com/office/drawing/2014/main" id="{4C29AED7-B911-9418-B2AA-ECC9F2017AF0}"/>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Tree>
    <p:extLst>
      <p:ext uri="{BB962C8B-B14F-4D97-AF65-F5344CB8AC3E}">
        <p14:creationId xmlns:p14="http://schemas.microsoft.com/office/powerpoint/2010/main" val="1795476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999527" y="462574"/>
            <a:ext cx="10222731" cy="707886"/>
          </a:xfrm>
          <a:prstGeom prst="rect">
            <a:avLst/>
          </a:prstGeom>
          <a:noFill/>
        </p:spPr>
        <p:txBody>
          <a:bodyPr wrap="square" rtlCol="0">
            <a:spAutoFit/>
          </a:bodyPr>
          <a:lstStyle/>
          <a:p>
            <a:pPr marR="0" lvl="0" algn="ctr">
              <a:spcBef>
                <a:spcPts val="0"/>
              </a:spcBef>
              <a:spcAft>
                <a:spcPts val="0"/>
              </a:spcAft>
            </a:pPr>
            <a:r>
              <a:rPr lang="es-ES" sz="4000" b="1" dirty="0">
                <a:solidFill>
                  <a:srgbClr val="018443"/>
                </a:solidFill>
                <a:effectLst/>
                <a:latin typeface="Berlin Sans FB" panose="020E0602020502020306" pitchFamily="34" charset="77"/>
                <a:ea typeface="Calibri" panose="020F0502020204030204" pitchFamily="34" charset="0"/>
              </a:rPr>
              <a:t>Estudio Bíblico: La Santa Cena </a:t>
            </a:r>
            <a:endParaRPr lang="en-US" sz="4000" b="1" dirty="0">
              <a:solidFill>
                <a:srgbClr val="018443"/>
              </a:solidFill>
              <a:effectLst/>
              <a:latin typeface="Berlin Sans FB" panose="020E0602020502020306" pitchFamily="34" charset="77"/>
              <a:ea typeface="Calibri" panose="020F0502020204030204" pitchFamily="34" charset="0"/>
            </a:endParaRPr>
          </a:p>
        </p:txBody>
      </p:sp>
      <p:cxnSp>
        <p:nvCxnSpPr>
          <p:cNvPr id="3" name="Google Shape;96;p2">
            <a:extLst>
              <a:ext uri="{FF2B5EF4-FFF2-40B4-BE49-F238E27FC236}">
                <a16:creationId xmlns:a16="http://schemas.microsoft.com/office/drawing/2014/main" id="{173C97DF-4481-7197-4784-6381F6BC57C6}"/>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
        <p:nvSpPr>
          <p:cNvPr id="10" name="TextBox 9">
            <a:extLst>
              <a:ext uri="{FF2B5EF4-FFF2-40B4-BE49-F238E27FC236}">
                <a16:creationId xmlns:a16="http://schemas.microsoft.com/office/drawing/2014/main" id="{ADDB81CE-6B1B-0577-A1F7-6E7C4B8B144E}"/>
              </a:ext>
            </a:extLst>
          </p:cNvPr>
          <p:cNvSpPr txBox="1"/>
          <p:nvPr/>
        </p:nvSpPr>
        <p:spPr>
          <a:xfrm>
            <a:off x="639782" y="1693680"/>
            <a:ext cx="10942220" cy="3785652"/>
          </a:xfrm>
          <a:prstGeom prst="rect">
            <a:avLst/>
          </a:prstGeom>
          <a:noFill/>
        </p:spPr>
        <p:txBody>
          <a:bodyPr wrap="square" rtlCol="0">
            <a:spAutoFit/>
          </a:bodyPr>
          <a:lstStyle/>
          <a:p>
            <a:r>
              <a:rPr lang="es-ES" sz="3000" dirty="0">
                <a:solidFill>
                  <a:srgbClr val="5F3913"/>
                </a:solidFill>
                <a:latin typeface="Berlin Sans FB" panose="020E0602020502020306" pitchFamily="34" charset="77"/>
              </a:rPr>
              <a:t>Mateo 26:26-29 – ”</a:t>
            </a:r>
            <a:r>
              <a:rPr lang="es-ES" sz="3000" baseline="30000" dirty="0">
                <a:solidFill>
                  <a:srgbClr val="5F3913"/>
                </a:solidFill>
                <a:latin typeface="Berlin Sans FB" panose="020E0602020502020306" pitchFamily="34" charset="77"/>
              </a:rPr>
              <a:t>26</a:t>
            </a:r>
            <a:r>
              <a:rPr lang="es-ES" sz="3000" dirty="0">
                <a:solidFill>
                  <a:srgbClr val="5F3913"/>
                </a:solidFill>
                <a:latin typeface="Berlin Sans FB" panose="020E0602020502020306" pitchFamily="34" charset="77"/>
              </a:rPr>
              <a:t> Mientras comían, Jesús tomó el pan y lo bendijo; luego lo partió y se lo dio a sus discípulos, y les dijo: «Tomen, coman; esto es mi cuerpo.» </a:t>
            </a:r>
            <a:r>
              <a:rPr lang="es-ES" sz="3000" baseline="30000" dirty="0">
                <a:solidFill>
                  <a:srgbClr val="5F3913"/>
                </a:solidFill>
                <a:latin typeface="Berlin Sans FB" panose="020E0602020502020306" pitchFamily="34" charset="77"/>
              </a:rPr>
              <a:t>27</a:t>
            </a:r>
            <a:r>
              <a:rPr lang="es-ES" sz="3000" dirty="0">
                <a:solidFill>
                  <a:srgbClr val="5F3913"/>
                </a:solidFill>
                <a:latin typeface="Berlin Sans FB" panose="020E0602020502020306" pitchFamily="34" charset="77"/>
              </a:rPr>
              <a:t> Después tomó la copa, y luego de dar gracias, la entregó a sus discípulos y les dijo: «Beban de ella todos, </a:t>
            </a:r>
            <a:r>
              <a:rPr lang="es-ES" sz="3000" baseline="30000" dirty="0">
                <a:solidFill>
                  <a:srgbClr val="5F3913"/>
                </a:solidFill>
                <a:latin typeface="Berlin Sans FB" panose="020E0602020502020306" pitchFamily="34" charset="77"/>
              </a:rPr>
              <a:t>28</a:t>
            </a:r>
            <a:r>
              <a:rPr lang="es-ES" sz="3000" dirty="0">
                <a:solidFill>
                  <a:srgbClr val="5F3913"/>
                </a:solidFill>
                <a:latin typeface="Berlin Sans FB" panose="020E0602020502020306" pitchFamily="34" charset="77"/>
              </a:rPr>
              <a:t> porque esto es mi sangre del nuevo pacto, que es derramada por muchos, para perdón de los pecados. </a:t>
            </a:r>
            <a:r>
              <a:rPr lang="es-ES" sz="3000" baseline="30000" dirty="0">
                <a:solidFill>
                  <a:srgbClr val="5F3913"/>
                </a:solidFill>
                <a:latin typeface="Berlin Sans FB" panose="020E0602020502020306" pitchFamily="34" charset="77"/>
              </a:rPr>
              <a:t>29</a:t>
            </a:r>
            <a:r>
              <a:rPr lang="es-ES" sz="3000" dirty="0">
                <a:solidFill>
                  <a:srgbClr val="5F3913"/>
                </a:solidFill>
                <a:latin typeface="Berlin Sans FB" panose="020E0602020502020306" pitchFamily="34" charset="77"/>
              </a:rPr>
              <a:t> Yo les digo que, desde ahora, no volveré a beber de este fruto de la vid, hasta el día en que beba con ustedes el vino nuevo en el reino de mi Padre.»”</a:t>
            </a:r>
            <a:endParaRPr lang="en-US" sz="3000" dirty="0">
              <a:solidFill>
                <a:srgbClr val="5F3913"/>
              </a:solidFill>
              <a:latin typeface="Berlin Sans FB" panose="020E0602020502020306" pitchFamily="34" charset="77"/>
            </a:endParaRPr>
          </a:p>
        </p:txBody>
      </p:sp>
    </p:spTree>
    <p:extLst>
      <p:ext uri="{BB962C8B-B14F-4D97-AF65-F5344CB8AC3E}">
        <p14:creationId xmlns:p14="http://schemas.microsoft.com/office/powerpoint/2010/main" val="26524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999527" y="462574"/>
            <a:ext cx="10222731" cy="707886"/>
          </a:xfrm>
          <a:prstGeom prst="rect">
            <a:avLst/>
          </a:prstGeom>
          <a:noFill/>
        </p:spPr>
        <p:txBody>
          <a:bodyPr wrap="square" rtlCol="0">
            <a:spAutoFit/>
          </a:bodyPr>
          <a:lstStyle/>
          <a:p>
            <a:pPr marR="0" lvl="0" algn="ctr">
              <a:spcBef>
                <a:spcPts val="0"/>
              </a:spcBef>
              <a:spcAft>
                <a:spcPts val="0"/>
              </a:spcAft>
            </a:pPr>
            <a:r>
              <a:rPr lang="es-ES" sz="4000" b="1" dirty="0">
                <a:solidFill>
                  <a:srgbClr val="018443"/>
                </a:solidFill>
                <a:effectLst/>
                <a:latin typeface="Berlin Sans FB" panose="020E0602020502020306" pitchFamily="34" charset="77"/>
                <a:ea typeface="Calibri" panose="020F0502020204030204" pitchFamily="34" charset="0"/>
              </a:rPr>
              <a:t>¿Qué recibimos en la Cena del Señor?</a:t>
            </a:r>
            <a:r>
              <a:rPr lang="en-US" sz="4000" b="1" dirty="0">
                <a:solidFill>
                  <a:srgbClr val="018443"/>
                </a:solidFill>
                <a:effectLst/>
                <a:latin typeface="Berlin Sans FB" panose="020E0602020502020306" pitchFamily="34" charset="77"/>
              </a:rPr>
              <a:t> </a:t>
            </a:r>
            <a:endParaRPr lang="en-US" sz="4000" b="1" dirty="0">
              <a:solidFill>
                <a:srgbClr val="018443"/>
              </a:solidFill>
              <a:effectLst/>
              <a:latin typeface="Berlin Sans FB" panose="020E0602020502020306" pitchFamily="34" charset="77"/>
              <a:ea typeface="Calibri" panose="020F0502020204030204" pitchFamily="34" charset="0"/>
            </a:endParaRPr>
          </a:p>
        </p:txBody>
      </p:sp>
      <p:sp>
        <p:nvSpPr>
          <p:cNvPr id="4" name="TextBox 3"/>
          <p:cNvSpPr txBox="1"/>
          <p:nvPr/>
        </p:nvSpPr>
        <p:spPr>
          <a:xfrm>
            <a:off x="1099594" y="1471350"/>
            <a:ext cx="10612793" cy="4031873"/>
          </a:xfrm>
          <a:prstGeom prst="rect">
            <a:avLst/>
          </a:prstGeom>
          <a:noFill/>
        </p:spPr>
        <p:txBody>
          <a:bodyPr wrap="square" rtlCol="0">
            <a:spAutoFit/>
          </a:bodyPr>
          <a:lstStyle/>
          <a:p>
            <a:pPr marL="457200" indent="-457200">
              <a:buFont typeface="Arial" panose="020B0604020202020204" pitchFamily="34" charset="0"/>
              <a:buChar char="•"/>
            </a:pPr>
            <a:r>
              <a:rPr lang="es-ES" sz="3200" dirty="0">
                <a:solidFill>
                  <a:srgbClr val="5F3913"/>
                </a:solidFill>
                <a:latin typeface="Berlin Sans FB" panose="020E0602020502020306" pitchFamily="34" charset="77"/>
              </a:rPr>
              <a:t>vs.26 nos dice que Jesús dio pan a sus discípulos. El pan usado en la fiesta de la Pascua habría sido pan sin levadura. </a:t>
            </a:r>
          </a:p>
          <a:p>
            <a:pPr marL="457200" indent="-457200">
              <a:buFont typeface="Arial" panose="020B0604020202020204" pitchFamily="34" charset="0"/>
              <a:buChar char="•"/>
            </a:pPr>
            <a:endParaRPr lang="es-ES" sz="3200" dirty="0">
              <a:solidFill>
                <a:srgbClr val="5F3913"/>
              </a:solidFill>
              <a:latin typeface="Berlin Sans FB" panose="020E0602020502020306" pitchFamily="34" charset="77"/>
            </a:endParaRPr>
          </a:p>
          <a:p>
            <a:pPr marL="457200" indent="-457200">
              <a:buFont typeface="Arial" panose="020B0604020202020204" pitchFamily="34" charset="0"/>
              <a:buChar char="•"/>
            </a:pPr>
            <a:r>
              <a:rPr lang="es-ES" sz="3200" dirty="0">
                <a:solidFill>
                  <a:srgbClr val="5F3913"/>
                </a:solidFill>
                <a:latin typeface="Berlin Sans FB" panose="020E0602020502020306" pitchFamily="34" charset="77"/>
              </a:rPr>
              <a:t>También les dio la copa, que estaba llena de vino – “fruto de la vid”. </a:t>
            </a:r>
          </a:p>
          <a:p>
            <a:pPr marL="457200" indent="-457200">
              <a:buFont typeface="Arial" panose="020B0604020202020204" pitchFamily="34" charset="0"/>
              <a:buChar char="•"/>
            </a:pPr>
            <a:endParaRPr lang="es-ES" sz="3200" dirty="0">
              <a:solidFill>
                <a:srgbClr val="5F3913"/>
              </a:solidFill>
              <a:latin typeface="Berlin Sans FB" panose="020E0602020502020306" pitchFamily="34" charset="77"/>
            </a:endParaRPr>
          </a:p>
          <a:p>
            <a:pPr marL="457200" indent="-457200">
              <a:buFont typeface="Arial" panose="020B0604020202020204" pitchFamily="34" charset="0"/>
              <a:buChar char="•"/>
            </a:pPr>
            <a:r>
              <a:rPr lang="es-ES" sz="3200" dirty="0">
                <a:solidFill>
                  <a:srgbClr val="5F3913"/>
                </a:solidFill>
                <a:latin typeface="Berlin Sans FB" panose="020E0602020502020306" pitchFamily="34" charset="77"/>
              </a:rPr>
              <a:t>Entonces, recibimos pan y vino en la Cena del Señor.</a:t>
            </a:r>
          </a:p>
        </p:txBody>
      </p:sp>
      <p:cxnSp>
        <p:nvCxnSpPr>
          <p:cNvPr id="3" name="Google Shape;96;p2">
            <a:extLst>
              <a:ext uri="{FF2B5EF4-FFF2-40B4-BE49-F238E27FC236}">
                <a16:creationId xmlns:a16="http://schemas.microsoft.com/office/drawing/2014/main" id="{D2C4C41B-DAA4-D54C-A137-796F9E59A4D2}"/>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Tree>
    <p:extLst>
      <p:ext uri="{BB962C8B-B14F-4D97-AF65-F5344CB8AC3E}">
        <p14:creationId xmlns:p14="http://schemas.microsoft.com/office/powerpoint/2010/main" val="14771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999527" y="462574"/>
            <a:ext cx="10222731" cy="707886"/>
          </a:xfrm>
          <a:prstGeom prst="rect">
            <a:avLst/>
          </a:prstGeom>
          <a:noFill/>
        </p:spPr>
        <p:txBody>
          <a:bodyPr wrap="square" rtlCol="0">
            <a:spAutoFit/>
          </a:bodyPr>
          <a:lstStyle/>
          <a:p>
            <a:pPr marR="0" lvl="0" algn="ctr">
              <a:spcBef>
                <a:spcPts val="0"/>
              </a:spcBef>
              <a:spcAft>
                <a:spcPts val="0"/>
              </a:spcAft>
            </a:pPr>
            <a:r>
              <a:rPr lang="es-ES" sz="4000" b="1" dirty="0">
                <a:solidFill>
                  <a:srgbClr val="018443"/>
                </a:solidFill>
                <a:effectLst/>
                <a:latin typeface="Berlin Sans FB" panose="020E0602020502020306" pitchFamily="34" charset="77"/>
                <a:ea typeface="Calibri" panose="020F0502020204030204" pitchFamily="34" charset="0"/>
              </a:rPr>
              <a:t>¿Qué recibimos en la Cena del Señor?</a:t>
            </a:r>
            <a:r>
              <a:rPr lang="en-US" sz="4000" b="1" dirty="0">
                <a:solidFill>
                  <a:srgbClr val="018443"/>
                </a:solidFill>
                <a:effectLst/>
                <a:latin typeface="Berlin Sans FB" panose="020E0602020502020306" pitchFamily="34" charset="77"/>
              </a:rPr>
              <a:t> </a:t>
            </a:r>
            <a:endParaRPr lang="en-US" sz="4000" b="1" dirty="0">
              <a:solidFill>
                <a:srgbClr val="018443"/>
              </a:solidFill>
              <a:effectLst/>
              <a:latin typeface="Berlin Sans FB" panose="020E0602020502020306" pitchFamily="34" charset="77"/>
              <a:ea typeface="Calibri" panose="020F0502020204030204" pitchFamily="34" charset="0"/>
            </a:endParaRPr>
          </a:p>
        </p:txBody>
      </p:sp>
      <p:sp>
        <p:nvSpPr>
          <p:cNvPr id="4" name="TextBox 3"/>
          <p:cNvSpPr txBox="1"/>
          <p:nvPr/>
        </p:nvSpPr>
        <p:spPr>
          <a:xfrm>
            <a:off x="967669" y="1690237"/>
            <a:ext cx="10612793" cy="4278094"/>
          </a:xfrm>
          <a:prstGeom prst="rect">
            <a:avLst/>
          </a:prstGeom>
          <a:noFill/>
        </p:spPr>
        <p:txBody>
          <a:bodyPr wrap="square" rtlCol="0">
            <a:spAutoFit/>
          </a:bodyPr>
          <a:lstStyle/>
          <a:p>
            <a:r>
              <a:rPr lang="es-ES" sz="3400" dirty="0">
                <a:solidFill>
                  <a:srgbClr val="5F3913"/>
                </a:solidFill>
                <a:latin typeface="Berlin Sans FB" panose="020E0602020502020306" pitchFamily="34" charset="77"/>
              </a:rPr>
              <a:t>¿Qué les dijo Jesús que estaban recibiendo? </a:t>
            </a:r>
          </a:p>
          <a:p>
            <a:endParaRPr lang="es-ES" sz="3400" dirty="0">
              <a:solidFill>
                <a:srgbClr val="5F3913"/>
              </a:solidFill>
              <a:latin typeface="Berlin Sans FB" panose="020E0602020502020306" pitchFamily="34" charset="77"/>
            </a:endParaRPr>
          </a:p>
          <a:p>
            <a:pPr marL="457200" indent="-457200">
              <a:buFont typeface="Arial" panose="020B0604020202020204" pitchFamily="34" charset="0"/>
              <a:buChar char="•"/>
            </a:pPr>
            <a:r>
              <a:rPr lang="es-ES" sz="3400" dirty="0">
                <a:solidFill>
                  <a:srgbClr val="5F3913"/>
                </a:solidFill>
                <a:latin typeface="Berlin Sans FB" panose="020E0602020502020306" pitchFamily="34" charset="77"/>
              </a:rPr>
              <a:t>“Tomad, ven; esto es mi cuerpo…” “Bebed de ella todos; porque esto es mi sangre…” </a:t>
            </a:r>
          </a:p>
          <a:p>
            <a:pPr marL="457200" indent="-457200">
              <a:buFont typeface="Arial" panose="020B0604020202020204" pitchFamily="34" charset="0"/>
              <a:buChar char="•"/>
            </a:pPr>
            <a:endParaRPr lang="es-ES" sz="3400" dirty="0">
              <a:solidFill>
                <a:srgbClr val="5F3913"/>
              </a:solidFill>
              <a:latin typeface="Berlin Sans FB" panose="020E0602020502020306" pitchFamily="34" charset="77"/>
            </a:endParaRPr>
          </a:p>
          <a:p>
            <a:r>
              <a:rPr lang="es-ES" sz="3400" dirty="0">
                <a:solidFill>
                  <a:srgbClr val="5F3913"/>
                </a:solidFill>
                <a:latin typeface="Berlin Sans FB" panose="020E0602020502020306" pitchFamily="34" charset="77"/>
              </a:rPr>
              <a:t>Según Jesús, el pan no era solo pan, sino también su cuerpo. El vino no era sólo vino, sino también su sangre.</a:t>
            </a:r>
            <a:endParaRPr lang="en-US" sz="3400" dirty="0">
              <a:solidFill>
                <a:srgbClr val="5F3913"/>
              </a:solidFill>
              <a:latin typeface="Berlin Sans FB" panose="020E0602020502020306" pitchFamily="34" charset="77"/>
            </a:endParaRPr>
          </a:p>
          <a:p>
            <a:pPr marL="342900" indent="-342900">
              <a:buFont typeface="+mj-lt"/>
              <a:buAutoNum type="arabicPeriod"/>
            </a:pPr>
            <a:endParaRPr lang="en-US" sz="3400" dirty="0">
              <a:solidFill>
                <a:srgbClr val="5F3913"/>
              </a:solidFill>
              <a:latin typeface="Berlin Sans FB" panose="020E0602020502020306" pitchFamily="34" charset="77"/>
            </a:endParaRPr>
          </a:p>
        </p:txBody>
      </p:sp>
      <p:cxnSp>
        <p:nvCxnSpPr>
          <p:cNvPr id="3" name="Google Shape;96;p2">
            <a:extLst>
              <a:ext uri="{FF2B5EF4-FFF2-40B4-BE49-F238E27FC236}">
                <a16:creationId xmlns:a16="http://schemas.microsoft.com/office/drawing/2014/main" id="{6647C034-4CA8-0CC3-44DD-2447769C9D4E}"/>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Tree>
    <p:extLst>
      <p:ext uri="{BB962C8B-B14F-4D97-AF65-F5344CB8AC3E}">
        <p14:creationId xmlns:p14="http://schemas.microsoft.com/office/powerpoint/2010/main" val="35939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9A67C346E6B04F8F3828DDC292199C" ma:contentTypeVersion="5" ma:contentTypeDescription="Create a new document." ma:contentTypeScope="" ma:versionID="5507abe0fc28d66db2f63ea6d1b9bf1d">
  <xsd:schema xmlns:xsd="http://www.w3.org/2001/XMLSchema" xmlns:xs="http://www.w3.org/2001/XMLSchema" xmlns:p="http://schemas.microsoft.com/office/2006/metadata/properties" xmlns:ns2="d9dd568f-92e7-4aa1-8e50-87aa9ffea924" xmlns:ns3="c29a6dd2-512b-4752-8473-975d37cb7242" targetNamespace="http://schemas.microsoft.com/office/2006/metadata/properties" ma:root="true" ma:fieldsID="afbaa692ba35ad436848e442905bd438" ns2:_="" ns3:_="">
    <xsd:import namespace="d9dd568f-92e7-4aa1-8e50-87aa9ffea924"/>
    <xsd:import namespace="c29a6dd2-512b-4752-8473-975d37cb7242"/>
    <xsd:element name="properties">
      <xsd:complexType>
        <xsd:sequence>
          <xsd:element name="documentManagement">
            <xsd:complexType>
              <xsd:all>
                <xsd:element ref="ns2:Doc_x0020__x0023_" minOccurs="0"/>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dd568f-92e7-4aa1-8e50-87aa9ffea924" elementFormDefault="qualified">
    <xsd:import namespace="http://schemas.microsoft.com/office/2006/documentManagement/types"/>
    <xsd:import namespace="http://schemas.microsoft.com/office/infopath/2007/PartnerControls"/>
    <xsd:element name="Doc_x0020__x0023_" ma:index="8" nillable="true" ma:displayName="Doc #" ma:internalName="Doc_x0020__x0023_">
      <xsd:simpleType>
        <xsd:restriction base="dms:Text">
          <xsd:maxLength value="255"/>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29a6dd2-512b-4752-8473-975d37cb7242"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c_x0020__x0023_ xmlns="d9dd568f-92e7-4aa1-8e50-87aa9ffea92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C3F8A1-F351-4B3A-AB10-AB2296BC99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d568f-92e7-4aa1-8e50-87aa9ffea924"/>
    <ds:schemaRef ds:uri="c29a6dd2-512b-4752-8473-975d37cb72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5B31B48-9489-4806-A0C2-76FF60D6A94B}">
  <ds:schemaRefs>
    <ds:schemaRef ds:uri="http://schemas.microsoft.com/office/2006/metadata/properties"/>
    <ds:schemaRef ds:uri="http://schemas.microsoft.com/office/infopath/2007/PartnerControls"/>
    <ds:schemaRef ds:uri="d9dd568f-92e7-4aa1-8e50-87aa9ffea924"/>
  </ds:schemaRefs>
</ds:datastoreItem>
</file>

<file path=customXml/itemProps3.xml><?xml version="1.0" encoding="utf-8"?>
<ds:datastoreItem xmlns:ds="http://schemas.openxmlformats.org/officeDocument/2006/customXml" ds:itemID="{D0723198-8C65-4746-BFD6-5AE4F5815A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7712</TotalTime>
  <Words>2814</Words>
  <Application>Microsoft Office PowerPoint</Application>
  <PresentationFormat>Widescreen</PresentationFormat>
  <Paragraphs>159</Paragraphs>
  <Slides>31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Berlin Sans FB</vt:lpstr>
      <vt:lpstr>Berlin Sans FB Demi</vt:lpstr>
      <vt:lpstr>Calibri</vt:lpstr>
      <vt:lpstr>Calibri Light</vt:lpstr>
      <vt:lpstr>Overlock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¿Qué dicen las Iglesias sobre lo que recibimos en la Santa Cena?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Leyrer</dc:creator>
  <cp:lastModifiedBy>Luis Herrera</cp:lastModifiedBy>
  <cp:revision>189</cp:revision>
  <dcterms:created xsi:type="dcterms:W3CDTF">2019-11-25T17:14:25Z</dcterms:created>
  <dcterms:modified xsi:type="dcterms:W3CDTF">2023-06-08T22:16:56Z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0x010100469A67C346E6B04F8F3828DDC292199C</vt:lpwstr>
  </property>
</Properties>
</file>