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Overlock" panose="02000506030000020004" pitchFamily="2" charset="77"/>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Pf7RRMn/QQmvsq7ETngavS08TR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2742"/>
  </p:normalViewPr>
  <p:slideViewPr>
    <p:cSldViewPr snapToGrid="0">
      <p:cViewPr varScale="1">
        <p:scale>
          <a:sx n="56" d="100"/>
          <a:sy n="56" d="100"/>
        </p:scale>
        <p:origin x="21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C"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C"/>
              <a:t>Saludos, Bienvenidos</a:t>
            </a: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C"/>
              <a:t>https://pxhere.com/en/photo/1324554</a:t>
            </a:r>
            <a:endParaRPr/>
          </a:p>
        </p:txBody>
      </p:sp>
      <p:sp>
        <p:nvSpPr>
          <p:cNvPr id="159" name="Google Shape;15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C"/>
              <a:t>https://www.nicepik.com/woman-wearing-beaded-white-bracelet-holding-her-hands-up-high-buddhist-prayer-beads-religion-free-photo-109240</a:t>
            </a:r>
            <a:endParaRPr/>
          </a:p>
          <a:p>
            <a:pPr marL="0" lvl="0" indent="0" algn="l" rtl="0">
              <a:lnSpc>
                <a:spcPct val="100000"/>
              </a:lnSpc>
              <a:spcBef>
                <a:spcPts val="0"/>
              </a:spcBef>
              <a:spcAft>
                <a:spcPts val="0"/>
              </a:spcAft>
              <a:buSzPts val="1400"/>
              <a:buNone/>
            </a:pPr>
            <a:endParaRPr/>
          </a:p>
        </p:txBody>
      </p:sp>
      <p:sp>
        <p:nvSpPr>
          <p:cNvPr id="196" name="Google Shape;19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C"/>
              <a:t>https://pxhere.com/en/photo/764640</a:t>
            </a:r>
            <a:endParaRPr/>
          </a:p>
        </p:txBody>
      </p:sp>
      <p:sp>
        <p:nvSpPr>
          <p:cNvPr id="203" name="Google Shape;20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C"/>
              <a:t>https://pxhere.com/en/photo/62738</a:t>
            </a:r>
            <a:endParaRPr/>
          </a:p>
        </p:txBody>
      </p:sp>
      <p:sp>
        <p:nvSpPr>
          <p:cNvPr id="217" name="Google Shape;2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65bcf2909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165bcf2909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C"/>
              <a:t>Academia Cristo brinda capacitación para cumplir la Gran Comisión de Jesucristo  (Vayan y hagan discípulos de todas las naciones), ayudándoles a crecer en la palabra para llevar la Palabra a otros. </a:t>
            </a:r>
            <a:endParaRPr/>
          </a:p>
          <a:p>
            <a:pPr marL="171450" lvl="0" indent="-171450" algn="l" rtl="0">
              <a:lnSpc>
                <a:spcPct val="100000"/>
              </a:lnSpc>
              <a:spcBef>
                <a:spcPts val="0"/>
              </a:spcBef>
              <a:spcAft>
                <a:spcPts val="0"/>
              </a:spcAft>
              <a:buClr>
                <a:schemeClr val="dk1"/>
              </a:buClr>
              <a:buSzPts val="1200"/>
              <a:buFont typeface="Calibri"/>
              <a:buChar char="-"/>
            </a:pPr>
            <a:r>
              <a:rPr lang="es-EC"/>
              <a:t>Nos dedicamos a ayudarles en conocer y entender las Escrituras, porque allí el Espíritu nos muestra el pecado, y allí conocemos la gracia de Jesucristo. </a:t>
            </a:r>
            <a:endParaRPr/>
          </a:p>
          <a:p>
            <a:pPr marL="171450" lvl="0" indent="-171450" algn="l" rtl="0">
              <a:lnSpc>
                <a:spcPct val="100000"/>
              </a:lnSpc>
              <a:spcBef>
                <a:spcPts val="0"/>
              </a:spcBef>
              <a:spcAft>
                <a:spcPts val="0"/>
              </a:spcAft>
              <a:buClr>
                <a:schemeClr val="dk1"/>
              </a:buClr>
              <a:buSzPts val="1200"/>
              <a:buFont typeface="Calibri"/>
              <a:buChar char="-"/>
            </a:pPr>
            <a:r>
              <a:rPr lang="es-EC"/>
              <a:t>Y luego, ese conocimiento del amor de Cristo no se puede quedar con nosotros.  Jesucristo nos llama a llevar la palabra a otros.  </a:t>
            </a:r>
            <a:endParaRPr/>
          </a:p>
        </p:txBody>
      </p:sp>
      <p:sp>
        <p:nvSpPr>
          <p:cNvPr id="231" name="Google Shape;231;g165bcf2909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65bcf29098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165bcf29098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Clr>
                <a:schemeClr val="dk1"/>
              </a:buClr>
              <a:buSzPts val="1100"/>
              <a:buFont typeface="Calibri"/>
              <a:buChar char="-"/>
            </a:pPr>
            <a:r>
              <a:rPr lang="es-EC" sz="1100">
                <a:latin typeface="Calibri"/>
                <a:ea typeface="Calibri"/>
                <a:cs typeface="Calibri"/>
                <a:sym typeface="Calibri"/>
              </a:rPr>
              <a:t>Algunos nos han comentado: </a:t>
            </a:r>
            <a:endParaRPr/>
          </a:p>
          <a:p>
            <a:pPr marL="342900" marR="0" lvl="0" indent="-342900" algn="l" rtl="0">
              <a:lnSpc>
                <a:spcPct val="107000"/>
              </a:lnSpc>
              <a:spcBef>
                <a:spcPts val="0"/>
              </a:spcBef>
              <a:spcAft>
                <a:spcPts val="0"/>
              </a:spcAft>
              <a:buClr>
                <a:schemeClr val="dk1"/>
              </a:buClr>
              <a:buSzPts val="1100"/>
              <a:buFont typeface="Calibri"/>
              <a:buChar char="-"/>
            </a:pPr>
            <a:r>
              <a:rPr lang="es-EC" sz="1100">
                <a:latin typeface="Calibri"/>
                <a:ea typeface="Calibri"/>
                <a:cs typeface="Calibri"/>
                <a:sym typeface="Calibri"/>
              </a:rPr>
              <a:t>Deseo juntar un grupo de personas para compartir lo aprendido y para estudiar la palabra donde vivo.  ¿Pueden orientarme?  </a:t>
            </a:r>
            <a:endParaRPr sz="1100">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100"/>
              <a:buFont typeface="Courier New"/>
              <a:buChar char="o"/>
            </a:pPr>
            <a:r>
              <a:rPr lang="es-EC" sz="1100">
                <a:latin typeface="Calibri"/>
                <a:ea typeface="Calibri"/>
                <a:cs typeface="Calibri"/>
                <a:sym typeface="Calibri"/>
              </a:rPr>
              <a:t>Claro que sí.  Nuestros profesores los pueden orientar o dirigirlos a uno de nuestros asesores quienes les ayudarán en formar un Grupo Sembrador.</a:t>
            </a:r>
            <a:endParaRPr/>
          </a:p>
          <a:p>
            <a:pPr marL="742950" marR="0" lvl="1" indent="-285750" algn="l" rtl="0">
              <a:lnSpc>
                <a:spcPct val="107000"/>
              </a:lnSpc>
              <a:spcBef>
                <a:spcPts val="0"/>
              </a:spcBef>
              <a:spcAft>
                <a:spcPts val="0"/>
              </a:spcAft>
              <a:buClr>
                <a:schemeClr val="dk1"/>
              </a:buClr>
              <a:buSzPts val="1800"/>
              <a:buFont typeface="Courier New"/>
              <a:buChar char="o"/>
            </a:pPr>
            <a:r>
              <a:rPr lang="es-EC" sz="1800" b="1" u="sng">
                <a:latin typeface="Calibri"/>
                <a:ea typeface="Calibri"/>
                <a:cs typeface="Calibri"/>
                <a:sym typeface="Calibri"/>
              </a:rPr>
              <a:t>Un grupo sembrador</a:t>
            </a:r>
            <a:r>
              <a:rPr lang="es-EC" sz="1800">
                <a:latin typeface="Calibri"/>
                <a:ea typeface="Calibri"/>
                <a:cs typeface="Calibri"/>
                <a:sym typeface="Calibri"/>
              </a:rPr>
              <a:t> existe para crecer juntos en las Buenas Nuevas de Jesucristo.  Estudiamos la Palabra, oramos, nos amamos el uno al otro, y alabamos al Señor.  El Grupo Sembrador es el primer paso de plantar una iglesia. </a:t>
            </a:r>
            <a:endParaRPr sz="1100">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100"/>
              <a:buFont typeface="Courier New"/>
              <a:buChar char="o"/>
            </a:pPr>
            <a:r>
              <a:rPr lang="es-EC" sz="1100">
                <a:latin typeface="Calibri"/>
                <a:ea typeface="Calibri"/>
                <a:cs typeface="Calibri"/>
                <a:sym typeface="Calibri"/>
              </a:rPr>
              <a:t>En algunos casos se puede hacer una consulta presencial con uno de nuestros asesores, sin costo alguno.  </a:t>
            </a:r>
            <a:endParaRPr/>
          </a:p>
          <a:p>
            <a:pPr marL="742950" marR="0" lvl="1" indent="-285750" algn="l" rtl="0">
              <a:lnSpc>
                <a:spcPct val="107000"/>
              </a:lnSpc>
              <a:spcBef>
                <a:spcPts val="800"/>
              </a:spcBef>
              <a:spcAft>
                <a:spcPts val="0"/>
              </a:spcAft>
              <a:buClr>
                <a:schemeClr val="dk1"/>
              </a:buClr>
              <a:buSzPts val="1100"/>
              <a:buFont typeface="Courier New"/>
              <a:buChar char="o"/>
            </a:pPr>
            <a:r>
              <a:rPr lang="es-EC" sz="1100" b="1">
                <a:latin typeface="Calibri"/>
                <a:ea typeface="Calibri"/>
                <a:cs typeface="Calibri"/>
                <a:sym typeface="Calibri"/>
              </a:rPr>
              <a:t>Si le interesa plantar un Grupo Sembrador, hágaselo saber a su Profesor o cualquier de nuestros asesores.  </a:t>
            </a:r>
            <a:endParaRPr/>
          </a:p>
          <a:p>
            <a:pPr marL="742950" marR="0" lvl="1" indent="-285750" algn="l" rtl="0">
              <a:lnSpc>
                <a:spcPct val="107000"/>
              </a:lnSpc>
              <a:spcBef>
                <a:spcPts val="800"/>
              </a:spcBef>
              <a:spcAft>
                <a:spcPts val="0"/>
              </a:spcAft>
              <a:buClr>
                <a:srgbClr val="0C7837"/>
              </a:buClr>
              <a:buSzPts val="1100"/>
              <a:buFont typeface="Courier New"/>
              <a:buChar char="o"/>
            </a:pPr>
            <a:r>
              <a:rPr lang="es-EC" sz="1100" b="0" i="0">
                <a:solidFill>
                  <a:srgbClr val="0C7837"/>
                </a:solidFill>
                <a:latin typeface="Overlock"/>
                <a:ea typeface="Overlock"/>
                <a:cs typeface="Overlock"/>
                <a:sym typeface="Overlock"/>
              </a:rPr>
              <a:t>Somos de Cristo.  Y los cristianos se juntan.  </a:t>
            </a:r>
            <a:r>
              <a:rPr lang="es-EC" sz="1100" b="0" i="1">
                <a:solidFill>
                  <a:srgbClr val="0C7837"/>
                </a:solidFill>
                <a:latin typeface="Overlock"/>
                <a:ea typeface="Overlock"/>
                <a:cs typeface="Overlock"/>
                <a:sym typeface="Overlock"/>
              </a:rPr>
              <a:t>&gt;&gt;No dejemos de congregarnos, como es la costumbre de algunos, sino animémonos unos a otros; y con más razón ahora que vemos que aquel día se acerca.&lt;&lt; </a:t>
            </a:r>
            <a:r>
              <a:rPr lang="es-EC" sz="1100" b="0" i="0">
                <a:solidFill>
                  <a:srgbClr val="0C7837"/>
                </a:solidFill>
                <a:latin typeface="Overlock"/>
                <a:ea typeface="Overlock"/>
                <a:cs typeface="Overlock"/>
                <a:sym typeface="Overlock"/>
              </a:rPr>
              <a:t>(Hebreos 10:25)</a:t>
            </a:r>
            <a:endParaRPr sz="1100">
              <a:solidFill>
                <a:srgbClr val="0C7837"/>
              </a:solidFill>
              <a:latin typeface="Overlock"/>
              <a:ea typeface="Overlock"/>
              <a:cs typeface="Overlock"/>
              <a:sym typeface="Overlock"/>
            </a:endParaRPr>
          </a:p>
          <a:p>
            <a:pPr marL="742950" marR="0" lvl="1" indent="-215900" algn="l" rtl="0">
              <a:lnSpc>
                <a:spcPct val="107000"/>
              </a:lnSpc>
              <a:spcBef>
                <a:spcPts val="800"/>
              </a:spcBef>
              <a:spcAft>
                <a:spcPts val="0"/>
              </a:spcAft>
              <a:buClr>
                <a:schemeClr val="dk1"/>
              </a:buClr>
              <a:buSzPts val="1100"/>
              <a:buFont typeface="Courier New"/>
              <a:buNone/>
            </a:pPr>
            <a:endParaRPr sz="1100" b="1">
              <a:latin typeface="Calibri"/>
              <a:ea typeface="Calibri"/>
              <a:cs typeface="Calibri"/>
              <a:sym typeface="Calibri"/>
            </a:endParaRPr>
          </a:p>
          <a:p>
            <a:pPr marL="742950" marR="0" lvl="1" indent="-215900" algn="l" rtl="0">
              <a:lnSpc>
                <a:spcPct val="107000"/>
              </a:lnSpc>
              <a:spcBef>
                <a:spcPts val="800"/>
              </a:spcBef>
              <a:spcAft>
                <a:spcPts val="0"/>
              </a:spcAft>
              <a:buClr>
                <a:schemeClr val="dk1"/>
              </a:buClr>
              <a:buSzPts val="1100"/>
              <a:buFont typeface="Courier New"/>
              <a:buNone/>
            </a:pPr>
            <a:endParaRPr sz="11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239" name="Google Shape;239;g165bcf29098_0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65bcf29098_0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165bcf29098_0_1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s-EC" sz="1800">
                <a:latin typeface="Calibri"/>
                <a:ea typeface="Calibri"/>
                <a:cs typeface="Calibri"/>
                <a:sym typeface="Calibri"/>
              </a:rPr>
              <a:t>Deseo unirme a ustedes.  ¿Cómo se hace?</a:t>
            </a:r>
            <a:endParaRPr sz="180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s-EC" sz="1800">
                <a:latin typeface="Calibri"/>
                <a:ea typeface="Calibri"/>
                <a:cs typeface="Calibri"/>
                <a:sym typeface="Calibri"/>
              </a:rPr>
              <a:t>Hable con su Profesor.   Los puede orientar en cómo empezar el proceso para establecer Unidad Doctrinal.  </a:t>
            </a:r>
            <a:endParaRPr sz="180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s-EC" sz="1800">
                <a:latin typeface="Calibri"/>
                <a:ea typeface="Calibri"/>
                <a:cs typeface="Calibri"/>
                <a:sym typeface="Calibri"/>
              </a:rPr>
              <a:t>Para nosotros es importante que prediquemos el mismo mensaje, y que tengamos las mismas creencias.  Así podemos colaborar y apoyarnos mejor, así como dice el Apóstol Pablo:</a:t>
            </a:r>
            <a:endParaRPr sz="180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s-EC" sz="1800" b="1" i="1">
                <a:latin typeface="Calibri"/>
                <a:ea typeface="Calibri"/>
                <a:cs typeface="Calibri"/>
                <a:sym typeface="Calibri"/>
              </a:rPr>
              <a:t>&gt;&gt;Hermanos, les ruego por el nombre de nuestro Señor Jesucristo, que se pongan de acuerdo y que no haya divisiones entre ustedes, sino que estén perfectamente unidos en un mismo sentir y en un mismo parecer.&lt;&lt;  (1 Corintios 1:10)</a:t>
            </a:r>
            <a:endParaRPr sz="1800" b="1">
              <a:latin typeface="Calibri"/>
              <a:ea typeface="Calibri"/>
              <a:cs typeface="Calibri"/>
              <a:sym typeface="Calibri"/>
            </a:endParaRPr>
          </a:p>
          <a:p>
            <a:pPr marL="0" marR="0" lvl="0" indent="0" algn="l" rtl="0">
              <a:lnSpc>
                <a:spcPct val="107000"/>
              </a:lnSpc>
              <a:spcBef>
                <a:spcPts val="800"/>
              </a:spcBef>
              <a:spcAft>
                <a:spcPts val="0"/>
              </a:spcAft>
              <a:buSzPts val="1400"/>
              <a:buNone/>
            </a:pPr>
            <a:r>
              <a:rPr lang="es-EC" sz="1800">
                <a:latin typeface="Calibri"/>
                <a:ea typeface="Calibri"/>
                <a:cs typeface="Calibri"/>
                <a:sym typeface="Calibri"/>
              </a:rPr>
              <a:t> </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r>
              <a:rPr lang="es-EC" i="1"/>
              <a:t>Nota para los profesores:  Si alguien menciona especificamente el deseo de unirse en acuerdo doctrinal o de formar un grupo sembrador, se le pide hacer dos cosas:  </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s-EC" i="1"/>
              <a:t>1) Avisar de inmediato al director estudiantil (Andrew Johnston), director académico (Joel Sutton) o cualquier de nuestros misioneros o representantes de Academia Cristo.</a:t>
            </a:r>
            <a:endParaRPr/>
          </a:p>
          <a:p>
            <a:pPr marL="0" lvl="0" indent="0" algn="l" rtl="0">
              <a:lnSpc>
                <a:spcPct val="100000"/>
              </a:lnSpc>
              <a:spcBef>
                <a:spcPts val="0"/>
              </a:spcBef>
              <a:spcAft>
                <a:spcPts val="0"/>
              </a:spcAft>
              <a:buSzPts val="1400"/>
              <a:buNone/>
            </a:pPr>
            <a:r>
              <a:rPr lang="es-EC" i="1"/>
              <a:t>2) Notarlo en el informe al final de la clase.  </a:t>
            </a:r>
            <a:endParaRPr/>
          </a:p>
        </p:txBody>
      </p:sp>
      <p:sp>
        <p:nvSpPr>
          <p:cNvPr id="247" name="Google Shape;247;g165bcf29098_0_1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C"/>
              <a:t>http://freebibleimages.org/photos/jesus-teaching/</a:t>
            </a:r>
            <a:endParaRPr/>
          </a:p>
        </p:txBody>
      </p:sp>
      <p:sp>
        <p:nvSpPr>
          <p:cNvPr id="137" name="Google Shape;13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C"/>
              <a:t>https://pxhere.com/en/photo/924425</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s-EC"/>
              <a:t>https://pxhere.com/en/photo/671672</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45" name="Google Shape;14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C"/>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4"/>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33"/>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34"/>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25"/>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a:t>
            </a:fld>
            <a:endParaRPr/>
          </a:p>
        </p:txBody>
      </p:sp>
      <p:pic>
        <p:nvPicPr>
          <p:cNvPr id="27" name="Google Shape;27;p25"/>
          <p:cNvPicPr preferRelativeResize="0"/>
          <p:nvPr/>
        </p:nvPicPr>
        <p:blipFill rotWithShape="1">
          <a:blip r:embed="rId2">
            <a:alphaModFix/>
          </a:blip>
          <a:srcRect/>
          <a:stretch/>
        </p:blipFill>
        <p:spPr>
          <a:xfrm>
            <a:off x="10010775" y="6033819"/>
            <a:ext cx="1047750" cy="68765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26"/>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27"/>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28"/>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29"/>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30"/>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31"/>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2"/>
          <p:cNvSpPr>
            <a:spLocks noGrp="1"/>
          </p:cNvSpPr>
          <p:nvPr>
            <p:ph type="pic" idx="2"/>
          </p:nvPr>
        </p:nvSpPr>
        <p:spPr>
          <a:xfrm>
            <a:off x="5183188" y="987425"/>
            <a:ext cx="6172200" cy="4873625"/>
          </a:xfrm>
          <a:prstGeom prst="rect">
            <a:avLst/>
          </a:prstGeom>
          <a:noFill/>
          <a:ln>
            <a:noFill/>
          </a:ln>
        </p:spPr>
      </p:sp>
      <p:sp>
        <p:nvSpPr>
          <p:cNvPr id="69" name="Google Shape;69;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32"/>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Overlock"/>
                <a:ea typeface="Overlock"/>
                <a:cs typeface="Overlock"/>
                <a:sym typeface="Overlo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a:t>
            </a:fld>
            <a:endParaRPr/>
          </a:p>
        </p:txBody>
      </p:sp>
      <p:pic>
        <p:nvPicPr>
          <p:cNvPr id="14" name="Google Shape;14;p23"/>
          <p:cNvPicPr preferRelativeResize="0"/>
          <p:nvPr/>
        </p:nvPicPr>
        <p:blipFill rotWithShape="1">
          <a:blip r:embed="rId13">
            <a:alphaModFix/>
          </a:blip>
          <a:srcRect/>
          <a:stretch/>
        </p:blipFill>
        <p:spPr>
          <a:xfrm>
            <a:off x="10010775" y="6033819"/>
            <a:ext cx="1047750" cy="68765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91" name="Google Shape;91;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92" name="Google Shape;92;p1" descr="Screen Clipping"/>
          <p:cNvPicPr preferRelativeResize="0"/>
          <p:nvPr/>
        </p:nvPicPr>
        <p:blipFill rotWithShape="1">
          <a:blip r:embed="rId3">
            <a:alphaModFix/>
          </a:blip>
          <a:srcRect/>
          <a:stretch/>
        </p:blipFill>
        <p:spPr>
          <a:xfrm>
            <a:off x="1011936" y="265451"/>
            <a:ext cx="10168128" cy="6673174"/>
          </a:xfrm>
          <a:prstGeom prst="rect">
            <a:avLst/>
          </a:prstGeom>
          <a:noFill/>
          <a:ln>
            <a:noFill/>
          </a:ln>
        </p:spPr>
      </p:pic>
      <p:pic>
        <p:nvPicPr>
          <p:cNvPr id="93" name="Google Shape;93;p1"/>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1"/>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C" dirty="0">
                <a:latin typeface="Overlock"/>
                <a:ea typeface="Overlock"/>
                <a:cs typeface="Overlock"/>
                <a:sym typeface="Overlock"/>
              </a:rPr>
              <a:t>Preguntas</a:t>
            </a:r>
            <a:endParaRPr dirty="0">
              <a:latin typeface="Overlock"/>
              <a:ea typeface="Overlock"/>
              <a:cs typeface="Overlock"/>
              <a:sym typeface="Overlock"/>
            </a:endParaRPr>
          </a:p>
        </p:txBody>
      </p:sp>
      <p:sp>
        <p:nvSpPr>
          <p:cNvPr id="155" name="Google Shape;155;p11"/>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C"/>
              <a:t>Las Enseñanzas de Jesús #3</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2" descr="Screen Clipping"/>
          <p:cNvPicPr preferRelativeResize="0"/>
          <p:nvPr/>
        </p:nvPicPr>
        <p:blipFill rotWithShape="1">
          <a:blip r:embed="rId3">
            <a:alphaModFix/>
          </a:blip>
          <a:srcRect/>
          <a:stretch/>
        </p:blipFill>
        <p:spPr>
          <a:xfrm>
            <a:off x="0" y="-19266"/>
            <a:ext cx="12298166" cy="6891726"/>
          </a:xfrm>
          <a:prstGeom prst="rect">
            <a:avLst/>
          </a:prstGeom>
          <a:noFill/>
          <a:ln>
            <a:noFill/>
          </a:ln>
        </p:spPr>
      </p:pic>
      <p:sp>
        <p:nvSpPr>
          <p:cNvPr id="162" name="Google Shape;162;p12"/>
          <p:cNvSpPr txBox="1">
            <a:spLocks noGrp="1"/>
          </p:cNvSpPr>
          <p:nvPr>
            <p:ph type="body" idx="1"/>
          </p:nvPr>
        </p:nvSpPr>
        <p:spPr>
          <a:xfrm>
            <a:off x="1884965" y="3030046"/>
            <a:ext cx="8422069" cy="797908"/>
          </a:xfrm>
          <a:prstGeom prst="rect">
            <a:avLst/>
          </a:prstGeom>
          <a:solidFill>
            <a:schemeClr val="lt2">
              <a:alpha val="72156"/>
            </a:schemeClr>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7500"/>
              <a:buNone/>
            </a:pPr>
            <a:r>
              <a:rPr lang="es-EC" sz="4400" dirty="0">
                <a:latin typeface="Overlock"/>
                <a:ea typeface="Overlock"/>
                <a:cs typeface="Overlock"/>
                <a:sym typeface="Overlock"/>
              </a:rPr>
              <a:t>¿Una gran oración misionera?</a:t>
            </a:r>
            <a:endParaRPr sz="4400" dirty="0">
              <a:latin typeface="Overlock"/>
              <a:ea typeface="Overlock"/>
              <a:cs typeface="Overlock"/>
              <a:sym typeface="Overloc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body" idx="1"/>
          </p:nvPr>
        </p:nvSpPr>
        <p:spPr>
          <a:xfrm>
            <a:off x="838200" y="1539968"/>
            <a:ext cx="10515600" cy="3778064"/>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4000"/>
              <a:buNone/>
            </a:pPr>
            <a:r>
              <a:rPr lang="es-EC" sz="4400" b="1" dirty="0">
                <a:latin typeface="Overlock"/>
                <a:ea typeface="Overlock"/>
                <a:cs typeface="Overlock"/>
                <a:sym typeface="Overlock"/>
              </a:rPr>
              <a:t>¿Qué partes de la oración se refieren al compartir el evangelio?</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“Santificado sea tu nombre”</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“Vénganos tu reino”</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“Hágase tu voluntad” </a:t>
            </a:r>
            <a:endParaRPr sz="4400" dirty="0"/>
          </a:p>
          <a:p>
            <a:pPr marL="0" lvl="0" indent="0" algn="l" rtl="0">
              <a:lnSpc>
                <a:spcPct val="90000"/>
              </a:lnSpc>
              <a:spcBef>
                <a:spcPts val="1000"/>
              </a:spcBef>
              <a:spcAft>
                <a:spcPts val="0"/>
              </a:spcAft>
              <a:buClr>
                <a:schemeClr val="dk1"/>
              </a:buClr>
              <a:buSzPts val="3600"/>
              <a:buNone/>
            </a:pPr>
            <a:endParaRPr sz="3600" dirty="0">
              <a:latin typeface="Arial"/>
              <a:ea typeface="Arial"/>
              <a:cs typeface="Arial"/>
              <a:sym typeface="Arial"/>
            </a:endParaRPr>
          </a:p>
        </p:txBody>
      </p:sp>
      <p:sp>
        <p:nvSpPr>
          <p:cNvPr id="168" name="Google Shape;168;p13"/>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4"/>
          <p:cNvSpPr txBox="1">
            <a:spLocks noGrp="1"/>
          </p:cNvSpPr>
          <p:nvPr>
            <p:ph type="body" idx="1"/>
          </p:nvPr>
        </p:nvSpPr>
        <p:spPr>
          <a:xfrm>
            <a:off x="838200" y="687599"/>
            <a:ext cx="10515600" cy="5482801"/>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4000"/>
              <a:buNone/>
            </a:pPr>
            <a:r>
              <a:rPr lang="es-EC" sz="4400" b="1" dirty="0">
                <a:latin typeface="Overlock"/>
                <a:ea typeface="Overlock"/>
                <a:cs typeface="Overlock"/>
                <a:sym typeface="Overlock"/>
              </a:rPr>
              <a:t>¿Cuáles partes de la oración se refieren a la obra que hace Dios para impedir la falsa doctrina y a falsos maestros?</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“Santificado sea tu nombre”</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“Vénganos tu reino”</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“Hágase tu voluntad” </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Con estas peticiones atacamos toda enseñanza falsa.</a:t>
            </a:r>
            <a:endParaRPr sz="4400" dirty="0"/>
          </a:p>
          <a:p>
            <a:pPr marL="0" lvl="0" indent="0" algn="l" rtl="0">
              <a:lnSpc>
                <a:spcPct val="90000"/>
              </a:lnSpc>
              <a:spcBef>
                <a:spcPts val="1000"/>
              </a:spcBef>
              <a:spcAft>
                <a:spcPts val="0"/>
              </a:spcAft>
              <a:buClr>
                <a:schemeClr val="dk1"/>
              </a:buClr>
              <a:buSzPts val="3600"/>
              <a:buNone/>
            </a:pPr>
            <a:endParaRPr sz="3600" dirty="0">
              <a:latin typeface="Arial"/>
              <a:ea typeface="Arial"/>
              <a:cs typeface="Arial"/>
              <a:sym typeface="Arial"/>
            </a:endParaRPr>
          </a:p>
        </p:txBody>
      </p:sp>
      <p:sp>
        <p:nvSpPr>
          <p:cNvPr id="174" name="Google Shape;174;p14"/>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5"/>
          <p:cNvSpPr txBox="1">
            <a:spLocks noGrp="1"/>
          </p:cNvSpPr>
          <p:nvPr>
            <p:ph type="body" idx="1"/>
          </p:nvPr>
        </p:nvSpPr>
        <p:spPr>
          <a:xfrm>
            <a:off x="838200" y="1623830"/>
            <a:ext cx="10515600" cy="361034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4000"/>
              <a:buNone/>
            </a:pPr>
            <a:r>
              <a:rPr lang="es-EC" sz="4400" b="1" dirty="0">
                <a:latin typeface="Overlock"/>
                <a:ea typeface="Overlock"/>
                <a:cs typeface="Overlock"/>
                <a:sym typeface="Overlock"/>
              </a:rPr>
              <a:t>¿Qué partes de la oración se refieren al mantener la unidad entre los creyentes?</a:t>
            </a:r>
            <a:endParaRPr sz="4400" dirty="0"/>
          </a:p>
          <a:p>
            <a:pPr marL="228600" lvl="0" indent="-254000" algn="just"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“Perdona nuestras deudas, así como nosotros perdonamos a nuestros deudores”.</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“Padre </a:t>
            </a:r>
            <a:r>
              <a:rPr lang="es-EC" sz="4400" u="sng" dirty="0">
                <a:latin typeface="Overlock"/>
                <a:ea typeface="Overlock"/>
                <a:cs typeface="Overlock"/>
                <a:sym typeface="Overlock"/>
              </a:rPr>
              <a:t>nuestro</a:t>
            </a:r>
            <a:r>
              <a:rPr lang="es-EC" sz="4400" dirty="0">
                <a:latin typeface="Overlock"/>
                <a:ea typeface="Overlock"/>
                <a:cs typeface="Overlock"/>
                <a:sym typeface="Overlock"/>
              </a:rPr>
              <a:t>”.</a:t>
            </a:r>
            <a:endParaRPr sz="4400" dirty="0"/>
          </a:p>
          <a:p>
            <a:pPr marL="0" lvl="0" indent="0" algn="l" rtl="0">
              <a:lnSpc>
                <a:spcPct val="90000"/>
              </a:lnSpc>
              <a:spcBef>
                <a:spcPts val="1000"/>
              </a:spcBef>
              <a:spcAft>
                <a:spcPts val="0"/>
              </a:spcAft>
              <a:buClr>
                <a:schemeClr val="dk1"/>
              </a:buClr>
              <a:buSzPts val="3600"/>
              <a:buNone/>
            </a:pPr>
            <a:endParaRPr sz="3600" dirty="0">
              <a:latin typeface="Arial"/>
              <a:ea typeface="Arial"/>
              <a:cs typeface="Arial"/>
              <a:sym typeface="Arial"/>
            </a:endParaRPr>
          </a:p>
        </p:txBody>
      </p:sp>
      <p:sp>
        <p:nvSpPr>
          <p:cNvPr id="180" name="Google Shape;180;p15"/>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6"/>
          <p:cNvSpPr txBox="1">
            <a:spLocks noGrp="1"/>
          </p:cNvSpPr>
          <p:nvPr>
            <p:ph type="body" idx="1"/>
          </p:nvPr>
        </p:nvSpPr>
        <p:spPr>
          <a:xfrm>
            <a:off x="838200" y="1276564"/>
            <a:ext cx="10515600" cy="4304872"/>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4000"/>
              <a:buNone/>
            </a:pPr>
            <a:r>
              <a:rPr lang="es-EC" sz="4400" b="1" dirty="0">
                <a:latin typeface="Overlock"/>
                <a:ea typeface="Overlock"/>
                <a:cs typeface="Overlock"/>
                <a:sym typeface="Overlock"/>
              </a:rPr>
              <a:t>¿Qué partes de la oración se refieren a la protección de personas proclamando el evangelio?</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“No nos dejes caer en tentación”</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“Líbranos del mal”</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“El pan de cada día, dánoslo hoy”</a:t>
            </a:r>
            <a:endParaRPr sz="4400" dirty="0"/>
          </a:p>
          <a:p>
            <a:pPr marL="0" lvl="0" indent="0" algn="l" rtl="0">
              <a:lnSpc>
                <a:spcPct val="90000"/>
              </a:lnSpc>
              <a:spcBef>
                <a:spcPts val="1000"/>
              </a:spcBef>
              <a:spcAft>
                <a:spcPts val="0"/>
              </a:spcAft>
              <a:buClr>
                <a:schemeClr val="dk1"/>
              </a:buClr>
              <a:buSzPts val="3600"/>
              <a:buNone/>
            </a:pPr>
            <a:endParaRPr sz="3600" dirty="0">
              <a:latin typeface="Arial"/>
              <a:ea typeface="Arial"/>
              <a:cs typeface="Arial"/>
              <a:sym typeface="Arial"/>
            </a:endParaRPr>
          </a:p>
        </p:txBody>
      </p:sp>
      <p:sp>
        <p:nvSpPr>
          <p:cNvPr id="186" name="Google Shape;186;p16"/>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7"/>
          <p:cNvSpPr txBox="1">
            <a:spLocks noGrp="1"/>
          </p:cNvSpPr>
          <p:nvPr>
            <p:ph type="body" idx="1"/>
          </p:nvPr>
        </p:nvSpPr>
        <p:spPr>
          <a:xfrm>
            <a:off x="838200" y="990814"/>
            <a:ext cx="10515600" cy="4876372"/>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4000"/>
              <a:buNone/>
            </a:pPr>
            <a:r>
              <a:rPr lang="es-EC" sz="4400" b="1" dirty="0">
                <a:latin typeface="Overlock"/>
                <a:ea typeface="Overlock"/>
                <a:cs typeface="Overlock"/>
                <a:sym typeface="Overlock"/>
              </a:rPr>
              <a:t>¿Qué partes de la oración se refieren a nuestra confianza en que Dios nos escucha y contesta nuestras oraciones?</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“Nuestro Padre”</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“Porque tuyo es el reino, el poder y la gloria por los siglos de los siglos”</a:t>
            </a:r>
            <a:endParaRPr sz="4400" dirty="0"/>
          </a:p>
          <a:p>
            <a:pPr marL="228600" lvl="0" indent="-254000" algn="l"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“Amén” </a:t>
            </a:r>
            <a:endParaRPr sz="4400" dirty="0"/>
          </a:p>
          <a:p>
            <a:pPr marL="0" lvl="0" indent="0" algn="l" rtl="0">
              <a:lnSpc>
                <a:spcPct val="90000"/>
              </a:lnSpc>
              <a:spcBef>
                <a:spcPts val="1000"/>
              </a:spcBef>
              <a:spcAft>
                <a:spcPts val="0"/>
              </a:spcAft>
              <a:buClr>
                <a:schemeClr val="dk1"/>
              </a:buClr>
              <a:buSzPts val="3600"/>
              <a:buNone/>
            </a:pPr>
            <a:endParaRPr sz="3600" dirty="0">
              <a:latin typeface="Arial"/>
              <a:ea typeface="Arial"/>
              <a:cs typeface="Arial"/>
              <a:sym typeface="Arial"/>
            </a:endParaRPr>
          </a:p>
        </p:txBody>
      </p:sp>
      <p:sp>
        <p:nvSpPr>
          <p:cNvPr id="192" name="Google Shape;192;p17"/>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8" descr="Screen Clipping"/>
          <p:cNvPicPr preferRelativeResize="0"/>
          <p:nvPr/>
        </p:nvPicPr>
        <p:blipFill rotWithShape="1">
          <a:blip r:embed="rId3">
            <a:alphaModFix/>
          </a:blip>
          <a:srcRect/>
          <a:stretch/>
        </p:blipFill>
        <p:spPr>
          <a:xfrm>
            <a:off x="0" y="-132203"/>
            <a:ext cx="12192000" cy="8214150"/>
          </a:xfrm>
          <a:prstGeom prst="rect">
            <a:avLst/>
          </a:prstGeom>
          <a:noFill/>
          <a:ln>
            <a:noFill/>
          </a:ln>
        </p:spPr>
      </p:pic>
      <p:sp>
        <p:nvSpPr>
          <p:cNvPr id="199" name="Google Shape;199;p18"/>
          <p:cNvSpPr txBox="1">
            <a:spLocks noGrp="1"/>
          </p:cNvSpPr>
          <p:nvPr>
            <p:ph type="body" idx="1"/>
          </p:nvPr>
        </p:nvSpPr>
        <p:spPr>
          <a:xfrm>
            <a:off x="1554480" y="5372375"/>
            <a:ext cx="3695466" cy="891265"/>
          </a:xfrm>
          <a:prstGeom prst="rect">
            <a:avLst/>
          </a:prstGeom>
          <a:solidFill>
            <a:schemeClr val="lt1">
              <a:alpha val="72941"/>
            </a:schemeClr>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00000"/>
              <a:buNone/>
            </a:pPr>
            <a:r>
              <a:rPr lang="es-EC" sz="4400" dirty="0">
                <a:latin typeface="Overlock"/>
                <a:ea typeface="Overlock"/>
                <a:cs typeface="Overlock"/>
                <a:sym typeface="Overlock"/>
              </a:rPr>
              <a:t>La Oración</a:t>
            </a:r>
            <a:endParaRPr sz="10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9" descr="Screen Clipping"/>
          <p:cNvPicPr preferRelativeResize="0"/>
          <p:nvPr/>
        </p:nvPicPr>
        <p:blipFill rotWithShape="1">
          <a:blip r:embed="rId3">
            <a:alphaModFix/>
          </a:blip>
          <a:srcRect/>
          <a:stretch/>
        </p:blipFill>
        <p:spPr>
          <a:xfrm>
            <a:off x="0" y="-1"/>
            <a:ext cx="12308440" cy="6873053"/>
          </a:xfrm>
          <a:prstGeom prst="rect">
            <a:avLst/>
          </a:prstGeom>
          <a:noFill/>
          <a:ln>
            <a:noFill/>
          </a:ln>
        </p:spPr>
      </p:pic>
      <p:sp>
        <p:nvSpPr>
          <p:cNvPr id="206" name="Google Shape;206;p19"/>
          <p:cNvSpPr txBox="1">
            <a:spLocks noGrp="1"/>
          </p:cNvSpPr>
          <p:nvPr>
            <p:ph type="body" idx="1"/>
          </p:nvPr>
        </p:nvSpPr>
        <p:spPr>
          <a:xfrm>
            <a:off x="1097279" y="4755165"/>
            <a:ext cx="4805737" cy="754095"/>
          </a:xfrm>
          <a:prstGeom prst="rect">
            <a:avLst/>
          </a:prstGeom>
          <a:solidFill>
            <a:schemeClr val="lt1">
              <a:alpha val="61176"/>
            </a:schemeClr>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0000"/>
              <a:buNone/>
            </a:pPr>
            <a:r>
              <a:rPr lang="es-EC" sz="4400" dirty="0">
                <a:latin typeface="Overlock"/>
                <a:ea typeface="Overlock"/>
                <a:cs typeface="Overlock"/>
                <a:sym typeface="Overlock"/>
              </a:rPr>
              <a:t>La Evaluación Final</a:t>
            </a:r>
            <a:endParaRPr sz="1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Google Shape;211;p20"/>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2" name="Google Shape;212;p20"/>
          <p:cNvPicPr preferRelativeResize="0">
            <a:picLocks noGrp="1"/>
          </p:cNvPicPr>
          <p:nvPr>
            <p:ph type="body" idx="1"/>
          </p:nvPr>
        </p:nvPicPr>
        <p:blipFill rotWithShape="1">
          <a:blip r:embed="rId3">
            <a:alphaModFix/>
          </a:blip>
          <a:srcRect b="16"/>
          <a:stretch/>
        </p:blipFill>
        <p:spPr>
          <a:xfrm>
            <a:off x="20" y="1282"/>
            <a:ext cx="12191980" cy="6856718"/>
          </a:xfrm>
          <a:prstGeom prst="rect">
            <a:avLst/>
          </a:prstGeom>
          <a:noFill/>
          <a:ln>
            <a:noFill/>
          </a:ln>
        </p:spPr>
      </p:pic>
      <p:sp>
        <p:nvSpPr>
          <p:cNvPr id="213" name="Google Shape;2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s-EC">
                <a:solidFill>
                  <a:srgbClr val="FFFFFF"/>
                </a:solidFill>
                <a:latin typeface="Calibri"/>
                <a:ea typeface="Calibri"/>
                <a:cs typeface="Calibri"/>
                <a:sym typeface="Calibri"/>
              </a:rPr>
              <a:t>Las Enseñanzas de Jesús #3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body" idx="1"/>
          </p:nvPr>
        </p:nvSpPr>
        <p:spPr>
          <a:xfrm>
            <a:off x="838200" y="177800"/>
            <a:ext cx="10515600" cy="553798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4000"/>
              <a:buNone/>
            </a:pPr>
            <a:r>
              <a:rPr lang="es-EC" sz="4400" dirty="0">
                <a:latin typeface="Overlock"/>
                <a:ea typeface="Overlock"/>
                <a:cs typeface="Overlock"/>
                <a:sym typeface="Overlock"/>
              </a:rPr>
              <a:t>Padre nuestro que estás en los cielos. Santificado sea tu nombre. Vénganos tu reino. Hágase tu voluntad así en la tierra como en el cielo. El pan nuestro de cada día dánoslo hoy. Y perdona nuestras deudas, así como nosotros perdonamos a nuestros deudores. Y no nos dejes caer en la tentación. Más líbranos del mal. Porque tuyo es el reino, el poder, y la gloria por los siglos de los siglos. Amén.</a:t>
            </a:r>
            <a:endParaRPr sz="4400" dirty="0">
              <a:latin typeface="Overlock"/>
              <a:ea typeface="Overlock"/>
              <a:cs typeface="Overlock"/>
              <a:sym typeface="Overlock"/>
            </a:endParaRPr>
          </a:p>
        </p:txBody>
      </p:sp>
      <p:sp>
        <p:nvSpPr>
          <p:cNvPr id="100" name="Google Shape;100;p3"/>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1" descr="Screen Clipping"/>
          <p:cNvPicPr preferRelativeResize="0"/>
          <p:nvPr/>
        </p:nvPicPr>
        <p:blipFill rotWithShape="1">
          <a:blip r:embed="rId3">
            <a:alphaModFix/>
          </a:blip>
          <a:srcRect/>
          <a:stretch/>
        </p:blipFill>
        <p:spPr>
          <a:xfrm>
            <a:off x="0" y="-994195"/>
            <a:ext cx="12192000" cy="8049938"/>
          </a:xfrm>
          <a:prstGeom prst="rect">
            <a:avLst/>
          </a:prstGeom>
          <a:noFill/>
          <a:ln>
            <a:noFill/>
          </a:ln>
        </p:spPr>
      </p:pic>
      <p:sp>
        <p:nvSpPr>
          <p:cNvPr id="220" name="Google Shape;220;p21"/>
          <p:cNvSpPr txBox="1">
            <a:spLocks noGrp="1"/>
          </p:cNvSpPr>
          <p:nvPr>
            <p:ph type="body" idx="1"/>
          </p:nvPr>
        </p:nvSpPr>
        <p:spPr>
          <a:xfrm>
            <a:off x="2411944" y="714452"/>
            <a:ext cx="10515600" cy="46326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0000"/>
              <a:buNone/>
            </a:pPr>
            <a:r>
              <a:rPr lang="es-EC" sz="4400" dirty="0">
                <a:latin typeface="Overlock"/>
                <a:ea typeface="Overlock"/>
                <a:cs typeface="Overlock"/>
                <a:sym typeface="Overlock"/>
              </a:rPr>
              <a:t>La Despedida</a:t>
            </a:r>
            <a:endParaRPr sz="1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226" name="Google Shape;226;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227" name="Google Shape;227;p22" descr="Screen Clipping"/>
          <p:cNvPicPr preferRelativeResize="0"/>
          <p:nvPr/>
        </p:nvPicPr>
        <p:blipFill rotWithShape="1">
          <a:blip r:embed="rId3">
            <a:alphaModFix/>
          </a:blip>
          <a:srcRect/>
          <a:stretch/>
        </p:blipFill>
        <p:spPr>
          <a:xfrm>
            <a:off x="1011936" y="265451"/>
            <a:ext cx="10168128" cy="66731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165bcf29098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E3D22"/>
              </a:buClr>
              <a:buSzPts val="5400"/>
              <a:buFont typeface="Overlock"/>
              <a:buNone/>
            </a:pPr>
            <a:r>
              <a:rPr lang="es-EC" b="1" dirty="0">
                <a:solidFill>
                  <a:srgbClr val="5E3D22"/>
                </a:solidFill>
                <a:latin typeface="Overlock"/>
                <a:ea typeface="Overlock"/>
                <a:cs typeface="Overlock"/>
                <a:sym typeface="Overlock"/>
              </a:rPr>
              <a:t>El Propósito de Academia Cristo</a:t>
            </a:r>
            <a:endParaRPr sz="3600" dirty="0"/>
          </a:p>
        </p:txBody>
      </p:sp>
      <p:sp>
        <p:nvSpPr>
          <p:cNvPr id="234" name="Google Shape;234;g165bcf29098_0_0"/>
          <p:cNvSpPr txBox="1">
            <a:spLocks noGrp="1"/>
          </p:cNvSpPr>
          <p:nvPr>
            <p:ph type="body" idx="1"/>
          </p:nvPr>
        </p:nvSpPr>
        <p:spPr>
          <a:xfrm>
            <a:off x="5064552" y="1926222"/>
            <a:ext cx="6542100" cy="4250400"/>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0C7837"/>
              </a:buClr>
              <a:buSzPts val="4000"/>
              <a:buChar char="•"/>
            </a:pPr>
            <a:r>
              <a:rPr lang="es-EC" sz="4000" dirty="0">
                <a:solidFill>
                  <a:srgbClr val="0C7837"/>
                </a:solidFill>
                <a:latin typeface="Overlock"/>
                <a:ea typeface="Overlock"/>
                <a:cs typeface="Overlock"/>
                <a:sym typeface="Overlock"/>
              </a:rPr>
              <a:t>Capacitación para cumplir la Gran Comisión. </a:t>
            </a:r>
            <a:endParaRPr dirty="0"/>
          </a:p>
          <a:p>
            <a:pPr marL="228600" lvl="0" indent="-228600" algn="l" rtl="0">
              <a:lnSpc>
                <a:spcPct val="90000"/>
              </a:lnSpc>
              <a:spcBef>
                <a:spcPts val="2400"/>
              </a:spcBef>
              <a:spcAft>
                <a:spcPts val="0"/>
              </a:spcAft>
              <a:buClr>
                <a:srgbClr val="0C7837"/>
              </a:buClr>
              <a:buSzPts val="4000"/>
              <a:buChar char="•"/>
            </a:pPr>
            <a:r>
              <a:rPr lang="es-EC" sz="4000" dirty="0">
                <a:solidFill>
                  <a:srgbClr val="0C7837"/>
                </a:solidFill>
                <a:latin typeface="Overlock"/>
                <a:ea typeface="Overlock"/>
                <a:cs typeface="Overlock"/>
                <a:sym typeface="Overlock"/>
              </a:rPr>
              <a:t>Crecer en la Palabra </a:t>
            </a:r>
            <a:endParaRPr dirty="0"/>
          </a:p>
          <a:p>
            <a:pPr marL="228600" lvl="0" indent="-228600" algn="l" rtl="0">
              <a:lnSpc>
                <a:spcPct val="90000"/>
              </a:lnSpc>
              <a:spcBef>
                <a:spcPts val="2400"/>
              </a:spcBef>
              <a:spcAft>
                <a:spcPts val="0"/>
              </a:spcAft>
              <a:buClr>
                <a:srgbClr val="0C7837"/>
              </a:buClr>
              <a:buSzPts val="4000"/>
              <a:buChar char="•"/>
            </a:pPr>
            <a:r>
              <a:rPr lang="es-EC" sz="4000" dirty="0">
                <a:solidFill>
                  <a:srgbClr val="0C7837"/>
                </a:solidFill>
                <a:latin typeface="Overlock"/>
                <a:ea typeface="Overlock"/>
                <a:cs typeface="Overlock"/>
                <a:sym typeface="Overlock"/>
              </a:rPr>
              <a:t>Llevar la Palabra a otros. </a:t>
            </a:r>
            <a:endParaRPr sz="4000" dirty="0">
              <a:latin typeface="Overlock"/>
              <a:ea typeface="Overlock"/>
              <a:cs typeface="Overlock"/>
              <a:sym typeface="Overlock"/>
            </a:endParaRPr>
          </a:p>
        </p:txBody>
      </p:sp>
      <p:pic>
        <p:nvPicPr>
          <p:cNvPr id="235" name="Google Shape;235;g165bcf29098_0_0" descr="Logo&#10;&#10;Description automatically generated"/>
          <p:cNvPicPr preferRelativeResize="0"/>
          <p:nvPr/>
        </p:nvPicPr>
        <p:blipFill rotWithShape="1">
          <a:blip r:embed="rId3">
            <a:alphaModFix/>
          </a:blip>
          <a:srcRect/>
          <a:stretch/>
        </p:blipFill>
        <p:spPr>
          <a:xfrm>
            <a:off x="585345" y="2977683"/>
            <a:ext cx="3545222" cy="214758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165bcf29098_0_82"/>
          <p:cNvSpPr txBox="1">
            <a:spLocks noGrp="1"/>
          </p:cNvSpPr>
          <p:nvPr>
            <p:ph type="title"/>
          </p:nvPr>
        </p:nvSpPr>
        <p:spPr>
          <a:xfrm>
            <a:off x="838200" y="365125"/>
            <a:ext cx="10515600" cy="1561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E3D22"/>
              </a:buClr>
              <a:buSzPts val="4800"/>
              <a:buFont typeface="Overlock"/>
              <a:buNone/>
            </a:pPr>
            <a:r>
              <a:rPr lang="es-EC" b="1" dirty="0">
                <a:solidFill>
                  <a:srgbClr val="5E3D22"/>
                </a:solidFill>
                <a:latin typeface="Overlock"/>
                <a:ea typeface="Overlock"/>
                <a:cs typeface="Overlock"/>
                <a:sym typeface="Overlock"/>
              </a:rPr>
              <a:t>“Quiero juntar un grupo. </a:t>
            </a:r>
            <a:br>
              <a:rPr lang="es-EC" b="1" dirty="0">
                <a:solidFill>
                  <a:srgbClr val="5E3D22"/>
                </a:solidFill>
                <a:latin typeface="Overlock"/>
                <a:ea typeface="Overlock"/>
                <a:cs typeface="Overlock"/>
                <a:sym typeface="Overlock"/>
              </a:rPr>
            </a:br>
            <a:r>
              <a:rPr lang="es-EC" b="1" dirty="0">
                <a:solidFill>
                  <a:srgbClr val="5E3D22"/>
                </a:solidFill>
                <a:latin typeface="Overlock"/>
                <a:ea typeface="Overlock"/>
                <a:cs typeface="Overlock"/>
                <a:sym typeface="Overlock"/>
              </a:rPr>
              <a:t>¿Pueden orientarme?”</a:t>
            </a:r>
            <a:endParaRPr b="1" dirty="0">
              <a:latin typeface="Overlock"/>
              <a:ea typeface="Overlock"/>
              <a:cs typeface="Overlock"/>
              <a:sym typeface="Overlock"/>
            </a:endParaRPr>
          </a:p>
        </p:txBody>
      </p:sp>
      <p:sp>
        <p:nvSpPr>
          <p:cNvPr id="242" name="Google Shape;242;g165bcf29098_0_82"/>
          <p:cNvSpPr txBox="1">
            <a:spLocks noGrp="1"/>
          </p:cNvSpPr>
          <p:nvPr>
            <p:ph type="body" idx="1"/>
          </p:nvPr>
        </p:nvSpPr>
        <p:spPr>
          <a:xfrm>
            <a:off x="4809570" y="2245893"/>
            <a:ext cx="6542100" cy="3738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C7837"/>
              </a:buClr>
              <a:buSzPts val="3500"/>
              <a:buChar char="•"/>
            </a:pPr>
            <a:r>
              <a:rPr lang="es-EC" sz="3500" dirty="0">
                <a:solidFill>
                  <a:srgbClr val="0C7837"/>
                </a:solidFill>
                <a:latin typeface="Overlock"/>
                <a:ea typeface="Overlock"/>
                <a:cs typeface="Overlock"/>
                <a:sym typeface="Overlock"/>
              </a:rPr>
              <a:t>Hable con su profesor</a:t>
            </a:r>
            <a:endParaRPr sz="3500" dirty="0">
              <a:solidFill>
                <a:srgbClr val="0C7837"/>
              </a:solidFill>
              <a:latin typeface="Overlock"/>
              <a:ea typeface="Overlock"/>
              <a:cs typeface="Overlock"/>
              <a:sym typeface="Overlock"/>
            </a:endParaRPr>
          </a:p>
          <a:p>
            <a:pPr marL="228600" lvl="0" indent="-228600" algn="l" rtl="0">
              <a:lnSpc>
                <a:spcPct val="90000"/>
              </a:lnSpc>
              <a:spcBef>
                <a:spcPts val="1800"/>
              </a:spcBef>
              <a:spcAft>
                <a:spcPts val="0"/>
              </a:spcAft>
              <a:buClr>
                <a:srgbClr val="0C7837"/>
              </a:buClr>
              <a:buSzPts val="3500"/>
              <a:buChar char="•"/>
            </a:pPr>
            <a:r>
              <a:rPr lang="es-EC" sz="3500" dirty="0">
                <a:solidFill>
                  <a:srgbClr val="0C7837"/>
                </a:solidFill>
                <a:latin typeface="Overlock"/>
                <a:ea typeface="Overlock"/>
                <a:cs typeface="Overlock"/>
                <a:sym typeface="Overlock"/>
              </a:rPr>
              <a:t>Orientación: Grupo Sembrador</a:t>
            </a:r>
            <a:endParaRPr sz="3500" dirty="0">
              <a:solidFill>
                <a:srgbClr val="0C7837"/>
              </a:solidFill>
              <a:latin typeface="Overlock"/>
              <a:ea typeface="Overlock"/>
              <a:cs typeface="Overlock"/>
              <a:sym typeface="Overlock"/>
            </a:endParaRPr>
          </a:p>
          <a:p>
            <a:pPr marL="228600" lvl="0" indent="-228600" algn="l" rtl="0">
              <a:lnSpc>
                <a:spcPct val="90000"/>
              </a:lnSpc>
              <a:spcBef>
                <a:spcPts val="1800"/>
              </a:spcBef>
              <a:spcAft>
                <a:spcPts val="0"/>
              </a:spcAft>
              <a:buClr>
                <a:srgbClr val="0C7837"/>
              </a:buClr>
              <a:buSzPts val="3500"/>
              <a:buChar char="•"/>
            </a:pPr>
            <a:r>
              <a:rPr lang="es-EC" sz="3500" b="0" i="1" dirty="0">
                <a:solidFill>
                  <a:srgbClr val="0C7837"/>
                </a:solidFill>
                <a:latin typeface="Overlock"/>
                <a:ea typeface="Overlock"/>
                <a:cs typeface="Overlock"/>
                <a:sym typeface="Overlock"/>
              </a:rPr>
              <a:t>&gt;&gt;No dejemos de congregarnos, como es la costumbre de algunos, sino animémonos unos a otros; y con más razón ahora que vemos que aquel día se acerca.&lt;&lt; </a:t>
            </a:r>
            <a:r>
              <a:rPr lang="es-EC" sz="3500" b="0" i="0" dirty="0">
                <a:solidFill>
                  <a:srgbClr val="0C7837"/>
                </a:solidFill>
                <a:latin typeface="Overlock"/>
                <a:ea typeface="Overlock"/>
                <a:cs typeface="Overlock"/>
                <a:sym typeface="Overlock"/>
              </a:rPr>
              <a:t>(Hebreos 10:25)</a:t>
            </a:r>
            <a:endParaRPr sz="3500" dirty="0">
              <a:solidFill>
                <a:srgbClr val="0C7837"/>
              </a:solidFill>
              <a:latin typeface="Overlock"/>
              <a:ea typeface="Overlock"/>
              <a:cs typeface="Overlock"/>
              <a:sym typeface="Overlock"/>
            </a:endParaRPr>
          </a:p>
        </p:txBody>
      </p:sp>
      <p:pic>
        <p:nvPicPr>
          <p:cNvPr id="243" name="Google Shape;243;g165bcf29098_0_82" descr="Logo, company name&#10;&#10;Description automatically generated"/>
          <p:cNvPicPr preferRelativeResize="0"/>
          <p:nvPr/>
        </p:nvPicPr>
        <p:blipFill rotWithShape="1">
          <a:blip r:embed="rId3">
            <a:alphaModFix/>
          </a:blip>
          <a:srcRect/>
          <a:stretch/>
        </p:blipFill>
        <p:spPr>
          <a:xfrm>
            <a:off x="838200" y="2319710"/>
            <a:ext cx="3738741" cy="30426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65bcf29098_0_1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E3D22"/>
              </a:buClr>
              <a:buSzPts val="4400"/>
              <a:buFont typeface="Overlock"/>
              <a:buNone/>
            </a:pPr>
            <a:r>
              <a:rPr lang="es-EC" b="1" dirty="0">
                <a:solidFill>
                  <a:srgbClr val="5E3D22"/>
                </a:solidFill>
                <a:latin typeface="Overlock"/>
                <a:ea typeface="Overlock"/>
                <a:cs typeface="Overlock"/>
                <a:sym typeface="Overlock"/>
              </a:rPr>
              <a:t>Deseo unirme a ustedes.  ¿Cómo se hace?</a:t>
            </a:r>
            <a:endParaRPr dirty="0"/>
          </a:p>
        </p:txBody>
      </p:sp>
      <p:sp>
        <p:nvSpPr>
          <p:cNvPr id="250" name="Google Shape;250;g165bcf29098_0_164"/>
          <p:cNvSpPr txBox="1">
            <a:spLocks noGrp="1"/>
          </p:cNvSpPr>
          <p:nvPr>
            <p:ph type="body" idx="1"/>
          </p:nvPr>
        </p:nvSpPr>
        <p:spPr>
          <a:xfrm>
            <a:off x="4948857" y="1690825"/>
            <a:ext cx="6898800" cy="4486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C7837"/>
              </a:buClr>
              <a:buSzPts val="3400"/>
              <a:buChar char="•"/>
            </a:pPr>
            <a:r>
              <a:rPr lang="es-EC" sz="3400" dirty="0">
                <a:solidFill>
                  <a:srgbClr val="0C7837"/>
                </a:solidFill>
                <a:latin typeface="Overlock"/>
                <a:ea typeface="Overlock"/>
                <a:cs typeface="Overlock"/>
                <a:sym typeface="Overlock"/>
              </a:rPr>
              <a:t>Hable con su Profesor</a:t>
            </a:r>
            <a:endParaRPr sz="3400" dirty="0">
              <a:solidFill>
                <a:srgbClr val="0C7837"/>
              </a:solidFill>
              <a:latin typeface="Overlock"/>
              <a:ea typeface="Overlock"/>
              <a:cs typeface="Overlock"/>
              <a:sym typeface="Overlock"/>
            </a:endParaRPr>
          </a:p>
          <a:p>
            <a:pPr marL="228600" lvl="0" indent="-228600" algn="l" rtl="0">
              <a:lnSpc>
                <a:spcPct val="90000"/>
              </a:lnSpc>
              <a:spcBef>
                <a:spcPts val="1800"/>
              </a:spcBef>
              <a:spcAft>
                <a:spcPts val="0"/>
              </a:spcAft>
              <a:buClr>
                <a:srgbClr val="0C7837"/>
              </a:buClr>
              <a:buSzPts val="3400"/>
              <a:buChar char="•"/>
            </a:pPr>
            <a:r>
              <a:rPr lang="es-EC" sz="3400" dirty="0">
                <a:solidFill>
                  <a:srgbClr val="0C7837"/>
                </a:solidFill>
                <a:latin typeface="Overlock"/>
                <a:ea typeface="Overlock"/>
                <a:cs typeface="Overlock"/>
                <a:sym typeface="Overlock"/>
              </a:rPr>
              <a:t>Se establece Unidad Doctrinal</a:t>
            </a:r>
            <a:endParaRPr dirty="0"/>
          </a:p>
          <a:p>
            <a:pPr marL="228600" lvl="0" indent="-228600" algn="l" rtl="0">
              <a:lnSpc>
                <a:spcPct val="90000"/>
              </a:lnSpc>
              <a:spcBef>
                <a:spcPts val="1800"/>
              </a:spcBef>
              <a:spcAft>
                <a:spcPts val="0"/>
              </a:spcAft>
              <a:buClr>
                <a:srgbClr val="0C7837"/>
              </a:buClr>
              <a:buSzPts val="3400"/>
              <a:buChar char="•"/>
            </a:pPr>
            <a:r>
              <a:rPr lang="es-EC" sz="3400" b="0" i="1" dirty="0">
                <a:solidFill>
                  <a:srgbClr val="0C7837"/>
                </a:solidFill>
                <a:latin typeface="Overlock"/>
                <a:ea typeface="Overlock"/>
                <a:cs typeface="Overlock"/>
                <a:sym typeface="Overlock"/>
              </a:rPr>
              <a:t>&gt;&gt;Hermanos, les ruego por el nombre de nuestro Señor Jesucristo, que se pongan de acuerdo y que no haya divisiones entre ustedes, sino que estén perfectamente unidos en un mismo sentir y en un mismo parecer.&lt;&lt;  (1 Corintios 1:10)</a:t>
            </a:r>
            <a:endParaRPr sz="3400" dirty="0">
              <a:latin typeface="Overlock"/>
              <a:ea typeface="Overlock"/>
              <a:cs typeface="Overlock"/>
              <a:sym typeface="Overlock"/>
            </a:endParaRPr>
          </a:p>
        </p:txBody>
      </p:sp>
      <p:pic>
        <p:nvPicPr>
          <p:cNvPr id="251" name="Google Shape;251;g165bcf29098_0_164" descr="Logo&#10;&#10;Description automatically generated"/>
          <p:cNvPicPr preferRelativeResize="0"/>
          <p:nvPr/>
        </p:nvPicPr>
        <p:blipFill rotWithShape="1">
          <a:blip r:embed="rId3">
            <a:alphaModFix/>
          </a:blip>
          <a:srcRect/>
          <a:stretch/>
        </p:blipFill>
        <p:spPr>
          <a:xfrm>
            <a:off x="585345" y="2977683"/>
            <a:ext cx="3545222" cy="21475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C" dirty="0">
                <a:latin typeface="Overlock"/>
                <a:ea typeface="Overlock"/>
                <a:cs typeface="Overlock"/>
                <a:sym typeface="Overlock"/>
              </a:rPr>
              <a:t>Las Preguntas de Repaso</a:t>
            </a:r>
            <a:br>
              <a:rPr lang="es-EC" sz="10000" dirty="0">
                <a:latin typeface="Overlock"/>
                <a:ea typeface="Overlock"/>
                <a:cs typeface="Overlock"/>
                <a:sym typeface="Overlock"/>
              </a:rPr>
            </a:br>
            <a:r>
              <a:rPr lang="es-EC" sz="4000" dirty="0">
                <a:latin typeface="Overlock"/>
                <a:ea typeface="Overlock"/>
                <a:cs typeface="Overlock"/>
                <a:sym typeface="Overlock"/>
              </a:rPr>
              <a:t>(10 minutos)</a:t>
            </a:r>
            <a:endParaRPr sz="4000" dirty="0">
              <a:latin typeface="Overlock"/>
              <a:ea typeface="Overlock"/>
              <a:cs typeface="Overlock"/>
              <a:sym typeface="Overlock"/>
            </a:endParaRPr>
          </a:p>
        </p:txBody>
      </p:sp>
      <p:sp>
        <p:nvSpPr>
          <p:cNvPr id="106" name="Google Shape;106;p4"/>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C"/>
              <a:t>Las Enseñanzas de Jesús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title"/>
          </p:nvPr>
        </p:nvSpPr>
        <p:spPr>
          <a:xfrm>
            <a:off x="0" y="375094"/>
            <a:ext cx="12192000" cy="60996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7500"/>
              <a:buFont typeface="Overlock"/>
              <a:buNone/>
            </a:pPr>
            <a:r>
              <a:rPr lang="es-EC" dirty="0">
                <a:latin typeface="Overlock"/>
                <a:ea typeface="Overlock"/>
                <a:cs typeface="Overlock"/>
                <a:sym typeface="Overlock"/>
              </a:rPr>
              <a:t>¿Qué consuelo hay en llamar a Dios</a:t>
            </a:r>
            <a:br>
              <a:rPr lang="es-EC" dirty="0">
                <a:latin typeface="Overlock"/>
                <a:ea typeface="Overlock"/>
                <a:cs typeface="Overlock"/>
                <a:sym typeface="Overlock"/>
              </a:rPr>
            </a:br>
            <a:r>
              <a:rPr lang="es-EC" dirty="0">
                <a:latin typeface="Overlock"/>
                <a:ea typeface="Overlock"/>
                <a:cs typeface="Overlock"/>
                <a:sym typeface="Overlock"/>
              </a:rPr>
              <a:t> “Padre nuestro”?</a:t>
            </a:r>
            <a:endParaRPr dirty="0">
              <a:latin typeface="Overlock"/>
              <a:ea typeface="Overlock"/>
              <a:cs typeface="Overlock"/>
              <a:sym typeface="Overlock"/>
            </a:endParaRPr>
          </a:p>
        </p:txBody>
      </p:sp>
      <p:sp>
        <p:nvSpPr>
          <p:cNvPr id="113" name="Google Shape;113;p5"/>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C"/>
              <a:t>Las Enseñanzas de Jesús #3</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6"/>
          <p:cNvSpPr txBox="1">
            <a:spLocks noGrp="1"/>
          </p:cNvSpPr>
          <p:nvPr>
            <p:ph type="body" idx="1"/>
          </p:nvPr>
        </p:nvSpPr>
        <p:spPr>
          <a:xfrm>
            <a:off x="838200" y="1978160"/>
            <a:ext cx="10515600" cy="2901679"/>
          </a:xfrm>
          <a:prstGeom prst="rect">
            <a:avLst/>
          </a:prstGeom>
          <a:noFill/>
          <a:ln>
            <a:noFill/>
          </a:ln>
        </p:spPr>
        <p:txBody>
          <a:bodyPr spcFirstLastPara="1" wrap="square" lIns="91425" tIns="45700" rIns="91425" bIns="45700" anchor="t" anchorCtr="0">
            <a:normAutofit/>
          </a:bodyPr>
          <a:lstStyle/>
          <a:p>
            <a:pPr marL="228600" lvl="0" indent="-254000" algn="just" rtl="0">
              <a:lnSpc>
                <a:spcPct val="90000"/>
              </a:lnSpc>
              <a:spcBef>
                <a:spcPts val="0"/>
              </a:spcBef>
              <a:spcAft>
                <a:spcPts val="0"/>
              </a:spcAft>
              <a:buClr>
                <a:schemeClr val="dk1"/>
              </a:buClr>
              <a:buSzPts val="4000"/>
              <a:buChar char="•"/>
            </a:pPr>
            <a:r>
              <a:rPr lang="es-EC" sz="4400" dirty="0">
                <a:latin typeface="Overlock"/>
                <a:ea typeface="Overlock"/>
                <a:cs typeface="Overlock"/>
                <a:sym typeface="Overlock"/>
              </a:rPr>
              <a:t> Por medio de la obra de Jesús nosotros formamos parte de la familia de Dios.</a:t>
            </a:r>
            <a:endParaRPr sz="4400" dirty="0"/>
          </a:p>
          <a:p>
            <a:pPr marL="228600" lvl="0" indent="-254000" algn="just" rtl="0">
              <a:lnSpc>
                <a:spcPct val="90000"/>
              </a:lnSpc>
              <a:spcBef>
                <a:spcPts val="1000"/>
              </a:spcBef>
              <a:spcAft>
                <a:spcPts val="0"/>
              </a:spcAft>
              <a:buClr>
                <a:schemeClr val="dk1"/>
              </a:buClr>
              <a:buSzPts val="4000"/>
              <a:buChar char="•"/>
            </a:pPr>
            <a:r>
              <a:rPr lang="es-EC" sz="4400" dirty="0">
                <a:latin typeface="Overlock"/>
                <a:ea typeface="Overlock"/>
                <a:cs typeface="Overlock"/>
                <a:sym typeface="Overlock"/>
              </a:rPr>
              <a:t> Él nos ama como un padre amoroso ama a sus hijos.</a:t>
            </a:r>
            <a:endParaRPr sz="4400" dirty="0"/>
          </a:p>
        </p:txBody>
      </p:sp>
      <p:sp>
        <p:nvSpPr>
          <p:cNvPr id="120" name="Google Shape;120;p6"/>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C"/>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7"/>
          <p:cNvSpPr txBox="1">
            <a:spLocks noGrp="1"/>
          </p:cNvSpPr>
          <p:nvPr>
            <p:ph type="title"/>
          </p:nvPr>
        </p:nvSpPr>
        <p:spPr>
          <a:xfrm>
            <a:off x="327060" y="1781282"/>
            <a:ext cx="11537879" cy="32954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7500"/>
              <a:buFont typeface="Overlock"/>
              <a:buNone/>
            </a:pPr>
            <a:r>
              <a:rPr lang="es-EC" dirty="0">
                <a:latin typeface="Overlock"/>
                <a:ea typeface="Overlock"/>
                <a:cs typeface="Overlock"/>
                <a:sym typeface="Overlock"/>
              </a:rPr>
              <a:t>Mencione dos cosas que usted aprendió sobre el Padrenuestro en el video.</a:t>
            </a:r>
            <a:endParaRPr dirty="0">
              <a:latin typeface="Overlock"/>
              <a:ea typeface="Overlock"/>
              <a:cs typeface="Overlock"/>
              <a:sym typeface="Overlock"/>
            </a:endParaRPr>
          </a:p>
        </p:txBody>
      </p:sp>
      <p:sp>
        <p:nvSpPr>
          <p:cNvPr id="127" name="Google Shape;127;p7"/>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C"/>
              <a:t>Las Enseñanzas de Jesús #3</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8"/>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C" dirty="0">
                <a:latin typeface="Overlock"/>
                <a:ea typeface="Overlock"/>
                <a:cs typeface="Overlock"/>
                <a:sym typeface="Overlock"/>
              </a:rPr>
              <a:t>Lección 8</a:t>
            </a:r>
            <a:br>
              <a:rPr lang="es-EC" dirty="0">
                <a:latin typeface="Overlock"/>
                <a:ea typeface="Overlock"/>
                <a:cs typeface="Overlock"/>
                <a:sym typeface="Overlock"/>
              </a:rPr>
            </a:br>
            <a:r>
              <a:rPr lang="es-EC" sz="4000" dirty="0">
                <a:latin typeface="Overlock"/>
                <a:ea typeface="Overlock"/>
                <a:cs typeface="Overlock"/>
                <a:sym typeface="Overlock"/>
              </a:rPr>
              <a:t>(40 minutos)</a:t>
            </a:r>
            <a:endParaRPr sz="4000" dirty="0">
              <a:latin typeface="Overlock"/>
              <a:ea typeface="Overlock"/>
              <a:cs typeface="Overlock"/>
              <a:sym typeface="Overlock"/>
            </a:endParaRPr>
          </a:p>
        </p:txBody>
      </p:sp>
      <p:sp>
        <p:nvSpPr>
          <p:cNvPr id="133" name="Google Shape;133;p8"/>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C"/>
              <a:t>Las Enseñanzas de Jesús #3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40" name="Google Shape;140;p9"/>
          <p:cNvSpPr txBox="1">
            <a:spLocks noGrp="1"/>
          </p:cNvSpPr>
          <p:nvPr>
            <p:ph type="ftr" idx="11"/>
          </p:nvPr>
        </p:nvSpPr>
        <p:spPr>
          <a:xfrm>
            <a:off x="0" y="63150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C"/>
              <a:t>Las Enseñanzas de Jesús #3</a:t>
            </a:r>
            <a:endParaRPr/>
          </a:p>
        </p:txBody>
      </p:sp>
      <p:pic>
        <p:nvPicPr>
          <p:cNvPr id="141" name="Google Shape;141;p9" descr="Screen Clipping"/>
          <p:cNvPicPr preferRelativeResize="0">
            <a:picLocks noGrp="1"/>
          </p:cNvPicPr>
          <p:nvPr>
            <p:ph type="body" idx="1"/>
          </p:nvPr>
        </p:nvPicPr>
        <p:blipFill rotWithShape="1">
          <a:blip r:embed="rId3">
            <a:alphaModFix/>
          </a:blip>
          <a:srcRect/>
          <a:stretch/>
        </p:blipFill>
        <p:spPr>
          <a:xfrm>
            <a:off x="0" y="-1"/>
            <a:ext cx="12192000" cy="83465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8" name="Google Shape;148;p10" descr="Screen Clipping"/>
          <p:cNvPicPr preferRelativeResize="0">
            <a:picLocks noGrp="1"/>
          </p:cNvPicPr>
          <p:nvPr>
            <p:ph type="body" idx="1"/>
          </p:nvPr>
        </p:nvPicPr>
        <p:blipFill rotWithShape="1">
          <a:blip r:embed="rId3">
            <a:alphaModFix/>
          </a:blip>
          <a:srcRect/>
          <a:stretch/>
        </p:blipFill>
        <p:spPr>
          <a:xfrm>
            <a:off x="-1" y="-1"/>
            <a:ext cx="5928189" cy="7915743"/>
          </a:xfrm>
          <a:prstGeom prst="rect">
            <a:avLst/>
          </a:prstGeom>
          <a:noFill/>
          <a:ln>
            <a:noFill/>
          </a:ln>
        </p:spPr>
      </p:pic>
      <p:pic>
        <p:nvPicPr>
          <p:cNvPr id="149" name="Google Shape;149;p10" descr="Screen Clipping"/>
          <p:cNvPicPr preferRelativeResize="0"/>
          <p:nvPr/>
        </p:nvPicPr>
        <p:blipFill rotWithShape="1">
          <a:blip r:embed="rId4">
            <a:alphaModFix/>
          </a:blip>
          <a:srcRect/>
          <a:stretch/>
        </p:blipFill>
        <p:spPr>
          <a:xfrm>
            <a:off x="5928189" y="-40596"/>
            <a:ext cx="6263811" cy="693990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1146</Words>
  <Application>Microsoft Macintosh PowerPoint</Application>
  <PresentationFormat>Widescreen</PresentationFormat>
  <Paragraphs>101</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Overlock</vt:lpstr>
      <vt:lpstr>Courier New</vt:lpstr>
      <vt:lpstr>Office Theme</vt:lpstr>
      <vt:lpstr>PowerPoint Presentation</vt:lpstr>
      <vt:lpstr>PowerPoint Presentation</vt:lpstr>
      <vt:lpstr>Las Preguntas de Repaso (10 minutos)</vt:lpstr>
      <vt:lpstr>¿Qué consuelo hay en llamar a Dios  “Padre nuestro”?</vt:lpstr>
      <vt:lpstr>PowerPoint Presentation</vt:lpstr>
      <vt:lpstr>Mencione dos cosas que usted aprendió sobre el Padrenuestro en el video.</vt:lpstr>
      <vt:lpstr>Lección 8 (40 minutos)</vt:lpstr>
      <vt:lpstr>PowerPoint Presentation</vt:lpstr>
      <vt:lpstr>PowerPoint Presentation</vt:lpstr>
      <vt:lpstr>Preguntas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 Propósito de Academia Cristo</vt:lpstr>
      <vt:lpstr>“Quiero juntar un grupo.  ¿Pueden orientarme?”</vt:lpstr>
      <vt:lpstr>Deseo unirme a ustedes.  ¿Cómo se hace?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Schulte</dc:creator>
  <cp:lastModifiedBy>juan david escobar amaya</cp:lastModifiedBy>
  <cp:revision>1</cp:revision>
  <dcterms:created xsi:type="dcterms:W3CDTF">2019-08-24T17:54:58Z</dcterms:created>
  <dcterms:modified xsi:type="dcterms:W3CDTF">2023-01-28T20:16:41Z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