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858000" cy="9144000"/>
  <p:embeddedFontLst>
    <p:embeddedFont>
      <p:font typeface="Lato" panose="020F0502020204030203" pitchFamily="34" charset="0"/>
      <p:regular r:id="rId49"/>
      <p:bold r:id="rId50"/>
      <p:italic r:id="rId51"/>
      <p:boldItalic r:id="rId52"/>
    </p:embeddedFont>
    <p:embeddedFont>
      <p:font typeface="Lato Black" panose="020F0502020204030203" pitchFamily="34" charset="0"/>
      <p:bold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Je5TjdfRayzbKcoVOiZ2Bh+ta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64" autoAdjust="0"/>
  </p:normalViewPr>
  <p:slideViewPr>
    <p:cSldViewPr snapToGrid="0">
      <p:cViewPr varScale="1">
        <p:scale>
          <a:sx n="61" d="100"/>
          <a:sy n="61" d="100"/>
        </p:scale>
        <p:origin x="16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_I4FjckGV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r>
              <a:rPr lang="en-US" b="1" dirty="0">
                <a:solidFill>
                  <a:schemeClr val="dk1"/>
                </a:solidFill>
                <a:latin typeface="Calibri"/>
                <a:ea typeface="Calibri"/>
                <a:cs typeface="Calibri"/>
                <a:sym typeface="Calibri"/>
              </a:rPr>
              <a:t>Antes de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profesor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hará</a:t>
            </a:r>
            <a:r>
              <a:rPr lang="en-US" b="1" dirty="0">
                <a:solidFill>
                  <a:schemeClr val="dk1"/>
                </a:solidFill>
                <a:latin typeface="Calibri"/>
                <a:ea typeface="Calibri"/>
                <a:cs typeface="Calibri"/>
                <a:sym typeface="Calibri"/>
              </a:rPr>
              <a:t> lo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grupo</a:t>
            </a:r>
            <a:r>
              <a:rPr lang="en-US" b="1" dirty="0">
                <a:solidFill>
                  <a:schemeClr val="dk1"/>
                </a:solidFill>
                <a:latin typeface="Calibri"/>
                <a:ea typeface="Calibri"/>
                <a:cs typeface="Calibri"/>
                <a:sym typeface="Calibri"/>
              </a:rPr>
              <a:t> de WhatsApp:</a:t>
            </a:r>
            <a:endParaRPr b="1"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Mire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breve video de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 </a:t>
            </a:r>
            <a:r>
              <a:rPr lang="en-US"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https://www.youtube.com/watch?v=a_I4FjckGVM</a:t>
            </a:r>
            <a:r>
              <a:rPr lang="en-US" dirty="0">
                <a:solidFill>
                  <a:schemeClr val="dk1"/>
                </a:solidFill>
                <a:latin typeface="Calibri"/>
                <a:ea typeface="Calibri"/>
                <a:cs typeface="Calibri"/>
                <a:sym typeface="Calibri"/>
              </a:rPr>
              <a:t>  ) y </a:t>
            </a:r>
            <a:r>
              <a:rPr lang="en-US" dirty="0" err="1">
                <a:solidFill>
                  <a:schemeClr val="dk1"/>
                </a:solidFill>
                <a:latin typeface="Calibri"/>
                <a:ea typeface="Calibri"/>
                <a:cs typeface="Calibri"/>
                <a:sym typeface="Calibri"/>
              </a:rPr>
              <a:t>responda</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que lo </a:t>
            </a:r>
            <a:r>
              <a:rPr lang="en-US" dirty="0" err="1">
                <a:solidFill>
                  <a:schemeClr val="dk1"/>
                </a:solidFill>
                <a:latin typeface="Calibri"/>
                <a:ea typeface="Calibri"/>
                <a:cs typeface="Calibri"/>
                <a:sym typeface="Calibri"/>
              </a:rPr>
              <a:t>acompañan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usan</a:t>
            </a:r>
            <a:r>
              <a:rPr lang="en-US" dirty="0">
                <a:solidFill>
                  <a:schemeClr val="dk1"/>
                </a:solidFill>
                <a:latin typeface="Calibri"/>
                <a:ea typeface="Calibri"/>
                <a:cs typeface="Calibri"/>
                <a:sym typeface="Calibri"/>
              </a:rPr>
              <a:t> mal Santiago 4:2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obtienen</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desean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piden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aprendemos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Santiago 4:3? </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Isaías 64:6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actos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Lea Mateo 16:21-28.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significan</a:t>
            </a:r>
            <a:r>
              <a:rPr lang="en-US" dirty="0">
                <a:solidFill>
                  <a:schemeClr val="dk1"/>
                </a:solidFill>
                <a:latin typeface="Calibri"/>
                <a:ea typeface="Calibri"/>
                <a:cs typeface="Calibri"/>
                <a:sym typeface="Calibri"/>
              </a:rPr>
              <a:t> las palabras de Jesús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cargar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Lea Mateo 6:19-34</a:t>
            </a: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727a6128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1 Juan 5:14 Y </a:t>
            </a:r>
            <a:r>
              <a:rPr lang="en-US" dirty="0" err="1">
                <a:solidFill>
                  <a:schemeClr val="dk1"/>
                </a:solidFill>
                <a:latin typeface="Calibri"/>
                <a:ea typeface="Calibri"/>
                <a:cs typeface="Calibri"/>
                <a:sym typeface="Calibri"/>
              </a:rPr>
              <a:t>ésta</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confianza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pedimos</a:t>
            </a:r>
            <a:r>
              <a:rPr lang="en-US" dirty="0">
                <a:solidFill>
                  <a:schemeClr val="dk1"/>
                </a:solidFill>
                <a:latin typeface="Calibri"/>
                <a:ea typeface="Calibri"/>
                <a:cs typeface="Calibri"/>
                <a:sym typeface="Calibri"/>
              </a:rPr>
              <a:t> algo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oye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Deseamos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peticiones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motivos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correctos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corresponden</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de Dios, lo que es bueno, </a:t>
            </a:r>
            <a:r>
              <a:rPr lang="en-US" dirty="0" err="1">
                <a:solidFill>
                  <a:schemeClr val="dk1"/>
                </a:solidFill>
                <a:latin typeface="Calibri"/>
                <a:ea typeface="Calibri"/>
                <a:cs typeface="Calibri"/>
                <a:sym typeface="Calibri"/>
              </a:rPr>
              <a:t>agradable</a:t>
            </a:r>
            <a:r>
              <a:rPr lang="en-US" dirty="0">
                <a:solidFill>
                  <a:schemeClr val="dk1"/>
                </a:solidFill>
                <a:latin typeface="Calibri"/>
                <a:ea typeface="Calibri"/>
                <a:cs typeface="Calibri"/>
                <a:sym typeface="Calibri"/>
              </a:rPr>
              <a:t> y perfecto (Romanos 12:2)</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Tristemente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enseñan</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gente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recibiremos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pidamos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animan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pedir</a:t>
            </a:r>
            <a:r>
              <a:rPr lang="en-US" dirty="0">
                <a:solidFill>
                  <a:schemeClr val="dk1"/>
                </a:solidFill>
                <a:latin typeface="Calibri"/>
                <a:ea typeface="Calibri"/>
                <a:cs typeface="Calibri"/>
                <a:sym typeface="Calibri"/>
              </a:rPr>
              <a:t> con malas </a:t>
            </a:r>
            <a:r>
              <a:rPr lang="en-US" dirty="0" err="1">
                <a:solidFill>
                  <a:schemeClr val="dk1"/>
                </a:solidFill>
                <a:latin typeface="Calibri"/>
                <a:ea typeface="Calibri"/>
                <a:cs typeface="Calibri"/>
                <a:sym typeface="Calibri"/>
              </a:rPr>
              <a:t>intenciones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primero lo que Dios </a:t>
            </a:r>
            <a:r>
              <a:rPr lang="en-US" dirty="0" err="1">
                <a:solidFill>
                  <a:schemeClr val="dk1"/>
                </a:solidFill>
                <a:latin typeface="Calibri"/>
                <a:ea typeface="Calibri"/>
                <a:cs typeface="Calibri"/>
                <a:sym typeface="Calibri"/>
              </a:rPr>
              <a:t>quiere</a:t>
            </a:r>
            <a:r>
              <a:rPr lang="en-US" dirty="0">
                <a:solidFill>
                  <a:schemeClr val="dk1"/>
                </a:solidFill>
                <a:latin typeface="Calibri"/>
                <a:ea typeface="Calibri"/>
                <a:cs typeface="Calibri"/>
                <a:sym typeface="Calibri"/>
              </a:rPr>
              <a:t> para mi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prioridad</a:t>
            </a:r>
            <a:r>
              <a:rPr lang="en-US" dirty="0">
                <a:solidFill>
                  <a:schemeClr val="dk1"/>
                </a:solidFill>
                <a:latin typeface="Calibri"/>
                <a:ea typeface="Calibri"/>
                <a:cs typeface="Calibri"/>
                <a:sym typeface="Calibri"/>
              </a:rPr>
              <a:t> lo que uno </a:t>
            </a:r>
            <a:r>
              <a:rPr lang="en-US" dirty="0" err="1">
                <a:solidFill>
                  <a:schemeClr val="dk1"/>
                </a:solidFill>
                <a:latin typeface="Calibri"/>
                <a:ea typeface="Calibri"/>
                <a:cs typeface="Calibri"/>
                <a:sym typeface="Calibri"/>
              </a:rPr>
              <a:t>quiere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168" name="Google Shape;168;g2f727a612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legalismo y el evangelio de la prosperidad</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legalismo exige lo que la Biblia no exige</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legalismo también promete lo que la Biblia no promete</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Promete prosperidad con tal de que hagamos algo o creamos lo suficiente</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 solo son promesas falsas, sino condiciona las bendiciones de Dios en nuestras obras</a:t>
            </a:r>
            <a:endParaRPr/>
          </a:p>
        </p:txBody>
      </p:sp>
      <p:sp>
        <p:nvSpPr>
          <p:cNvPr id="176" name="Google Shape;176;g283796e4b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727a6128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Según Isaías 64:6 todos nuestros “actos de justicia” son como…</a:t>
            </a:r>
            <a:r>
              <a:rPr lang="en-US" i="1">
                <a:solidFill>
                  <a:srgbClr val="00B050"/>
                </a:solidFill>
                <a:latin typeface="Calibri"/>
                <a:ea typeface="Calibri"/>
                <a:cs typeface="Calibri"/>
                <a:sym typeface="Calibri"/>
              </a:rPr>
              <a:t> </a:t>
            </a:r>
            <a:endParaRPr sz="1104" b="1">
              <a:solidFill>
                <a:schemeClr val="dk1"/>
              </a:solidFill>
              <a:latin typeface="Calibri"/>
              <a:ea typeface="Calibri"/>
              <a:cs typeface="Calibri"/>
              <a:sym typeface="Calibri"/>
            </a:endParaRPr>
          </a:p>
        </p:txBody>
      </p:sp>
      <p:sp>
        <p:nvSpPr>
          <p:cNvPr id="185" name="Google Shape;185;g2f727a6128e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727a6128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Isaías 64:6 Todos nosotros estamos llenos de impureza; todos nuestros actos de justicia son como un trapo lleno de inmundicia. Todos nosotros somos como hojas caídas; ¡nuestras maldades nos arrastran como el viento!</a:t>
            </a:r>
            <a:endParaRPr>
              <a:solidFill>
                <a:schemeClr val="dk1"/>
              </a:solidFill>
              <a:latin typeface="Calibri"/>
              <a:ea typeface="Calibri"/>
              <a:cs typeface="Calibri"/>
              <a:sym typeface="Calibri"/>
            </a:endParaRPr>
          </a:p>
        </p:txBody>
      </p:sp>
      <p:sp>
        <p:nvSpPr>
          <p:cNvPr id="193" name="Google Shape;193;g2f727a6128e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727a6128e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¿Podemos </a:t>
            </a:r>
            <a:r>
              <a:rPr lang="en-US" dirty="0" err="1">
                <a:solidFill>
                  <a:schemeClr val="dk1"/>
                </a:solidFill>
                <a:latin typeface="Calibri"/>
                <a:ea typeface="Calibri"/>
                <a:cs typeface="Calibri"/>
                <a:sym typeface="Calibri"/>
              </a:rPr>
              <a:t>ganar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de Dios con algo que </a:t>
            </a:r>
            <a:r>
              <a:rPr lang="en-US" dirty="0" err="1">
                <a:solidFill>
                  <a:schemeClr val="dk1"/>
                </a:solidFill>
                <a:latin typeface="Calibri"/>
                <a:ea typeface="Calibri"/>
                <a:cs typeface="Calibri"/>
                <a:sym typeface="Calibri"/>
              </a:rPr>
              <a:t>hacemos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Isaías 64:6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actos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trapo </a:t>
            </a:r>
            <a:r>
              <a:rPr lang="en-US" dirty="0" err="1">
                <a:solidFill>
                  <a:schemeClr val="dk1"/>
                </a:solidFill>
                <a:latin typeface="Calibri"/>
                <a:ea typeface="Calibri"/>
                <a:cs typeface="Calibri"/>
                <a:sym typeface="Calibri"/>
              </a:rPr>
              <a:t>lleno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inmundicia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es que no </a:t>
            </a:r>
            <a:r>
              <a:rPr lang="en-US" dirty="0" err="1">
                <a:solidFill>
                  <a:schemeClr val="dk1"/>
                </a:solidFill>
                <a:latin typeface="Calibri"/>
                <a:ea typeface="Calibri"/>
                <a:cs typeface="Calibri"/>
                <a:sym typeface="Calibri"/>
              </a:rPr>
              <a:t>existe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perfectamente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realizada</a:t>
            </a:r>
            <a:r>
              <a:rPr lang="en-US" dirty="0">
                <a:solidFill>
                  <a:schemeClr val="dk1"/>
                </a:solidFill>
                <a:latin typeface="Calibri"/>
                <a:ea typeface="Calibri"/>
                <a:cs typeface="Calibri"/>
                <a:sym typeface="Calibri"/>
              </a:rPr>
              <a:t> ante Dios. No </a:t>
            </a:r>
            <a:r>
              <a:rPr lang="en-US" dirty="0" err="1">
                <a:solidFill>
                  <a:schemeClr val="dk1"/>
                </a:solidFill>
                <a:latin typeface="Calibri"/>
                <a:ea typeface="Calibri"/>
                <a:cs typeface="Calibri"/>
                <a:sym typeface="Calibri"/>
              </a:rPr>
              <a:t>importa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esforcemos</a:t>
            </a:r>
            <a:r>
              <a:rPr lang="en-US" dirty="0">
                <a:solidFill>
                  <a:schemeClr val="dk1"/>
                </a:solidFill>
                <a:latin typeface="Calibri"/>
                <a:ea typeface="Calibri"/>
                <a:cs typeface="Calibri"/>
                <a:sym typeface="Calibri"/>
              </a:rPr>
              <a:t>, ante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perfecto y santo Dios,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simplemente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inmundas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imperfección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merecen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castigo</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Solo Cristo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lava del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(1 Juan 1:7)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Es solo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que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Salvador “</a:t>
            </a:r>
            <a:r>
              <a:rPr lang="en-US" dirty="0" err="1">
                <a:solidFill>
                  <a:schemeClr val="dk1"/>
                </a:solidFill>
                <a:latin typeface="Calibri"/>
                <a:ea typeface="Calibri"/>
                <a:cs typeface="Calibri"/>
                <a:sym typeface="Calibri"/>
              </a:rPr>
              <a:t>limpia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imperfectas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manchadas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sucias</a:t>
            </a:r>
            <a:r>
              <a:rPr lang="en-US" dirty="0">
                <a:solidFill>
                  <a:schemeClr val="dk1"/>
                </a:solidFill>
                <a:latin typeface="Calibri"/>
                <a:ea typeface="Calibri"/>
                <a:cs typeface="Calibri"/>
                <a:sym typeface="Calibri"/>
              </a:rPr>
              <a:t> y las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no solo </a:t>
            </a:r>
            <a:r>
              <a:rPr lang="en-US" dirty="0" err="1">
                <a:solidFill>
                  <a:schemeClr val="dk1"/>
                </a:solidFill>
                <a:latin typeface="Calibri"/>
                <a:ea typeface="Calibri"/>
                <a:cs typeface="Calibri"/>
                <a:sym typeface="Calibri"/>
              </a:rPr>
              <a:t>aceptables</a:t>
            </a:r>
            <a:r>
              <a:rPr lang="en-US" dirty="0">
                <a:solidFill>
                  <a:schemeClr val="dk1"/>
                </a:solidFill>
                <a:latin typeface="Calibri"/>
                <a:ea typeface="Calibri"/>
                <a:cs typeface="Calibri"/>
                <a:sym typeface="Calibri"/>
              </a:rPr>
              <a:t> para Dios,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agradables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Un </a:t>
            </a:r>
            <a:r>
              <a:rPr lang="en-US" dirty="0" err="1">
                <a:solidFill>
                  <a:schemeClr val="dk1"/>
                </a:solidFill>
                <a:latin typeface="Calibri"/>
                <a:ea typeface="Calibri"/>
                <a:cs typeface="Calibri"/>
                <a:sym typeface="Calibri"/>
              </a:rPr>
              <a:t>requisito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es que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obedeciendo</a:t>
            </a:r>
            <a:r>
              <a:rPr lang="en-US" dirty="0">
                <a:solidFill>
                  <a:schemeClr val="dk1"/>
                </a:solidFill>
                <a:latin typeface="Calibri"/>
                <a:ea typeface="Calibri"/>
                <a:cs typeface="Calibri"/>
                <a:sym typeface="Calibri"/>
              </a:rPr>
              <a:t> a Dios para </a:t>
            </a:r>
            <a:r>
              <a:rPr lang="en-US" dirty="0" err="1">
                <a:solidFill>
                  <a:schemeClr val="dk1"/>
                </a:solidFill>
                <a:latin typeface="Calibri"/>
                <a:ea typeface="Calibri"/>
                <a:cs typeface="Calibri"/>
                <a:sym typeface="Calibri"/>
              </a:rPr>
              <a:t>prosperar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depende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a:t>
            </a:r>
            <a:endParaRPr sz="1104" b="1" dirty="0">
              <a:solidFill>
                <a:schemeClr val="dk1"/>
              </a:solidFill>
              <a:latin typeface="Calibri"/>
              <a:ea typeface="Calibri"/>
              <a:cs typeface="Calibri"/>
              <a:sym typeface="Calibri"/>
            </a:endParaRPr>
          </a:p>
        </p:txBody>
      </p:sp>
      <p:sp>
        <p:nvSpPr>
          <p:cNvPr id="201" name="Google Shape;201;g2f727a6128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727a6128e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es llamativo el evangelio de la prosperidad?</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209" name="Google Shape;209;g2f727a6128e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727a6128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feliz</a:t>
            </a:r>
            <a:r>
              <a:rPr lang="en-US" dirty="0">
                <a:solidFill>
                  <a:schemeClr val="dk1"/>
                </a:solidFill>
                <a:latin typeface="Calibri"/>
                <a:ea typeface="Calibri"/>
                <a:cs typeface="Calibri"/>
                <a:sym typeface="Calibri"/>
              </a:rPr>
              <a:t>, sin </a:t>
            </a:r>
            <a:r>
              <a:rPr lang="en-US" dirty="0" err="1">
                <a:solidFill>
                  <a:schemeClr val="dk1"/>
                </a:solidFill>
                <a:latin typeface="Calibri"/>
                <a:ea typeface="Calibri"/>
                <a:cs typeface="Calibri"/>
                <a:sym typeface="Calibri"/>
              </a:rPr>
              <a:t>problemas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promete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eternidad</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atrae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naturaleza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 Dios. </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que a Dios? Lo </a:t>
            </a:r>
            <a:r>
              <a:rPr lang="en-US" dirty="0" err="1">
                <a:solidFill>
                  <a:schemeClr val="dk1"/>
                </a:solidFill>
                <a:latin typeface="Calibri"/>
                <a:ea typeface="Calibri"/>
                <a:cs typeface="Calibri"/>
                <a:sym typeface="Calibri"/>
              </a:rPr>
              <a:t>convertimos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Dios. “Si solo </a:t>
            </a:r>
            <a:r>
              <a:rPr lang="en-US" dirty="0" err="1">
                <a:solidFill>
                  <a:schemeClr val="dk1"/>
                </a:solidFill>
                <a:latin typeface="Calibri"/>
                <a:ea typeface="Calibri"/>
                <a:cs typeface="Calibri"/>
                <a:sym typeface="Calibri"/>
              </a:rPr>
              <a:t>tuviera</a:t>
            </a:r>
            <a:r>
              <a:rPr lang="en-US" dirty="0">
                <a:solidFill>
                  <a:schemeClr val="dk1"/>
                </a:solidFill>
                <a:latin typeface="Calibri"/>
                <a:ea typeface="Calibri"/>
                <a:cs typeface="Calibri"/>
                <a:sym typeface="Calibri"/>
              </a:rPr>
              <a:t>…” Más dinero, </a:t>
            </a:r>
            <a:r>
              <a:rPr lang="en-US" dirty="0" err="1">
                <a:solidFill>
                  <a:schemeClr val="dk1"/>
                </a:solidFill>
                <a:latin typeface="Calibri"/>
                <a:ea typeface="Calibri"/>
                <a:cs typeface="Calibri"/>
                <a:sym typeface="Calibri"/>
              </a:rPr>
              <a:t>mejor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salud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estabilidad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familia… </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seguro</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hallar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seguridad</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contentamiento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Dios! </a:t>
            </a:r>
            <a:endParaRPr dirty="0"/>
          </a:p>
        </p:txBody>
      </p:sp>
      <p:sp>
        <p:nvSpPr>
          <p:cNvPr id="217" name="Google Shape;217;g2f727a6128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727a6128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peligros del evangelio de la prosperidad? </a:t>
            </a:r>
            <a:endParaRPr sz="1104" b="1">
              <a:solidFill>
                <a:schemeClr val="dk1"/>
              </a:solidFill>
              <a:latin typeface="Calibri"/>
              <a:ea typeface="Calibri"/>
              <a:cs typeface="Calibri"/>
              <a:sym typeface="Calibri"/>
            </a:endParaRPr>
          </a:p>
        </p:txBody>
      </p:sp>
      <p:sp>
        <p:nvSpPr>
          <p:cNvPr id="224" name="Google Shape;224;g2f727a6128e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37a5cecc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Mateo 6:19-2 No </a:t>
            </a:r>
            <a:r>
              <a:rPr lang="en-US" dirty="0" err="1">
                <a:solidFill>
                  <a:schemeClr val="dk1"/>
                </a:solidFill>
                <a:latin typeface="Calibri"/>
                <a:ea typeface="Calibri"/>
                <a:cs typeface="Calibri"/>
                <a:sym typeface="Calibri"/>
              </a:rPr>
              <a:t>acumulen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tesoros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tierra,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polilla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óxido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corroen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ladrones </a:t>
            </a:r>
            <a:r>
              <a:rPr lang="en-US" dirty="0" err="1">
                <a:solidFill>
                  <a:schemeClr val="dk1"/>
                </a:solidFill>
                <a:latin typeface="Calibri"/>
                <a:ea typeface="Calibri"/>
                <a:cs typeface="Calibri"/>
                <a:sym typeface="Calibri"/>
              </a:rPr>
              <a:t>minan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hurtan</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contrario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acumulen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tesoros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cielo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polilla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óxido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corroen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ladrones no </a:t>
            </a:r>
            <a:r>
              <a:rPr lang="en-US" dirty="0" err="1">
                <a:solidFill>
                  <a:schemeClr val="dk1"/>
                </a:solidFill>
                <a:latin typeface="Calibri"/>
                <a:ea typeface="Calibri"/>
                <a:cs typeface="Calibri"/>
                <a:sym typeface="Calibri"/>
              </a:rPr>
              <a:t>minan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hurtan</a:t>
            </a:r>
            <a:r>
              <a:rPr lang="en-US" dirty="0">
                <a:solidFill>
                  <a:schemeClr val="dk1"/>
                </a:solidFill>
                <a:latin typeface="Calibri"/>
                <a:ea typeface="Calibri"/>
                <a:cs typeface="Calibri"/>
                <a:sym typeface="Calibri"/>
              </a:rPr>
              <a:t>. Pues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tesoro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estará</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términos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generales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peligroso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enfoca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abajo</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terrenales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enfocarnos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arriba</a:t>
            </a:r>
            <a:r>
              <a:rPr lang="en-US" dirty="0">
                <a:solidFill>
                  <a:schemeClr val="dk1"/>
                </a:solidFill>
                <a:latin typeface="Calibri"/>
                <a:ea typeface="Calibri"/>
                <a:cs typeface="Calibri"/>
                <a:sym typeface="Calibri"/>
              </a:rPr>
              <a:t> –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cielo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hogar</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32" name="Google Shape;232;g2837a5cecc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727a6128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6:24 Nadie puede servir a dos amos, pues odiará a uno y amará al otro, o estimará a uno y menospreciará al otro. Ustedes no pueden servir a Dios y a las riquezas.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tener dinero o riqueza no es malo en sí. El amor al dinero es la raíz del mal (1 Timoteo 6:10). Sin embargo, el no permitir que la riqueza sea el enfoque principal de su vida suele ser más fácil decirlo que hacerlo. Desafortunadamente, muchas personas que tienen dinero terminan tan enfocadas en lo que tienen que olvidan a Dios el Dador.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40" name="Google Shape;240;g2f727a6128e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727a6128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Mateo 6:33 </a:t>
            </a:r>
            <a:r>
              <a:rPr lang="en-US" dirty="0" err="1">
                <a:solidFill>
                  <a:schemeClr val="dk1"/>
                </a:solidFill>
                <a:latin typeface="Calibri"/>
                <a:ea typeface="Calibri"/>
                <a:cs typeface="Calibri"/>
                <a:sym typeface="Calibri"/>
              </a:rPr>
              <a:t>Busquen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primeramente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reino</a:t>
            </a:r>
            <a:r>
              <a:rPr lang="en-US" dirty="0">
                <a:solidFill>
                  <a:schemeClr val="dk1"/>
                </a:solidFill>
                <a:latin typeface="Calibri"/>
                <a:ea typeface="Calibri"/>
                <a:cs typeface="Calibri"/>
                <a:sym typeface="Calibri"/>
              </a:rPr>
              <a:t> de Dios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serán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añadidas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Como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buscar</a:t>
            </a:r>
            <a:r>
              <a:rPr lang="en-US" dirty="0">
                <a:solidFill>
                  <a:schemeClr val="dk1"/>
                </a:solidFill>
                <a:latin typeface="Calibri"/>
                <a:ea typeface="Calibri"/>
                <a:cs typeface="Calibri"/>
                <a:sym typeface="Calibri"/>
              </a:rPr>
              <a:t> primero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reino</a:t>
            </a:r>
            <a:r>
              <a:rPr lang="en-US" dirty="0">
                <a:solidFill>
                  <a:schemeClr val="dk1"/>
                </a:solidFill>
                <a:latin typeface="Calibri"/>
                <a:ea typeface="Calibri"/>
                <a:cs typeface="Calibri"/>
                <a:sym typeface="Calibri"/>
              </a:rPr>
              <a:t> de Dios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debe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meta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alta.</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suele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buscar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éxito</a:t>
            </a:r>
            <a:r>
              <a:rPr lang="en-US" dirty="0">
                <a:solidFill>
                  <a:schemeClr val="dk1"/>
                </a:solidFill>
                <a:latin typeface="Calibri"/>
                <a:ea typeface="Calibri"/>
                <a:cs typeface="Calibri"/>
                <a:sym typeface="Calibri"/>
              </a:rPr>
              <a:t> ante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ojos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Como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confianza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pan de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día (las </a:t>
            </a:r>
            <a:r>
              <a:rPr lang="en-US" dirty="0" err="1">
                <a:solidFill>
                  <a:schemeClr val="dk1"/>
                </a:solidFill>
                <a:latin typeface="Calibri"/>
                <a:ea typeface="Calibri"/>
                <a:cs typeface="Calibri"/>
                <a:sym typeface="Calibri"/>
              </a:rPr>
              <a:t>necesidades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terrenal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debe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llevar</a:t>
            </a:r>
            <a:r>
              <a:rPr lang="en-US" dirty="0">
                <a:solidFill>
                  <a:schemeClr val="dk1"/>
                </a:solidFill>
                <a:latin typeface="Calibri"/>
                <a:ea typeface="Calibri"/>
                <a:cs typeface="Calibri"/>
                <a:sym typeface="Calibri"/>
              </a:rPr>
              <a:t> a las personas a </a:t>
            </a:r>
            <a:r>
              <a:rPr lang="en-US" dirty="0" err="1">
                <a:solidFill>
                  <a:schemeClr val="dk1"/>
                </a:solidFill>
                <a:latin typeface="Calibri"/>
                <a:ea typeface="Calibri"/>
                <a:cs typeface="Calibri"/>
                <a:sym typeface="Calibri"/>
              </a:rPr>
              <a:t>confiar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posesiones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pan de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día.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Mateo 6: </a:t>
            </a:r>
            <a:r>
              <a:rPr lang="en-US" dirty="0" err="1">
                <a:solidFill>
                  <a:schemeClr val="dk1"/>
                </a:solidFill>
                <a:latin typeface="Calibri"/>
                <a:ea typeface="Calibri"/>
                <a:cs typeface="Calibri"/>
                <a:sym typeface="Calibri"/>
              </a:rPr>
              <a:t>Abusado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legalistas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busquen</a:t>
            </a:r>
            <a:r>
              <a:rPr lang="en-US" dirty="0">
                <a:solidFill>
                  <a:schemeClr val="dk1"/>
                </a:solidFill>
                <a:latin typeface="Calibri"/>
                <a:ea typeface="Calibri"/>
                <a:cs typeface="Calibri"/>
                <a:sym typeface="Calibri"/>
              </a:rPr>
              <a:t> a Dios, para </a:t>
            </a:r>
            <a:r>
              <a:rPr lang="en-US" dirty="0" err="1">
                <a:solidFill>
                  <a:schemeClr val="dk1"/>
                </a:solidFill>
                <a:latin typeface="Calibri"/>
                <a:ea typeface="Calibri"/>
                <a:cs typeface="Calibri"/>
                <a:sym typeface="Calibri"/>
              </a:rPr>
              <a:t>enriquecerse</a:t>
            </a:r>
            <a:r>
              <a:rPr lang="en-US" dirty="0">
                <a:solidFill>
                  <a:schemeClr val="dk1"/>
                </a:solidFill>
                <a:latin typeface="Calibri"/>
                <a:ea typeface="Calibri"/>
                <a:cs typeface="Calibri"/>
                <a:sym typeface="Calibri"/>
              </a:rPr>
              <a:t>! Pero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buscar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reino</a:t>
            </a:r>
            <a:r>
              <a:rPr lang="en-US" dirty="0">
                <a:solidFill>
                  <a:schemeClr val="dk1"/>
                </a:solidFill>
                <a:latin typeface="Calibri"/>
                <a:ea typeface="Calibri"/>
                <a:cs typeface="Calibri"/>
                <a:sym typeface="Calibri"/>
              </a:rPr>
              <a:t> de Dios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justicia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buscar</a:t>
            </a:r>
            <a:r>
              <a:rPr lang="en-US" dirty="0">
                <a:solidFill>
                  <a:schemeClr val="dk1"/>
                </a:solidFill>
                <a:latin typeface="Calibri"/>
                <a:ea typeface="Calibri"/>
                <a:cs typeface="Calibri"/>
                <a:sym typeface="Calibri"/>
              </a:rPr>
              <a:t> manipular a Dios para </a:t>
            </a:r>
            <a:r>
              <a:rPr lang="en-US" dirty="0" err="1">
                <a:solidFill>
                  <a:schemeClr val="dk1"/>
                </a:solidFill>
                <a:latin typeface="Calibri"/>
                <a:ea typeface="Calibri"/>
                <a:cs typeface="Calibri"/>
                <a:sym typeface="Calibri"/>
              </a:rPr>
              <a:t>conseguir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consuelo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Ponga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prioridad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Dios se </a:t>
            </a:r>
            <a:r>
              <a:rPr lang="en-US" dirty="0" err="1">
                <a:solidFill>
                  <a:schemeClr val="dk1"/>
                </a:solidFill>
                <a:latin typeface="Calibri"/>
                <a:ea typeface="Calibri"/>
                <a:cs typeface="Calibri"/>
                <a:sym typeface="Calibri"/>
              </a:rPr>
              <a:t>encargará</a:t>
            </a:r>
            <a:r>
              <a:rPr lang="en-US" dirty="0">
                <a:solidFill>
                  <a:schemeClr val="dk1"/>
                </a:solidFill>
                <a:latin typeface="Calibri"/>
                <a:ea typeface="Calibri"/>
                <a:cs typeface="Calibri"/>
                <a:sym typeface="Calibri"/>
              </a:rPr>
              <a:t>. Dios se </a:t>
            </a:r>
            <a:r>
              <a:rPr lang="en-US" dirty="0" err="1">
                <a:solidFill>
                  <a:schemeClr val="dk1"/>
                </a:solidFill>
                <a:latin typeface="Calibri"/>
                <a:ea typeface="Calibri"/>
                <a:cs typeface="Calibri"/>
                <a:sym typeface="Calibri"/>
              </a:rPr>
              <a:t>encargará</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necesidades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48" name="Google Shape;248;g2f727a6128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¿Hay bendiciones terrenales en vivir una vida cristiana? </a:t>
            </a:r>
            <a:endParaRPr i="1">
              <a:solidFill>
                <a:srgbClr val="00B050"/>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256" name="Google Shape;256;g28379ef6529_0_1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f727a6128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Efesios 6:2-3 Honra a tu padre y a tu madre, que es el primer mandamiento con promesa; para que te vaya bien, y tengas una larga vida sobre la tierra. </a:t>
            </a:r>
            <a:endParaRPr>
              <a:solidFill>
                <a:schemeClr val="dk1"/>
              </a:solidFill>
              <a:latin typeface="Calibri"/>
              <a:ea typeface="Calibri"/>
              <a:cs typeface="Calibri"/>
              <a:sym typeface="Calibri"/>
            </a:endParaRPr>
          </a:p>
        </p:txBody>
      </p:sp>
      <p:sp>
        <p:nvSpPr>
          <p:cNvPr id="264" name="Google Shape;264;g2f727a6128e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727a6128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2" indent="0">
              <a:spcAft>
                <a:spcPts val="1000"/>
              </a:spcAft>
              <a:buFont typeface="+mj-lt"/>
              <a:buNone/>
            </a:pPr>
            <a:r>
              <a:rPr lang="es-419" sz="1800" u="none" strike="noStrike" dirty="0">
                <a:effectLst/>
                <a:latin typeface="Calibri" panose="020F0502020204030204" pitchFamily="34" charset="0"/>
                <a:ea typeface="Calibri" panose="020F0502020204030204" pitchFamily="34" charset="0"/>
              </a:rPr>
              <a:t>2 Corintios 9:6-7 “Pero recuerden esto: El que poco siembra, poco cosecha; y el que mucho siembra, mucho cosecha. Cada uno debe dar según se lo haya propuesto en su corazón, y no debe dar con tristeza, ni por necesidad, porque Dios ama a quien da con alegría.” Dios quiere que apoyemos la misión y la iglesia y quiere que lo hagamos motivados por el evangelio. </a:t>
            </a:r>
            <a:endParaRPr lang="en-US" sz="1800" u="none" strike="noStrike" dirty="0">
              <a:effectLst/>
              <a:latin typeface="Calibri" panose="020F0502020204030204" pitchFamily="34" charset="0"/>
              <a:ea typeface="Calibri" panose="020F0502020204030204" pitchFamily="34" charset="0"/>
            </a:endParaRPr>
          </a:p>
        </p:txBody>
      </p:sp>
      <p:sp>
        <p:nvSpPr>
          <p:cNvPr id="272" name="Google Shape;272;g2f727a6128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f727a6128e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Estas bendiciones son por pura gracia, no por nuestras obras.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secreto es recordar nuestras prioridades.</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buscamos primero bendiciones terrenales (prosperidad), cometemos idolatría. Obedecemos por amor a la prosperidad, no por amor a Dios.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buscamos a Dios, a su justicia, las bendiciones siguen – no por nuestras obras, sino porque Dios es generoso y misericordioso.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280" name="Google Shape;280;g2f727a6128e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727a6128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Colosenses 3:1-4 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Confiamos en Cristo como nuestro Señor y Salvador y no como nuestro asesor financiero.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Aprendemos a estar satisfechos en toda circunstancia porque tenemos algo más valioso que todas las riquezas del mundo.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87" name="Google Shape;287;g2f727a6128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727a6128e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¿Cuál es la recompensa para aquellos que ponen su fe en los méritos de Cristo? Apocalipsis 2:10 Tú sé fiel hasta la muerte, y yo te daré la corona de la vida.   </a:t>
            </a:r>
            <a:endParaRPr sz="1104" b="1">
              <a:solidFill>
                <a:schemeClr val="dk1"/>
              </a:solidFill>
              <a:latin typeface="Calibri"/>
              <a:ea typeface="Calibri"/>
              <a:cs typeface="Calibri"/>
              <a:sym typeface="Calibri"/>
            </a:endParaRPr>
          </a:p>
        </p:txBody>
      </p:sp>
      <p:sp>
        <p:nvSpPr>
          <p:cNvPr id="295" name="Google Shape;295;g2f727a6128e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727a6128e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Describir “la teología de la cruz” </a:t>
            </a:r>
            <a:r>
              <a:rPr lang="en-US" i="1">
                <a:solidFill>
                  <a:schemeClr val="dk1"/>
                </a:solidFill>
                <a:latin typeface="Calibri"/>
                <a:ea typeface="Calibri"/>
                <a:cs typeface="Calibri"/>
                <a:sym typeface="Calibri"/>
              </a:rPr>
              <a:t>(15 minutos)</a:t>
            </a:r>
            <a:endParaRPr b="1">
              <a:solidFill>
                <a:schemeClr val="dk1"/>
              </a:solidFill>
              <a:latin typeface="Calibri"/>
              <a:ea typeface="Calibri"/>
              <a:cs typeface="Calibri"/>
              <a:sym typeface="Calibri"/>
            </a:endParaRPr>
          </a:p>
          <a:p>
            <a:pPr marL="97155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 Mateo 16:21-28 ¿Qué significan las palabras de Jesús sobre cargar nuestra cruz? </a:t>
            </a:r>
            <a:r>
              <a:rPr lang="en-US" i="1">
                <a:solidFill>
                  <a:srgbClr val="00B050"/>
                </a:solidFill>
                <a:latin typeface="Calibri"/>
                <a:ea typeface="Calibri"/>
                <a:cs typeface="Calibri"/>
                <a:sym typeface="Calibri"/>
              </a:rPr>
              <a:t>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303" name="Google Shape;303;g2f727a6128e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37a5cec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NO se </a:t>
            </a:r>
            <a:r>
              <a:rPr lang="en-US" dirty="0" err="1">
                <a:solidFill>
                  <a:schemeClr val="dk1"/>
                </a:solidFill>
                <a:latin typeface="Calibri"/>
                <a:ea typeface="Calibri"/>
                <a:cs typeface="Calibri"/>
                <a:sym typeface="Calibri"/>
              </a:rPr>
              <a:t>refiere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sufrimiento</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Es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sufrimiento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experimentamos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causa de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dirty="0" err="1">
                <a:solidFill>
                  <a:schemeClr val="dk1"/>
                </a:solidFill>
                <a:latin typeface="Calibri"/>
                <a:ea typeface="Calibri"/>
                <a:cs typeface="Calibri"/>
                <a:sym typeface="Calibri"/>
              </a:rPr>
              <a:t>Incluye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sufrimiento</a:t>
            </a:r>
            <a:r>
              <a:rPr lang="en-US" dirty="0">
                <a:solidFill>
                  <a:schemeClr val="dk1"/>
                </a:solidFill>
                <a:latin typeface="Calibri"/>
                <a:ea typeface="Calibri"/>
                <a:cs typeface="Calibri"/>
                <a:sym typeface="Calibri"/>
              </a:rPr>
              <a:t> de la lucha interna contra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Negarse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El punto: Jesús no </a:t>
            </a:r>
            <a:r>
              <a:rPr lang="en-US" dirty="0" err="1">
                <a:solidFill>
                  <a:schemeClr val="dk1"/>
                </a:solidFill>
                <a:latin typeface="Calibri"/>
                <a:ea typeface="Calibri"/>
                <a:cs typeface="Calibri"/>
                <a:sym typeface="Calibri"/>
              </a:rPr>
              <a:t>promete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próspera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Nos la </a:t>
            </a:r>
            <a:r>
              <a:rPr lang="en-US" dirty="0" err="1">
                <a:solidFill>
                  <a:schemeClr val="dk1"/>
                </a:solidFill>
                <a:latin typeface="Calibri"/>
                <a:ea typeface="Calibri"/>
                <a:cs typeface="Calibri"/>
                <a:sym typeface="Calibri"/>
              </a:rPr>
              <a:t>promete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allá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eternidad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cargamos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gozo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esperando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ansias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En ese </a:t>
            </a:r>
            <a:r>
              <a:rPr lang="en-US" dirty="0" err="1">
                <a:solidFill>
                  <a:schemeClr val="dk1"/>
                </a:solidFill>
                <a:latin typeface="Calibri"/>
                <a:ea typeface="Calibri"/>
                <a:cs typeface="Calibri"/>
                <a:sym typeface="Calibri"/>
              </a:rPr>
              <a:t>sentido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imitan</a:t>
            </a:r>
            <a:r>
              <a:rPr lang="en-US" dirty="0">
                <a:solidFill>
                  <a:schemeClr val="dk1"/>
                </a:solidFill>
                <a:latin typeface="Calibri"/>
                <a:ea typeface="Calibri"/>
                <a:cs typeface="Calibri"/>
                <a:sym typeface="Calibri"/>
              </a:rPr>
              <a:t> la de Jesús. ¿</a:t>
            </a:r>
            <a:r>
              <a:rPr lang="en-US" dirty="0" err="1">
                <a:solidFill>
                  <a:schemeClr val="dk1"/>
                </a:solidFill>
                <a:latin typeface="Calibri"/>
                <a:ea typeface="Calibri"/>
                <a:cs typeface="Calibri"/>
                <a:sym typeface="Calibri"/>
              </a:rPr>
              <a:t>Tuvo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terrenal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repleta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riqueza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éxito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popularidad</a:t>
            </a:r>
            <a:r>
              <a:rPr lang="en-US" dirty="0">
                <a:solidFill>
                  <a:schemeClr val="dk1"/>
                </a:solidFill>
                <a:latin typeface="Calibri"/>
                <a:ea typeface="Calibri"/>
                <a:cs typeface="Calibri"/>
                <a:sym typeface="Calibri"/>
              </a:rPr>
              <a:t>? No.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Jesús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dará</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fortaleza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llevar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usará</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aumentar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aprecio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Nuestros </a:t>
            </a:r>
            <a:r>
              <a:rPr lang="en-US" dirty="0" err="1">
                <a:solidFill>
                  <a:schemeClr val="dk1"/>
                </a:solidFill>
                <a:latin typeface="Calibri"/>
                <a:ea typeface="Calibri"/>
                <a:cs typeface="Calibri"/>
                <a:sym typeface="Calibri"/>
              </a:rPr>
              <a:t>sufrimientos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nunca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mérito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beneficiosos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i="1" dirty="0">
                <a:solidFill>
                  <a:schemeClr val="dk1"/>
                </a:solidFill>
                <a:latin typeface="Calibri"/>
                <a:ea typeface="Calibri"/>
                <a:cs typeface="Calibri"/>
                <a:sym typeface="Calibri"/>
              </a:rPr>
              <a:t>*Es </a:t>
            </a:r>
            <a:r>
              <a:rPr lang="en-US" i="1" dirty="0" err="1">
                <a:solidFill>
                  <a:schemeClr val="dk1"/>
                </a:solidFill>
                <a:latin typeface="Calibri"/>
                <a:ea typeface="Calibri"/>
                <a:cs typeface="Calibri"/>
                <a:sym typeface="Calibri"/>
              </a:rPr>
              <a:t>posible</a:t>
            </a:r>
            <a:r>
              <a:rPr lang="en-US" i="1" dirty="0">
                <a:solidFill>
                  <a:schemeClr val="dk1"/>
                </a:solidFill>
                <a:latin typeface="Calibri"/>
                <a:ea typeface="Calibri"/>
                <a:cs typeface="Calibri"/>
                <a:sym typeface="Calibri"/>
              </a:rPr>
              <a:t> que </a:t>
            </a:r>
            <a:r>
              <a:rPr lang="en-US" i="1" dirty="0" err="1">
                <a:solidFill>
                  <a:schemeClr val="dk1"/>
                </a:solidFill>
                <a:latin typeface="Calibri"/>
                <a:ea typeface="Calibri"/>
                <a:cs typeface="Calibri"/>
                <a:sym typeface="Calibri"/>
              </a:rPr>
              <a:t>los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estudiantes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pregunten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sobre</a:t>
            </a:r>
            <a:r>
              <a:rPr lang="en-US" i="1" dirty="0">
                <a:solidFill>
                  <a:schemeClr val="dk1"/>
                </a:solidFill>
                <a:latin typeface="Calibri"/>
                <a:ea typeface="Calibri"/>
                <a:cs typeface="Calibri"/>
                <a:sym typeface="Calibri"/>
              </a:rPr>
              <a:t> V.27 “</a:t>
            </a:r>
            <a:r>
              <a:rPr lang="en-US" i="1" dirty="0" err="1">
                <a:solidFill>
                  <a:schemeClr val="dk1"/>
                </a:solidFill>
                <a:latin typeface="Calibri"/>
                <a:ea typeface="Calibri"/>
                <a:cs typeface="Calibri"/>
                <a:sym typeface="Calibri"/>
              </a:rPr>
              <a:t>Porque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el</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Hijo</a:t>
            </a:r>
            <a:r>
              <a:rPr lang="en-US" i="1" dirty="0">
                <a:solidFill>
                  <a:schemeClr val="dk1"/>
                </a:solidFill>
                <a:latin typeface="Calibri"/>
                <a:ea typeface="Calibri"/>
                <a:cs typeface="Calibri"/>
                <a:sym typeface="Calibri"/>
              </a:rPr>
              <a:t> del Hombre </a:t>
            </a:r>
            <a:r>
              <a:rPr lang="en-US" i="1" dirty="0" err="1">
                <a:solidFill>
                  <a:schemeClr val="dk1"/>
                </a:solidFill>
                <a:latin typeface="Calibri"/>
                <a:ea typeface="Calibri"/>
                <a:cs typeface="Calibri"/>
                <a:sym typeface="Calibri"/>
              </a:rPr>
              <a:t>vendrá</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gloria de </a:t>
            </a:r>
            <a:r>
              <a:rPr lang="en-US" i="1" dirty="0" err="1">
                <a:solidFill>
                  <a:schemeClr val="dk1"/>
                </a:solidFill>
                <a:latin typeface="Calibri"/>
                <a:ea typeface="Calibri"/>
                <a:cs typeface="Calibri"/>
                <a:sym typeface="Calibri"/>
              </a:rPr>
              <a:t>su</a:t>
            </a:r>
            <a:r>
              <a:rPr lang="en-US" i="1" dirty="0">
                <a:solidFill>
                  <a:schemeClr val="dk1"/>
                </a:solidFill>
                <a:latin typeface="Calibri"/>
                <a:ea typeface="Calibri"/>
                <a:cs typeface="Calibri"/>
                <a:sym typeface="Calibri"/>
              </a:rPr>
              <a:t> Padre con sus </a:t>
            </a:r>
            <a:r>
              <a:rPr lang="en-US" i="1" dirty="0" err="1">
                <a:solidFill>
                  <a:schemeClr val="dk1"/>
                </a:solidFill>
                <a:latin typeface="Calibri"/>
                <a:ea typeface="Calibri"/>
                <a:cs typeface="Calibri"/>
                <a:sym typeface="Calibri"/>
              </a:rPr>
              <a:t>ángeles</a:t>
            </a:r>
            <a:r>
              <a:rPr lang="en-US" i="1" dirty="0">
                <a:solidFill>
                  <a:schemeClr val="dk1"/>
                </a:solidFill>
                <a:latin typeface="Calibri"/>
                <a:ea typeface="Calibri"/>
                <a:cs typeface="Calibri"/>
                <a:sym typeface="Calibri"/>
              </a:rPr>
              <a:t>, y </a:t>
            </a:r>
            <a:r>
              <a:rPr lang="en-US" i="1" dirty="0" err="1">
                <a:solidFill>
                  <a:schemeClr val="dk1"/>
                </a:solidFill>
                <a:latin typeface="Calibri"/>
                <a:ea typeface="Calibri"/>
                <a:cs typeface="Calibri"/>
                <a:sym typeface="Calibri"/>
              </a:rPr>
              <a:t>entonces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pagará</a:t>
            </a:r>
            <a:r>
              <a:rPr lang="en-US" i="1" dirty="0">
                <a:solidFill>
                  <a:schemeClr val="dk1"/>
                </a:solidFill>
                <a:latin typeface="Calibri"/>
                <a:ea typeface="Calibri"/>
                <a:cs typeface="Calibri"/>
                <a:sym typeface="Calibri"/>
              </a:rPr>
              <a:t> a </a:t>
            </a:r>
            <a:r>
              <a:rPr lang="en-US" i="1" dirty="0" err="1">
                <a:solidFill>
                  <a:schemeClr val="dk1"/>
                </a:solidFill>
                <a:latin typeface="Calibri"/>
                <a:ea typeface="Calibri"/>
                <a:cs typeface="Calibri"/>
                <a:sym typeface="Calibri"/>
              </a:rPr>
              <a:t>cada</a:t>
            </a:r>
            <a:r>
              <a:rPr lang="en-US" i="1" dirty="0">
                <a:solidFill>
                  <a:schemeClr val="dk1"/>
                </a:solidFill>
                <a:latin typeface="Calibri"/>
                <a:ea typeface="Calibri"/>
                <a:cs typeface="Calibri"/>
                <a:sym typeface="Calibri"/>
              </a:rPr>
              <a:t> uno </a:t>
            </a:r>
            <a:r>
              <a:rPr lang="en-US" i="1" dirty="0" err="1">
                <a:solidFill>
                  <a:schemeClr val="dk1"/>
                </a:solidFill>
                <a:latin typeface="Calibri"/>
                <a:ea typeface="Calibri"/>
                <a:cs typeface="Calibri"/>
                <a:sym typeface="Calibri"/>
              </a:rPr>
              <a:t>conforme</a:t>
            </a:r>
            <a:r>
              <a:rPr lang="en-US" i="1" dirty="0">
                <a:solidFill>
                  <a:schemeClr val="dk1"/>
                </a:solidFill>
                <a:latin typeface="Calibri"/>
                <a:ea typeface="Calibri"/>
                <a:cs typeface="Calibri"/>
                <a:sym typeface="Calibri"/>
              </a:rPr>
              <a:t> a sus </a:t>
            </a:r>
            <a:r>
              <a:rPr lang="en-US" i="1" dirty="0" err="1">
                <a:solidFill>
                  <a:schemeClr val="dk1"/>
                </a:solidFill>
                <a:latin typeface="Calibri"/>
                <a:ea typeface="Calibri"/>
                <a:cs typeface="Calibri"/>
                <a:sym typeface="Calibri"/>
              </a:rPr>
              <a:t>obras</a:t>
            </a:r>
            <a:r>
              <a:rPr lang="en-US" i="1" dirty="0">
                <a:solidFill>
                  <a:schemeClr val="dk1"/>
                </a:solidFill>
                <a:latin typeface="Calibri"/>
                <a:ea typeface="Calibri"/>
                <a:cs typeface="Calibri"/>
                <a:sym typeface="Calibri"/>
              </a:rPr>
              <a:t>”. Es un </a:t>
            </a:r>
            <a:r>
              <a:rPr lang="en-US" i="1" dirty="0" err="1">
                <a:solidFill>
                  <a:schemeClr val="dk1"/>
                </a:solidFill>
                <a:latin typeface="Calibri"/>
                <a:ea typeface="Calibri"/>
                <a:cs typeface="Calibri"/>
                <a:sym typeface="Calibri"/>
              </a:rPr>
              <a:t>ejemplo</a:t>
            </a:r>
            <a:r>
              <a:rPr lang="en-US" i="1" dirty="0">
                <a:solidFill>
                  <a:schemeClr val="dk1"/>
                </a:solidFill>
                <a:latin typeface="Calibri"/>
                <a:ea typeface="Calibri"/>
                <a:cs typeface="Calibri"/>
                <a:sym typeface="Calibri"/>
              </a:rPr>
              <a:t> de la ley. Es </a:t>
            </a:r>
            <a:r>
              <a:rPr lang="en-US" i="1" dirty="0" err="1">
                <a:solidFill>
                  <a:schemeClr val="dk1"/>
                </a:solidFill>
                <a:latin typeface="Calibri"/>
                <a:ea typeface="Calibri"/>
                <a:cs typeface="Calibri"/>
                <a:sym typeface="Calibri"/>
              </a:rPr>
              <a:t>verdad</a:t>
            </a:r>
            <a:r>
              <a:rPr lang="en-US" i="1" dirty="0">
                <a:solidFill>
                  <a:schemeClr val="dk1"/>
                </a:solidFill>
                <a:latin typeface="Calibri"/>
                <a:ea typeface="Calibri"/>
                <a:cs typeface="Calibri"/>
                <a:sym typeface="Calibri"/>
              </a:rPr>
              <a:t> que </a:t>
            </a:r>
            <a:r>
              <a:rPr lang="en-US" i="1" dirty="0" err="1">
                <a:solidFill>
                  <a:schemeClr val="dk1"/>
                </a:solidFill>
                <a:latin typeface="Calibri"/>
                <a:ea typeface="Calibri"/>
                <a:cs typeface="Calibri"/>
                <a:sym typeface="Calibri"/>
              </a:rPr>
              <a:t>seríamos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juzgados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nuestras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obras</a:t>
            </a:r>
            <a:r>
              <a:rPr lang="en-US" i="1" dirty="0">
                <a:solidFill>
                  <a:schemeClr val="dk1"/>
                </a:solidFill>
                <a:latin typeface="Calibri"/>
                <a:ea typeface="Calibri"/>
                <a:cs typeface="Calibri"/>
                <a:sym typeface="Calibri"/>
              </a:rPr>
              <a:t>. Pero no </a:t>
            </a:r>
            <a:r>
              <a:rPr lang="en-US" i="1" dirty="0" err="1">
                <a:solidFill>
                  <a:schemeClr val="dk1"/>
                </a:solidFill>
                <a:latin typeface="Calibri"/>
                <a:ea typeface="Calibri"/>
                <a:cs typeface="Calibri"/>
                <a:sym typeface="Calibri"/>
              </a:rPr>
              <a:t>somos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salvados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nuestras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obras</a:t>
            </a:r>
            <a:r>
              <a:rPr lang="en-US" i="1" dirty="0">
                <a:solidFill>
                  <a:schemeClr val="dk1"/>
                </a:solidFill>
                <a:latin typeface="Calibri"/>
                <a:ea typeface="Calibri"/>
                <a:cs typeface="Calibri"/>
                <a:sym typeface="Calibri"/>
              </a:rPr>
              <a:t>. (Mateo 25). No es </a:t>
            </a:r>
            <a:r>
              <a:rPr lang="en-US" i="1" dirty="0" err="1">
                <a:solidFill>
                  <a:schemeClr val="dk1"/>
                </a:solidFill>
                <a:latin typeface="Calibri"/>
                <a:ea typeface="Calibri"/>
                <a:cs typeface="Calibri"/>
                <a:sym typeface="Calibri"/>
              </a:rPr>
              <a:t>nuestra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cruz</a:t>
            </a:r>
            <a:r>
              <a:rPr lang="en-US" i="1" dirty="0">
                <a:solidFill>
                  <a:schemeClr val="dk1"/>
                </a:solidFill>
                <a:latin typeface="Calibri"/>
                <a:ea typeface="Calibri"/>
                <a:cs typeface="Calibri"/>
                <a:sym typeface="Calibri"/>
              </a:rPr>
              <a:t> la que </a:t>
            </a:r>
            <a:r>
              <a:rPr lang="en-US" i="1" dirty="0" err="1">
                <a:solidFill>
                  <a:schemeClr val="dk1"/>
                </a:solidFill>
                <a:latin typeface="Calibri"/>
                <a:ea typeface="Calibri"/>
                <a:cs typeface="Calibri"/>
                <a:sym typeface="Calibri"/>
              </a:rPr>
              <a:t>nos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salva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sino</a:t>
            </a:r>
            <a:r>
              <a:rPr lang="en-US" i="1" dirty="0">
                <a:solidFill>
                  <a:schemeClr val="dk1"/>
                </a:solidFill>
                <a:latin typeface="Calibri"/>
                <a:ea typeface="Calibri"/>
                <a:cs typeface="Calibri"/>
                <a:sym typeface="Calibri"/>
              </a:rPr>
              <a:t> que </a:t>
            </a:r>
            <a:r>
              <a:rPr lang="en-US" i="1" dirty="0" err="1">
                <a:solidFill>
                  <a:schemeClr val="dk1"/>
                </a:solidFill>
                <a:latin typeface="Calibri"/>
                <a:ea typeface="Calibri"/>
                <a:cs typeface="Calibri"/>
                <a:sym typeface="Calibri"/>
              </a:rPr>
              <a:t>los</a:t>
            </a:r>
            <a:r>
              <a:rPr lang="en-US" i="1" dirty="0">
                <a:solidFill>
                  <a:schemeClr val="dk1"/>
                </a:solidFill>
                <a:latin typeface="Calibri"/>
                <a:ea typeface="Calibri"/>
                <a:cs typeface="Calibri"/>
                <a:sym typeface="Calibri"/>
              </a:rPr>
              <a:t> salvos </a:t>
            </a:r>
            <a:r>
              <a:rPr lang="en-US" i="1" dirty="0" err="1">
                <a:solidFill>
                  <a:schemeClr val="dk1"/>
                </a:solidFill>
                <a:latin typeface="Calibri"/>
                <a:ea typeface="Calibri"/>
                <a:cs typeface="Calibri"/>
                <a:sym typeface="Calibri"/>
              </a:rPr>
              <a:t>lleven</a:t>
            </a:r>
            <a:r>
              <a:rPr lang="en-US" i="1" dirty="0">
                <a:solidFill>
                  <a:schemeClr val="dk1"/>
                </a:solidFill>
                <a:latin typeface="Calibri"/>
                <a:ea typeface="Calibri"/>
                <a:cs typeface="Calibri"/>
                <a:sym typeface="Calibri"/>
              </a:rPr>
              <a:t> cruces. </a:t>
            </a:r>
            <a:endParaRPr i="1" dirty="0">
              <a:solidFill>
                <a:schemeClr val="dk1"/>
              </a:solidFill>
              <a:latin typeface="Calibri"/>
              <a:ea typeface="Calibri"/>
              <a:cs typeface="Calibri"/>
              <a:sym typeface="Calibri"/>
            </a:endParaRPr>
          </a:p>
          <a:p>
            <a:pPr marL="457200" marR="171450" lvl="0" indent="-298450" algn="l" rtl="0">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dicen</a:t>
            </a:r>
            <a:r>
              <a:rPr lang="en-US" dirty="0">
                <a:solidFill>
                  <a:schemeClr val="dk1"/>
                </a:solidFill>
                <a:latin typeface="Calibri"/>
                <a:ea typeface="Calibri"/>
                <a:cs typeface="Calibri"/>
                <a:sym typeface="Calibri"/>
              </a:rPr>
              <a:t> Jesús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311" name="Google Shape;311;g2837a5cec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f727a6128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Marcos 8:34 Si alguno quiere seguirme, niéguese a sí mismo, tome su cruz, y sígame. </a:t>
            </a:r>
            <a:endParaRPr>
              <a:solidFill>
                <a:schemeClr val="dk1"/>
              </a:solidFill>
              <a:latin typeface="Calibri"/>
              <a:ea typeface="Calibri"/>
              <a:cs typeface="Calibri"/>
              <a:sym typeface="Calibri"/>
            </a:endParaRPr>
          </a:p>
        </p:txBody>
      </p:sp>
      <p:sp>
        <p:nvSpPr>
          <p:cNvPr id="318" name="Google Shape;318;g2f727a6128e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727a6128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1 Pedro 4:12-13 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a:solidFill>
                <a:schemeClr val="dk1"/>
              </a:solidFill>
              <a:latin typeface="Calibri"/>
              <a:ea typeface="Calibri"/>
              <a:cs typeface="Calibri"/>
              <a:sym typeface="Calibri"/>
            </a:endParaRPr>
          </a:p>
        </p:txBody>
      </p:sp>
      <p:sp>
        <p:nvSpPr>
          <p:cNvPr id="326" name="Google Shape;326;g2f727a6128e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727a6128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Filipenses 4:11-13 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endParaRPr>
              <a:solidFill>
                <a:schemeClr val="dk1"/>
              </a:solidFill>
              <a:latin typeface="Calibri"/>
              <a:ea typeface="Calibri"/>
              <a:cs typeface="Calibri"/>
              <a:sym typeface="Calibri"/>
            </a:endParaRPr>
          </a:p>
        </p:txBody>
      </p:sp>
      <p:sp>
        <p:nvSpPr>
          <p:cNvPr id="334" name="Google Shape;334;g2f727a6128e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Aquí estamos hablamos de una perspectiva de la vida, basada en el sacrificio humilde y el servicio de Jesús, no en la prosperidad terrenal. Estas dificultades y sufrimientos terminan siendo bendiciones para nuestra fe. </a:t>
            </a:r>
            <a:endParaRPr>
              <a:solidFill>
                <a:schemeClr val="dk1"/>
              </a:solidFill>
              <a:latin typeface="Calibri"/>
              <a:ea typeface="Calibri"/>
              <a:cs typeface="Calibri"/>
              <a:sym typeface="Calibri"/>
            </a:endParaRPr>
          </a:p>
          <a:p>
            <a:pPr marL="971550" marR="171450" lvl="0" indent="-298450" algn="l" rtl="0">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Ya tenemos la victoria por fe en Jesucristo, nuestro Salvador que vivió y murió en nuestro lugar. Es por sus méritos que llevamos la corona de vida. Es por su gracia, su amor inmerecido, que tenemos vida en abundancia. La mayor bendición simplemente es Cristo. Cristo es todo suficiente. </a:t>
            </a:r>
            <a:endParaRPr sz="1104" b="1">
              <a:solidFill>
                <a:schemeClr val="dk1"/>
              </a:solidFill>
              <a:latin typeface="Calibri"/>
              <a:ea typeface="Calibri"/>
              <a:cs typeface="Calibri"/>
              <a:sym typeface="Calibri"/>
            </a:endParaRPr>
          </a:p>
        </p:txBody>
      </p:sp>
      <p:sp>
        <p:nvSpPr>
          <p:cNvPr id="342" name="Google Shape;342;g28379ef652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37a5cecc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Juan 16:33 Estas cosas les he hablado para que en mí tengan paz. En el mundo tendrán aflicción; pero confíen. Yo he vencido al mundo. </a:t>
            </a:r>
            <a:endParaRPr>
              <a:solidFill>
                <a:schemeClr val="dk1"/>
              </a:solidFill>
              <a:latin typeface="Calibri"/>
              <a:ea typeface="Calibri"/>
              <a:cs typeface="Calibri"/>
              <a:sym typeface="Calibri"/>
            </a:endParaRPr>
          </a:p>
        </p:txBody>
      </p:sp>
      <p:sp>
        <p:nvSpPr>
          <p:cNvPr id="349" name="Google Shape;349;g2837a5cecc2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727a6128e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1 Corintios 15:57 ¡Pero gracias sean dadas a Dios, de que nos da la victoria por medio de nuestro Señor Jesucristo! </a:t>
            </a:r>
            <a:endParaRPr>
              <a:solidFill>
                <a:schemeClr val="dk1"/>
              </a:solidFill>
              <a:latin typeface="Calibri"/>
              <a:ea typeface="Calibri"/>
              <a:cs typeface="Calibri"/>
              <a:sym typeface="Calibri"/>
            </a:endParaRPr>
          </a:p>
        </p:txBody>
      </p:sp>
      <p:sp>
        <p:nvSpPr>
          <p:cNvPr id="357" name="Google Shape;357;g2f727a6128e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727a6128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171450" lvl="0" indent="0" algn="l" rtl="0">
              <a:spcBef>
                <a:spcPts val="0"/>
              </a:spcBef>
              <a:spcAft>
                <a:spcPts val="0"/>
              </a:spcAft>
              <a:buNone/>
            </a:pPr>
            <a:r>
              <a:rPr lang="en-US" b="1">
                <a:solidFill>
                  <a:schemeClr val="dk1"/>
                </a:solidFill>
                <a:latin typeface="Calibri"/>
                <a:ea typeface="Calibri"/>
                <a:cs typeface="Calibri"/>
                <a:sym typeface="Calibri"/>
              </a:rPr>
              <a:t>Identificar los pasos para cumplir el proyecto final con éxito </a:t>
            </a:r>
            <a:r>
              <a:rPr lang="en-US">
                <a:solidFill>
                  <a:schemeClr val="dk1"/>
                </a:solidFill>
                <a:latin typeface="Calibri"/>
                <a:ea typeface="Calibri"/>
                <a:cs typeface="Calibri"/>
                <a:sym typeface="Calibri"/>
              </a:rPr>
              <a:t>(15 minutos)</a:t>
            </a:r>
            <a:r>
              <a:rPr lang="en-US"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10287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propósito del Legalismo: Enemigo de la gracia</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propósito de este curso es identificar qué es el legalismo y la amenaza que es para el Evangelio, para que podamos evitarlo mientras compartimos a Cristo con otros. </a:t>
            </a:r>
            <a:endParaRPr>
              <a:solidFill>
                <a:schemeClr val="dk1"/>
              </a:solidFill>
              <a:latin typeface="Calibri"/>
              <a:ea typeface="Calibri"/>
              <a:cs typeface="Calibri"/>
              <a:sym typeface="Calibri"/>
            </a:endParaRPr>
          </a:p>
        </p:txBody>
      </p:sp>
      <p:sp>
        <p:nvSpPr>
          <p:cNvPr id="365" name="Google Shape;365;g2f727a6128e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f727a6128e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Objetivos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Describiremos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legalismo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ley y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certeza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motivada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teología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Identificaremos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legalismo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distintas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formas</a:t>
            </a:r>
            <a:r>
              <a:rPr lang="en-US" dirty="0">
                <a:solidFill>
                  <a:schemeClr val="dk1"/>
                </a:solidFill>
                <a:latin typeface="Calibri"/>
                <a:ea typeface="Calibri"/>
                <a:cs typeface="Calibri"/>
                <a:sym typeface="Calibri"/>
              </a:rPr>
              <a:t> y lo </a:t>
            </a:r>
            <a:r>
              <a:rPr lang="en-US" dirty="0" err="1">
                <a:solidFill>
                  <a:schemeClr val="dk1"/>
                </a:solidFill>
                <a:latin typeface="Calibri"/>
                <a:ea typeface="Calibri"/>
                <a:cs typeface="Calibri"/>
                <a:sym typeface="Calibri"/>
              </a:rPr>
              <a:t>enfrentamos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amor y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con la Palabra de Dios. </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Discerniremos</a:t>
            </a:r>
            <a:r>
              <a:rPr lang="en-US" dirty="0">
                <a:solidFill>
                  <a:schemeClr val="dk1"/>
                </a:solidFill>
                <a:latin typeface="Calibri"/>
                <a:ea typeface="Calibri"/>
                <a:cs typeface="Calibri"/>
                <a:sym typeface="Calibri"/>
              </a:rPr>
              <a:t> lo que se </a:t>
            </a:r>
            <a:r>
              <a:rPr lang="en-US" dirty="0" err="1">
                <a:solidFill>
                  <a:schemeClr val="dk1"/>
                </a:solidFill>
                <a:latin typeface="Calibri"/>
                <a:ea typeface="Calibri"/>
                <a:cs typeface="Calibri"/>
                <a:sym typeface="Calibri"/>
              </a:rPr>
              <a:t>necesita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hablar</a:t>
            </a:r>
            <a:r>
              <a:rPr lang="en-US" dirty="0">
                <a:solidFill>
                  <a:schemeClr val="dk1"/>
                </a:solidFill>
                <a:latin typeface="Calibri"/>
                <a:ea typeface="Calibri"/>
                <a:cs typeface="Calibri"/>
                <a:sym typeface="Calibri"/>
              </a:rPr>
              <a:t> con un </a:t>
            </a:r>
            <a:r>
              <a:rPr lang="en-US" dirty="0" err="1">
                <a:solidFill>
                  <a:schemeClr val="dk1"/>
                </a:solidFill>
                <a:latin typeface="Calibri"/>
                <a:ea typeface="Calibri"/>
                <a:cs typeface="Calibri"/>
                <a:sym typeface="Calibri"/>
              </a:rPr>
              <a:t>individuo</a:t>
            </a:r>
            <a:r>
              <a:rPr lang="en-US" dirty="0">
                <a:solidFill>
                  <a:schemeClr val="dk1"/>
                </a:solidFill>
                <a:latin typeface="Calibri"/>
                <a:ea typeface="Calibri"/>
                <a:cs typeface="Calibri"/>
                <a:sym typeface="Calibri"/>
              </a:rPr>
              <a:t> o un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ley o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376" name="Google Shape;376;g2f727a6128e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727a6128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287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 del curso: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del curso será un examen escrito para realizar en casa. Hay 10 preguntas que corresponden con el contenido de las lecciones en esta clase. El proyecto final refleja el propósito de este curso que es considerar las enseñanzas de la Palabra de Dios, su aplicación y el vocabulario necesario para hablar de manera inteligente acerca del legalismo como enemigo de la Gracia.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
        <p:nvSpPr>
          <p:cNvPr id="395" name="Google Shape;395;g2f727a6128e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 ¿Por qué es tan peligroso? (Lección 9)</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406" name="Google Shape;406;g2f5882f685f_0_10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837a5cecc2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Comentarios finales</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Gálatas 2:20-21, las palabras inspiradas del apóstol Pablo: </a:t>
            </a:r>
            <a:r>
              <a:rPr lang="en-US" i="1">
                <a:solidFill>
                  <a:schemeClr val="dk1"/>
                </a:solidFill>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416" name="Google Shape;416;g2837a5cecc2_0_2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Salude a todos los estudiantes (y al panel) cuando entren a la clase en línea</a:t>
            </a:r>
            <a:r>
              <a:rPr lang="en-US">
                <a:solidFill>
                  <a:schemeClr val="dk1"/>
                </a:solidFill>
                <a:latin typeface="Calibri"/>
                <a:ea typeface="Calibri"/>
                <a:cs typeface="Calibri"/>
                <a:sym typeface="Calibri"/>
              </a:rPr>
              <a:t>. (5 minutos)</a:t>
            </a:r>
            <a:endParaRPr b="1">
              <a:solidFill>
                <a:schemeClr val="dk1"/>
              </a:solidFill>
              <a:latin typeface="Calibri"/>
              <a:ea typeface="Calibri"/>
              <a:cs typeface="Calibri"/>
              <a:sym typeface="Calibri"/>
            </a:endParaRPr>
          </a:p>
          <a:p>
            <a:pPr marL="22860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32" name="Google Shape;4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 ¿Por qué es tan peligroso? (Lección 9)</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Dios, Padre celestial, antes que nada, </a:t>
            </a:r>
            <a:r>
              <a:rPr lang="en-US" dirty="0" err="1">
                <a:solidFill>
                  <a:schemeClr val="dk1"/>
                </a:solidFill>
                <a:latin typeface="Calibri"/>
                <a:ea typeface="Calibri"/>
                <a:cs typeface="Calibri"/>
                <a:sym typeface="Calibri"/>
              </a:rPr>
              <a:t>ayúdame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comprender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soy </a:t>
            </a:r>
            <a:r>
              <a:rPr lang="en-US" dirty="0" err="1">
                <a:solidFill>
                  <a:schemeClr val="dk1"/>
                </a:solidFill>
                <a:latin typeface="Calibri"/>
                <a:ea typeface="Calibri"/>
                <a:cs typeface="Calibri"/>
                <a:sym typeface="Calibri"/>
              </a:rPr>
              <a:t>rico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contigo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mi Salvador y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me </a:t>
            </a:r>
            <a:r>
              <a:rPr lang="en-US" dirty="0" err="1">
                <a:solidFill>
                  <a:schemeClr val="dk1"/>
                </a:solidFill>
                <a:latin typeface="Calibri"/>
                <a:ea typeface="Calibri"/>
                <a:cs typeface="Calibri"/>
                <a:sym typeface="Calibri"/>
              </a:rPr>
              <a:t>rodean</a:t>
            </a:r>
            <a:r>
              <a:rPr lang="en-US" dirty="0">
                <a:solidFill>
                  <a:schemeClr val="dk1"/>
                </a:solidFill>
                <a:latin typeface="Calibri"/>
                <a:ea typeface="Calibri"/>
                <a:cs typeface="Calibri"/>
                <a:sym typeface="Calibri"/>
              </a:rPr>
              <a:t> que me </a:t>
            </a:r>
            <a:r>
              <a:rPr lang="en-US" dirty="0" err="1">
                <a:solidFill>
                  <a:schemeClr val="dk1"/>
                </a:solidFill>
                <a:latin typeface="Calibri"/>
                <a:ea typeface="Calibri"/>
                <a:cs typeface="Calibri"/>
                <a:sym typeface="Calibri"/>
              </a:rPr>
              <a:t>aman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cuidan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permitas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caiga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trampa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codicia</a:t>
            </a:r>
            <a:r>
              <a:rPr lang="en-US" dirty="0">
                <a:solidFill>
                  <a:schemeClr val="dk1"/>
                </a:solidFill>
                <a:latin typeface="Calibri"/>
                <a:ea typeface="Calibri"/>
                <a:cs typeface="Calibri"/>
                <a:sym typeface="Calibri"/>
              </a:rPr>
              <a:t>. Dame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don del </a:t>
            </a:r>
            <a:r>
              <a:rPr lang="en-US" dirty="0" err="1">
                <a:solidFill>
                  <a:schemeClr val="dk1"/>
                </a:solidFill>
                <a:latin typeface="Calibri"/>
                <a:ea typeface="Calibri"/>
                <a:cs typeface="Calibri"/>
                <a:sym typeface="Calibri"/>
              </a:rPr>
              <a:t>contentamiento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puedo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quiero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querré</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tengo</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oramos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Amén</a:t>
            </a:r>
            <a:r>
              <a:rPr lang="en-US" dirty="0">
                <a:solidFill>
                  <a:schemeClr val="dk1"/>
                </a:solidFill>
                <a:latin typeface="Calibri"/>
                <a:ea typeface="Calibri"/>
                <a:cs typeface="Calibri"/>
                <a:sym typeface="Calibri"/>
              </a:rPr>
              <a:t>. </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Describir la falsa enseñanza del “evangelio de la prosperidad” y por qué es peligroso.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Describir “la teología de la cruz.”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los pasos para cumplir el proyecto final con éxito. </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Describir la falsa enseñanza de “el evangelio de la prosperidad” y por qué es peligroso. </a:t>
            </a:r>
            <a:r>
              <a:rPr lang="en-US">
                <a:solidFill>
                  <a:schemeClr val="dk1"/>
                </a:solidFill>
                <a:latin typeface="Calibri"/>
                <a:ea typeface="Calibri"/>
                <a:cs typeface="Calibri"/>
                <a:sym typeface="Calibri"/>
              </a:rPr>
              <a:t>(25 minutos) </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enseñanza falsa</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Enseña lo que Dios quiere y promete darnos vidas terrenales exitosas y prósperas, si solo creemos, obedecemos o pedimos lo suficiente.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Enseña que Dios nos dará lo que pidamos asumiendo que tengamos suficiente fe y estemos viviendo una vida justa. </a:t>
            </a:r>
            <a:endParaRPr sz="1104" b="1">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27a6128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71550" marR="17145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mal </a:t>
            </a:r>
            <a:r>
              <a:rPr lang="en-US" dirty="0" err="1">
                <a:solidFill>
                  <a:schemeClr val="dk1"/>
                </a:solidFill>
                <a:latin typeface="Calibri"/>
                <a:ea typeface="Calibri"/>
                <a:cs typeface="Calibri"/>
                <a:sym typeface="Calibri"/>
              </a:rPr>
              <a:t>usan</a:t>
            </a:r>
            <a:r>
              <a:rPr lang="en-US" dirty="0">
                <a:solidFill>
                  <a:schemeClr val="dk1"/>
                </a:solidFill>
                <a:latin typeface="Calibri"/>
                <a:ea typeface="Calibri"/>
                <a:cs typeface="Calibri"/>
                <a:sym typeface="Calibri"/>
              </a:rPr>
              <a:t> Santiago 4:2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obtienen</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desean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piden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aprendemos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Santiago 4:3? </a:t>
            </a:r>
            <a:r>
              <a:rPr lang="en-US" i="1" dirty="0">
                <a:solidFill>
                  <a:srgbClr val="00B050"/>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Santiago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escribiendo</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doce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tribus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dispersión</a:t>
            </a:r>
            <a:r>
              <a:rPr lang="en-US" dirty="0">
                <a:solidFill>
                  <a:schemeClr val="dk1"/>
                </a:solidFill>
                <a:latin typeface="Calibri"/>
                <a:ea typeface="Calibri"/>
                <a:cs typeface="Calibri"/>
                <a:sym typeface="Calibri"/>
              </a:rPr>
              <a:t> (1:1)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usan</a:t>
            </a:r>
            <a:r>
              <a:rPr lang="en-US" dirty="0">
                <a:solidFill>
                  <a:schemeClr val="dk1"/>
                </a:solidFill>
                <a:latin typeface="Calibri"/>
                <a:ea typeface="Calibri"/>
                <a:cs typeface="Calibri"/>
                <a:sym typeface="Calibri"/>
              </a:rPr>
              <a:t> mal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pequeña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parte</a:t>
            </a:r>
            <a:r>
              <a:rPr lang="en-US" dirty="0">
                <a:solidFill>
                  <a:schemeClr val="dk1"/>
                </a:solidFill>
                <a:latin typeface="Calibri"/>
                <a:ea typeface="Calibri"/>
                <a:cs typeface="Calibri"/>
                <a:sym typeface="Calibri"/>
              </a:rPr>
              <a:t> de Santiago 4:2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prosperidad</a:t>
            </a:r>
            <a:r>
              <a:rPr lang="en-US" dirty="0">
                <a:solidFill>
                  <a:schemeClr val="dk1"/>
                </a:solidFill>
                <a:latin typeface="Calibri"/>
                <a:ea typeface="Calibri"/>
                <a:cs typeface="Calibri"/>
                <a:sym typeface="Calibri"/>
              </a:rPr>
              <a:t>: “Pero no </a:t>
            </a:r>
            <a:r>
              <a:rPr lang="en-US" dirty="0" err="1">
                <a:solidFill>
                  <a:schemeClr val="dk1"/>
                </a:solidFill>
                <a:latin typeface="Calibri"/>
                <a:ea typeface="Calibri"/>
                <a:cs typeface="Calibri"/>
                <a:sym typeface="Calibri"/>
              </a:rPr>
              <a:t>obtienen</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desean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piden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Pero, </a:t>
            </a:r>
            <a:r>
              <a:rPr lang="en-US" dirty="0" err="1">
                <a:solidFill>
                  <a:schemeClr val="dk1"/>
                </a:solidFill>
                <a:latin typeface="Calibri"/>
                <a:ea typeface="Calibri"/>
                <a:cs typeface="Calibri"/>
                <a:sym typeface="Calibri"/>
              </a:rPr>
              <a:t>tomemos</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para leer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frase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contexto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considerando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inmediatamente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a:t>
            </a:r>
            <a:endParaRPr sz="1104" b="1" dirty="0">
              <a:solidFill>
                <a:schemeClr val="dk1"/>
              </a:solidFill>
              <a:latin typeface="Calibri"/>
              <a:ea typeface="Calibri"/>
              <a:cs typeface="Calibri"/>
              <a:sym typeface="Calibri"/>
            </a:endParaRPr>
          </a:p>
        </p:txBody>
      </p:sp>
      <p:sp>
        <p:nvSpPr>
          <p:cNvPr id="152" name="Google Shape;152;g2f727a612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37a5cecc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Santiago 4:1-3 ¿De dónde vienen las guerras y las peleas entre ustedes? ¿Acaso no vienen de sus pasiones, las cuales luchan dentro de ustedes mismos? 2 Si ustedes desean algo, y no lo obtienen, entonces matan. Si arden de envidia y no consiguen lo que desean, entonces discuten y luchan. Pero no obtienen lo que desean, porque no piden; 3 </a:t>
            </a:r>
            <a:r>
              <a:rPr lang="en-US" u="sng">
                <a:solidFill>
                  <a:schemeClr val="dk1"/>
                </a:solidFill>
                <a:latin typeface="Calibri"/>
                <a:ea typeface="Calibri"/>
                <a:cs typeface="Calibri"/>
                <a:sym typeface="Calibri"/>
              </a:rPr>
              <a:t>y cuando piden algo, no lo reciben porque lo piden con malas intenciones, para gastarlo en sus propios placeres.</a:t>
            </a:r>
            <a:endParaRPr u="sng">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Santiago está hablando sobre problemas en las congregaciones que tiene base en una mente egoísta y codiciosa</a:t>
            </a:r>
            <a:endParaRPr>
              <a:solidFill>
                <a:schemeClr val="dk1"/>
              </a:solidFill>
              <a:latin typeface="Calibri"/>
              <a:ea typeface="Calibri"/>
              <a:cs typeface="Calibri"/>
              <a:sym typeface="Calibri"/>
            </a:endParaRPr>
          </a:p>
          <a:p>
            <a:pPr marL="1828800" marR="171450" lvl="3" indent="-298450" algn="l" rtl="0">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El contexto indica que no obtenían, no porque no pedían sino porque pedían con la motivación incorrecta y egoísta.</a:t>
            </a:r>
            <a:endParaRPr u="sng">
              <a:solidFill>
                <a:schemeClr val="dk1"/>
              </a:solidFill>
              <a:latin typeface="Calibri"/>
              <a:ea typeface="Calibri"/>
              <a:cs typeface="Calibri"/>
              <a:sym typeface="Calibri"/>
            </a:endParaRPr>
          </a:p>
        </p:txBody>
      </p:sp>
      <p:sp>
        <p:nvSpPr>
          <p:cNvPr id="160" name="Google Shape;160;g2837a5cecc2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f727a6128e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f727a6128e_0_1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2" name="Google Shape;172;g2f727a6128e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3" name="Google Shape;173;g2f727a6128e_0_16"/>
          <p:cNvSpPr txBox="1"/>
          <p:nvPr/>
        </p:nvSpPr>
        <p:spPr>
          <a:xfrm>
            <a:off x="3602250" y="2371925"/>
            <a:ext cx="81258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 ésta es la confianza que tenemos en él: si pedimos algo según su voluntad, él nos oye.</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Juan 5:14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83796e4b17_0_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El legalismo y el evangelio de la prosperidad</a:t>
            </a:r>
            <a:endParaRPr sz="4860">
              <a:solidFill>
                <a:srgbClr val="009444"/>
              </a:solidFill>
              <a:latin typeface="Lato"/>
              <a:ea typeface="Lato"/>
              <a:cs typeface="Lato"/>
              <a:sym typeface="Lato"/>
            </a:endParaRPr>
          </a:p>
        </p:txBody>
      </p:sp>
      <p:cxnSp>
        <p:nvCxnSpPr>
          <p:cNvPr id="179" name="Google Shape;179;g283796e4b17_0_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83796e4b17_0_0"/>
          <p:cNvSpPr txBox="1"/>
          <p:nvPr/>
        </p:nvSpPr>
        <p:spPr>
          <a:xfrm>
            <a:off x="2374775" y="2249500"/>
            <a:ext cx="9524700" cy="40329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legalismo exige lo que la Biblia no exige</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legalismo también promete lo que la Biblia no promete</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Promete prosperidad con tal de que hagamos algo o creamos lo suficiente</a:t>
            </a:r>
            <a:endParaRPr sz="330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No solo son promesas falsas, sino condiciona las bendiciones de Dios en nuestras obras</a:t>
            </a:r>
            <a:endParaRPr sz="33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f727a6128e_0_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f727a6128e_0_2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f727a6128e_0_26"/>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Según Isaías 64:6 todos nuestros “actos de justicia” son como…</a:t>
            </a:r>
            <a:endParaRPr sz="4000" b="1" i="0" u="none" strike="noStrike" cap="none">
              <a:solidFill>
                <a:schemeClr val="dk1"/>
              </a:solidFill>
              <a:latin typeface="Lato"/>
              <a:ea typeface="Lato"/>
              <a:cs typeface="Lato"/>
              <a:sym typeface="Lato"/>
            </a:endParaRPr>
          </a:p>
        </p:txBody>
      </p:sp>
      <p:pic>
        <p:nvPicPr>
          <p:cNvPr id="190" name="Google Shape;190;g2f727a6128e_0_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f727a6128e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f727a6128e_0_3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7" name="Google Shape;197;g2f727a6128e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8" name="Google Shape;198;g2f727a6128e_0_34"/>
          <p:cNvSpPr txBox="1"/>
          <p:nvPr/>
        </p:nvSpPr>
        <p:spPr>
          <a:xfrm>
            <a:off x="3602250" y="1686125"/>
            <a:ext cx="81258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Todos nosotros estamos llenos de impureza; todos nuestros actos de justicia son como un trapo lleno de inmundicia. Todos nosotros somos como hojas caídas; ¡nuestras maldades nos arrastran como el viento!</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Isaías 64:6</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f727a6128e_0_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f727a6128e_0_4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f727a6128e_0_43"/>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¿Podemos </a:t>
            </a:r>
            <a:r>
              <a:rPr lang="en-US" sz="4000" b="1" dirty="0" err="1">
                <a:solidFill>
                  <a:schemeClr val="dk1"/>
                </a:solidFill>
                <a:latin typeface="Lato"/>
                <a:ea typeface="Lato"/>
                <a:cs typeface="Lato"/>
                <a:sym typeface="Lato"/>
              </a:rPr>
              <a:t>ganar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 de Dios con algo que </a:t>
            </a:r>
            <a:r>
              <a:rPr lang="en-US" sz="4000" b="1" dirty="0" err="1">
                <a:solidFill>
                  <a:schemeClr val="dk1"/>
                </a:solidFill>
                <a:latin typeface="Lato"/>
                <a:ea typeface="Lato"/>
                <a:cs typeface="Lato"/>
                <a:sym typeface="Lato"/>
              </a:rPr>
              <a:t>hacemos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06" name="Google Shape;206;g2f727a6128e_0_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f727a6128e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f727a6128e_0_5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f727a6128e_0_51"/>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¿Por qué es llamativo el evangelio de la prosperidad?</a:t>
            </a:r>
            <a:endParaRPr sz="4000" b="1" i="0" u="none" strike="noStrike" cap="none">
              <a:solidFill>
                <a:schemeClr val="dk1"/>
              </a:solidFill>
              <a:latin typeface="Lato"/>
              <a:ea typeface="Lato"/>
              <a:cs typeface="Lato"/>
              <a:sym typeface="Lato"/>
            </a:endParaRPr>
          </a:p>
        </p:txBody>
      </p:sp>
      <p:pic>
        <p:nvPicPr>
          <p:cNvPr id="214" name="Google Shape;214;g2f727a6128e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f727a6128e_0_59"/>
          <p:cNvSpPr txBox="1"/>
          <p:nvPr/>
        </p:nvSpPr>
        <p:spPr>
          <a:xfrm>
            <a:off x="2374775" y="1335100"/>
            <a:ext cx="8403600" cy="4031833"/>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queremos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tener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feliz</a:t>
            </a:r>
            <a:r>
              <a:rPr lang="en-US" sz="3300" dirty="0">
                <a:solidFill>
                  <a:schemeClr val="dk1"/>
                </a:solidFill>
                <a:latin typeface="Lato"/>
                <a:ea typeface="Lato"/>
                <a:cs typeface="Lato"/>
                <a:sym typeface="Lato"/>
              </a:rPr>
              <a:t>, sin </a:t>
            </a:r>
            <a:r>
              <a:rPr lang="en-US" sz="3300" dirty="0" err="1">
                <a:solidFill>
                  <a:schemeClr val="dk1"/>
                </a:solidFill>
                <a:latin typeface="Lato"/>
                <a:ea typeface="Lato"/>
                <a:cs typeface="Lato"/>
                <a:sym typeface="Lato"/>
              </a:rPr>
              <a:t>problemas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Dios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promete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tal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 </a:t>
            </a:r>
            <a:r>
              <a:rPr lang="en-US" sz="3300" dirty="0" err="1">
                <a:solidFill>
                  <a:schemeClr val="dk1"/>
                </a:solidFill>
                <a:latin typeface="Lato"/>
                <a:ea typeface="Lato"/>
                <a:cs typeface="Lato"/>
                <a:sym typeface="Lato"/>
              </a:rPr>
              <a:t>pero</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aquí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eternidad</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El </a:t>
            </a:r>
            <a:r>
              <a:rPr lang="en-US" sz="3300" dirty="0" err="1">
                <a:solidFill>
                  <a:schemeClr val="dk1"/>
                </a:solidFill>
                <a:latin typeface="Lato"/>
                <a:ea typeface="Lato"/>
                <a:cs typeface="Lato"/>
                <a:sym typeface="Lato"/>
              </a:rPr>
              <a:t>evangelio</a:t>
            </a:r>
            <a:r>
              <a:rPr lang="en-US" sz="3300" dirty="0">
                <a:solidFill>
                  <a:schemeClr val="dk1"/>
                </a:solidFill>
                <a:latin typeface="Lato"/>
                <a:ea typeface="Lato"/>
                <a:cs typeface="Lato"/>
                <a:sym typeface="Lato"/>
              </a:rPr>
              <a:t> de la </a:t>
            </a:r>
            <a:r>
              <a:rPr lang="en-US" sz="3300" dirty="0" err="1">
                <a:solidFill>
                  <a:schemeClr val="dk1"/>
                </a:solidFill>
                <a:latin typeface="Lato"/>
                <a:ea typeface="Lato"/>
                <a:cs typeface="Lato"/>
                <a:sym typeface="Lato"/>
              </a:rPr>
              <a:t>prosperidad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atrae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naturaleza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pecaminosa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amamos</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prosperidad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que a Dios. </a:t>
            </a:r>
            <a:endParaRPr sz="3300" dirty="0">
              <a:solidFill>
                <a:schemeClr val="dk1"/>
              </a:solidFill>
              <a:latin typeface="Lato"/>
              <a:ea typeface="Lato"/>
              <a:cs typeface="Lato"/>
              <a:sym typeface="Lato"/>
            </a:endParaRPr>
          </a:p>
        </p:txBody>
      </p:sp>
      <p:sp>
        <p:nvSpPr>
          <p:cNvPr id="220" name="Google Shape;220;g2f727a6128e_0_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f727a6128e_0_5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727a6128e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727a6128e_0_6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f727a6128e_0_66"/>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¿Cuáles son los peligros del evangelio de la prosperidad? </a:t>
            </a:r>
            <a:endParaRPr sz="4000" b="1">
              <a:solidFill>
                <a:schemeClr val="dk1"/>
              </a:solidFill>
              <a:latin typeface="Lato"/>
              <a:ea typeface="Lato"/>
              <a:cs typeface="Lato"/>
              <a:sym typeface="Lato"/>
            </a:endParaRPr>
          </a:p>
        </p:txBody>
      </p:sp>
      <p:pic>
        <p:nvPicPr>
          <p:cNvPr id="229" name="Google Shape;229;g2f727a6128e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837a5cecc2_0_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a5cecc2_0_9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6" name="Google Shape;236;g2837a5cecc2_0_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7" name="Google Shape;237;g2837a5cecc2_0_98"/>
          <p:cNvSpPr txBox="1"/>
          <p:nvPr/>
        </p:nvSpPr>
        <p:spPr>
          <a:xfrm>
            <a:off x="3602250" y="695525"/>
            <a:ext cx="7374900" cy="5541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acumulen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cielo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polilla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óxido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corroen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ladrones no </a:t>
            </a:r>
            <a:r>
              <a:rPr lang="en-US" sz="3400" dirty="0" err="1">
                <a:solidFill>
                  <a:schemeClr val="dk1"/>
                </a:solidFill>
                <a:latin typeface="Lato"/>
                <a:ea typeface="Lato"/>
                <a:cs typeface="Lato"/>
                <a:sym typeface="Lato"/>
              </a:rPr>
              <a:t>minan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hurtan</a:t>
            </a:r>
            <a:r>
              <a:rPr lang="en-US" sz="3400" dirty="0">
                <a:solidFill>
                  <a:schemeClr val="dk1"/>
                </a:solidFill>
                <a:latin typeface="Lato"/>
                <a:ea typeface="Lato"/>
                <a:cs typeface="Lato"/>
                <a:sym typeface="Lato"/>
              </a:rPr>
              <a:t>. Pues </a:t>
            </a:r>
            <a:r>
              <a:rPr lang="en-US" sz="3400" dirty="0" err="1">
                <a:solidFill>
                  <a:schemeClr val="dk1"/>
                </a:solidFill>
                <a:latin typeface="Lato"/>
                <a:ea typeface="Lato"/>
                <a:cs typeface="Lato"/>
                <a:sym typeface="Lato"/>
              </a:rPr>
              <a:t>donde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tesoro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allí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estará</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Mateo 6:19-20</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f727a6128e_0_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f727a6128e_0_7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4" name="Google Shape;244;g2f727a6128e_0_7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5" name="Google Shape;245;g2f727a6128e_0_75"/>
          <p:cNvSpPr txBox="1"/>
          <p:nvPr/>
        </p:nvSpPr>
        <p:spPr>
          <a:xfrm>
            <a:off x="3602250" y="1914725"/>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Nadie puede servir a dos amos, pues odiará a uno y amará al otro, o estimará a uno y menospreciará al otro. Ustedes no pueden servir a Dios y a las riquezas.</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Mateo 6:24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f727a6128e_0_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f727a6128e_0_8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52" name="Google Shape;252;g2f727a6128e_0_8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3" name="Google Shape;253;g2f727a6128e_0_84"/>
          <p:cNvSpPr txBox="1"/>
          <p:nvPr/>
        </p:nvSpPr>
        <p:spPr>
          <a:xfrm>
            <a:off x="3602250" y="2067125"/>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Busquen primeramente el reino de Dios y su justicia, y todas estas cosas les serán añadidas.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Mateo 6:33 </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8379ef6529_0_12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g28379ef6529_0_129"/>
          <p:cNvSpPr txBox="1"/>
          <p:nvPr/>
        </p:nvSpPr>
        <p:spPr>
          <a:xfrm>
            <a:off x="3875725" y="25469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¿Hay bendiciones terrenales en vivir una vida cristiana? </a:t>
            </a:r>
            <a:endParaRPr sz="4000" b="1">
              <a:solidFill>
                <a:schemeClr val="dk1"/>
              </a:solidFill>
              <a:latin typeface="Lato"/>
              <a:ea typeface="Lato"/>
              <a:cs typeface="Lato"/>
              <a:sym typeface="Lato"/>
            </a:endParaRPr>
          </a:p>
        </p:txBody>
      </p:sp>
      <p:pic>
        <p:nvPicPr>
          <p:cNvPr id="261" name="Google Shape;261;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g2f727a6128e_0_9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f727a6128e_0_9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68" name="Google Shape;268;g2f727a6128e_0_9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9" name="Google Shape;269;g2f727a6128e_0_94"/>
          <p:cNvSpPr txBox="1"/>
          <p:nvPr/>
        </p:nvSpPr>
        <p:spPr>
          <a:xfrm>
            <a:off x="3602250" y="19147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Honra a tu padre y a tu madre, que es el primer mandamiento con promesa; para que te vaya bien, y tengas una larga vida sobre la tierra.</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Efesios 6:2-3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f727a6128e_0_10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f727a6128e_0_10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6" name="Google Shape;276;g2f727a6128e_0_10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7" name="Google Shape;277;g2f727a6128e_0_102"/>
          <p:cNvSpPr txBox="1"/>
          <p:nvPr/>
        </p:nvSpPr>
        <p:spPr>
          <a:xfrm>
            <a:off x="3647073" y="1345466"/>
            <a:ext cx="7374900" cy="50167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recuerden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El que poco </a:t>
            </a:r>
            <a:r>
              <a:rPr lang="en-US" sz="3400" dirty="0" err="1">
                <a:solidFill>
                  <a:schemeClr val="dk1"/>
                </a:solidFill>
                <a:latin typeface="Lato"/>
                <a:ea typeface="Lato"/>
                <a:cs typeface="Lato"/>
                <a:sym typeface="Lato"/>
              </a:rPr>
              <a:t>siembra</a:t>
            </a:r>
            <a:r>
              <a:rPr lang="en-US" sz="3400" dirty="0">
                <a:solidFill>
                  <a:schemeClr val="dk1"/>
                </a:solidFill>
                <a:latin typeface="Lato"/>
                <a:ea typeface="Lato"/>
                <a:cs typeface="Lato"/>
                <a:sym typeface="Lato"/>
              </a:rPr>
              <a:t>, poco </a:t>
            </a:r>
            <a:r>
              <a:rPr lang="en-US" sz="3400" dirty="0" err="1">
                <a:solidFill>
                  <a:schemeClr val="dk1"/>
                </a:solidFill>
                <a:latin typeface="Lato"/>
                <a:ea typeface="Lato"/>
                <a:cs typeface="Lato"/>
                <a:sym typeface="Lato"/>
              </a:rPr>
              <a:t>cosecha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siembra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cosecha</a:t>
            </a:r>
            <a:r>
              <a:rPr lang="en-US" sz="3400" dirty="0">
                <a:solidFill>
                  <a:schemeClr val="dk1"/>
                </a:solidFill>
                <a:latin typeface="Lato"/>
                <a:ea typeface="Lato"/>
                <a:cs typeface="Lato"/>
                <a:sym typeface="Lato"/>
              </a:rPr>
              <a:t>. </a:t>
            </a:r>
            <a:r>
              <a:rPr lang="es-419" sz="3400" dirty="0">
                <a:solidFill>
                  <a:schemeClr val="dk1"/>
                </a:solidFill>
                <a:latin typeface="Lato"/>
                <a:ea typeface="Lato"/>
                <a:cs typeface="Lato"/>
              </a:rPr>
              <a:t>Cada uno debe dar según se lo haya propuesto en su corazón, y no debe dar con tristeza, ni por necesidad, porque Dios ama a quien da con alegría.</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9:6-7</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g2f727a6128e_0_110"/>
          <p:cNvSpPr txBox="1"/>
          <p:nvPr/>
        </p:nvSpPr>
        <p:spPr>
          <a:xfrm>
            <a:off x="2374775" y="1182700"/>
            <a:ext cx="9132600" cy="45408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Estas bendiciones son por pura gracia, no por nuestras obras. </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secreto es recordar nuestras prioridades.</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Cuando buscamos primero bendiciones terrenales (prosperidad), cometemos idolatría. </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Cuando buscamos a Dios, a su justicia, las bendiciones siguen – solo porque Dios es generoso y misericordioso.</a:t>
            </a:r>
            <a:endParaRPr sz="3300">
              <a:solidFill>
                <a:schemeClr val="dk1"/>
              </a:solidFill>
              <a:latin typeface="Lato"/>
              <a:ea typeface="Lato"/>
              <a:cs typeface="Lato"/>
              <a:sym typeface="Lato"/>
            </a:endParaRPr>
          </a:p>
        </p:txBody>
      </p:sp>
      <p:sp>
        <p:nvSpPr>
          <p:cNvPr id="283" name="Google Shape;283;g2f727a6128e_0_1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f727a6128e_0_1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727a6128e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727a6128e_0_1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727a6128e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727a6128e_0_117"/>
          <p:cNvSpPr txBox="1"/>
          <p:nvPr/>
        </p:nvSpPr>
        <p:spPr>
          <a:xfrm>
            <a:off x="3436883" y="289924"/>
            <a:ext cx="8070367" cy="608760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Puesto</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resucitado</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busquen</a:t>
            </a:r>
            <a:r>
              <a:rPr lang="en-US" sz="3300" dirty="0">
                <a:solidFill>
                  <a:schemeClr val="dk1"/>
                </a:solidFill>
                <a:latin typeface="Lato"/>
                <a:ea typeface="Lato"/>
                <a:cs typeface="Lato"/>
                <a:sym typeface="Lato"/>
              </a:rPr>
              <a:t> las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arriba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donde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Cristo </a:t>
            </a:r>
            <a:r>
              <a:rPr lang="en-US" sz="3300" dirty="0" err="1">
                <a:solidFill>
                  <a:schemeClr val="dk1"/>
                </a:solidFill>
                <a:latin typeface="Lato"/>
                <a:ea typeface="Lato"/>
                <a:cs typeface="Lato"/>
                <a:sym typeface="Lato"/>
              </a:rPr>
              <a:t>sentado</a:t>
            </a:r>
            <a:r>
              <a:rPr lang="en-US" sz="3300" dirty="0">
                <a:solidFill>
                  <a:schemeClr val="dk1"/>
                </a:solidFill>
                <a:latin typeface="Lato"/>
                <a:ea typeface="Lato"/>
                <a:cs typeface="Lato"/>
                <a:sym typeface="Lato"/>
              </a:rPr>
              <a:t> a la </a:t>
            </a:r>
            <a:r>
              <a:rPr lang="en-US" sz="3300" dirty="0" err="1">
                <a:solidFill>
                  <a:schemeClr val="dk1"/>
                </a:solidFill>
                <a:latin typeface="Lato"/>
                <a:ea typeface="Lato"/>
                <a:cs typeface="Lato"/>
                <a:sym typeface="Lato"/>
              </a:rPr>
              <a:t>derecha</a:t>
            </a:r>
            <a:r>
              <a:rPr lang="en-US" sz="3300" dirty="0">
                <a:solidFill>
                  <a:schemeClr val="dk1"/>
                </a:solidFill>
                <a:latin typeface="Lato"/>
                <a:ea typeface="Lato"/>
                <a:cs typeface="Lato"/>
                <a:sym typeface="Lato"/>
              </a:rPr>
              <a:t> de Dios. </a:t>
            </a:r>
            <a:r>
              <a:rPr lang="en-US" sz="3300" i="1" dirty="0">
                <a:solidFill>
                  <a:schemeClr val="dk1"/>
                </a:solidFill>
                <a:latin typeface="Lato"/>
                <a:ea typeface="Lato"/>
                <a:cs typeface="Lato"/>
                <a:sym typeface="Lato"/>
              </a:rPr>
              <a:t>2</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Pongan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mira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cielo</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de la tierra.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3</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muerto</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escondida</a:t>
            </a:r>
            <a:r>
              <a:rPr lang="en-US" sz="3300" dirty="0">
                <a:solidFill>
                  <a:schemeClr val="dk1"/>
                </a:solidFill>
                <a:latin typeface="Lato"/>
                <a:ea typeface="Lato"/>
                <a:cs typeface="Lato"/>
                <a:sym typeface="Lato"/>
              </a:rPr>
              <a:t> con Cristo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Dios.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4</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Cuando</a:t>
            </a:r>
            <a:r>
              <a:rPr lang="en-US" sz="3300" dirty="0">
                <a:solidFill>
                  <a:schemeClr val="dk1"/>
                </a:solidFill>
                <a:latin typeface="Lato"/>
                <a:ea typeface="Lato"/>
                <a:cs typeface="Lato"/>
                <a:sym typeface="Lato"/>
              </a:rPr>
              <a:t> Cristo, que es la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manifieste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entonces</a:t>
            </a:r>
            <a:r>
              <a:rPr lang="en-US" sz="3300" dirty="0">
                <a:solidFill>
                  <a:schemeClr val="dk1"/>
                </a:solidFill>
                <a:latin typeface="Lato"/>
                <a:ea typeface="Lato"/>
                <a:cs typeface="Lato"/>
                <a:sym typeface="Lato"/>
              </a:rPr>
              <a:t> también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serán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manifestados</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él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gloria.</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3:1-4</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f727a6128e_0_1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f727a6128e_0_12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f727a6128e_0_125"/>
          <p:cNvSpPr txBox="1"/>
          <p:nvPr/>
        </p:nvSpPr>
        <p:spPr>
          <a:xfrm>
            <a:off x="3875725" y="2242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 es la recompensa para aquellos que ponen su fe en los méritos de Cristo?</a:t>
            </a:r>
            <a:endParaRPr sz="4000" b="1">
              <a:solidFill>
                <a:schemeClr val="dk1"/>
              </a:solidFill>
              <a:latin typeface="Lato"/>
              <a:ea typeface="Lato"/>
              <a:cs typeface="Lato"/>
              <a:sym typeface="Lato"/>
            </a:endParaRPr>
          </a:p>
        </p:txBody>
      </p:sp>
      <p:pic>
        <p:nvPicPr>
          <p:cNvPr id="300" name="Google Shape;300;g2f727a6128e_0_1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f727a6128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f727a6128e_0_14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f727a6128e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f727a6128e_0_140"/>
          <p:cNvSpPr txBox="1"/>
          <p:nvPr/>
        </p:nvSpPr>
        <p:spPr>
          <a:xfrm>
            <a:off x="3875725" y="2089750"/>
            <a:ext cx="759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Lea Mateo 16:21-28</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significan las palabras de Jesús sobre cargar nuestra cruz? </a:t>
            </a:r>
            <a:endParaRPr sz="4000" b="1">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837a5cecc2_0_6"/>
          <p:cNvSpPr txBox="1"/>
          <p:nvPr/>
        </p:nvSpPr>
        <p:spPr>
          <a:xfrm>
            <a:off x="1248300" y="3539300"/>
            <a:ext cx="96954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Cualquier sufrimiento que experimentamos por causa de </a:t>
            </a:r>
            <a:endParaRPr sz="400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nuestra fe en Cristo. </a:t>
            </a:r>
            <a:endParaRPr sz="4000">
              <a:solidFill>
                <a:schemeClr val="dk1"/>
              </a:solidFill>
              <a:latin typeface="Lato"/>
              <a:ea typeface="Lato"/>
              <a:cs typeface="Lato"/>
              <a:sym typeface="Lato"/>
            </a:endParaRPr>
          </a:p>
        </p:txBody>
      </p:sp>
      <p:pic>
        <p:nvPicPr>
          <p:cNvPr id="314" name="Google Shape;314;g2837a5cecc2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teología de la cruz</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f727a6128e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g2f727a6128e_0_15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2" name="Google Shape;322;g2f727a6128e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3" name="Google Shape;323;g2f727a6128e_0_158"/>
          <p:cNvSpPr txBox="1"/>
          <p:nvPr/>
        </p:nvSpPr>
        <p:spPr>
          <a:xfrm>
            <a:off x="3602250" y="2371925"/>
            <a:ext cx="7374900" cy="187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Si alguno quiere seguirme, niéguese a sí mismo, tome su cruz, y sígame.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Marcos 8:34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9</a:t>
            </a:r>
            <a:endParaRPr sz="6000" b="0" i="0" u="none" strike="noStrike" cap="none">
              <a:solidFill>
                <a:srgbClr val="009444"/>
              </a:solidFill>
              <a:latin typeface="Lato"/>
              <a:ea typeface="Lato"/>
              <a:cs typeface="Lato"/>
              <a:sym typeface="Lato"/>
            </a:endParaRPr>
          </a:p>
        </p:txBody>
      </p:sp>
      <p:sp>
        <p:nvSpPr>
          <p:cNvPr id="101" name="Google Shape;101;p2"/>
          <p:cNvSpPr txBox="1"/>
          <p:nvPr/>
        </p:nvSpPr>
        <p:spPr>
          <a:xfrm>
            <a:off x="4127375" y="3349425"/>
            <a:ext cx="77721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a:t>
            </a:r>
            <a:r>
              <a:rPr lang="en-US" sz="3888" dirty="0" err="1">
                <a:solidFill>
                  <a:schemeClr val="dk1"/>
                </a:solidFill>
                <a:latin typeface="Lato"/>
                <a:ea typeface="Lato"/>
                <a:cs typeface="Lato"/>
                <a:sym typeface="Lato"/>
              </a:rPr>
              <a:t>promesa</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una</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cruz</a:t>
            </a:r>
            <a:r>
              <a:rPr lang="en-US" sz="3888" dirty="0">
                <a:solidFill>
                  <a:schemeClr val="dk1"/>
                </a:solidFill>
                <a:latin typeface="Lato"/>
                <a:ea typeface="Lato"/>
                <a:cs typeface="Lato"/>
                <a:sym typeface="Lato"/>
              </a:rPr>
              <a:t>, no da                 </a:t>
            </a:r>
            <a:r>
              <a:rPr lang="en-US" sz="3888" dirty="0" err="1">
                <a:solidFill>
                  <a:schemeClr val="dk1"/>
                </a:solidFill>
                <a:latin typeface="Lato"/>
                <a:ea typeface="Lato"/>
                <a:cs typeface="Lato"/>
                <a:sym typeface="Lato"/>
              </a:rPr>
              <a:t>prosperidad</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terrenal</a:t>
            </a:r>
            <a:r>
              <a:rPr lang="en-US" sz="3888" dirty="0">
                <a:solidFill>
                  <a:schemeClr val="dk1"/>
                </a:solidFill>
                <a:latin typeface="Lato"/>
                <a:ea typeface="Lato"/>
                <a:cs typeface="Lato"/>
                <a:sym typeface="Lato"/>
              </a:rPr>
              <a:t> </a:t>
            </a:r>
            <a:endParaRPr sz="3888" b="0" i="0" u="none" strike="noStrike" cap="none" dirty="0">
              <a:solidFill>
                <a:schemeClr val="dk1"/>
              </a:solidFill>
              <a:latin typeface="Lato"/>
              <a:ea typeface="Lato"/>
              <a:cs typeface="Lato"/>
              <a:sym typeface="Lato"/>
            </a:endParaRPr>
          </a:p>
        </p:txBody>
      </p:sp>
      <p:cxnSp>
        <p:nvCxnSpPr>
          <p:cNvPr id="102" name="Google Shape;102;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f727a6128e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9" name="Google Shape;329;g2f727a6128e_0_16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f727a6128e_0_1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1" name="Google Shape;331;g2f727a6128e_0_167"/>
          <p:cNvSpPr txBox="1"/>
          <p:nvPr/>
        </p:nvSpPr>
        <p:spPr>
          <a:xfrm>
            <a:off x="3602250" y="924125"/>
            <a:ext cx="73749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Pedro 4:12-13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f727a6128e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727a6128e_0_17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38" name="Google Shape;338;g2f727a6128e_0_176"/>
          <p:cNvSpPr txBox="1"/>
          <p:nvPr/>
        </p:nvSpPr>
        <p:spPr>
          <a:xfrm>
            <a:off x="3602250" y="466925"/>
            <a:ext cx="7374900" cy="6064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lo digo porque tenga escasez,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pues he aprendido a estar contento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en cualquier situación. Sé vivir con limitaciones, y también sé tener abundancia; en todo y por todo estoy enseñado, tanto para estar satisfecho como para tener hambre, lo mismo para tener abundancia que para sufrir necesidad; ¡todo lo puedo en Cristo que me fortalece!</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Filipenses 4:11-13</a:t>
            </a:r>
            <a:endParaRPr sz="3400" b="0" i="0" u="none" strike="noStrike" cap="none">
              <a:solidFill>
                <a:schemeClr val="dk1"/>
              </a:solidFill>
              <a:latin typeface="Lato"/>
              <a:ea typeface="Lato"/>
              <a:cs typeface="Lato"/>
              <a:sym typeface="Lato"/>
            </a:endParaRPr>
          </a:p>
        </p:txBody>
      </p:sp>
      <p:pic>
        <p:nvPicPr>
          <p:cNvPr id="339" name="Google Shape;339;g2f727a6128e_0_1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6" name="Google Shape;346;g28379ef6529_0_6"/>
          <p:cNvPicPr preferRelativeResize="0"/>
          <p:nvPr/>
        </p:nvPicPr>
        <p:blipFill rotWithShape="1">
          <a:blip r:embed="rId4">
            <a:alphaModFix/>
          </a:blip>
          <a:srcRect t="13978"/>
          <a:stretch/>
        </p:blipFill>
        <p:spPr>
          <a:xfrm>
            <a:off x="702800" y="289925"/>
            <a:ext cx="9797700" cy="63209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837a5cecc2_0_10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a5cecc2_0_10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53" name="Google Shape;353;g2837a5cecc2_0_10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837a5cecc2_0_107"/>
          <p:cNvSpPr txBox="1"/>
          <p:nvPr/>
        </p:nvSpPr>
        <p:spPr>
          <a:xfrm>
            <a:off x="3602250" y="19147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Estas cosas les he hablado para que en mí tengan paz. En el mundo tendrán aflicción; pero confíen. Yo he vencido al mundo.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Juan 16:33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f727a6128e_0_1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f727a6128e_0_18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61" name="Google Shape;361;g2f727a6128e_0_1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2" name="Google Shape;362;g2f727a6128e_0_187"/>
          <p:cNvSpPr txBox="1"/>
          <p:nvPr/>
        </p:nvSpPr>
        <p:spPr>
          <a:xfrm>
            <a:off x="3602250" y="2067125"/>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¡Pero gracias sean dadas a Dios, de que nos da la victoria por medio de nuestro Señor Jesucristo!</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Corintios 15:57 </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g2f727a6128e_0_196"/>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68" name="Google Shape;368;g2f727a6128e_0_196"/>
          <p:cNvSpPr txBox="1"/>
          <p:nvPr/>
        </p:nvSpPr>
        <p:spPr>
          <a:xfrm>
            <a:off x="2275771" y="36805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Propósito del Curso</a:t>
            </a:r>
            <a:endParaRPr sz="4860">
              <a:solidFill>
                <a:srgbClr val="009444"/>
              </a:solidFill>
              <a:latin typeface="Lato"/>
              <a:ea typeface="Lato"/>
              <a:cs typeface="Lato"/>
              <a:sym typeface="Lato"/>
            </a:endParaRPr>
          </a:p>
        </p:txBody>
      </p:sp>
      <p:cxnSp>
        <p:nvCxnSpPr>
          <p:cNvPr id="369" name="Google Shape;369;g2f727a6128e_0_196"/>
          <p:cNvCxnSpPr/>
          <p:nvPr/>
        </p:nvCxnSpPr>
        <p:spPr>
          <a:xfrm>
            <a:off x="2379216" y="46989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0" name="Google Shape;370;g2f727a6128e_0_196"/>
          <p:cNvSpPr txBox="1"/>
          <p:nvPr/>
        </p:nvSpPr>
        <p:spPr>
          <a:xfrm>
            <a:off x="2275775" y="4862425"/>
            <a:ext cx="9397200" cy="161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88">
                <a:solidFill>
                  <a:schemeClr val="dk1"/>
                </a:solidFill>
                <a:latin typeface="Lato"/>
                <a:ea typeface="Lato"/>
                <a:cs typeface="Lato"/>
                <a:sym typeface="Lato"/>
              </a:rPr>
              <a:t>identificar qué es el legalismo y la amenaza que es para el Evangelio, para que podamos evitarlo mientras compartimos a Cristo con otros </a:t>
            </a:r>
            <a:endParaRPr sz="4200">
              <a:solidFill>
                <a:schemeClr val="dk1"/>
              </a:solidFill>
              <a:latin typeface="Lato"/>
              <a:ea typeface="Lato"/>
              <a:cs typeface="Lato"/>
              <a:sym typeface="Lato"/>
            </a:endParaRPr>
          </a:p>
        </p:txBody>
      </p:sp>
      <p:sp>
        <p:nvSpPr>
          <p:cNvPr id="371" name="Google Shape;371;g2f727a6128e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g2f727a6128e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3" name="Google Shape;373;g2f727a6128e_0_19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f727a6128e_0_283"/>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379" name="Google Shape;379;g2f727a6128e_0_283"/>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380" name="Google Shape;380;g2f727a6128e_0_283"/>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1" name="Google Shape;381;g2f727a6128e_0_283"/>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2" name="Google Shape;382;g2f727a6128e_0_283"/>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3" name="Google Shape;383;g2f727a6128e_0_283"/>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Describiremos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conceptos</a:t>
            </a:r>
            <a:r>
              <a:rPr lang="en-US" sz="2500" dirty="0">
                <a:solidFill>
                  <a:schemeClr val="lt1"/>
                </a:solidFill>
                <a:latin typeface="Lato"/>
                <a:ea typeface="Lato"/>
                <a:cs typeface="Lato"/>
                <a:sym typeface="Lato"/>
              </a:rPr>
              <a:t> claves </a:t>
            </a:r>
            <a:r>
              <a:rPr lang="en-US" sz="2500" dirty="0" err="1">
                <a:solidFill>
                  <a:schemeClr val="lt1"/>
                </a:solidFill>
                <a:latin typeface="Lato"/>
                <a:ea typeface="Lato"/>
                <a:cs typeface="Lato"/>
                <a:sym typeface="Lato"/>
              </a:rPr>
              <a:t>como</a:t>
            </a:r>
            <a:r>
              <a:rPr lang="en-US" sz="2500" dirty="0">
                <a:solidFill>
                  <a:schemeClr val="lt1"/>
                </a:solidFill>
                <a:latin typeface="Lato"/>
                <a:ea typeface="Lato"/>
                <a:cs typeface="Lato"/>
                <a:sym typeface="Lato"/>
              </a:rPr>
              <a:t>: ley y </a:t>
            </a:r>
            <a:r>
              <a:rPr lang="en-US" sz="2500" dirty="0" err="1">
                <a:solidFill>
                  <a:schemeClr val="lt1"/>
                </a:solidFill>
                <a:latin typeface="Lato"/>
                <a:ea typeface="Lato"/>
                <a:cs typeface="Lato"/>
                <a:sym typeface="Lato"/>
              </a:rPr>
              <a:t>evangelio</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certeza</a:t>
            </a:r>
            <a:r>
              <a:rPr lang="en-US" sz="2500" dirty="0">
                <a:solidFill>
                  <a:schemeClr val="lt1"/>
                </a:solidFill>
                <a:latin typeface="Lato"/>
                <a:ea typeface="Lato"/>
                <a:cs typeface="Lato"/>
                <a:sym typeface="Lato"/>
              </a:rPr>
              <a:t> de la </a:t>
            </a:r>
            <a:r>
              <a:rPr lang="en-US" sz="2500" dirty="0" err="1">
                <a:solidFill>
                  <a:schemeClr val="lt1"/>
                </a:solidFill>
                <a:latin typeface="Lato"/>
                <a:ea typeface="Lato"/>
                <a:cs typeface="Lato"/>
                <a:sym typeface="Lato"/>
              </a:rPr>
              <a:t>salvación</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vida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santa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motivada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por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evangelio</a:t>
            </a:r>
            <a:r>
              <a:rPr lang="en-US" sz="2500" dirty="0">
                <a:solidFill>
                  <a:schemeClr val="lt1"/>
                </a:solidFill>
                <a:latin typeface="Lato"/>
                <a:ea typeface="Lato"/>
                <a:cs typeface="Lato"/>
                <a:sym typeface="Lato"/>
              </a:rPr>
              <a:t>, y la </a:t>
            </a:r>
            <a:r>
              <a:rPr lang="en-US" sz="2500" dirty="0" err="1">
                <a:solidFill>
                  <a:schemeClr val="lt1"/>
                </a:solidFill>
                <a:latin typeface="Lato"/>
                <a:ea typeface="Lato"/>
                <a:cs typeface="Lato"/>
                <a:sym typeface="Lato"/>
              </a:rPr>
              <a:t>teología</a:t>
            </a:r>
            <a:r>
              <a:rPr lang="en-US" sz="2500" dirty="0">
                <a:solidFill>
                  <a:schemeClr val="lt1"/>
                </a:solidFill>
                <a:latin typeface="Lato"/>
                <a:ea typeface="Lato"/>
                <a:cs typeface="Lato"/>
                <a:sym typeface="Lato"/>
              </a:rPr>
              <a:t> de la </a:t>
            </a:r>
            <a:r>
              <a:rPr lang="en-US" sz="2500" dirty="0" err="1">
                <a:solidFill>
                  <a:schemeClr val="lt1"/>
                </a:solidFill>
                <a:latin typeface="Lato"/>
                <a:ea typeface="Lato"/>
                <a:cs typeface="Lato"/>
                <a:sym typeface="Lato"/>
              </a:rPr>
              <a:t>cruz</a:t>
            </a:r>
            <a:r>
              <a:rPr lang="en-US" sz="2500" dirty="0">
                <a:solidFill>
                  <a:schemeClr val="lt1"/>
                </a:solidFill>
                <a:latin typeface="Lato"/>
                <a:ea typeface="Lato"/>
                <a:cs typeface="Lato"/>
                <a:sym typeface="Lato"/>
              </a:rPr>
              <a:t>. </a:t>
            </a:r>
            <a:endParaRPr sz="2500" dirty="0">
              <a:solidFill>
                <a:schemeClr val="lt1"/>
              </a:solidFill>
              <a:latin typeface="Lato"/>
              <a:ea typeface="Lato"/>
              <a:cs typeface="Lato"/>
              <a:sym typeface="Lato"/>
            </a:endParaRPr>
          </a:p>
        </p:txBody>
      </p:sp>
      <p:sp>
        <p:nvSpPr>
          <p:cNvPr id="384" name="Google Shape;384;g2f727a6128e_0_283"/>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5" name="Google Shape;385;g2f727a6128e_0_283"/>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6" name="Google Shape;386;g2f727a6128e_0_283"/>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7" name="Google Shape;387;g2f727a6128e_0_283"/>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Identificaremos legalismo en sus distintas formas y lo enfrentamos en amor y verdad con la Palabra de Dios. </a:t>
            </a:r>
            <a:endParaRPr sz="2500">
              <a:solidFill>
                <a:schemeClr val="lt1"/>
              </a:solidFill>
              <a:latin typeface="Lato"/>
              <a:ea typeface="Lato"/>
              <a:cs typeface="Lato"/>
              <a:sym typeface="Lato"/>
            </a:endParaRPr>
          </a:p>
        </p:txBody>
      </p:sp>
      <p:sp>
        <p:nvSpPr>
          <p:cNvPr id="388" name="Google Shape;388;g2f727a6128e_0_283"/>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9" name="Google Shape;389;g2f727a6128e_0_283"/>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90" name="Google Shape;390;g2f727a6128e_0_283"/>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91" name="Google Shape;391;g2f727a6128e_0_283"/>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Discerniremos lo que se necesita al hablar con un individuo o un grupo: ley o evangelio. </a:t>
            </a:r>
            <a:endParaRPr sz="2500">
              <a:solidFill>
                <a:schemeClr val="lt1"/>
              </a:solidFill>
              <a:latin typeface="Lato"/>
              <a:ea typeface="Lato"/>
              <a:cs typeface="Lato"/>
              <a:sym typeface="Lato"/>
            </a:endParaRPr>
          </a:p>
        </p:txBody>
      </p:sp>
      <p:pic>
        <p:nvPicPr>
          <p:cNvPr id="392" name="Google Shape;392;g2f727a6128e_0_2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f727a6128e_0_376"/>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398" name="Google Shape;398;g2f727a6128e_0_376"/>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99" name="Google Shape;399;g2f727a6128e_0_376"/>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a:solidFill>
                  <a:schemeClr val="dk1"/>
                </a:solidFill>
                <a:latin typeface="Lato"/>
                <a:ea typeface="Lato"/>
                <a:cs typeface="Lato"/>
                <a:sym typeface="Lato"/>
              </a:rPr>
              <a:t>Examen Escrito</a:t>
            </a:r>
            <a:endParaRPr sz="4800" b="1">
              <a:solidFill>
                <a:schemeClr val="dk1"/>
              </a:solidFill>
              <a:latin typeface="Lato"/>
              <a:ea typeface="Lato"/>
              <a:cs typeface="Lato"/>
              <a:sym typeface="Lato"/>
            </a:endParaRPr>
          </a:p>
        </p:txBody>
      </p:sp>
      <p:sp>
        <p:nvSpPr>
          <p:cNvPr id="400" name="Google Shape;400;g2f727a6128e_0_376"/>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a:solidFill>
                  <a:schemeClr val="dk1"/>
                </a:solidFill>
                <a:latin typeface="Lato"/>
                <a:ea typeface="Lato"/>
                <a:cs typeface="Lato"/>
                <a:sym typeface="Lato"/>
              </a:rPr>
              <a:t>10 preguntas</a:t>
            </a:r>
            <a:endParaRPr sz="4800" i="1">
              <a:solidFill>
                <a:schemeClr val="dk1"/>
              </a:solidFill>
              <a:latin typeface="Lato"/>
              <a:ea typeface="Lato"/>
              <a:cs typeface="Lato"/>
              <a:sym typeface="Lato"/>
            </a:endParaRPr>
          </a:p>
        </p:txBody>
      </p:sp>
      <p:sp>
        <p:nvSpPr>
          <p:cNvPr id="401" name="Google Shape;401;g2f727a6128e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g2f727a6128e_0_37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f727a6128e_0_37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2f5882f685f_0_1050"/>
          <p:cNvSpPr txBox="1"/>
          <p:nvPr/>
        </p:nvSpPr>
        <p:spPr>
          <a:xfrm>
            <a:off x="3670182" y="15782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409" name="Google Shape;409;g2f5882f685f_0_1050"/>
          <p:cNvCxnSpPr/>
          <p:nvPr/>
        </p:nvCxnSpPr>
        <p:spPr>
          <a:xfrm>
            <a:off x="3773627" y="2670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2" name="Google Shape;412;g2f5882f685f_0_1050"/>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413" name="Google Shape;413;g2f5882f685f_0_1050"/>
          <p:cNvSpPr txBox="1"/>
          <p:nvPr/>
        </p:nvSpPr>
        <p:spPr>
          <a:xfrm>
            <a:off x="3670175" y="2968425"/>
            <a:ext cx="8229300" cy="1790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b="1">
                <a:solidFill>
                  <a:schemeClr val="dk1"/>
                </a:solidFill>
                <a:latin typeface="Lato"/>
                <a:ea typeface="Lato"/>
                <a:cs typeface="Lato"/>
                <a:sym typeface="Lato"/>
              </a:rPr>
              <a:t>¿Qué es el evangelio de la prosperidad? </a:t>
            </a:r>
            <a:r>
              <a:rPr lang="en-US" sz="3400">
                <a:solidFill>
                  <a:schemeClr val="dk1"/>
                </a:solidFill>
                <a:latin typeface="Lato"/>
                <a:ea typeface="Lato"/>
                <a:cs typeface="Lato"/>
                <a:sym typeface="Lato"/>
              </a:rPr>
              <a:t>(Lección 9)</a:t>
            </a:r>
            <a:endParaRPr sz="3400" b="1">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b="1">
                <a:solidFill>
                  <a:schemeClr val="dk1"/>
                </a:solidFill>
                <a:latin typeface="Lato"/>
                <a:ea typeface="Lato"/>
                <a:cs typeface="Lato"/>
                <a:sym typeface="Lato"/>
              </a:rPr>
              <a:t>¿Por qué es tan peligroso?</a:t>
            </a:r>
            <a:r>
              <a:rPr lang="en-US" sz="3400">
                <a:solidFill>
                  <a:schemeClr val="dk1"/>
                </a:solidFill>
                <a:latin typeface="Lato"/>
                <a:ea typeface="Lato"/>
                <a:cs typeface="Lato"/>
                <a:sym typeface="Lato"/>
              </a:rPr>
              <a:t> (Lección 9)</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837a5cecc2_0_2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9" name="Google Shape;419;g2837a5cecc2_0_21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20" name="Google Shape;420;g2837a5cecc2_0_2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21" name="Google Shape;421;g2837a5cecc2_0_219"/>
          <p:cNvSpPr txBox="1"/>
          <p:nvPr/>
        </p:nvSpPr>
        <p:spPr>
          <a:xfrm>
            <a:off x="3602250" y="1305125"/>
            <a:ext cx="7706400" cy="486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b="0" i="1" u="none" strike="noStrike" cap="none">
                <a:solidFill>
                  <a:schemeClr val="dk1"/>
                </a:solidFill>
                <a:latin typeface="Lato"/>
                <a:ea typeface="Lato"/>
                <a:cs typeface="Lato"/>
                <a:sym typeface="Lato"/>
              </a:rPr>
              <a:t>Gálatas 2:20-21</a:t>
            </a:r>
            <a:endParaRPr sz="3300" b="0" i="1" u="none" strike="noStrike" cap="non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5" name="Google Shape;43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6" name="Google Shape;43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7" name="Google Shape;43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8" name="Google Shape;43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39" name="Google Shape;43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48460" cy="3947713"/>
            <a:chOff x="0" y="0"/>
            <a:chExt cx="1059119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90" y="0"/>
              <a:ext cx="9288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falsa enseñanza del “evangelio de la prosperidad” y por qué es peligroso. </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teología de la cruz.” </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pasos para cumplir el proyecto final con éxito. </a:t>
              </a:r>
              <a:endParaRPr sz="2500" b="0" i="0" u="none" strike="noStrike" cap="none">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el evangelio de la prosperidad?</a:t>
            </a:r>
            <a:endParaRPr sz="4000" b="1" i="0" u="none" strike="noStrike" cap="none">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727a6128e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f727a6128e_0_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f727a6128e_0_7"/>
          <p:cNvSpPr txBox="1"/>
          <p:nvPr/>
        </p:nvSpPr>
        <p:spPr>
          <a:xfrm>
            <a:off x="3875725" y="1403950"/>
            <a:ext cx="80238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Algunos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usan</a:t>
            </a:r>
            <a:r>
              <a:rPr lang="en-US" sz="4000" dirty="0">
                <a:solidFill>
                  <a:schemeClr val="dk1"/>
                </a:solidFill>
                <a:latin typeface="Lato"/>
                <a:ea typeface="Lato"/>
                <a:cs typeface="Lato"/>
                <a:sym typeface="Lato"/>
              </a:rPr>
              <a:t> mal Santiago 4:2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prueba</a:t>
            </a:r>
            <a:r>
              <a:rPr lang="en-US" sz="4000" dirty="0">
                <a:solidFill>
                  <a:schemeClr val="dk1"/>
                </a:solidFill>
                <a:latin typeface="Lato"/>
                <a:ea typeface="Lato"/>
                <a:cs typeface="Lato"/>
                <a:sym typeface="Lato"/>
              </a:rPr>
              <a:t> para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evangelio</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prosperidad</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obtienen</a:t>
            </a:r>
            <a:r>
              <a:rPr lang="en-US" sz="4000" dirty="0">
                <a:solidFill>
                  <a:schemeClr val="dk1"/>
                </a:solidFill>
                <a:latin typeface="Lato"/>
                <a:ea typeface="Lato"/>
                <a:cs typeface="Lato"/>
                <a:sym typeface="Lato"/>
              </a:rPr>
              <a:t> lo que </a:t>
            </a:r>
            <a:r>
              <a:rPr lang="en-US" sz="4000" dirty="0" err="1">
                <a:solidFill>
                  <a:schemeClr val="dk1"/>
                </a:solidFill>
                <a:latin typeface="Lato"/>
                <a:ea typeface="Lato"/>
                <a:cs typeface="Lato"/>
                <a:sym typeface="Lato"/>
              </a:rPr>
              <a:t>desean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porque</a:t>
            </a:r>
            <a:r>
              <a:rPr lang="en-US" sz="4000" dirty="0">
                <a:solidFill>
                  <a:schemeClr val="dk1"/>
                </a:solidFill>
                <a:latin typeface="Lato"/>
                <a:ea typeface="Lato"/>
                <a:cs typeface="Lato"/>
                <a:sym typeface="Lato"/>
              </a:rPr>
              <a:t> no </a:t>
            </a:r>
            <a:r>
              <a:rPr lang="en-US" sz="4000" dirty="0" err="1">
                <a:solidFill>
                  <a:schemeClr val="dk1"/>
                </a:solidFill>
                <a:latin typeface="Lato"/>
                <a:ea typeface="Lato"/>
                <a:cs typeface="Lato"/>
                <a:sym typeface="Lato"/>
              </a:rPr>
              <a:t>piden</a:t>
            </a: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aprendemos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versículo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siguiente</a:t>
            </a:r>
            <a:r>
              <a:rPr lang="en-US" sz="4000" b="1" dirty="0">
                <a:solidFill>
                  <a:schemeClr val="dk1"/>
                </a:solidFill>
                <a:latin typeface="Lato"/>
                <a:ea typeface="Lato"/>
                <a:cs typeface="Lato"/>
                <a:sym typeface="Lato"/>
              </a:rPr>
              <a:t>, Santiago 4:3?</a:t>
            </a:r>
            <a:endParaRPr sz="4000" b="1" i="0" u="none" strike="noStrike" cap="none" dirty="0">
              <a:solidFill>
                <a:schemeClr val="dk1"/>
              </a:solidFill>
              <a:latin typeface="Lato"/>
              <a:ea typeface="Lato"/>
              <a:cs typeface="Lato"/>
              <a:sym typeface="Lato"/>
            </a:endParaRPr>
          </a:p>
        </p:txBody>
      </p:sp>
      <p:pic>
        <p:nvPicPr>
          <p:cNvPr id="157" name="Google Shape;157;g2f727a6128e_0_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837a5cecc2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837a5cecc2_0_8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64" name="Google Shape;164;g2837a5cecc2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5" name="Google Shape;165;g2837a5cecc2_0_89"/>
          <p:cNvSpPr txBox="1"/>
          <p:nvPr/>
        </p:nvSpPr>
        <p:spPr>
          <a:xfrm>
            <a:off x="3602250" y="314525"/>
            <a:ext cx="8125800" cy="641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¿De dónde vienen las guerras y las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peleas entre ustedes? ¿Acaso no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vienen de sus pasiones, las cuales luchan dentro de ustedes mismos? </a:t>
            </a:r>
            <a:r>
              <a:rPr lang="en-US" sz="3300" i="1">
                <a:solidFill>
                  <a:schemeClr val="dk1"/>
                </a:solidFill>
                <a:latin typeface="Lato"/>
                <a:ea typeface="Lato"/>
                <a:cs typeface="Lato"/>
                <a:sym typeface="Lato"/>
              </a:rPr>
              <a:t>2</a:t>
            </a:r>
            <a:r>
              <a:rPr lang="en-US" sz="3300">
                <a:solidFill>
                  <a:schemeClr val="dk1"/>
                </a:solidFill>
                <a:latin typeface="Lato"/>
                <a:ea typeface="Lato"/>
                <a:cs typeface="Lato"/>
                <a:sym typeface="Lato"/>
              </a:rPr>
              <a:t> Si ustedes desean algo, y no lo obtienen, entonces matan. Si arden de envidia y no consiguen lo que desean, entonces discuten y luchan. Pero no obtienen lo que desean, porque no piden; </a:t>
            </a:r>
            <a:r>
              <a:rPr lang="en-US" sz="3300" i="1">
                <a:solidFill>
                  <a:schemeClr val="dk1"/>
                </a:solidFill>
                <a:latin typeface="Lato"/>
                <a:ea typeface="Lato"/>
                <a:cs typeface="Lato"/>
                <a:sym typeface="Lato"/>
              </a:rPr>
              <a:t>3</a:t>
            </a:r>
            <a:r>
              <a:rPr lang="en-US" sz="3300">
                <a:solidFill>
                  <a:schemeClr val="dk1"/>
                </a:solidFill>
                <a:latin typeface="Lato"/>
                <a:ea typeface="Lato"/>
                <a:cs typeface="Lato"/>
                <a:sym typeface="Lato"/>
              </a:rPr>
              <a:t> y cuando piden algo, no lo reciben porque lo piden con malas intenciones, para gastarlo en sus propios placeres.</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Santiago 4:1-3</a:t>
            </a:r>
            <a:endParaRPr sz="3400" b="0"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C3FC1534-F7F9-4607-97B4-08C59E259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1BF9B-D16F-4A74-8A46-1F7F541EBC60}">
  <ds:schemaRefs>
    <ds:schemaRef ds:uri="http://schemas.microsoft.com/sharepoint/v3/contenttype/forms"/>
  </ds:schemaRefs>
</ds:datastoreItem>
</file>

<file path=customXml/itemProps3.xml><?xml version="1.0" encoding="utf-8"?>
<ds:datastoreItem xmlns:ds="http://schemas.openxmlformats.org/officeDocument/2006/customXml" ds:itemID="{937F0D25-035A-4D01-A40D-0B970BCB91D8}">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44</TotalTime>
  <Words>3964</Words>
  <Application>Microsoft Office PowerPoint</Application>
  <PresentationFormat>Widescreen</PresentationFormat>
  <Paragraphs>213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Lato</vt:lpstr>
      <vt:lpstr>Calibri</vt:lpstr>
      <vt:lpstr>Arial</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4</cp:revision>
  <dcterms:created xsi:type="dcterms:W3CDTF">2023-11-29T19:33:05Z</dcterms:created>
  <dcterms:modified xsi:type="dcterms:W3CDTF">2024-12-24T15:21:29Z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