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3"/>
  </p:notesMasterIdLst>
  <p:sldIdLst>
    <p:sldId id="257" r:id="rId5"/>
    <p:sldId id="259" r:id="rId6"/>
    <p:sldId id="258" r:id="rId7"/>
    <p:sldId id="260" r:id="rId8"/>
    <p:sldId id="294" r:id="rId9"/>
    <p:sldId id="262" r:id="rId10"/>
    <p:sldId id="263" r:id="rId11"/>
    <p:sldId id="264" r:id="rId12"/>
    <p:sldId id="265" r:id="rId13"/>
    <p:sldId id="267" r:id="rId14"/>
    <p:sldId id="268" r:id="rId15"/>
    <p:sldId id="269" r:id="rId16"/>
    <p:sldId id="270" r:id="rId17"/>
    <p:sldId id="271" r:id="rId18"/>
    <p:sldId id="498" r:id="rId19"/>
    <p:sldId id="497" r:id="rId20"/>
    <p:sldId id="272" r:id="rId21"/>
    <p:sldId id="273" r:id="rId22"/>
    <p:sldId id="499" r:id="rId23"/>
    <p:sldId id="500" r:id="rId24"/>
    <p:sldId id="502" r:id="rId25"/>
    <p:sldId id="501" r:id="rId26"/>
    <p:sldId id="503" r:id="rId27"/>
    <p:sldId id="504" r:id="rId28"/>
    <p:sldId id="505" r:id="rId29"/>
    <p:sldId id="282" r:id="rId30"/>
    <p:sldId id="280" r:id="rId31"/>
    <p:sldId id="281" r:id="rId32"/>
    <p:sldId id="305" r:id="rId33"/>
    <p:sldId id="283" r:id="rId34"/>
    <p:sldId id="285" r:id="rId35"/>
    <p:sldId id="286" r:id="rId36"/>
    <p:sldId id="367" r:id="rId37"/>
    <p:sldId id="289" r:id="rId38"/>
    <p:sldId id="291" r:id="rId39"/>
    <p:sldId id="290" r:id="rId40"/>
    <p:sldId id="292" r:id="rId41"/>
    <p:sldId id="293" r:id="rId42"/>
  </p:sldIdLst>
  <p:sldSz cx="12192000" cy="6858000"/>
  <p:notesSz cx="6858000" cy="9144000"/>
  <p:embeddedFontLst>
    <p:embeddedFont>
      <p:font typeface="Cambria" panose="02040503050406030204" pitchFamily="18"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Lato Black" panose="020F0502020204030204" pitchFamily="34" charset="0"/>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IltBT7hzC0rh+kc1QXyGqfPVa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6"/>
    <p:restoredTop sz="58009" autoAdjust="0"/>
  </p:normalViewPr>
  <p:slideViewPr>
    <p:cSldViewPr snapToGrid="0">
      <p:cViewPr varScale="1">
        <p:scale>
          <a:sx n="47" d="100"/>
          <a:sy n="47" d="100"/>
        </p:scale>
        <p:origin x="2856"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kZMJui1aSnc&amp;t=1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none" dirty="0">
                <a:effectLst/>
                <a:latin typeface="Calibri" panose="020F0502020204030204" pitchFamily="34" charset="0"/>
                <a:ea typeface="Calibri" panose="020F0502020204030204" pitchFamily="34" charset="0"/>
              </a:rPr>
              <a:t>TAREA PARA LECCIÓN 8</a:t>
            </a:r>
            <a:endParaRPr lang="en-US" sz="1800" u="none" dirty="0">
              <a:effectLst/>
              <a:latin typeface="Calibri" panose="020F0502020204030204" pitchFamily="34" charset="0"/>
              <a:ea typeface="Calibri" panose="020F0502020204030204" pitchFamily="34" charset="0"/>
            </a:endParaRPr>
          </a:p>
          <a:p>
            <a:pPr marL="0" marR="0" indent="0">
              <a:buFontTx/>
              <a:buNone/>
            </a:pPr>
            <a:r>
              <a:rPr lang="es-ES" sz="1800" i="1" u="none" dirty="0">
                <a:solidFill>
                  <a:srgbClr val="00B050"/>
                </a:solidFill>
                <a:effectLst/>
                <a:latin typeface="Calibri" panose="020F0502020204030204" pitchFamily="34" charset="0"/>
                <a:ea typeface="Calibri" panose="020F0502020204030204" pitchFamily="34" charset="0"/>
              </a:rPr>
              <a:t>Antes de la clase en vivo, el docente compartirá lo siguiente en el grupo de WhatsApp:</a:t>
            </a:r>
          </a:p>
          <a:p>
            <a:pPr marL="0" marR="0" indent="0">
              <a:buFontTx/>
              <a:buNone/>
            </a:pPr>
            <a:endParaRPr lang="en-US" sz="1800" u="none" dirty="0">
              <a:effectLst/>
              <a:latin typeface="Calibri" panose="020F0502020204030204" pitchFamily="34" charset="0"/>
              <a:ea typeface="Calibri" panose="020F0502020204030204" pitchFamily="34" charset="0"/>
            </a:endParaRPr>
          </a:p>
          <a:p>
            <a:pPr marL="0" marR="0" indent="0">
              <a:buFontTx/>
              <a:buNone/>
            </a:pPr>
            <a:r>
              <a:rPr lang="es-419" sz="1800" u="none" dirty="0">
                <a:solidFill>
                  <a:srgbClr val="000000"/>
                </a:solidFill>
                <a:effectLst/>
                <a:latin typeface="Calibri" panose="020F0502020204030204" pitchFamily="34" charset="0"/>
                <a:ea typeface="Calibri" panose="020F0502020204030204" pitchFamily="34" charset="0"/>
              </a:rPr>
              <a:t>1. Ver el video: </a:t>
            </a:r>
            <a:r>
              <a:rPr lang="es-419" sz="1800" u="none" dirty="0">
                <a:solidFill>
                  <a:srgbClr val="0000FF"/>
                </a:solidFill>
                <a:effectLst/>
                <a:latin typeface="Calibri" panose="020F0502020204030204" pitchFamily="34" charset="0"/>
                <a:ea typeface="Calibri" panose="020F0502020204030204" pitchFamily="34" charset="0"/>
                <a:hlinkClick r:id="rId3"/>
              </a:rPr>
              <a:t>https://www.youtube.com/watch?v=kZMJui1aSnc&amp;t=1s</a:t>
            </a:r>
            <a:r>
              <a:rPr lang="es-419" sz="1800" u="none" dirty="0">
                <a:solidFill>
                  <a:srgbClr val="000000"/>
                </a:solidFill>
                <a:effectLst/>
                <a:latin typeface="Calibri" panose="020F0502020204030204" pitchFamily="34" charset="0"/>
                <a:ea typeface="Calibri" panose="020F0502020204030204" pitchFamily="34" charset="0"/>
              </a:rPr>
              <a:t> </a:t>
            </a:r>
            <a:endParaRPr lang="en-US" sz="1800" u="none" dirty="0">
              <a:solidFill>
                <a:srgbClr val="000000"/>
              </a:solidFill>
              <a:effectLst/>
              <a:latin typeface="Calibri" panose="020F0502020204030204" pitchFamily="34" charset="0"/>
              <a:ea typeface="Calibri" panose="020F0502020204030204" pitchFamily="34" charset="0"/>
            </a:endParaRPr>
          </a:p>
          <a:p>
            <a:pPr marL="0" marR="0" indent="0">
              <a:buFontTx/>
              <a:buNone/>
            </a:pPr>
            <a:r>
              <a:rPr lang="es-419" sz="1800" u="none" dirty="0">
                <a:solidFill>
                  <a:srgbClr val="000000"/>
                </a:solidFill>
                <a:effectLst/>
                <a:latin typeface="Calibri" panose="020F0502020204030204" pitchFamily="34" charset="0"/>
                <a:ea typeface="Calibri" panose="020F0502020204030204" pitchFamily="34" charset="0"/>
              </a:rPr>
              <a:t>2. Responder las siguientes preguntas: </a:t>
            </a:r>
          </a:p>
          <a:p>
            <a:pPr marL="285750" marR="0" indent="-285750"/>
            <a:r>
              <a:rPr lang="es-419" sz="1800" u="none" dirty="0">
                <a:solidFill>
                  <a:srgbClr val="000000"/>
                </a:solidFill>
                <a:effectLst/>
                <a:latin typeface="Calibri" panose="020F0502020204030204" pitchFamily="34" charset="0"/>
                <a:ea typeface="Calibri" panose="020F0502020204030204" pitchFamily="34" charset="0"/>
              </a:rPr>
              <a:t>a. ¿Qué problema surgió en la iglesia “La Roca Firme”? </a:t>
            </a:r>
            <a:endParaRPr lang="en-US" sz="1800" u="none" dirty="0">
              <a:effectLst/>
              <a:latin typeface="Calibri" panose="020F0502020204030204" pitchFamily="34" charset="0"/>
              <a:ea typeface="Calibri" panose="020F0502020204030204" pitchFamily="34" charset="0"/>
            </a:endParaRPr>
          </a:p>
          <a:p>
            <a:pPr marL="285750" marR="0" indent="-285750"/>
            <a:r>
              <a:rPr lang="es-419" sz="1800" u="none" dirty="0">
                <a:solidFill>
                  <a:srgbClr val="000000"/>
                </a:solidFill>
                <a:effectLst/>
                <a:latin typeface="Calibri" panose="020F0502020204030204" pitchFamily="34" charset="0"/>
                <a:ea typeface="Calibri" panose="020F0502020204030204" pitchFamily="34" charset="0"/>
              </a:rPr>
              <a:t>b. ¿Qué papel tiene nuestra consciencia cristiana al tomar decisiones? </a:t>
            </a:r>
            <a:endParaRPr lang="en-US" sz="1800" u="none" dirty="0">
              <a:effectLst/>
              <a:latin typeface="Calibri" panose="020F0502020204030204" pitchFamily="34" charset="0"/>
              <a:ea typeface="Calibri" panose="020F0502020204030204" pitchFamily="34" charset="0"/>
            </a:endParaRPr>
          </a:p>
          <a:p>
            <a:pPr marL="285750" marR="0" indent="-285750"/>
            <a:r>
              <a:rPr lang="es-419" sz="1800" u="none" dirty="0">
                <a:solidFill>
                  <a:srgbClr val="000000"/>
                </a:solidFill>
                <a:effectLst/>
                <a:latin typeface="Calibri" panose="020F0502020204030204" pitchFamily="34" charset="0"/>
                <a:ea typeface="Calibri" panose="020F0502020204030204" pitchFamily="34" charset="0"/>
              </a:rPr>
              <a:t>c. ¿Qué sucede cuando añadimos reglas que la Biblia no da? (Se menciona 4 consequencias en el video). </a:t>
            </a:r>
            <a:endParaRPr lang="en-US" sz="1800" u="none" dirty="0">
              <a:effectLst/>
              <a:latin typeface="Calibri" panose="020F0502020204030204" pitchFamily="34" charset="0"/>
              <a:ea typeface="Calibri" panose="020F0502020204030204" pitchFamily="34" charset="0"/>
            </a:endParaRPr>
          </a:p>
          <a:p>
            <a:pPr marL="285750" marR="0" indent="-285750"/>
            <a:r>
              <a:rPr lang="es-419" sz="1800" u="none" dirty="0">
                <a:solidFill>
                  <a:srgbClr val="000000"/>
                </a:solidFill>
                <a:effectLst/>
                <a:latin typeface="Calibri" panose="020F0502020204030204" pitchFamily="34" charset="0"/>
                <a:ea typeface="Calibri" panose="020F0502020204030204" pitchFamily="34" charset="0"/>
              </a:rPr>
              <a:t>d. En Romanos 14, los cristianos romanos se juzgaban entre sí por dos temas. ¿Cuáles eran? </a:t>
            </a:r>
            <a:endParaRPr lang="en-US" sz="1800" u="none" dirty="0">
              <a:effectLst/>
              <a:latin typeface="Calibri" panose="020F0502020204030204" pitchFamily="34" charset="0"/>
              <a:ea typeface="Calibri" panose="020F0502020204030204" pitchFamily="34" charset="0"/>
            </a:endParaRPr>
          </a:p>
          <a:p>
            <a:pPr marL="0" marR="0" indent="0">
              <a:buFontTx/>
              <a:buNone/>
            </a:pPr>
            <a:r>
              <a:rPr lang="es-419" sz="1800" u="none" dirty="0">
                <a:solidFill>
                  <a:srgbClr val="000000"/>
                </a:solidFill>
                <a:effectLst/>
                <a:latin typeface="Calibri" panose="020F0502020204030204" pitchFamily="34" charset="0"/>
                <a:ea typeface="Calibri" panose="020F0502020204030204" pitchFamily="34" charset="0"/>
              </a:rPr>
              <a:t>3. Leer Romanos 14</a:t>
            </a:r>
            <a:endParaRPr lang="en-US" sz="1800" u="none"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37a5cecc2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Ninguna iglesia tiene derecho de imponer reglas que Dios no ha dado.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Timoteo 4:3 Porque vendrá un tiempo en que no soportarán la sana doctrina, sino que aun teniendo comezón de oír se amontonarán maestros a sus propios malos deseos.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82" name="Google Shape;182;g2837a5cecc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83796e4b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Leyes extrabíblicas</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abuso no prohíbe el uso. Solo debemos prohibir lo que Dios prohíbe.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Cuando no se entiende esto, se crean reglas que van más allá de la voluntad de 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Ejemplo: La Biblia prohíbe la borrachera y la inmoralidad sexual – nosotros también lo hacemos. Pero no prohíbe tomar una cerveza ni bailar sin sensualidad.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Podemos advertir sobre los peligros del alcohol y el baile, pero pro prohibirlos completamente es legalismo: se crea una ley que Dios no ha dado.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0"/>
              </a:spcAft>
              <a:buClr>
                <a:schemeClr val="dk1"/>
              </a:buClr>
              <a:buSzPts val="1100"/>
              <a:buFont typeface="Calibri"/>
              <a:buAutoNum type="arabicPeriod"/>
            </a:pPr>
            <a:endParaRPr dirty="0"/>
          </a:p>
        </p:txBody>
      </p:sp>
      <p:sp>
        <p:nvSpPr>
          <p:cNvPr id="190" name="Google Shape;190;g283796e4b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8379ef6529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¿Por qué se hacen reglas donde la Biblia no lo hace?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Permitir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Por ignorancia: enseñan esas reglas por tradición. (La iglesia y los pastores, por generaciones han enseñado eso y las personas lo toman por hecho. Es lo único que han escuchado.)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Por sinceridad: quieren evitar tentaciones, y generalizan por temor. (El alcoholismo es un problema en todos los países. Ha causado mucho dolor y sufrimiento en familias y en la sociedad. Incluso personas que no son alcohólicos a veces se exceden. En tal ambiente, la tentación de etiquetar al consumo de alcohol como pecado es grande)</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Por control: algunos líderes quieren dominar la vida de los demás. (abuso espiritual)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Por interés económico.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171450" lvl="0" indent="-298450" algn="l" rtl="0">
              <a:spcBef>
                <a:spcPts val="100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99" name="Google Shape;199;g28379ef652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837a5cecc2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6. ¿Qué sucede cuando se imponen reglas que Dios no ha dado? (Se mencionan 4 consecuencias en el video)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Permitir que los estudiantes respondan.</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latin typeface="Calibri"/>
              <a:ea typeface="Calibri"/>
              <a:cs typeface="Calibri"/>
              <a:sym typeface="Calibri"/>
            </a:endParaRPr>
          </a:p>
        </p:txBody>
      </p:sp>
      <p:sp>
        <p:nvSpPr>
          <p:cNvPr id="207" name="Google Shape;207;g2837a5cecc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37a5cecc2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¿Qué sucede cuando se imponen reglas que Dios no ha dado? (Se mencionan 4 consecuencias en el video)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Permitir que los estudiantes respondan.</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Confunden la voluntad de Dios. Se mezcla lo humano con lo divino.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Cargan innecesariamente a las personas, frustrándolos sin necesidad. (Dos trampas mortales: orgullo y desesperación)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Debilitan la autoridad de la Palabra de Dios.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Al mezclarla con mandamientos humanos (Mateo 15:9), la diluyen.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Añadir a la Biblia es pecado. (Deuteronomio 4:2 y Apocalipsis 22:19)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spcAft>
                <a:spcPts val="800"/>
              </a:spcAft>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Desvían el enfoque de Cristo a las obras humanas.</a:t>
            </a:r>
          </a:p>
          <a:p>
            <a:pPr marL="628650" marR="0" lvl="1" indent="-1714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Las personas confían en lo que hacen: “yo no bebo, no bailo, no uso maquillaje…” Sutilmente creen que esto contribuye a su salvación. No necesariamente niegan Cristo como su Salvador, sin embargo, por sus acciones están negando Cristo todo suficiente.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dirty="0"/>
          </a:p>
        </p:txBody>
      </p:sp>
      <p:sp>
        <p:nvSpPr>
          <p:cNvPr id="215" name="Google Shape;215;g2837a5cecc2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3D48D49C-F700-AC30-6450-96F05DCB0B35}"/>
            </a:ext>
          </a:extLst>
        </p:cNvPr>
        <p:cNvGrpSpPr/>
        <p:nvPr/>
      </p:nvGrpSpPr>
      <p:grpSpPr>
        <a:xfrm>
          <a:off x="0" y="0"/>
          <a:ext cx="0" cy="0"/>
          <a:chOff x="0" y="0"/>
          <a:chExt cx="0" cy="0"/>
        </a:xfrm>
      </p:grpSpPr>
      <p:sp>
        <p:nvSpPr>
          <p:cNvPr id="181" name="Google Shape;181;g2837a5cecc2_0_107:notes">
            <a:extLst>
              <a:ext uri="{FF2B5EF4-FFF2-40B4-BE49-F238E27FC236}">
                <a16:creationId xmlns:a16="http://schemas.microsoft.com/office/drawing/2014/main" id="{FF25918C-35BA-52C2-11B9-9DE09B6746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Hay la posibilidad muy real que podrían caer de la gracia. Gálatas 5:4 Ustedes, los que por la ley se justifican, se han desligado de Cristo; han caído de la gracia.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Los hace más vulnerables a las mentiras del diablo, que los lleva a enfocarse en sí mismos en lugar de Cristo. ¿Soy lo suficientemente bueno? ¿He hecho lo suficiente?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82" name="Google Shape;182;g2837a5cecc2_0_107:notes">
            <a:extLst>
              <a:ext uri="{FF2B5EF4-FFF2-40B4-BE49-F238E27FC236}">
                <a16:creationId xmlns:a16="http://schemas.microsoft.com/office/drawing/2014/main" id="{BEFD1E1B-E252-9B70-3E3E-55356E093E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8934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 OBJETIVO #2: Describir la libertad cristiana usando Romanos 14. </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837a5cecc2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s-419" sz="1800" dirty="0">
                <a:solidFill>
                  <a:srgbClr val="000000"/>
                </a:solidFill>
                <a:effectLst/>
                <a:latin typeface="Calibri" panose="020F0502020204030204" pitchFamily="34" charset="0"/>
                <a:ea typeface="Calibri" panose="020F0502020204030204" pitchFamily="34" charset="0"/>
              </a:rPr>
              <a:t>En Romanos 14, los cristianos romanos se juzgaban entre sí por dos temas. ¿Cuáles eran?</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endPar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Comida y bebida, y días festivos o sagrados (V. 5-6)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222" name="Google Shape;222;g2837a5cecc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379ef6529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Pablo escribe a creyentes en Roma, tanto judíos como gentiles, con diferentes antecedentes y conciencias.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Parte 1: Alimentos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V.1-2 Reciban al que es débil en la fe, pero no para entrar en discusiones. Algunos creen que está permitido comer de todo, pero hay otros, que son débiles y que sólo comen legumbres.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débil es quien todavía impone reglas donde Cristo ha dado libertad.</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V.3 El que come de todo, no debe menospreciar al que no come ciertas cosas, y el que no come de todo, no debe juzgar al que come, porque Dios la ha aceptado.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Corresponde a Colosenses 2:16-17 – Que nadie los juzgue por lo que comen o beben… t lo real y verdadero es Cristo.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hermano fuerte no debe despreciar el hermano débil. El hermano débil no debe juzgar el hermano fuerte.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dirty="0"/>
          </a:p>
        </p:txBody>
      </p:sp>
      <p:sp>
        <p:nvSpPr>
          <p:cNvPr id="230" name="Google Shape;230;g28379ef652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2F6B3388-5468-9825-E956-16DAFCDA0DF3}"/>
            </a:ext>
          </a:extLst>
        </p:cNvPr>
        <p:cNvGrpSpPr/>
        <p:nvPr/>
      </p:nvGrpSpPr>
      <p:grpSpPr>
        <a:xfrm>
          <a:off x="0" y="0"/>
          <a:ext cx="0" cy="0"/>
          <a:chOff x="0" y="0"/>
          <a:chExt cx="0" cy="0"/>
        </a:xfrm>
      </p:grpSpPr>
      <p:sp>
        <p:nvSpPr>
          <p:cNvPr id="229" name="Google Shape;229;g28379ef6529_0_164:notes">
            <a:extLst>
              <a:ext uri="{FF2B5EF4-FFF2-40B4-BE49-F238E27FC236}">
                <a16:creationId xmlns:a16="http://schemas.microsoft.com/office/drawing/2014/main" id="{669B8797-F7DB-FA61-5B83-479AD1CBE48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Parte 2: Días festivos o sagrados</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V.5 -6 Algunos creen que ciertos días son más importantes que otros. Otros consideran que todos los días son iguales. Cada uno está plenamente convencido de su propio pensamiento En cuanto a El que da importancia a ciertos días, lo hace para el Señor; y el que no les da importancia, también lo hace para el Señor. El que come, para el Señor come, porque de gracias a Dios; y el que deja de comer, lo hacer para el Señor, y también de gracias a Dios.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También de conecta a Colosenses 2:16-17 Que nadie los juzgue…en relación de los días de fiesta.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Lo importante es que cada uno lo haga para el Señor y con acción de gracias.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dirty="0"/>
          </a:p>
        </p:txBody>
      </p:sp>
      <p:sp>
        <p:nvSpPr>
          <p:cNvPr id="230" name="Google Shape;230;g28379ef6529_0_164:notes">
            <a:extLst>
              <a:ext uri="{FF2B5EF4-FFF2-40B4-BE49-F238E27FC236}">
                <a16:creationId xmlns:a16="http://schemas.microsoft.com/office/drawing/2014/main" id="{BB75A95E-7D88-1B0D-C50A-290F3E0251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602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7916"/>
              </a:lnSpc>
              <a:spcBef>
                <a:spcPts val="1200"/>
              </a:spcBef>
              <a:spcAft>
                <a:spcPts val="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9F24F5FF-4062-6E1A-A802-4C36B1E64ED4}"/>
            </a:ext>
          </a:extLst>
        </p:cNvPr>
        <p:cNvGrpSpPr/>
        <p:nvPr/>
      </p:nvGrpSpPr>
      <p:grpSpPr>
        <a:xfrm>
          <a:off x="0" y="0"/>
          <a:ext cx="0" cy="0"/>
          <a:chOff x="0" y="0"/>
          <a:chExt cx="0" cy="0"/>
        </a:xfrm>
      </p:grpSpPr>
      <p:sp>
        <p:nvSpPr>
          <p:cNvPr id="229" name="Google Shape;229;g28379ef6529_0_164:notes">
            <a:extLst>
              <a:ext uri="{FF2B5EF4-FFF2-40B4-BE49-F238E27FC236}">
                <a16:creationId xmlns:a16="http://schemas.microsoft.com/office/drawing/2014/main" id="{39D7EDFE-F1C6-88D2-D74B-2411FF267BB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Parte 3: ¿Por qué juzgas a tu hermano?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V.7-9 Vivimos y morimos para el Señor</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V.10-12 Todos compareceremos ante el tribunal de Cristo.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necio juzgar al prójimo cuando todos daremos cuentas a Dios.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dirty="0"/>
          </a:p>
        </p:txBody>
      </p:sp>
      <p:sp>
        <p:nvSpPr>
          <p:cNvPr id="230" name="Google Shape;230;g28379ef6529_0_164:notes">
            <a:extLst>
              <a:ext uri="{FF2B5EF4-FFF2-40B4-BE49-F238E27FC236}">
                <a16:creationId xmlns:a16="http://schemas.microsoft.com/office/drawing/2014/main" id="{18F9489E-5D1B-5C51-54F7-CBDB0A6DC0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3502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05317FC2-132A-86E7-E48B-14A4C86789ED}"/>
            </a:ext>
          </a:extLst>
        </p:cNvPr>
        <p:cNvGrpSpPr/>
        <p:nvPr/>
      </p:nvGrpSpPr>
      <p:grpSpPr>
        <a:xfrm>
          <a:off x="0" y="0"/>
          <a:ext cx="0" cy="0"/>
          <a:chOff x="0" y="0"/>
          <a:chExt cx="0" cy="0"/>
        </a:xfrm>
      </p:grpSpPr>
      <p:sp>
        <p:nvSpPr>
          <p:cNvPr id="151" name="Google Shape;151;g2837a5cecc2_0_6:notes">
            <a:extLst>
              <a:ext uri="{FF2B5EF4-FFF2-40B4-BE49-F238E27FC236}">
                <a16:creationId xmlns:a16="http://schemas.microsoft.com/office/drawing/2014/main" id="{7419CE2A-7398-CFBA-AC04-C5840B46B26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Parte 4: La Libertad Cristiana</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libertad cristiana nace de la justificación por la fe. No estamos sujetos a reglas humanas o tradiciones.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152" name="Google Shape;152;g2837a5cecc2_0_6:notes">
            <a:extLst>
              <a:ext uri="{FF2B5EF4-FFF2-40B4-BE49-F238E27FC236}">
                <a16:creationId xmlns:a16="http://schemas.microsoft.com/office/drawing/2014/main" id="{C845E4D9-4CD9-E5DD-9ECD-E689A24BE5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6962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D180BAC5-C354-6C72-DE7B-29545905FB26}"/>
            </a:ext>
          </a:extLst>
        </p:cNvPr>
        <p:cNvGrpSpPr/>
        <p:nvPr/>
      </p:nvGrpSpPr>
      <p:grpSpPr>
        <a:xfrm>
          <a:off x="0" y="0"/>
          <a:ext cx="0" cy="0"/>
          <a:chOff x="0" y="0"/>
          <a:chExt cx="0" cy="0"/>
        </a:xfrm>
      </p:grpSpPr>
      <p:sp>
        <p:nvSpPr>
          <p:cNvPr id="229" name="Google Shape;229;g28379ef6529_0_164:notes">
            <a:extLst>
              <a:ext uri="{FF2B5EF4-FFF2-40B4-BE49-F238E27FC236}">
                <a16:creationId xmlns:a16="http://schemas.microsoft.com/office/drawing/2014/main" id="{BF4F478C-6B4F-70EE-95B3-9363D55BFC1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V.13-14 Yo sé, y confío en el Señor Jesús, que nada es impuro en sí mismo; pero si alguien piensa que algo es impuro, lo es para él.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Nada es impuro en sí mismo. Tenemos libertad cristiana en varias cosas.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lang="en-US" dirty="0"/>
          </a:p>
        </p:txBody>
      </p:sp>
      <p:sp>
        <p:nvSpPr>
          <p:cNvPr id="230" name="Google Shape;230;g28379ef6529_0_164:notes">
            <a:extLst>
              <a:ext uri="{FF2B5EF4-FFF2-40B4-BE49-F238E27FC236}">
                <a16:creationId xmlns:a16="http://schemas.microsoft.com/office/drawing/2014/main" id="{32859344-48F7-5D56-6A19-B44B6EDF96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4065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0D14F5FC-FE27-66FE-F332-4412BC59B55A}"/>
            </a:ext>
          </a:extLst>
        </p:cNvPr>
        <p:cNvGrpSpPr/>
        <p:nvPr/>
      </p:nvGrpSpPr>
      <p:grpSpPr>
        <a:xfrm>
          <a:off x="0" y="0"/>
          <a:ext cx="0" cy="0"/>
          <a:chOff x="0" y="0"/>
          <a:chExt cx="0" cy="0"/>
        </a:xfrm>
      </p:grpSpPr>
      <p:sp>
        <p:nvSpPr>
          <p:cNvPr id="229" name="Google Shape;229;g28379ef6529_0_164:notes">
            <a:extLst>
              <a:ext uri="{FF2B5EF4-FFF2-40B4-BE49-F238E27FC236}">
                <a16:creationId xmlns:a16="http://schemas.microsoft.com/office/drawing/2014/main" id="{E95CEB68-BCFE-B731-C02E-B4A6946A0E0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 15 Pero si tu hermano se siente agraviado por causa de lo que comes, entonces tu conducta ya no refleja el amor. No hagas que por causa de tu comida ser pierda aquel por quien Cristo murió.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Amamos el hermano débil quien todavía no entiende su libertad en Cristo.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El cristiano fuerte sabe que, ante Dios, tiene todo el derecho a participar de cualquier clase de alimento, pero, por cause del amor, no hará uso de este derecho si es que con esto puede confundir o desorientar al hermano débil.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lang="en-US" dirty="0"/>
          </a:p>
        </p:txBody>
      </p:sp>
      <p:sp>
        <p:nvSpPr>
          <p:cNvPr id="230" name="Google Shape;230;g28379ef6529_0_164:notes">
            <a:extLst>
              <a:ext uri="{FF2B5EF4-FFF2-40B4-BE49-F238E27FC236}">
                <a16:creationId xmlns:a16="http://schemas.microsoft.com/office/drawing/2014/main" id="{F4CC8DD9-DB7F-B638-0EE9-11912E49B3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9293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12C12821-CD3F-1498-56EB-CAD8D3A11B01}"/>
            </a:ext>
          </a:extLst>
        </p:cNvPr>
        <p:cNvGrpSpPr/>
        <p:nvPr/>
      </p:nvGrpSpPr>
      <p:grpSpPr>
        <a:xfrm>
          <a:off x="0" y="0"/>
          <a:ext cx="0" cy="0"/>
          <a:chOff x="0" y="0"/>
          <a:chExt cx="0" cy="0"/>
        </a:xfrm>
      </p:grpSpPr>
      <p:sp>
        <p:nvSpPr>
          <p:cNvPr id="229" name="Google Shape;229;g28379ef6529_0_164:notes">
            <a:extLst>
              <a:ext uri="{FF2B5EF4-FFF2-40B4-BE49-F238E27FC236}">
                <a16:creationId xmlns:a16="http://schemas.microsoft.com/office/drawing/2014/main" id="{ED1F39E3-A360-168C-E931-C2C50FC087B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V.16 -18 No permitan que se hable mal del bien que ustedes hacen, porque el reino de Dios no es cuestión de comida ni de bebida, sino de justicia, paz y gozo en el Espíritu Santo. El que de esta manera sirve a Cristo, agrada a Dios, y es aprobado por los hombres.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No permiten que juzguen la libertad en Cristo o desechan la gracia de Dios por reglas.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lang="en-US" dirty="0"/>
          </a:p>
        </p:txBody>
      </p:sp>
      <p:sp>
        <p:nvSpPr>
          <p:cNvPr id="230" name="Google Shape;230;g28379ef6529_0_164:notes">
            <a:extLst>
              <a:ext uri="{FF2B5EF4-FFF2-40B4-BE49-F238E27FC236}">
                <a16:creationId xmlns:a16="http://schemas.microsoft.com/office/drawing/2014/main" id="{E70EA0FD-0426-A83B-ACAE-5418B3A344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1828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AFBBF0A9-A469-F07D-6EC2-974C5728EA12}"/>
            </a:ext>
          </a:extLst>
        </p:cNvPr>
        <p:cNvGrpSpPr/>
        <p:nvPr/>
      </p:nvGrpSpPr>
      <p:grpSpPr>
        <a:xfrm>
          <a:off x="0" y="0"/>
          <a:ext cx="0" cy="0"/>
          <a:chOff x="0" y="0"/>
          <a:chExt cx="0" cy="0"/>
        </a:xfrm>
      </p:grpSpPr>
      <p:sp>
        <p:nvSpPr>
          <p:cNvPr id="229" name="Google Shape;229;g28379ef6529_0_164:notes">
            <a:extLst>
              <a:ext uri="{FF2B5EF4-FFF2-40B4-BE49-F238E27FC236}">
                <a16:creationId xmlns:a16="http://schemas.microsoft.com/office/drawing/2014/main" id="{E451979C-0C06-5902-B5C8-CEB2D2F9220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V.19 Sigamos lo que contribuye la paz y la mutua edificación. 20. No destruyes la obra de Dios por causa de la comida.</a:t>
            </a: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 Todas las cosas son limpias; lo malo es hacer tropezar a otros por lo que comemos. 21 Lo mejor es no comer carne, ni beber vino, ni hacer nada que haga que tu hermano tropiece, o se ofenda, o se debilite. 22. ¿Tú tienes fe? Tenla para contigo delante de Dios. Dichoso aquel, a quien su consciencia no lo acusa por lo que hace. </a:t>
            </a: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23. Pero el que duda acerca de lo que come, ya se ha condenado, porque no lo hace por convicción; y todo lo que no se hace por convicción es pecado.</a:t>
            </a: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Buscamos la paz y la mutua edificación. Enfoca en Cristo.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No debemos esconder la fe, sino que no debes imponer nuestras convicciones personales sobre otros, especialmente si puede hacerlos tropezar.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lang="en-US" dirty="0"/>
          </a:p>
        </p:txBody>
      </p:sp>
      <p:sp>
        <p:nvSpPr>
          <p:cNvPr id="230" name="Google Shape;230;g28379ef6529_0_164:notes">
            <a:extLst>
              <a:ext uri="{FF2B5EF4-FFF2-40B4-BE49-F238E27FC236}">
                <a16:creationId xmlns:a16="http://schemas.microsoft.com/office/drawing/2014/main" id="{F5969930-5666-8355-187D-F1A3E898CE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8416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837a5cecc2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¿Qué papel tiene nuestra consciencia cristiana al tomar decisiones?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1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No debemos obligar a nadie a actuar contra su conciencia.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14. Si alguien piensa que algo es impuro, lo es para él.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23. Pero el que duda acerca de lo que come, ya se ha condenado, porque no lo hace por convicción; y todo lo que no se hace por convicción es pecado.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pecado actuar contra la conciencia, aunque el acto en sí no sea malo.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conciencia puede ser útil, pero no infalible. Sólo la Palabra de Dios es guía perfecta.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Debemos respetar la conciencia del prójimo, y enseñarle con amor.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971550" marR="171450" lvl="0" indent="-298450" algn="l" rtl="0">
              <a:spcBef>
                <a:spcPts val="0"/>
              </a:spcBef>
              <a:spcAft>
                <a:spcPts val="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304" name="Google Shape;304;g2837a5cecc2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837a5cecc2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Resumen</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Somos libres en Cristo: justificados por su obediencia, muerte y resurrección.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asuntos no ordenados ni prohibidos por Dios, buscamos glorificar a Dios y amar al prójimo.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ocasiones, el amor cristiano nos llevará a hacer algo (comer carne)</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spcAft>
                <a:spcPts val="800"/>
              </a:spcAft>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otras ocasiones, la misma preocupación por el prójimo nos llevará a no hacer algo (no comer carne)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971550" marR="171450" lvl="0" indent="-298450" algn="l" rtl="0">
              <a:spcBef>
                <a:spcPts val="0"/>
              </a:spcBef>
              <a:spcAft>
                <a:spcPts val="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289" name="Google Shape;289;g2837a5cecc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f6bcc46dec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cristiano que no tiene domino propio ha perdido su libertad cristiana.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Corintios 6:12 Todo me está permitido, pero no todo me conviene. Todo me está permitido, pero no permitiré que nada me domine.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spcAft>
                <a:spcPts val="800"/>
              </a:spcAft>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spcAft>
                <a:spcPts val="800"/>
              </a:spcAft>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Convertir reglas humanas en requisitos de justificación es volver a la esclavitud.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828800" marR="171450" lvl="3"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96" name="Google Shape;296;g2f6bcc46dec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OBJETIVO #3: Reconocer leyes extra-bíblicas y tener cuidado de no exigir lo que la Biblia no exige.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Introducción breve a Lección 8</a:t>
            </a:r>
          </a:p>
          <a:p>
            <a:pPr marL="0" marR="0" indent="0">
              <a:buFontTx/>
              <a:buNone/>
            </a:pPr>
            <a:br>
              <a:rPr lang="es-ES" sz="1800" dirty="0">
                <a:effectLst/>
                <a:latin typeface="Calibri" panose="020F0502020204030204" pitchFamily="34" charset="0"/>
                <a:ea typeface="Calibri" panose="020F0502020204030204" pitchFamily="34" charset="0"/>
              </a:rPr>
            </a:br>
            <a:r>
              <a:rPr lang="es-419" sz="1800" dirty="0">
                <a:effectLst/>
                <a:latin typeface="Calibri" panose="020F0502020204030204" pitchFamily="34" charset="0"/>
                <a:ea typeface="Calibri" panose="020F0502020204030204" pitchFamily="34" charset="0"/>
              </a:rPr>
              <a:t>Bienvenidos a la Lección 8 de “Legalismo: Enemigo de la gracia.” Hoy hablaremos sobre las leyes extra-bíblicas y el peligro de agregar leyes o reglas a la Palabra de Dios. También estudiaremos Romanos 14 para entender mejor la lubertad cristiana que tenemos en Cristo y cómo esta nos guía a amar a otros.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837a5cecc2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Ejemplo de la tarea: El Baile</a:t>
            </a: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algunas iglesias se prohíbe el baile. ¿Es bíblica esta prohibición? </a:t>
            </a:r>
          </a:p>
          <a:p>
            <a:pPr marL="285750" marR="0" lvl="0" indent="-285750">
              <a:lnSpc>
                <a:spcPct val="107000"/>
              </a:lnSpc>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Éxodo 15:20 “Miriam la profetisa, hermana de Aarón, tomó un pandero en su mano, y todas las mujeres la siguieron con panderos y danzas.”</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Lucas 15:25 Jesús menciona música y danzas en la parábola del hijo pródigo como imagen del cielo: “Su hijo mayor estaba en el campo. Mientras se aceraba a la casa escuchó música y bailes.”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Salmo 149:2-4 “Que Israel se alegre en su creador! ¡Que los hijos de </a:t>
            </a:r>
            <a:r>
              <a:rPr lang="es-ES" sz="1800" kern="100" dirty="0" err="1">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Sión</a:t>
            </a: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se regocijen por su Rey! ¡Que dancen en honor a su nombre! ¡Que le canten al son de arpas y panderos! En Señor se complace en su pueblo, y bendice a los humildes con su salvación.”</a:t>
            </a:r>
          </a:p>
          <a:p>
            <a:pPr marL="285750" marR="0" lvl="0" indent="-285750">
              <a:lnSpc>
                <a:spcPct val="107000"/>
              </a:lnSpc>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cierto que muchos estilos de baile no agradan a Dios por su contenido sensual y pecaminoso.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Pero la danza en sí, como otras artes, puede ser un don de Dios usado para su gloria.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312" name="Google Shape;312;g2837a5cecc2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837a5cecc2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Ejemplo 2: Mujeres y pantalones</a:t>
            </a:r>
            <a:endParaRPr lang="en-US" sz="18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Algunas iglesias prohíben que las mujeres usen pantalones.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Citan Deuteronomio 22:5 “No vestirá la mujer traje de hombre, ni el hombre vestirá ropa de mujer; porque abominación es a Jehová tu Dios cualquiera que esto hace.” Pantalones son ropa de hombre, dicen, así que es pecado para mujeres llevarlos.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bíblica esta prohibición?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Cómo hemos visto en Lección 7, no todo mandamiento de Dios en el Antiguo Testamento dado a la nación de Israel aplica hoy en día.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Esta ley no está repetida en el Nuevo Testamento.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principio que sí se mantiene en el Nuevo Testamento es que Dios creó hombre y mujer, con roles distintos, y debemos honrar esa diferencia. (Mateo 19:4; 1 Corintios 11:2-16).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Entonces, usar ropa para aparentar ser del sexo opuesto sí es pecado.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Sin embargo, no hay un versículo que diga que el pantalón es ropa exclusiva de hombres.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tiempos bíblicos, los hombres usaban túnicas, no pantalones. Lo que se considera ropa masculina o femenina varía según la cultura. Lo que en una cultura es ropa “de hombre” puede ser perfectamente aceptable para mujeres en otra.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Hoy en día, los pantalones son aceptados como ropa unisex en muchas culturas. Una mujer cristiana puede usarlos sin estar deshonrando a 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Más bien, debe guiarse por el principio de 1 Timoteo 2:9 “Quiero también que las mujeres se vistan con ropa decorosa, con pudor y modestia.” La modestia puede verse diferente en cada cultura, pero siempre refleja un corazón que honra a Dios y respeta su diseño.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028700" marR="171450" lvl="0" indent="-298450" algn="l" rtl="0">
              <a:spcBef>
                <a:spcPts val="0"/>
              </a:spcBef>
              <a:spcAft>
                <a:spcPts val="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327" name="Google Shape;327;g2837a5cecc2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837a5cecc2_1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Ejemplo 3: El Ayuno</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Algunas iglesias obligan a ayunar.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bíblica esta regla?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Biblia menciona el ayuno unas sesenta veces, principalmente como expresión de tristeza, arrepentimiento o clamor a Dios del pueblo de Israel.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ayuno no está mandado ni prohibido en la Biblia. Obligar el ayuno es una ley extra-bíblica.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Puede practicarse correctamente como expresión de humildad ante 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Puede practicarse incorrectamente, buscando ganar el favor de Dios, como una actitud de orgullo, como una práctica para ser “mejor cristiano” que otros.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Lo importante es examinar el corazón: ¿Busco ganar el favor de Dios, o simplemente expresar arrepentimiento y dependencia de su gracia?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028700" marR="171450" lvl="0" indent="-298450" algn="l" rtl="0">
              <a:spcBef>
                <a:spcPts val="0"/>
              </a:spcBef>
              <a:spcAft>
                <a:spcPts val="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334" name="Google Shape;334;g2837a5cecc2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effectLst/>
                <a:latin typeface="Calibri" panose="020F0502020204030204" pitchFamily="34" charset="0"/>
                <a:ea typeface="Cambria" panose="02040503050406030204" pitchFamily="18" charset="0"/>
                <a:cs typeface="Times New Roman" panose="02020603050405020304" pitchFamily="18" charset="0"/>
              </a:rPr>
              <a:t>Gálatas 2:20-</a:t>
            </a: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21, las palabras inspiradas del apóstol Pablo: </a:t>
            </a:r>
            <a:r>
              <a:rPr lang="es-ES_tradnl" sz="1800" i="1" dirty="0">
                <a:effectLst/>
                <a:latin typeface="Calibri" panose="020F0502020204030204" pitchFamily="34" charset="0"/>
                <a:ea typeface="Cambria" panose="02040503050406030204" pitchFamily="18" charset="0"/>
                <a:cs typeface="Times New Roman" panose="02020603050405020304" pitchFamily="18" charset="0"/>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316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El Proyecto Final</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Informar a los estudiantes que hay 1 pregunta en el proyecto final que tiene base en Lección 8. Anímales ya empezar en su proyecto final, contestando en sus propias palabras.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9. Un Pastor dice, "¡El que el cristiano no debe ni tocar bebida alcohólica! Hay que evitar el pecado.  Ni un trago, porque te puede llevar a la borrachera - o a ser un alcohólico y terminar en el infierno."  ¿Cómo respondería usted? (Lección 1 y 8)</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357" name="Google Shape;357;g2f5882f685f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dirty="0" err="1">
                <a:solidFill>
                  <a:schemeClr val="dk1"/>
                </a:solidFill>
                <a:latin typeface="Calibri"/>
                <a:ea typeface="Calibri"/>
                <a:cs typeface="Calibri"/>
                <a:sym typeface="Calibri"/>
              </a:rPr>
              <a:t>Recuérdeles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para la </a:t>
            </a:r>
            <a:r>
              <a:rPr lang="en-US" dirty="0" err="1">
                <a:solidFill>
                  <a:schemeClr val="dk1"/>
                </a:solidFill>
                <a:latin typeface="Calibri"/>
                <a:ea typeface="Calibri"/>
                <a:cs typeface="Calibri"/>
                <a:sym typeface="Calibri"/>
              </a:rPr>
              <a:t>próxima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375" name="Google Shape;37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4. Oración</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Señor, gracias por enseñarnos hoy. Gracias por darnos libertad en Cristo, no para vivir como queramos, sino para vivir con gozo y gratitud, sirviéndote a ti y amando a nuestro prójimo. Perdónanos cuando hemos juzgado a otros con leyes que tú no has dado. Ayúdanos a vivir con convicción, humildad y amor, siempre guiados por tu Palabra. Fortalece nuestra fe y une tu iglesia en la verdad. En el nombre de nuestro Señor y Salvador Jesucristo. Amén.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67" name="Google Shape;367;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385" name="Google Shape;385;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393" name="Google Shape;393;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r>
              <a:rPr lang="es-ES" sz="1800" i="1" dirty="0">
                <a:solidFill>
                  <a:srgbClr val="00B050"/>
                </a:solidFill>
                <a:effectLst/>
                <a:latin typeface="Calibri" panose="020F0502020204030204" pitchFamily="34" charset="0"/>
                <a:ea typeface="Calibri" panose="020F0502020204030204" pitchFamily="34" charset="0"/>
              </a:rPr>
              <a:t>Comienza con la siguiente oración (o tu propia):</a:t>
            </a:r>
            <a:r>
              <a:rPr lang="es-ES" sz="1800"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Dios, Padre lleno de gracia, te damos gracias por darnos libertad en Cristo. Gracias porque en él ya no vivimos bajo la condenación de la ley, sino guiados por tu amor y tu Palabra. Por tu Espíritu Santo, permítanos entender tu voluntad y aplicarla con sabiduría. Enséñanos a usar bien la libertad cristiana y a amar con humildad a nuestros hermanos. Abre nuestros corazones y conciencias para que tu verdad reine en nosotros. En el nombre de Jesús, nuestro Salvador.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OBJETIVO #1: Explicar el peligro de añadir leyes o reglas que la Biblia no establece.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¿Qué problema surgió en la iglesia “La Roca Firme”?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Permitir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Roca Firme es un ejemplo real de legalismo.</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Prohibían todo tipo de baile, aunque la Biblia no lo hace.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Juzgaron a su nuevo pastor por permitir que su hija participara en una danza cristiana. Dijeron que todo baile era del diablo.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37a5cecc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Dos formas comunes del legalismo: </a:t>
            </a:r>
            <a:endParaRPr lang="en-US" sz="11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Recordamos la definición de Legalismo: el mal uso de /énfasis excesivo en la ley. Enseña que nuestra relación con Dios depende de nuestras obras.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Hay dos formas comunes del legalismo: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Motivar a las personas por medio de la ley, en vez del evangelio.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spcAft>
                <a:spcPts val="800"/>
              </a:spcAft>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Exigir lo que Dios no exige.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152" name="Google Shape;152;g2837a5cec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379ef652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La Palabra es inspirada de Dios</a:t>
            </a:r>
            <a:endParaRPr lang="en-US" sz="11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Timoteo 3:16 Toda la Escritura es inspirada por Dios.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Todas las palabras de la Biblia son la Palabra de Dios porque el Espíritu Santo enseñó a los escritores humanos no solo los pensamientos sino también las palabras que escribieron.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159" name="Google Shape;159;g28379ef652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837a5cecc2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No debemos añadir, quitar ni torcer su significado: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Deuteronomio 4:2 No añadan ni quiten una sola palabra de lo que yo les mando, sino cumplan los mandamientos del Señor su Dios, que yo les ordeno observar. </a:t>
            </a: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Apocalipsis 22:19 Y a quien quite algo de las palabras de este libro profético, Dios le quitará su parte del árbol de la vida, y de la santa cuidad y de lo que está descrito en este libro.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828800" marR="171450" lvl="3" indent="-298450" algn="l" rtl="0">
              <a:spcBef>
                <a:spcPts val="0"/>
              </a:spcBef>
              <a:spcAft>
                <a:spcPts val="100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166" name="Google Shape;166;g2837a5cecc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2837a5cecc2_0_10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5" name="Google Shape;185;g2837a5cecc2_0_107"/>
          <p:cNvPicPr preferRelativeResize="0"/>
          <p:nvPr/>
        </p:nvPicPr>
        <p:blipFill rotWithShape="1">
          <a:blip r:embed="rId3">
            <a:alphaModFix/>
          </a:blip>
          <a:srcRect/>
          <a:stretch/>
        </p:blipFill>
        <p:spPr>
          <a:xfrm>
            <a:off x="80901" y="1658478"/>
            <a:ext cx="3125596" cy="3218436"/>
          </a:xfrm>
          <a:prstGeom prst="rect">
            <a:avLst/>
          </a:prstGeom>
          <a:noFill/>
          <a:ln>
            <a:noFill/>
          </a:ln>
          <a:effectLst>
            <a:outerShdw blurRad="50800" dist="38100" dir="2700000" algn="tl" rotWithShape="0">
              <a:srgbClr val="000000">
                <a:alpha val="40000"/>
              </a:srgbClr>
            </a:outerShdw>
          </a:effectLst>
        </p:spPr>
      </p:pic>
      <p:pic>
        <p:nvPicPr>
          <p:cNvPr id="186" name="Google Shape;186;g2837a5cecc2_0_10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87" name="Google Shape;187;g2837a5cecc2_0_107"/>
          <p:cNvSpPr txBox="1"/>
          <p:nvPr/>
        </p:nvSpPr>
        <p:spPr>
          <a:xfrm>
            <a:off x="3125589" y="1751622"/>
            <a:ext cx="7374900" cy="344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vendrá</a:t>
            </a:r>
            <a:r>
              <a:rPr lang="en-US" sz="3400" dirty="0">
                <a:solidFill>
                  <a:schemeClr val="dk1"/>
                </a:solidFill>
                <a:latin typeface="Lato"/>
                <a:ea typeface="Lato"/>
                <a:cs typeface="Lato"/>
                <a:sym typeface="Lato"/>
              </a:rPr>
              <a:t> un </a:t>
            </a:r>
            <a:r>
              <a:rPr lang="en-US" sz="3400" dirty="0" err="1">
                <a:solidFill>
                  <a:schemeClr val="dk1"/>
                </a:solidFill>
                <a:latin typeface="Lato"/>
                <a:ea typeface="Lato"/>
                <a:cs typeface="Lato"/>
                <a:sym typeface="Lato"/>
              </a:rPr>
              <a:t>tiempo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que no </a:t>
            </a:r>
            <a:r>
              <a:rPr lang="en-US" sz="3400" dirty="0" err="1">
                <a:solidFill>
                  <a:schemeClr val="dk1"/>
                </a:solidFill>
                <a:latin typeface="Lato"/>
                <a:ea typeface="Lato"/>
                <a:cs typeface="Lato"/>
                <a:sym typeface="Lato"/>
              </a:rPr>
              <a:t>soportarán</a:t>
            </a:r>
            <a:r>
              <a:rPr lang="en-US" sz="3400" dirty="0">
                <a:solidFill>
                  <a:schemeClr val="dk1"/>
                </a:solidFill>
                <a:latin typeface="Lato"/>
                <a:ea typeface="Lato"/>
                <a:cs typeface="Lato"/>
                <a:sym typeface="Lato"/>
              </a:rPr>
              <a:t> la sana </a:t>
            </a:r>
            <a:r>
              <a:rPr lang="en-US" sz="3400" dirty="0" err="1">
                <a:solidFill>
                  <a:schemeClr val="dk1"/>
                </a:solidFill>
                <a:latin typeface="Lato"/>
                <a:ea typeface="Lato"/>
                <a:cs typeface="Lato"/>
                <a:sym typeface="Lato"/>
              </a:rPr>
              <a:t>doctrina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aun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teniendo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comezón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oír</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amontonarán</a:t>
            </a:r>
            <a:r>
              <a:rPr lang="en-US" sz="3400" dirty="0">
                <a:solidFill>
                  <a:schemeClr val="dk1"/>
                </a:solidFill>
                <a:latin typeface="Lato"/>
                <a:ea typeface="Lato"/>
                <a:cs typeface="Lato"/>
                <a:sym typeface="Lato"/>
              </a:rPr>
              <a:t> maestros a sus </a:t>
            </a:r>
            <a:r>
              <a:rPr lang="en-US" sz="3400" dirty="0" err="1">
                <a:solidFill>
                  <a:schemeClr val="dk1"/>
                </a:solidFill>
                <a:latin typeface="Lato"/>
                <a:ea typeface="Lato"/>
                <a:cs typeface="Lato"/>
                <a:sym typeface="Lato"/>
              </a:rPr>
              <a:t>propios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deseos</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2 Timoteo 4:3 </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g283796e4b17_0_0"/>
          <p:cNvSpPr txBox="1"/>
          <p:nvPr/>
        </p:nvSpPr>
        <p:spPr>
          <a:xfrm>
            <a:off x="2374771" y="359050"/>
            <a:ext cx="7797000" cy="84019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err="1">
                <a:solidFill>
                  <a:srgbClr val="009444"/>
                </a:solidFill>
                <a:latin typeface="Lato"/>
                <a:ea typeface="Lato"/>
                <a:cs typeface="Lato"/>
                <a:sym typeface="Lato"/>
              </a:rPr>
              <a:t>Leyes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extrabíblicas</a:t>
            </a:r>
            <a:r>
              <a:rPr lang="en-US" sz="4860" dirty="0">
                <a:solidFill>
                  <a:srgbClr val="009444"/>
                </a:solidFill>
                <a:latin typeface="Lato"/>
                <a:ea typeface="Lato"/>
                <a:cs typeface="Lato"/>
                <a:sym typeface="Lato"/>
              </a:rPr>
              <a:t> </a:t>
            </a:r>
            <a:endParaRPr sz="4860" dirty="0">
              <a:solidFill>
                <a:srgbClr val="009444"/>
              </a:solidFill>
              <a:latin typeface="Lato"/>
              <a:ea typeface="Lato"/>
              <a:cs typeface="Lato"/>
              <a:sym typeface="Lato"/>
            </a:endParaRPr>
          </a:p>
        </p:txBody>
      </p:sp>
      <p:cxnSp>
        <p:nvCxnSpPr>
          <p:cNvPr id="193" name="Google Shape;193;g283796e4b17_0_0"/>
          <p:cNvCxnSpPr/>
          <p:nvPr/>
        </p:nvCxnSpPr>
        <p:spPr>
          <a:xfrm>
            <a:off x="2374771" y="146035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4" name="Google Shape;194;g283796e4b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g283796e4b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6" name="Google Shape;196;g283796e4b17_0_0"/>
          <p:cNvSpPr txBox="1"/>
          <p:nvPr/>
        </p:nvSpPr>
        <p:spPr>
          <a:xfrm>
            <a:off x="2374775" y="2249500"/>
            <a:ext cx="9524700" cy="3780482"/>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b="1" dirty="0">
                <a:solidFill>
                  <a:schemeClr val="dk1"/>
                </a:solidFill>
                <a:latin typeface="Lato"/>
                <a:ea typeface="Lato"/>
                <a:cs typeface="Lato"/>
                <a:sym typeface="Lato"/>
              </a:rPr>
              <a:t>El </a:t>
            </a:r>
            <a:r>
              <a:rPr lang="en-US" sz="3300" b="1" dirty="0" err="1">
                <a:solidFill>
                  <a:schemeClr val="dk1"/>
                </a:solidFill>
                <a:latin typeface="Lato"/>
                <a:ea typeface="Lato"/>
                <a:cs typeface="Lato"/>
                <a:sym typeface="Lato"/>
              </a:rPr>
              <a:t>abuso</a:t>
            </a:r>
            <a:r>
              <a:rPr lang="en-US" sz="3300" b="1" dirty="0">
                <a:solidFill>
                  <a:schemeClr val="dk1"/>
                </a:solidFill>
                <a:latin typeface="Lato"/>
                <a:ea typeface="Lato"/>
                <a:cs typeface="Lato"/>
                <a:sym typeface="Lato"/>
              </a:rPr>
              <a:t> no </a:t>
            </a:r>
            <a:r>
              <a:rPr lang="en-US" sz="3300" b="1" dirty="0" err="1">
                <a:solidFill>
                  <a:schemeClr val="dk1"/>
                </a:solidFill>
                <a:latin typeface="Lato"/>
                <a:ea typeface="Lato"/>
                <a:cs typeface="Lato"/>
                <a:sym typeface="Lato"/>
              </a:rPr>
              <a:t>prohíbe</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el</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uso</a:t>
            </a:r>
            <a:r>
              <a:rPr lang="en-US" sz="3300" b="1" dirty="0">
                <a:solidFill>
                  <a:schemeClr val="dk1"/>
                </a:solidFill>
                <a:latin typeface="Lato"/>
                <a:ea typeface="Lato"/>
                <a:cs typeface="Lato"/>
                <a:sym typeface="Lato"/>
              </a:rPr>
              <a:t>. </a:t>
            </a: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Solo </a:t>
            </a:r>
            <a:r>
              <a:rPr lang="en-US" sz="3300" dirty="0" err="1">
                <a:solidFill>
                  <a:schemeClr val="dk1"/>
                </a:solidFill>
                <a:latin typeface="Lato"/>
                <a:ea typeface="Lato"/>
                <a:cs typeface="Lato"/>
                <a:sym typeface="Lato"/>
              </a:rPr>
              <a:t>prohibimos</a:t>
            </a:r>
            <a:r>
              <a:rPr lang="en-US" sz="3300" dirty="0">
                <a:solidFill>
                  <a:schemeClr val="dk1"/>
                </a:solidFill>
                <a:latin typeface="Lato"/>
                <a:ea typeface="Lato"/>
                <a:cs typeface="Lato"/>
                <a:sym typeface="Lato"/>
              </a:rPr>
              <a:t> lo que Dios </a:t>
            </a:r>
            <a:r>
              <a:rPr lang="en-US" sz="3300" dirty="0" err="1">
                <a:solidFill>
                  <a:schemeClr val="dk1"/>
                </a:solidFill>
                <a:latin typeface="Lato"/>
                <a:ea typeface="Lato"/>
                <a:cs typeface="Lato"/>
                <a:sym typeface="Lato"/>
              </a:rPr>
              <a:t>prohíbe</a:t>
            </a:r>
            <a:r>
              <a:rPr lang="en-US" sz="3300" dirty="0">
                <a:solidFill>
                  <a:schemeClr val="dk1"/>
                </a:solidFill>
                <a:latin typeface="Lato"/>
                <a:ea typeface="Lato"/>
                <a:cs typeface="Lato"/>
                <a:sym typeface="Lato"/>
              </a:rPr>
              <a:t>.</a:t>
            </a: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Cuando</a:t>
            </a:r>
            <a:r>
              <a:rPr lang="en-US" sz="3300" dirty="0">
                <a:solidFill>
                  <a:schemeClr val="dk1"/>
                </a:solidFill>
                <a:latin typeface="Lato"/>
                <a:ea typeface="Lato"/>
                <a:cs typeface="Lato"/>
                <a:sym typeface="Lato"/>
              </a:rPr>
              <a:t> no se </a:t>
            </a:r>
            <a:r>
              <a:rPr lang="en-US" sz="3300" dirty="0" err="1">
                <a:solidFill>
                  <a:schemeClr val="dk1"/>
                </a:solidFill>
                <a:latin typeface="Lato"/>
                <a:ea typeface="Lato"/>
                <a:cs typeface="Lato"/>
                <a:sym typeface="Lato"/>
              </a:rPr>
              <a:t>entienda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esto</a:t>
            </a:r>
            <a:r>
              <a:rPr lang="en-US" sz="3300" dirty="0">
                <a:solidFill>
                  <a:schemeClr val="dk1"/>
                </a:solidFill>
                <a:latin typeface="Lato"/>
                <a:ea typeface="Lato"/>
                <a:cs typeface="Lato"/>
                <a:sym typeface="Lato"/>
              </a:rPr>
              <a:t>, se </a:t>
            </a:r>
            <a:r>
              <a:rPr lang="en-US" sz="3300" dirty="0" err="1">
                <a:solidFill>
                  <a:schemeClr val="dk1"/>
                </a:solidFill>
                <a:latin typeface="Lato"/>
                <a:ea typeface="Lato"/>
                <a:cs typeface="Lato"/>
                <a:sym typeface="Lato"/>
              </a:rPr>
              <a:t>crean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reglas</a:t>
            </a:r>
            <a:r>
              <a:rPr lang="en-US" sz="3300" dirty="0">
                <a:solidFill>
                  <a:schemeClr val="dk1"/>
                </a:solidFill>
                <a:latin typeface="Lato"/>
                <a:ea typeface="Lato"/>
                <a:cs typeface="Lato"/>
                <a:sym typeface="Lato"/>
              </a:rPr>
              <a:t> que van </a:t>
            </a:r>
            <a:r>
              <a:rPr lang="en-US" sz="3300" dirty="0" err="1">
                <a:solidFill>
                  <a:schemeClr val="dk1"/>
                </a:solidFill>
                <a:latin typeface="Lato"/>
                <a:ea typeface="Lato"/>
                <a:cs typeface="Lato"/>
                <a:sym typeface="Lato"/>
              </a:rPr>
              <a:t>más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allá</a:t>
            </a:r>
            <a:r>
              <a:rPr lang="en-US" sz="3300" dirty="0">
                <a:solidFill>
                  <a:schemeClr val="dk1"/>
                </a:solidFill>
                <a:latin typeface="Lato"/>
                <a:ea typeface="Lato"/>
                <a:cs typeface="Lato"/>
                <a:sym typeface="Lato"/>
              </a:rPr>
              <a:t> de la </a:t>
            </a:r>
            <a:r>
              <a:rPr lang="en-US" sz="3300" dirty="0" err="1">
                <a:solidFill>
                  <a:schemeClr val="dk1"/>
                </a:solidFill>
                <a:latin typeface="Lato"/>
                <a:ea typeface="Lato"/>
                <a:cs typeface="Lato"/>
                <a:sym typeface="Lato"/>
              </a:rPr>
              <a:t>voluntad</a:t>
            </a:r>
            <a:r>
              <a:rPr lang="en-US" sz="3300" dirty="0">
                <a:solidFill>
                  <a:schemeClr val="dk1"/>
                </a:solidFill>
                <a:latin typeface="Lato"/>
                <a:ea typeface="Lato"/>
                <a:cs typeface="Lato"/>
                <a:sym typeface="Lato"/>
              </a:rPr>
              <a:t> de Dios. </a:t>
            </a:r>
          </a:p>
          <a:p>
            <a:pPr marL="457200" lvl="0" indent="-438150" algn="l" rtl="0">
              <a:spcBef>
                <a:spcPts val="1000"/>
              </a:spcBef>
              <a:spcAft>
                <a:spcPts val="0"/>
              </a:spcAft>
              <a:buClr>
                <a:schemeClr val="dk1"/>
              </a:buClr>
              <a:buSzPts val="3300"/>
              <a:buFont typeface="Lato"/>
              <a:buChar char="●"/>
            </a:pPr>
            <a:endParaRPr lang="en-US" sz="3300" dirty="0">
              <a:solidFill>
                <a:schemeClr val="dk1"/>
              </a:solidFill>
              <a:latin typeface="Lato"/>
              <a:ea typeface="Lato"/>
              <a:cs typeface="Lato"/>
              <a:sym typeface="Lato"/>
            </a:endParaRPr>
          </a:p>
          <a:p>
            <a:pPr marL="19050" lvl="0" algn="l" rtl="0">
              <a:spcBef>
                <a:spcPts val="1000"/>
              </a:spcBef>
              <a:spcAft>
                <a:spcPts val="0"/>
              </a:spcAft>
              <a:buClr>
                <a:schemeClr val="dk1"/>
              </a:buClr>
              <a:buSzPts val="3300"/>
            </a:pPr>
            <a:r>
              <a:rPr lang="en-US" sz="3300" i="1" dirty="0" err="1">
                <a:solidFill>
                  <a:schemeClr val="dk1"/>
                </a:solidFill>
                <a:latin typeface="Lato"/>
                <a:ea typeface="Lato"/>
                <a:cs typeface="Lato"/>
                <a:sym typeface="Lato"/>
              </a:rPr>
              <a:t>Ejemplos</a:t>
            </a:r>
            <a:r>
              <a:rPr lang="en-US" sz="3300" i="1" dirty="0">
                <a:solidFill>
                  <a:schemeClr val="dk1"/>
                </a:solidFill>
                <a:latin typeface="Lato"/>
                <a:ea typeface="Lato"/>
                <a:cs typeface="Lato"/>
                <a:sym typeface="Lato"/>
              </a:rPr>
              <a:t>: la </a:t>
            </a:r>
            <a:r>
              <a:rPr lang="en-US" sz="3300" i="1" dirty="0" err="1">
                <a:solidFill>
                  <a:schemeClr val="dk1"/>
                </a:solidFill>
                <a:latin typeface="Lato"/>
                <a:ea typeface="Lato"/>
                <a:cs typeface="Lato"/>
                <a:sym typeface="Lato"/>
              </a:rPr>
              <a:t>borrachera</a:t>
            </a:r>
            <a:r>
              <a:rPr lang="en-US" sz="3300" i="1" dirty="0">
                <a:solidFill>
                  <a:schemeClr val="dk1"/>
                </a:solidFill>
                <a:latin typeface="Lato"/>
                <a:ea typeface="Lato"/>
                <a:cs typeface="Lato"/>
                <a:sym typeface="Lato"/>
              </a:rPr>
              <a:t> y la </a:t>
            </a:r>
            <a:r>
              <a:rPr lang="en-US" sz="3300" i="1" dirty="0" err="1">
                <a:solidFill>
                  <a:schemeClr val="dk1"/>
                </a:solidFill>
                <a:latin typeface="Lato"/>
                <a:ea typeface="Lato"/>
                <a:cs typeface="Lato"/>
                <a:sym typeface="Lato"/>
              </a:rPr>
              <a:t>inmoralidad</a:t>
            </a:r>
            <a:r>
              <a:rPr lang="en-US" sz="3300" i="1" dirty="0">
                <a:solidFill>
                  <a:schemeClr val="dk1"/>
                </a:solidFill>
                <a:latin typeface="Lato"/>
                <a:ea typeface="Lato"/>
                <a:cs typeface="Lato"/>
                <a:sym typeface="Lato"/>
              </a:rPr>
              <a:t> sexual</a:t>
            </a:r>
            <a:endParaRPr sz="3300" i="1" dirty="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8379ef6529_0_1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8379ef6529_0_129"/>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8379ef6529_0_129"/>
          <p:cNvSpPr txBox="1"/>
          <p:nvPr/>
        </p:nvSpPr>
        <p:spPr>
          <a:xfrm>
            <a:off x="3287398" y="254695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hacen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reglas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donde</a:t>
            </a:r>
            <a:r>
              <a:rPr lang="en-US" sz="4000" b="1" dirty="0">
                <a:solidFill>
                  <a:schemeClr val="dk1"/>
                </a:solidFill>
                <a:latin typeface="Lato"/>
                <a:ea typeface="Lato"/>
                <a:cs typeface="Lato"/>
                <a:sym typeface="Lato"/>
              </a:rPr>
              <a:t> la Biblia no lo </a:t>
            </a:r>
            <a:r>
              <a:rPr lang="en-US" sz="4000" b="1" dirty="0" err="1">
                <a:solidFill>
                  <a:schemeClr val="dk1"/>
                </a:solidFill>
                <a:latin typeface="Lato"/>
                <a:ea typeface="Lato"/>
                <a:cs typeface="Lato"/>
                <a:sym typeface="Lato"/>
              </a:rPr>
              <a:t>hace</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204" name="Google Shape;204;g28379ef6529_0_12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837a5cecc2_0_1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2837a5cecc2_0_12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11" name="Google Shape;211;g2837a5cecc2_0_129"/>
          <p:cNvSpPr txBox="1"/>
          <p:nvPr/>
        </p:nvSpPr>
        <p:spPr>
          <a:xfrm>
            <a:off x="3206497" y="27673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imponen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reglas</a:t>
            </a:r>
            <a:r>
              <a:rPr lang="en-US" sz="4000" b="1" dirty="0">
                <a:solidFill>
                  <a:schemeClr val="dk1"/>
                </a:solidFill>
                <a:latin typeface="Lato"/>
                <a:ea typeface="Lato"/>
                <a:cs typeface="Lato"/>
                <a:sym typeface="Lato"/>
              </a:rPr>
              <a:t> que Dios no ha dado?</a:t>
            </a:r>
            <a:endParaRPr sz="4000" b="1" i="0" u="none" strike="noStrike" cap="none" dirty="0">
              <a:solidFill>
                <a:schemeClr val="dk1"/>
              </a:solidFill>
              <a:latin typeface="Lato"/>
              <a:ea typeface="Lato"/>
              <a:cs typeface="Lato"/>
              <a:sym typeface="Lato"/>
            </a:endParaRPr>
          </a:p>
        </p:txBody>
      </p:sp>
      <p:pic>
        <p:nvPicPr>
          <p:cNvPr id="212" name="Google Shape;212;g2837a5cecc2_0_12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g2837a5cecc2_0_137"/>
          <p:cNvSpPr txBox="1"/>
          <p:nvPr/>
        </p:nvSpPr>
        <p:spPr>
          <a:xfrm>
            <a:off x="2275894" y="2212732"/>
            <a:ext cx="8906391" cy="3652241"/>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Confuden</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voluntad</a:t>
            </a:r>
            <a:r>
              <a:rPr lang="en-US" sz="3300" dirty="0">
                <a:solidFill>
                  <a:schemeClr val="dk1"/>
                </a:solidFill>
                <a:latin typeface="Lato"/>
                <a:ea typeface="Lato"/>
                <a:cs typeface="Lato"/>
                <a:sym typeface="Lato"/>
              </a:rPr>
              <a:t> de Dios</a:t>
            </a:r>
          </a:p>
          <a:p>
            <a:pPr marL="457200" lvl="0" indent="-438150" algn="l" rtl="0">
              <a:spcBef>
                <a:spcPts val="1000"/>
              </a:spcBef>
              <a:spcAft>
                <a:spcPts val="0"/>
              </a:spcAft>
              <a:buClr>
                <a:schemeClr val="dk1"/>
              </a:buClr>
              <a:buSzPts val="3300"/>
              <a:buFont typeface="Lato"/>
              <a:buChar char="●"/>
            </a:pPr>
            <a:r>
              <a:rPr lang="en-US" sz="3300" b="0" i="0" u="none" strike="noStrike" cap="none" dirty="0" err="1">
                <a:solidFill>
                  <a:schemeClr val="dk1"/>
                </a:solidFill>
                <a:latin typeface="Lato"/>
                <a:ea typeface="Lato"/>
                <a:cs typeface="Lato"/>
                <a:sym typeface="Lato"/>
              </a:rPr>
              <a:t>Cargan</a:t>
            </a:r>
            <a:r>
              <a:rPr lang="en-US" sz="3300" b="0" i="0" u="none" strike="noStrike" cap="none" dirty="0">
                <a:solidFill>
                  <a:schemeClr val="dk1"/>
                </a:solidFill>
                <a:latin typeface="Lato"/>
                <a:ea typeface="Lato"/>
                <a:cs typeface="Lato"/>
                <a:sym typeface="Lato"/>
              </a:rPr>
              <a:t> </a:t>
            </a:r>
            <a:r>
              <a:rPr lang="en-US" sz="3300" b="0" i="0" u="none" strike="noStrike" cap="none" dirty="0" err="1">
                <a:solidFill>
                  <a:schemeClr val="dk1"/>
                </a:solidFill>
                <a:latin typeface="Lato"/>
                <a:ea typeface="Lato"/>
                <a:cs typeface="Lato"/>
                <a:sym typeface="Lato"/>
              </a:rPr>
              <a:t>innecesariamente</a:t>
            </a:r>
            <a:r>
              <a:rPr lang="en-US" sz="3300" b="0" i="0" u="none" strike="noStrike" cap="none" dirty="0">
                <a:solidFill>
                  <a:schemeClr val="dk1"/>
                </a:solidFill>
                <a:latin typeface="Lato"/>
                <a:ea typeface="Lato"/>
                <a:cs typeface="Lato"/>
                <a:sym typeface="Lato"/>
              </a:rPr>
              <a:t> a las personas – </a:t>
            </a:r>
            <a:r>
              <a:rPr lang="en-US" sz="3300" b="0" i="0" u="none" strike="noStrike" cap="none" dirty="0" err="1">
                <a:solidFill>
                  <a:schemeClr val="dk1"/>
                </a:solidFill>
                <a:latin typeface="Lato"/>
                <a:ea typeface="Lato"/>
                <a:cs typeface="Lato"/>
                <a:sym typeface="Lato"/>
              </a:rPr>
              <a:t>lleva</a:t>
            </a:r>
            <a:r>
              <a:rPr lang="en-US" sz="3300" b="0" i="0" u="none" strike="noStrike" cap="none" dirty="0">
                <a:solidFill>
                  <a:schemeClr val="dk1"/>
                </a:solidFill>
                <a:latin typeface="Lato"/>
                <a:ea typeface="Lato"/>
                <a:cs typeface="Lato"/>
                <a:sym typeface="Lato"/>
              </a:rPr>
              <a:t> al </a:t>
            </a:r>
            <a:r>
              <a:rPr lang="en-US" sz="3300" b="0" i="0" u="none" strike="noStrike" cap="none" dirty="0" err="1">
                <a:solidFill>
                  <a:schemeClr val="dk1"/>
                </a:solidFill>
                <a:latin typeface="Lato"/>
                <a:ea typeface="Lato"/>
                <a:cs typeface="Lato"/>
                <a:sym typeface="Lato"/>
              </a:rPr>
              <a:t>orgullo</a:t>
            </a:r>
            <a:r>
              <a:rPr lang="en-US" sz="3300" b="0" i="0" u="none" strike="noStrike" cap="none" dirty="0">
                <a:solidFill>
                  <a:schemeClr val="dk1"/>
                </a:solidFill>
                <a:latin typeface="Lato"/>
                <a:ea typeface="Lato"/>
                <a:cs typeface="Lato"/>
                <a:sym typeface="Lato"/>
              </a:rPr>
              <a:t> o </a:t>
            </a:r>
            <a:r>
              <a:rPr lang="en-US" sz="3300" b="0" i="0" u="none" strike="noStrike" cap="none" dirty="0" err="1">
                <a:solidFill>
                  <a:schemeClr val="dk1"/>
                </a:solidFill>
                <a:latin typeface="Lato"/>
                <a:ea typeface="Lato"/>
                <a:cs typeface="Lato"/>
                <a:sym typeface="Lato"/>
              </a:rPr>
              <a:t>desesperación</a:t>
            </a:r>
            <a:r>
              <a:rPr lang="en-US" sz="3300" b="0" i="0" u="none" strike="noStrike" cap="none" dirty="0">
                <a:solidFill>
                  <a:schemeClr val="dk1"/>
                </a:solidFill>
                <a:latin typeface="Lato"/>
                <a:ea typeface="Lato"/>
                <a:cs typeface="Lato"/>
                <a:sym typeface="Lato"/>
              </a:rPr>
              <a:t> </a:t>
            </a: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Debilitan</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autoridad</a:t>
            </a:r>
            <a:r>
              <a:rPr lang="en-US" sz="3300" dirty="0">
                <a:solidFill>
                  <a:schemeClr val="dk1"/>
                </a:solidFill>
                <a:latin typeface="Lato"/>
                <a:ea typeface="Lato"/>
                <a:cs typeface="Lato"/>
                <a:sym typeface="Lato"/>
              </a:rPr>
              <a:t> de la Palabra de Dios</a:t>
            </a:r>
          </a:p>
          <a:p>
            <a:pPr marL="457200" lvl="0" indent="-438150" algn="l" rtl="0">
              <a:spcBef>
                <a:spcPts val="1000"/>
              </a:spcBef>
              <a:spcAft>
                <a:spcPts val="0"/>
              </a:spcAft>
              <a:buClr>
                <a:schemeClr val="dk1"/>
              </a:buClr>
              <a:buSzPts val="3300"/>
              <a:buFont typeface="Lato"/>
              <a:buChar char="●"/>
            </a:pPr>
            <a:r>
              <a:rPr lang="en-US" sz="3300" b="0" i="0" u="none" strike="noStrike" cap="none" dirty="0" err="1">
                <a:solidFill>
                  <a:schemeClr val="dk1"/>
                </a:solidFill>
                <a:latin typeface="Lato"/>
                <a:ea typeface="Lato"/>
                <a:cs typeface="Lato"/>
                <a:sym typeface="Lato"/>
              </a:rPr>
              <a:t>Desvían</a:t>
            </a:r>
            <a:r>
              <a:rPr lang="en-US" sz="3300" b="0" i="0" u="none" strike="noStrike" cap="none" dirty="0">
                <a:solidFill>
                  <a:schemeClr val="dk1"/>
                </a:solidFill>
                <a:latin typeface="Lato"/>
                <a:ea typeface="Lato"/>
                <a:cs typeface="Lato"/>
                <a:sym typeface="Lato"/>
              </a:rPr>
              <a:t> </a:t>
            </a:r>
            <a:r>
              <a:rPr lang="en-US" sz="3300" b="0" i="0" u="none" strike="noStrike" cap="none" dirty="0" err="1">
                <a:solidFill>
                  <a:schemeClr val="dk1"/>
                </a:solidFill>
                <a:latin typeface="Lato"/>
                <a:ea typeface="Lato"/>
                <a:cs typeface="Lato"/>
                <a:sym typeface="Lato"/>
              </a:rPr>
              <a:t>el</a:t>
            </a:r>
            <a:r>
              <a:rPr lang="en-US" sz="3300" b="0" i="0" u="none" strike="noStrike" cap="none" dirty="0">
                <a:solidFill>
                  <a:schemeClr val="dk1"/>
                </a:solidFill>
                <a:latin typeface="Lato"/>
                <a:ea typeface="Lato"/>
                <a:cs typeface="Lato"/>
                <a:sym typeface="Lato"/>
              </a:rPr>
              <a:t> </a:t>
            </a:r>
            <a:r>
              <a:rPr lang="en-US" sz="3300" b="0" i="0" u="none" strike="noStrike" cap="none" dirty="0" err="1">
                <a:solidFill>
                  <a:schemeClr val="dk1"/>
                </a:solidFill>
                <a:latin typeface="Lato"/>
                <a:ea typeface="Lato"/>
                <a:cs typeface="Lato"/>
                <a:sym typeface="Lato"/>
              </a:rPr>
              <a:t>enfoque</a:t>
            </a:r>
            <a:r>
              <a:rPr lang="en-US" sz="3300" b="0" i="0" u="none" strike="noStrike" cap="none" dirty="0">
                <a:solidFill>
                  <a:schemeClr val="dk1"/>
                </a:solidFill>
                <a:latin typeface="Lato"/>
                <a:ea typeface="Lato"/>
                <a:cs typeface="Lato"/>
                <a:sym typeface="Lato"/>
              </a:rPr>
              <a:t> de Cristo a las </a:t>
            </a:r>
            <a:r>
              <a:rPr lang="en-US" sz="3300" b="0" i="0" u="none" strike="noStrike" cap="none" dirty="0" err="1">
                <a:solidFill>
                  <a:schemeClr val="dk1"/>
                </a:solidFill>
                <a:latin typeface="Lato"/>
                <a:ea typeface="Lato"/>
                <a:cs typeface="Lato"/>
                <a:sym typeface="Lato"/>
              </a:rPr>
              <a:t>obras</a:t>
            </a:r>
            <a:r>
              <a:rPr lang="en-US" sz="3300" b="0" i="0" u="none" strike="noStrike" cap="none" dirty="0">
                <a:solidFill>
                  <a:schemeClr val="dk1"/>
                </a:solidFill>
                <a:latin typeface="Lato"/>
                <a:ea typeface="Lato"/>
                <a:cs typeface="Lato"/>
                <a:sym typeface="Lato"/>
              </a:rPr>
              <a:t> </a:t>
            </a:r>
            <a:r>
              <a:rPr lang="en-US" sz="3300" b="0" i="0" u="none" strike="noStrike" cap="none" dirty="0" err="1">
                <a:solidFill>
                  <a:schemeClr val="dk1"/>
                </a:solidFill>
                <a:latin typeface="Lato"/>
                <a:ea typeface="Lato"/>
                <a:cs typeface="Lato"/>
                <a:sym typeface="Lato"/>
              </a:rPr>
              <a:t>humanas</a:t>
            </a:r>
            <a:endParaRPr sz="3300" b="0" i="0" u="none" strike="noStrike" cap="none" dirty="0">
              <a:solidFill>
                <a:schemeClr val="dk1"/>
              </a:solidFill>
              <a:latin typeface="Lato"/>
              <a:ea typeface="Lato"/>
              <a:cs typeface="Lato"/>
              <a:sym typeface="Lato"/>
            </a:endParaRPr>
          </a:p>
        </p:txBody>
      </p:sp>
      <p:sp>
        <p:nvSpPr>
          <p:cNvPr id="218" name="Google Shape;218;g2837a5cecc2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837a5cecc2_0_13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211;g2837a5cecc2_0_129">
            <a:extLst>
              <a:ext uri="{FF2B5EF4-FFF2-40B4-BE49-F238E27FC236}">
                <a16:creationId xmlns:a16="http://schemas.microsoft.com/office/drawing/2014/main" id="{D7E5949A-E2A2-2CFC-3B80-C29C50B4BFC5}"/>
              </a:ext>
            </a:extLst>
          </p:cNvPr>
          <p:cNvSpPr txBox="1"/>
          <p:nvPr/>
        </p:nvSpPr>
        <p:spPr>
          <a:xfrm>
            <a:off x="2275894" y="575167"/>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imponen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reglas</a:t>
            </a:r>
            <a:r>
              <a:rPr lang="en-US" sz="4000" b="1" dirty="0">
                <a:solidFill>
                  <a:schemeClr val="dk1"/>
                </a:solidFill>
                <a:latin typeface="Lato"/>
                <a:ea typeface="Lato"/>
                <a:cs typeface="Lato"/>
                <a:sym typeface="Lato"/>
              </a:rPr>
              <a:t> que Dios no ha dado?</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a:extLst>
            <a:ext uri="{FF2B5EF4-FFF2-40B4-BE49-F238E27FC236}">
              <a16:creationId xmlns:a16="http://schemas.microsoft.com/office/drawing/2014/main" id="{DEB97BF5-BD37-EF71-6D07-9AF4AEDB0E89}"/>
            </a:ext>
          </a:extLst>
        </p:cNvPr>
        <p:cNvGrpSpPr/>
        <p:nvPr/>
      </p:nvGrpSpPr>
      <p:grpSpPr>
        <a:xfrm>
          <a:off x="0" y="0"/>
          <a:ext cx="0" cy="0"/>
          <a:chOff x="0" y="0"/>
          <a:chExt cx="0" cy="0"/>
        </a:xfrm>
      </p:grpSpPr>
      <p:sp>
        <p:nvSpPr>
          <p:cNvPr id="184" name="Google Shape;184;g2837a5cecc2_0_107">
            <a:extLst>
              <a:ext uri="{FF2B5EF4-FFF2-40B4-BE49-F238E27FC236}">
                <a16:creationId xmlns:a16="http://schemas.microsoft.com/office/drawing/2014/main" id="{929E7522-F37B-A6F9-D73A-D46078B4FB3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5" name="Google Shape;185;g2837a5cecc2_0_107">
            <a:extLst>
              <a:ext uri="{FF2B5EF4-FFF2-40B4-BE49-F238E27FC236}">
                <a16:creationId xmlns:a16="http://schemas.microsoft.com/office/drawing/2014/main" id="{B2CB7F5C-4C5F-2C8A-2472-3C45AA55340C}"/>
              </a:ext>
            </a:extLst>
          </p:cNvPr>
          <p:cNvPicPr preferRelativeResize="0"/>
          <p:nvPr/>
        </p:nvPicPr>
        <p:blipFill rotWithShape="1">
          <a:blip r:embed="rId3">
            <a:alphaModFix/>
          </a:blip>
          <a:srcRect/>
          <a:stretch/>
        </p:blipFill>
        <p:spPr>
          <a:xfrm>
            <a:off x="80901" y="1658478"/>
            <a:ext cx="3125596" cy="3218436"/>
          </a:xfrm>
          <a:prstGeom prst="rect">
            <a:avLst/>
          </a:prstGeom>
          <a:noFill/>
          <a:ln>
            <a:noFill/>
          </a:ln>
          <a:effectLst>
            <a:outerShdw blurRad="50800" dist="38100" dir="2700000" algn="tl" rotWithShape="0">
              <a:srgbClr val="000000">
                <a:alpha val="40000"/>
              </a:srgbClr>
            </a:outerShdw>
          </a:effectLst>
        </p:spPr>
      </p:pic>
      <p:pic>
        <p:nvPicPr>
          <p:cNvPr id="186" name="Google Shape;186;g2837a5cecc2_0_107" descr="A green bird with leaves&#10;&#10;Description automatically generated">
            <a:extLst>
              <a:ext uri="{FF2B5EF4-FFF2-40B4-BE49-F238E27FC236}">
                <a16:creationId xmlns:a16="http://schemas.microsoft.com/office/drawing/2014/main" id="{B0207ABD-A31A-8B94-0850-6DDE4A36E53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87" name="Google Shape;187;g2837a5cecc2_0_107">
            <a:extLst>
              <a:ext uri="{FF2B5EF4-FFF2-40B4-BE49-F238E27FC236}">
                <a16:creationId xmlns:a16="http://schemas.microsoft.com/office/drawing/2014/main" id="{36F5BB3E-0AF2-5886-CF26-CF503E65FEB6}"/>
              </a:ext>
            </a:extLst>
          </p:cNvPr>
          <p:cNvSpPr txBox="1"/>
          <p:nvPr/>
        </p:nvSpPr>
        <p:spPr>
          <a:xfrm>
            <a:off x="3287399" y="2228691"/>
            <a:ext cx="7374900" cy="240061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ley se </a:t>
            </a:r>
            <a:r>
              <a:rPr lang="en-US" sz="3400" dirty="0" err="1">
                <a:solidFill>
                  <a:schemeClr val="dk1"/>
                </a:solidFill>
                <a:latin typeface="Lato"/>
                <a:ea typeface="Lato"/>
                <a:cs typeface="Lato"/>
                <a:sym typeface="Lato"/>
              </a:rPr>
              <a:t>justifican</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han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desligado</a:t>
            </a:r>
            <a:r>
              <a:rPr lang="en-US" sz="3400" dirty="0">
                <a:solidFill>
                  <a:schemeClr val="dk1"/>
                </a:solidFill>
                <a:latin typeface="Lato"/>
                <a:ea typeface="Lato"/>
                <a:cs typeface="Lato"/>
                <a:sym typeface="Lato"/>
              </a:rPr>
              <a:t> de Cristo; </a:t>
            </a:r>
            <a:r>
              <a:rPr lang="en-US" sz="3400" dirty="0" err="1">
                <a:solidFill>
                  <a:schemeClr val="dk1"/>
                </a:solidFill>
                <a:latin typeface="Lato"/>
                <a:ea typeface="Lato"/>
                <a:cs typeface="Lato"/>
                <a:sym typeface="Lato"/>
              </a:rPr>
              <a:t>han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caído</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gracia</a:t>
            </a:r>
            <a:r>
              <a:rPr lang="en-US" sz="3400" dirty="0">
                <a:solidFill>
                  <a:schemeClr val="dk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Gálatas</a:t>
            </a:r>
            <a:r>
              <a:rPr lang="en-US" sz="2800" i="1" dirty="0">
                <a:solidFill>
                  <a:schemeClr val="dk1"/>
                </a:solidFill>
                <a:latin typeface="Lato"/>
                <a:ea typeface="Lato"/>
                <a:cs typeface="Lato"/>
                <a:sym typeface="Lato"/>
              </a:rPr>
              <a:t> 5:4</a:t>
            </a:r>
            <a:endParaRPr sz="34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67759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peligro</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añadir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leyes</a:t>
              </a:r>
              <a:r>
                <a:rPr lang="en-US" sz="2800" dirty="0">
                  <a:solidFill>
                    <a:schemeClr val="lt1"/>
                  </a:solidFill>
                  <a:latin typeface="Lato"/>
                  <a:ea typeface="Lato"/>
                  <a:cs typeface="Lato"/>
                  <a:sym typeface="Lato"/>
                </a:rPr>
                <a:t> o </a:t>
              </a:r>
              <a:r>
                <a:rPr lang="en-US" sz="2800" dirty="0" err="1">
                  <a:solidFill>
                    <a:schemeClr val="lt1"/>
                  </a:solidFill>
                  <a:latin typeface="Lato"/>
                  <a:ea typeface="Lato"/>
                  <a:cs typeface="Lato"/>
                  <a:sym typeface="Lato"/>
                </a:rPr>
                <a:t>reglas</a:t>
              </a:r>
              <a:r>
                <a:rPr lang="en-US" sz="2800" dirty="0">
                  <a:solidFill>
                    <a:schemeClr val="lt1"/>
                  </a:solidFill>
                  <a:latin typeface="Lato"/>
                  <a:ea typeface="Lato"/>
                  <a:cs typeface="Lato"/>
                  <a:sym typeface="Lato"/>
                </a:rPr>
                <a:t> que la Biblia no lo </a:t>
              </a:r>
              <a:r>
                <a:rPr lang="en-US" sz="2800" dirty="0" err="1">
                  <a:solidFill>
                    <a:schemeClr val="lt1"/>
                  </a:solidFill>
                  <a:latin typeface="Lato"/>
                  <a:ea typeface="Lato"/>
                  <a:cs typeface="Lato"/>
                  <a:sym typeface="Lato"/>
                </a:rPr>
                <a:t>establece</a:t>
              </a:r>
              <a:r>
                <a:rPr lang="en-US" sz="2800" dirty="0">
                  <a:solidFill>
                    <a:schemeClr val="lt1"/>
                  </a:solidFill>
                  <a:latin typeface="Lato"/>
                  <a:ea typeface="Lato"/>
                  <a:cs typeface="Lato"/>
                  <a:sym typeface="Lato"/>
                </a:rPr>
                <a:t>.</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lvl="0">
                <a:buClr>
                  <a:schemeClr val="lt1"/>
                </a:buClr>
                <a:buSzPts val="2500"/>
              </a:pPr>
              <a:r>
                <a:rPr lang="en-US" sz="2800" dirty="0" err="1">
                  <a:solidFill>
                    <a:schemeClr val="tx1"/>
                  </a:solidFill>
                  <a:latin typeface="Lato"/>
                  <a:ea typeface="Lato"/>
                  <a:cs typeface="Lato"/>
                  <a:sym typeface="Lato"/>
                </a:rPr>
                <a:t>Describir</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libertad</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cristiana</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usando</a:t>
              </a:r>
              <a:r>
                <a:rPr lang="en-US" sz="2800" dirty="0">
                  <a:solidFill>
                    <a:schemeClr val="tx1"/>
                  </a:solidFill>
                  <a:latin typeface="Lato"/>
                  <a:ea typeface="Lato"/>
                  <a:cs typeface="Lato"/>
                  <a:sym typeface="Lato"/>
                </a:rPr>
                <a:t> Romanos 14.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Reconocer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leyes</a:t>
              </a:r>
              <a:r>
                <a:rPr lang="en-US" sz="2800" dirty="0">
                  <a:solidFill>
                    <a:schemeClr val="lt1"/>
                  </a:solidFill>
                  <a:latin typeface="Lato"/>
                  <a:ea typeface="Lato"/>
                  <a:cs typeface="Lato"/>
                  <a:sym typeface="Lato"/>
                </a:rPr>
                <a:t> extra-</a:t>
              </a:r>
              <a:r>
                <a:rPr lang="en-US" sz="2800" dirty="0" err="1">
                  <a:solidFill>
                    <a:schemeClr val="lt1"/>
                  </a:solidFill>
                  <a:latin typeface="Lato"/>
                  <a:ea typeface="Lato"/>
                  <a:cs typeface="Lato"/>
                  <a:sym typeface="Lato"/>
                </a:rPr>
                <a:t>bíblicas</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tener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cuidado</a:t>
              </a:r>
              <a:r>
                <a:rPr lang="en-US" sz="2800" dirty="0">
                  <a:solidFill>
                    <a:schemeClr val="lt1"/>
                  </a:solidFill>
                  <a:latin typeface="Lato"/>
                  <a:ea typeface="Lato"/>
                  <a:cs typeface="Lato"/>
                  <a:sym typeface="Lato"/>
                </a:rPr>
                <a:t> de no </a:t>
              </a:r>
              <a:r>
                <a:rPr lang="en-US" sz="2800" dirty="0" err="1">
                  <a:solidFill>
                    <a:schemeClr val="lt1"/>
                  </a:solidFill>
                  <a:latin typeface="Lato"/>
                  <a:ea typeface="Lato"/>
                  <a:cs typeface="Lato"/>
                  <a:sym typeface="Lato"/>
                </a:rPr>
                <a:t>exigir</a:t>
              </a:r>
              <a:r>
                <a:rPr lang="en-US" sz="2800" dirty="0">
                  <a:solidFill>
                    <a:schemeClr val="lt1"/>
                  </a:solidFill>
                  <a:latin typeface="Lato"/>
                  <a:ea typeface="Lato"/>
                  <a:cs typeface="Lato"/>
                  <a:sym typeface="Lato"/>
                </a:rPr>
                <a:t> lo que la Biblia no </a:t>
              </a:r>
              <a:r>
                <a:rPr lang="en-US" sz="2800" dirty="0" err="1">
                  <a:solidFill>
                    <a:schemeClr val="lt1"/>
                  </a:solidFill>
                  <a:latin typeface="Lato"/>
                  <a:ea typeface="Lato"/>
                  <a:cs typeface="Lato"/>
                  <a:sym typeface="Lato"/>
                </a:rPr>
                <a:t>exige</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g2837a5cecc2_0_1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g2837a5cecc2_0_147"/>
          <p:cNvPicPr preferRelativeResize="0"/>
          <p:nvPr/>
        </p:nvPicPr>
        <p:blipFill rotWithShape="1">
          <a:blip r:embed="rId3">
            <a:alphaModFix/>
          </a:blip>
          <a:srcRect/>
          <a:stretch/>
        </p:blipFill>
        <p:spPr>
          <a:xfrm>
            <a:off x="80900" y="1737214"/>
            <a:ext cx="3125597" cy="3218436"/>
          </a:xfrm>
          <a:prstGeom prst="rect">
            <a:avLst/>
          </a:prstGeom>
          <a:noFill/>
          <a:ln>
            <a:noFill/>
          </a:ln>
          <a:effectLst>
            <a:outerShdw blurRad="50800" dist="38100" dir="2700000" algn="tl" rotWithShape="0">
              <a:srgbClr val="000000">
                <a:alpha val="40000"/>
              </a:srgbClr>
            </a:outerShdw>
          </a:effectLst>
        </p:spPr>
      </p:pic>
      <p:sp>
        <p:nvSpPr>
          <p:cNvPr id="226" name="Google Shape;226;g2837a5cecc2_0_147"/>
          <p:cNvSpPr txBox="1"/>
          <p:nvPr/>
        </p:nvSpPr>
        <p:spPr>
          <a:xfrm>
            <a:off x="3287398" y="2459524"/>
            <a:ext cx="7592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En Romanos 14,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cristianos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romanos</a:t>
            </a:r>
            <a:r>
              <a:rPr lang="en-US" sz="4000" dirty="0">
                <a:solidFill>
                  <a:schemeClr val="dk1"/>
                </a:solidFill>
                <a:latin typeface="Lato"/>
                <a:ea typeface="Lato"/>
                <a:cs typeface="Lato"/>
                <a:sym typeface="Lato"/>
              </a:rPr>
              <a:t> se </a:t>
            </a:r>
            <a:r>
              <a:rPr lang="en-US" sz="4000" dirty="0" err="1">
                <a:solidFill>
                  <a:schemeClr val="dk1"/>
                </a:solidFill>
                <a:latin typeface="Lato"/>
                <a:ea typeface="Lato"/>
                <a:cs typeface="Lato"/>
                <a:sym typeface="Lato"/>
              </a:rPr>
              <a:t>juzgaban</a:t>
            </a:r>
            <a:r>
              <a:rPr lang="en-US" sz="4000" dirty="0">
                <a:solidFill>
                  <a:schemeClr val="dk1"/>
                </a:solidFill>
                <a:latin typeface="Lato"/>
                <a:ea typeface="Lato"/>
                <a:cs typeface="Lato"/>
                <a:sym typeface="Lato"/>
              </a:rPr>
              <a:t> entre </a:t>
            </a:r>
            <a:r>
              <a:rPr lang="en-US" sz="4000" dirty="0" err="1">
                <a:solidFill>
                  <a:schemeClr val="dk1"/>
                </a:solidFill>
                <a:latin typeface="Lato"/>
                <a:ea typeface="Lato"/>
                <a:cs typeface="Lato"/>
                <a:sym typeface="Lato"/>
              </a:rPr>
              <a:t>sí</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por</a:t>
            </a:r>
            <a:r>
              <a:rPr lang="en-US" sz="4000" dirty="0">
                <a:solidFill>
                  <a:schemeClr val="dk1"/>
                </a:solidFill>
                <a:latin typeface="Lato"/>
                <a:ea typeface="Lato"/>
                <a:cs typeface="Lato"/>
                <a:sym typeface="Lato"/>
              </a:rPr>
              <a:t> dos </a:t>
            </a:r>
            <a:r>
              <a:rPr lang="en-US" sz="4000" dirty="0" err="1">
                <a:solidFill>
                  <a:schemeClr val="dk1"/>
                </a:solidFill>
                <a:latin typeface="Lato"/>
                <a:ea typeface="Lato"/>
                <a:cs typeface="Lato"/>
                <a:sym typeface="Lato"/>
              </a:rPr>
              <a:t>temas</a:t>
            </a:r>
            <a:r>
              <a:rPr lang="en-US" sz="4000" dirty="0">
                <a:solidFill>
                  <a:schemeClr val="dk1"/>
                </a:solidFill>
                <a:latin typeface="Lato"/>
                <a:ea typeface="Lato"/>
                <a:cs typeface="Lato"/>
                <a:sym typeface="Lato"/>
              </a:rPr>
              <a:t> </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eran</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27" name="Google Shape;227;g2837a5cecc2_0_14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g28379ef6529_0_164"/>
          <p:cNvSpPr txBox="1"/>
          <p:nvPr/>
        </p:nvSpPr>
        <p:spPr>
          <a:xfrm>
            <a:off x="2173594" y="228164"/>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Romanos 14: Alimentos</a:t>
            </a:r>
            <a:endParaRPr sz="4860" b="0" i="0" u="none" strike="noStrike" cap="none" dirty="0">
              <a:solidFill>
                <a:srgbClr val="009444"/>
              </a:solidFill>
              <a:latin typeface="Lato"/>
              <a:ea typeface="Lato"/>
              <a:cs typeface="Lato"/>
              <a:sym typeface="Lato"/>
            </a:endParaRPr>
          </a:p>
        </p:txBody>
      </p:sp>
      <p:cxnSp>
        <p:nvCxnSpPr>
          <p:cNvPr id="233" name="Google Shape;233;g28379ef6529_0_164"/>
          <p:cNvCxnSpPr/>
          <p:nvPr/>
        </p:nvCxnSpPr>
        <p:spPr>
          <a:xfrm>
            <a:off x="2173594" y="114570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4" name="Google Shape;234;g28379ef6529_0_16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9ef6529_0_16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6" name="Google Shape;236;g28379ef6529_0_164"/>
          <p:cNvSpPr txBox="1"/>
          <p:nvPr/>
        </p:nvSpPr>
        <p:spPr>
          <a:xfrm>
            <a:off x="2173594" y="1101035"/>
            <a:ext cx="9663254" cy="5098791"/>
          </a:xfrm>
          <a:prstGeom prst="rect">
            <a:avLst/>
          </a:prstGeom>
          <a:noFill/>
          <a:ln>
            <a:noFill/>
          </a:ln>
        </p:spPr>
        <p:txBody>
          <a:bodyPr spcFirstLastPara="1" wrap="square" lIns="91425" tIns="45700" rIns="91425" bIns="45700" anchor="t" anchorCtr="0">
            <a:spAutoFit/>
          </a:bodyPr>
          <a:lstStyle/>
          <a:p>
            <a:pPr marL="19050" lvl="0" algn="l" rtl="0">
              <a:spcBef>
                <a:spcPts val="1000"/>
              </a:spcBef>
              <a:spcAft>
                <a:spcPts val="0"/>
              </a:spcAft>
              <a:buClr>
                <a:schemeClr val="dk1"/>
              </a:buClr>
              <a:buSzPts val="3300"/>
            </a:pPr>
            <a:endParaRPr lang="en-US" sz="1800" dirty="0">
              <a:solidFill>
                <a:schemeClr val="dk1"/>
              </a:solidFill>
              <a:latin typeface="Lato"/>
              <a:ea typeface="Lato"/>
              <a:cs typeface="Lato"/>
              <a:sym typeface="Lato"/>
            </a:endParaRPr>
          </a:p>
          <a:p>
            <a:pPr marL="19050" lvl="0" algn="l" rtl="0">
              <a:spcBef>
                <a:spcPts val="1000"/>
              </a:spcBef>
              <a:spcAft>
                <a:spcPts val="0"/>
              </a:spcAft>
              <a:buClr>
                <a:schemeClr val="dk1"/>
              </a:buClr>
              <a:buSzPts val="3300"/>
            </a:pPr>
            <a:r>
              <a:rPr lang="en-US" sz="3200" dirty="0">
                <a:solidFill>
                  <a:schemeClr val="dk1"/>
                </a:solidFill>
                <a:latin typeface="Lato"/>
                <a:ea typeface="Lato"/>
                <a:cs typeface="Lato"/>
                <a:sym typeface="Lato"/>
              </a:rPr>
              <a:t>V.1-2 </a:t>
            </a:r>
            <a:r>
              <a:rPr lang="en-US" sz="3200" dirty="0" err="1">
                <a:solidFill>
                  <a:schemeClr val="dk1"/>
                </a:solidFill>
                <a:latin typeface="Lato"/>
                <a:ea typeface="Lato"/>
                <a:cs typeface="Lato"/>
                <a:sym typeface="Lato"/>
              </a:rPr>
              <a:t>Reciban</a:t>
            </a:r>
            <a:r>
              <a:rPr lang="en-US" sz="3200" dirty="0">
                <a:solidFill>
                  <a:schemeClr val="dk1"/>
                </a:solidFill>
                <a:latin typeface="Lato"/>
                <a:ea typeface="Lato"/>
                <a:cs typeface="Lato"/>
                <a:sym typeface="Lato"/>
              </a:rPr>
              <a:t> al que es </a:t>
            </a:r>
            <a:r>
              <a:rPr lang="en-US" sz="3200" dirty="0" err="1">
                <a:solidFill>
                  <a:schemeClr val="dk1"/>
                </a:solidFill>
                <a:latin typeface="Lato"/>
                <a:ea typeface="Lato"/>
                <a:cs typeface="Lato"/>
                <a:sym typeface="Lato"/>
              </a:rPr>
              <a:t>débil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no para </a:t>
            </a:r>
            <a:r>
              <a:rPr lang="en-US" sz="3200" dirty="0" err="1">
                <a:solidFill>
                  <a:schemeClr val="dk1"/>
                </a:solidFill>
                <a:latin typeface="Lato"/>
                <a:ea typeface="Lato"/>
                <a:cs typeface="Lato"/>
                <a:sym typeface="Lato"/>
              </a:rPr>
              <a:t>entrar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discusiones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Algunos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creen</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está</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permitido</a:t>
            </a:r>
            <a:r>
              <a:rPr lang="en-US" sz="3200" dirty="0">
                <a:solidFill>
                  <a:schemeClr val="dk1"/>
                </a:solidFill>
                <a:latin typeface="Lato"/>
                <a:ea typeface="Lato"/>
                <a:cs typeface="Lato"/>
                <a:sym typeface="Lato"/>
              </a:rPr>
              <a:t> comer de </a:t>
            </a:r>
            <a:r>
              <a:rPr lang="en-US" sz="3200" dirty="0" err="1">
                <a:solidFill>
                  <a:schemeClr val="dk1"/>
                </a:solidFill>
                <a:latin typeface="Lato"/>
                <a:ea typeface="Lato"/>
                <a:cs typeface="Lato"/>
                <a:sym typeface="Lato"/>
              </a:rPr>
              <a:t>todo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pero</a:t>
            </a:r>
            <a:r>
              <a:rPr lang="en-US" sz="3200" dirty="0">
                <a:solidFill>
                  <a:schemeClr val="dk1"/>
                </a:solidFill>
                <a:latin typeface="Lato"/>
                <a:ea typeface="Lato"/>
                <a:cs typeface="Lato"/>
                <a:sym typeface="Lato"/>
              </a:rPr>
              <a:t> hay </a:t>
            </a:r>
            <a:r>
              <a:rPr lang="en-US" sz="3200" dirty="0" err="1">
                <a:solidFill>
                  <a:schemeClr val="dk1"/>
                </a:solidFill>
                <a:latin typeface="Lato"/>
                <a:ea typeface="Lato"/>
                <a:cs typeface="Lato"/>
                <a:sym typeface="Lato"/>
              </a:rPr>
              <a:t>otros</a:t>
            </a:r>
            <a:r>
              <a:rPr lang="en-US" sz="3200" dirty="0">
                <a:solidFill>
                  <a:schemeClr val="dk1"/>
                </a:solidFill>
                <a:latin typeface="Lato"/>
                <a:ea typeface="Lato"/>
                <a:cs typeface="Lato"/>
                <a:sym typeface="Lato"/>
              </a:rPr>
              <a:t>, que son </a:t>
            </a:r>
            <a:r>
              <a:rPr lang="en-US" sz="3200" dirty="0" err="1">
                <a:solidFill>
                  <a:schemeClr val="dk1"/>
                </a:solidFill>
                <a:latin typeface="Lato"/>
                <a:ea typeface="Lato"/>
                <a:cs typeface="Lato"/>
                <a:sym typeface="Lato"/>
              </a:rPr>
              <a:t>débiles</a:t>
            </a:r>
            <a:r>
              <a:rPr lang="en-US" sz="3200" dirty="0">
                <a:solidFill>
                  <a:schemeClr val="dk1"/>
                </a:solidFill>
                <a:latin typeface="Lato"/>
                <a:ea typeface="Lato"/>
                <a:cs typeface="Lato"/>
                <a:sym typeface="Lato"/>
              </a:rPr>
              <a:t> y que solo </a:t>
            </a:r>
            <a:r>
              <a:rPr lang="en-US" sz="3200" dirty="0" err="1">
                <a:solidFill>
                  <a:schemeClr val="dk1"/>
                </a:solidFill>
                <a:latin typeface="Lato"/>
                <a:ea typeface="Lato"/>
                <a:cs typeface="Lato"/>
                <a:sym typeface="Lato"/>
              </a:rPr>
              <a:t>comen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legumbres</a:t>
            </a:r>
            <a:r>
              <a:rPr lang="en-US" sz="3200" dirty="0">
                <a:solidFill>
                  <a:schemeClr val="dk1"/>
                </a:solidFill>
                <a:latin typeface="Lato"/>
                <a:ea typeface="Lato"/>
                <a:cs typeface="Lato"/>
                <a:sym typeface="Lato"/>
              </a:rPr>
              <a:t>. </a:t>
            </a:r>
          </a:p>
          <a:p>
            <a:pPr marL="19050" lvl="0" algn="l" rtl="0">
              <a:spcBef>
                <a:spcPts val="1000"/>
              </a:spcBef>
              <a:spcAft>
                <a:spcPts val="0"/>
              </a:spcAft>
              <a:buClr>
                <a:schemeClr val="dk1"/>
              </a:buClr>
              <a:buSzPts val="3300"/>
            </a:pPr>
            <a:endParaRPr lang="en-US" sz="1800" dirty="0">
              <a:solidFill>
                <a:schemeClr val="dk1"/>
              </a:solidFill>
              <a:latin typeface="Lato"/>
              <a:ea typeface="Lato"/>
              <a:cs typeface="Lato"/>
              <a:sym typeface="Lato"/>
            </a:endParaRPr>
          </a:p>
          <a:p>
            <a:pPr marL="19050" lvl="0" algn="l" rtl="0">
              <a:spcBef>
                <a:spcPts val="1000"/>
              </a:spcBef>
              <a:spcAft>
                <a:spcPts val="0"/>
              </a:spcAft>
              <a:buClr>
                <a:schemeClr val="dk1"/>
              </a:buClr>
              <a:buSzPts val="3300"/>
            </a:pPr>
            <a:r>
              <a:rPr lang="en-US" sz="3200" dirty="0">
                <a:solidFill>
                  <a:schemeClr val="dk1"/>
                </a:solidFill>
                <a:latin typeface="Lato"/>
                <a:ea typeface="Lato"/>
                <a:cs typeface="Lato"/>
                <a:sym typeface="Lato"/>
              </a:rPr>
              <a:t>V. 3 El que come de </a:t>
            </a:r>
            <a:r>
              <a:rPr lang="en-US" sz="3200" dirty="0" err="1">
                <a:solidFill>
                  <a:schemeClr val="dk1"/>
                </a:solidFill>
                <a:latin typeface="Lato"/>
                <a:ea typeface="Lato"/>
                <a:cs typeface="Lato"/>
                <a:sym typeface="Lato"/>
              </a:rPr>
              <a:t>todo</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debe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menospreciar</a:t>
            </a:r>
            <a:r>
              <a:rPr lang="en-US" sz="3200" dirty="0">
                <a:solidFill>
                  <a:schemeClr val="dk1"/>
                </a:solidFill>
                <a:latin typeface="Lato"/>
                <a:ea typeface="Lato"/>
                <a:cs typeface="Lato"/>
                <a:sym typeface="Lato"/>
              </a:rPr>
              <a:t> al que no come </a:t>
            </a:r>
            <a:r>
              <a:rPr lang="en-US" sz="3200" dirty="0" err="1">
                <a:solidFill>
                  <a:schemeClr val="dk1"/>
                </a:solidFill>
                <a:latin typeface="Lato"/>
                <a:ea typeface="Lato"/>
                <a:cs typeface="Lato"/>
                <a:sym typeface="Lato"/>
              </a:rPr>
              <a:t>ciertas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cosas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que no come de </a:t>
            </a:r>
            <a:r>
              <a:rPr lang="en-US" sz="3200" dirty="0" err="1">
                <a:solidFill>
                  <a:schemeClr val="dk1"/>
                </a:solidFill>
                <a:latin typeface="Lato"/>
                <a:ea typeface="Lato"/>
                <a:cs typeface="Lato"/>
                <a:sym typeface="Lato"/>
              </a:rPr>
              <a:t>todo</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debe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juzgar</a:t>
            </a:r>
            <a:r>
              <a:rPr lang="en-US" sz="3200" dirty="0">
                <a:solidFill>
                  <a:schemeClr val="dk1"/>
                </a:solidFill>
                <a:latin typeface="Lato"/>
                <a:ea typeface="Lato"/>
                <a:cs typeface="Lato"/>
                <a:sym typeface="Lato"/>
              </a:rPr>
              <a:t> al que come, </a:t>
            </a: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Dios la ha </a:t>
            </a:r>
            <a:r>
              <a:rPr lang="en-US" sz="3200" dirty="0" err="1">
                <a:solidFill>
                  <a:schemeClr val="dk1"/>
                </a:solidFill>
                <a:latin typeface="Lato"/>
                <a:ea typeface="Lato"/>
                <a:cs typeface="Lato"/>
                <a:sym typeface="Lato"/>
              </a:rPr>
              <a:t>aceptado</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a:extLst>
            <a:ext uri="{FF2B5EF4-FFF2-40B4-BE49-F238E27FC236}">
              <a16:creationId xmlns:a16="http://schemas.microsoft.com/office/drawing/2014/main" id="{44784ACF-997F-5454-7DE3-4CF5A203F484}"/>
            </a:ext>
          </a:extLst>
        </p:cNvPr>
        <p:cNvGrpSpPr/>
        <p:nvPr/>
      </p:nvGrpSpPr>
      <p:grpSpPr>
        <a:xfrm>
          <a:off x="0" y="0"/>
          <a:ext cx="0" cy="0"/>
          <a:chOff x="0" y="0"/>
          <a:chExt cx="0" cy="0"/>
        </a:xfrm>
      </p:grpSpPr>
      <p:sp>
        <p:nvSpPr>
          <p:cNvPr id="232" name="Google Shape;232;g28379ef6529_0_164">
            <a:extLst>
              <a:ext uri="{FF2B5EF4-FFF2-40B4-BE49-F238E27FC236}">
                <a16:creationId xmlns:a16="http://schemas.microsoft.com/office/drawing/2014/main" id="{ADD37149-5070-E844-8C50-D49F61139221}"/>
              </a:ext>
            </a:extLst>
          </p:cNvPr>
          <p:cNvSpPr txBox="1"/>
          <p:nvPr/>
        </p:nvSpPr>
        <p:spPr>
          <a:xfrm>
            <a:off x="2173594" y="228164"/>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Romanos 14: Días </a:t>
            </a:r>
            <a:r>
              <a:rPr lang="en-US" sz="4860" dirty="0" err="1">
                <a:solidFill>
                  <a:srgbClr val="009444"/>
                </a:solidFill>
                <a:latin typeface="Lato"/>
                <a:ea typeface="Lato"/>
                <a:cs typeface="Lato"/>
                <a:sym typeface="Lato"/>
              </a:rPr>
              <a:t>festivos</a:t>
            </a:r>
            <a:endParaRPr sz="4860" b="0" i="0" u="none" strike="noStrike" cap="none" dirty="0">
              <a:solidFill>
                <a:srgbClr val="009444"/>
              </a:solidFill>
              <a:latin typeface="Lato"/>
              <a:ea typeface="Lato"/>
              <a:cs typeface="Lato"/>
              <a:sym typeface="Lato"/>
            </a:endParaRPr>
          </a:p>
        </p:txBody>
      </p:sp>
      <p:cxnSp>
        <p:nvCxnSpPr>
          <p:cNvPr id="233" name="Google Shape;233;g28379ef6529_0_164">
            <a:extLst>
              <a:ext uri="{FF2B5EF4-FFF2-40B4-BE49-F238E27FC236}">
                <a16:creationId xmlns:a16="http://schemas.microsoft.com/office/drawing/2014/main" id="{ABE7B9B6-F4D6-2907-E523-B0C8F2993345}"/>
              </a:ext>
            </a:extLst>
          </p:cNvPr>
          <p:cNvCxnSpPr/>
          <p:nvPr/>
        </p:nvCxnSpPr>
        <p:spPr>
          <a:xfrm>
            <a:off x="2173594" y="114570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4" name="Google Shape;234;g28379ef6529_0_164">
            <a:extLst>
              <a:ext uri="{FF2B5EF4-FFF2-40B4-BE49-F238E27FC236}">
                <a16:creationId xmlns:a16="http://schemas.microsoft.com/office/drawing/2014/main" id="{2426642C-9CF0-D1AF-A25D-B68DB551DF3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9ef6529_0_164" descr="A green bird with leaves&#10;&#10;Description automatically generated">
            <a:extLst>
              <a:ext uri="{FF2B5EF4-FFF2-40B4-BE49-F238E27FC236}">
                <a16:creationId xmlns:a16="http://schemas.microsoft.com/office/drawing/2014/main" id="{9973FFBB-0505-EAAE-6E10-55916523437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6" name="Google Shape;236;g28379ef6529_0_164">
            <a:extLst>
              <a:ext uri="{FF2B5EF4-FFF2-40B4-BE49-F238E27FC236}">
                <a16:creationId xmlns:a16="http://schemas.microsoft.com/office/drawing/2014/main" id="{9E42450C-F317-1E44-6BC1-278411B2E3B8}"/>
              </a:ext>
            </a:extLst>
          </p:cNvPr>
          <p:cNvSpPr txBox="1"/>
          <p:nvPr/>
        </p:nvSpPr>
        <p:spPr>
          <a:xfrm>
            <a:off x="2173594" y="1101035"/>
            <a:ext cx="9663254" cy="5057754"/>
          </a:xfrm>
          <a:prstGeom prst="rect">
            <a:avLst/>
          </a:prstGeom>
          <a:noFill/>
          <a:ln>
            <a:noFill/>
          </a:ln>
        </p:spPr>
        <p:txBody>
          <a:bodyPr spcFirstLastPara="1" wrap="square" lIns="91425" tIns="45700" rIns="91425" bIns="45700" anchor="t" anchorCtr="0">
            <a:spAutoFit/>
          </a:bodyPr>
          <a:lstStyle/>
          <a:p>
            <a:pPr marL="19050" lvl="0" algn="l" rtl="0">
              <a:spcBef>
                <a:spcPts val="1000"/>
              </a:spcBef>
              <a:spcAft>
                <a:spcPts val="0"/>
              </a:spcAft>
              <a:buClr>
                <a:schemeClr val="dk1"/>
              </a:buClr>
              <a:buSzPts val="3300"/>
            </a:pPr>
            <a:endParaRPr lang="en-US" sz="1800" dirty="0">
              <a:solidFill>
                <a:schemeClr val="dk1"/>
              </a:solidFill>
              <a:latin typeface="Lato"/>
              <a:ea typeface="Lato"/>
              <a:cs typeface="Lato"/>
              <a:sym typeface="Lato"/>
            </a:endParaRPr>
          </a:p>
          <a:p>
            <a:pPr marL="19050" lvl="0" algn="l" rtl="0">
              <a:spcBef>
                <a:spcPts val="1000"/>
              </a:spcBef>
              <a:spcAft>
                <a:spcPts val="0"/>
              </a:spcAft>
              <a:buClr>
                <a:schemeClr val="dk1"/>
              </a:buClr>
              <a:buSzPts val="3300"/>
            </a:pP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V.5-6 </a:t>
            </a:r>
            <a:r>
              <a:rPr lang="es-ES" sz="3200" dirty="0">
                <a:solidFill>
                  <a:srgbClr val="000000"/>
                </a:solidFill>
                <a:effectLst/>
                <a:latin typeface="Lato" panose="020F0502020204030203" pitchFamily="34" charset="0"/>
                <a:ea typeface="Lato" panose="020F0502020204030203" pitchFamily="34" charset="0"/>
                <a:cs typeface="Lato" panose="020F0502020204030203" pitchFamily="34" charset="0"/>
              </a:rPr>
              <a:t>Algunos creen que ciertos días son más importantes que otros. Otros consideran que todos los días son iguales. Cada uno está plenamente convencido de su propio pensamiento En cuanto a </a:t>
            </a:r>
            <a:r>
              <a:rPr lang="es-ES" sz="3200" dirty="0">
                <a:latin typeface="Lato" panose="020F0502020204030203" pitchFamily="34" charset="0"/>
                <a:ea typeface="Lato" panose="020F0502020204030203" pitchFamily="34" charset="0"/>
                <a:cs typeface="Lato" panose="020F0502020204030203" pitchFamily="34" charset="0"/>
              </a:rPr>
              <a:t>e</a:t>
            </a:r>
            <a:r>
              <a:rPr lang="es-ES" sz="3200" dirty="0">
                <a:solidFill>
                  <a:srgbClr val="000000"/>
                </a:solidFill>
                <a:effectLst/>
                <a:latin typeface="Lato" panose="020F0502020204030203" pitchFamily="34" charset="0"/>
                <a:ea typeface="Lato" panose="020F0502020204030203" pitchFamily="34" charset="0"/>
                <a:cs typeface="Lato" panose="020F0502020204030203" pitchFamily="34" charset="0"/>
              </a:rPr>
              <a:t>l que da importancia a ciertos días, lo hace para el Señor; y el que no les da importancia, también lo hace para el Señor. El que come, para el Señor come, porque de gracias a Dios; y el que deja de comer, lo hacer para el Señor, y también de gracias a Dios. </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endParaRPr sz="32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416524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139442"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a:extLst>
            <a:ext uri="{FF2B5EF4-FFF2-40B4-BE49-F238E27FC236}">
              <a16:creationId xmlns:a16="http://schemas.microsoft.com/office/drawing/2014/main" id="{9DD39C9D-E4FA-279A-20CE-5F747DF15359}"/>
            </a:ext>
          </a:extLst>
        </p:cNvPr>
        <p:cNvGrpSpPr/>
        <p:nvPr/>
      </p:nvGrpSpPr>
      <p:grpSpPr>
        <a:xfrm>
          <a:off x="0" y="0"/>
          <a:ext cx="0" cy="0"/>
          <a:chOff x="0" y="0"/>
          <a:chExt cx="0" cy="0"/>
        </a:xfrm>
      </p:grpSpPr>
      <p:sp>
        <p:nvSpPr>
          <p:cNvPr id="232" name="Google Shape;232;g28379ef6529_0_164">
            <a:extLst>
              <a:ext uri="{FF2B5EF4-FFF2-40B4-BE49-F238E27FC236}">
                <a16:creationId xmlns:a16="http://schemas.microsoft.com/office/drawing/2014/main" id="{84382B0D-7134-5F76-F333-19B003035510}"/>
              </a:ext>
            </a:extLst>
          </p:cNvPr>
          <p:cNvSpPr txBox="1"/>
          <p:nvPr/>
        </p:nvSpPr>
        <p:spPr>
          <a:xfrm>
            <a:off x="2173594" y="228164"/>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Romanos 14: No </a:t>
            </a:r>
            <a:r>
              <a:rPr lang="en-US" sz="4860" dirty="0" err="1">
                <a:solidFill>
                  <a:srgbClr val="009444"/>
                </a:solidFill>
                <a:latin typeface="Lato"/>
                <a:ea typeface="Lato"/>
                <a:cs typeface="Lato"/>
                <a:sym typeface="Lato"/>
              </a:rPr>
              <a:t>juzgar</a:t>
            </a:r>
            <a:endParaRPr sz="4860" b="0" i="0" u="none" strike="noStrike" cap="none" dirty="0">
              <a:solidFill>
                <a:srgbClr val="009444"/>
              </a:solidFill>
              <a:latin typeface="Lato"/>
              <a:ea typeface="Lato"/>
              <a:cs typeface="Lato"/>
              <a:sym typeface="Lato"/>
            </a:endParaRPr>
          </a:p>
        </p:txBody>
      </p:sp>
      <p:cxnSp>
        <p:nvCxnSpPr>
          <p:cNvPr id="233" name="Google Shape;233;g28379ef6529_0_164">
            <a:extLst>
              <a:ext uri="{FF2B5EF4-FFF2-40B4-BE49-F238E27FC236}">
                <a16:creationId xmlns:a16="http://schemas.microsoft.com/office/drawing/2014/main" id="{D9ACC36A-BB24-EDFB-ECBE-B222CE95C6A1}"/>
              </a:ext>
            </a:extLst>
          </p:cNvPr>
          <p:cNvCxnSpPr/>
          <p:nvPr/>
        </p:nvCxnSpPr>
        <p:spPr>
          <a:xfrm>
            <a:off x="2173594" y="114570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4" name="Google Shape;234;g28379ef6529_0_164">
            <a:extLst>
              <a:ext uri="{FF2B5EF4-FFF2-40B4-BE49-F238E27FC236}">
                <a16:creationId xmlns:a16="http://schemas.microsoft.com/office/drawing/2014/main" id="{4FC3D99D-D1BB-FF41-45B5-CC7268F27C2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9ef6529_0_164" descr="A green bird with leaves&#10;&#10;Description automatically generated">
            <a:extLst>
              <a:ext uri="{FF2B5EF4-FFF2-40B4-BE49-F238E27FC236}">
                <a16:creationId xmlns:a16="http://schemas.microsoft.com/office/drawing/2014/main" id="{7F775EFF-6CC3-2C2B-0CFF-73F2C9FF8EC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6" name="Google Shape;236;g28379ef6529_0_164">
            <a:extLst>
              <a:ext uri="{FF2B5EF4-FFF2-40B4-BE49-F238E27FC236}">
                <a16:creationId xmlns:a16="http://schemas.microsoft.com/office/drawing/2014/main" id="{7C3BD78E-ADBB-85FA-4222-97F3B296450C}"/>
              </a:ext>
            </a:extLst>
          </p:cNvPr>
          <p:cNvSpPr txBox="1"/>
          <p:nvPr/>
        </p:nvSpPr>
        <p:spPr>
          <a:xfrm>
            <a:off x="2173594" y="1382306"/>
            <a:ext cx="9663254" cy="4093388"/>
          </a:xfrm>
          <a:prstGeom prst="rect">
            <a:avLst/>
          </a:prstGeom>
          <a:noFill/>
          <a:ln>
            <a:noFill/>
          </a:ln>
        </p:spPr>
        <p:txBody>
          <a:bodyPr spcFirstLastPara="1" wrap="square" lIns="91425" tIns="45700" rIns="91425" bIns="45700" anchor="t" anchorCtr="0">
            <a:spAutoFit/>
          </a:bodyPr>
          <a:lstStyle/>
          <a:p>
            <a:pPr marL="19050" lvl="0" algn="l" rtl="0">
              <a:spcBef>
                <a:spcPts val="1000"/>
              </a:spcBef>
              <a:spcAft>
                <a:spcPts val="0"/>
              </a:spcAft>
              <a:buClr>
                <a:schemeClr val="dk1"/>
              </a:buClr>
              <a:buSzPts val="3300"/>
            </a:pPr>
            <a:endParaRPr lang="en-US" sz="1800" dirty="0">
              <a:solidFill>
                <a:schemeClr val="dk1"/>
              </a:solidFill>
              <a:latin typeface="Lato"/>
              <a:ea typeface="Lato"/>
              <a:cs typeface="Lato"/>
              <a:sym typeface="Lato"/>
            </a:endParaRPr>
          </a:p>
          <a:p>
            <a:pPr marL="19050" lvl="0" algn="l" rtl="0">
              <a:spcBef>
                <a:spcPts val="1000"/>
              </a:spcBef>
              <a:spcAft>
                <a:spcPts val="0"/>
              </a:spcAft>
              <a:buClr>
                <a:schemeClr val="dk1"/>
              </a:buClr>
              <a:buSzPts val="3300"/>
            </a:pP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¿Por </a:t>
            </a:r>
            <a:r>
              <a:rPr lang="en-US" sz="32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qué</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2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juzgas</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 </a:t>
            </a:r>
            <a:r>
              <a:rPr lang="en-US" sz="32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tu</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2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hermano</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p>
          <a:p>
            <a:pPr marL="19050" lvl="0" algn="l" rtl="0">
              <a:spcBef>
                <a:spcPts val="1000"/>
              </a:spcBef>
              <a:spcAft>
                <a:spcPts val="0"/>
              </a:spcAft>
              <a:buClr>
                <a:schemeClr val="dk1"/>
              </a:buClr>
              <a:buSzPts val="3300"/>
            </a:pPr>
            <a:endPar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19050" lvl="0" algn="l" rtl="0">
              <a:spcBef>
                <a:spcPts val="1000"/>
              </a:spcBef>
              <a:spcAft>
                <a:spcPts val="0"/>
              </a:spcAft>
              <a:buClr>
                <a:schemeClr val="dk1"/>
              </a:buClr>
              <a:buSzPts val="3300"/>
            </a:pP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V.7-9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Vivimos</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y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morimos</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para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el</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Señor</a:t>
            </a:r>
            <a:endPar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19050" lvl="0" algn="l" rtl="0">
              <a:spcBef>
                <a:spcPts val="1000"/>
              </a:spcBef>
              <a:spcAft>
                <a:spcPts val="0"/>
              </a:spcAft>
              <a:buClr>
                <a:schemeClr val="dk1"/>
              </a:buClr>
              <a:buSzPts val="3300"/>
            </a:pPr>
            <a:endPar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19050" lvl="0" algn="l" rtl="0">
              <a:spcBef>
                <a:spcPts val="1000"/>
              </a:spcBef>
              <a:spcAft>
                <a:spcPts val="0"/>
              </a:spcAft>
              <a:buClr>
                <a:schemeClr val="dk1"/>
              </a:buClr>
              <a:buSzPts val="3300"/>
            </a:pP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V.10-12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Todos</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compareceremos</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ante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el</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tribunal de Cristo. </a:t>
            </a:r>
          </a:p>
        </p:txBody>
      </p:sp>
    </p:spTree>
    <p:extLst>
      <p:ext uri="{BB962C8B-B14F-4D97-AF65-F5344CB8AC3E}">
        <p14:creationId xmlns:p14="http://schemas.microsoft.com/office/powerpoint/2010/main" val="381754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EDF4BD77-EE37-FF64-413E-18ECC12BA6ED}"/>
            </a:ext>
          </a:extLst>
        </p:cNvPr>
        <p:cNvGrpSpPr/>
        <p:nvPr/>
      </p:nvGrpSpPr>
      <p:grpSpPr>
        <a:xfrm>
          <a:off x="0" y="0"/>
          <a:ext cx="0" cy="0"/>
          <a:chOff x="0" y="0"/>
          <a:chExt cx="0" cy="0"/>
        </a:xfrm>
      </p:grpSpPr>
      <p:sp>
        <p:nvSpPr>
          <p:cNvPr id="154" name="Google Shape;154;g2837a5cecc2_0_6">
            <a:extLst>
              <a:ext uri="{FF2B5EF4-FFF2-40B4-BE49-F238E27FC236}">
                <a16:creationId xmlns:a16="http://schemas.microsoft.com/office/drawing/2014/main" id="{CC531012-0922-1C0F-7840-BCFFD7126CEE}"/>
              </a:ext>
            </a:extLst>
          </p:cNvPr>
          <p:cNvSpPr txBox="1"/>
          <p:nvPr/>
        </p:nvSpPr>
        <p:spPr>
          <a:xfrm>
            <a:off x="1248300" y="3112580"/>
            <a:ext cx="9695400"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Somos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justificados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por</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fe</a:t>
            </a:r>
            <a:r>
              <a:rPr lang="en-US" sz="4000" dirty="0">
                <a:solidFill>
                  <a:schemeClr val="dk1"/>
                </a:solidFill>
                <a:latin typeface="Lato"/>
                <a:ea typeface="Lato"/>
                <a:cs typeface="Lato"/>
                <a:sym typeface="Lato"/>
              </a:rPr>
              <a:t>.</a:t>
            </a:r>
          </a:p>
          <a:p>
            <a:pPr marL="0" marR="0" lvl="0" indent="0" algn="ctr" rtl="0">
              <a:lnSpc>
                <a:spcPct val="100000"/>
              </a:lnSpc>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No </a:t>
            </a:r>
            <a:r>
              <a:rPr lang="en-US" sz="4000" dirty="0" err="1">
                <a:solidFill>
                  <a:schemeClr val="dk1"/>
                </a:solidFill>
                <a:latin typeface="Lato"/>
                <a:ea typeface="Lato"/>
                <a:cs typeface="Lato"/>
                <a:sym typeface="Lato"/>
              </a:rPr>
              <a:t>estamos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sujetos</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reglas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humanas</a:t>
            </a:r>
            <a:r>
              <a:rPr lang="en-US" sz="4000" dirty="0">
                <a:solidFill>
                  <a:schemeClr val="dk1"/>
                </a:solidFill>
                <a:latin typeface="Lato"/>
                <a:ea typeface="Lato"/>
                <a:cs typeface="Lato"/>
                <a:sym typeface="Lato"/>
              </a:rPr>
              <a:t> o </a:t>
            </a:r>
            <a:r>
              <a:rPr lang="en-US" sz="4000" dirty="0" err="1">
                <a:solidFill>
                  <a:schemeClr val="dk1"/>
                </a:solidFill>
                <a:latin typeface="Lato"/>
                <a:ea typeface="Lato"/>
                <a:cs typeface="Lato"/>
                <a:sym typeface="Lato"/>
              </a:rPr>
              <a:t>tradiciones</a:t>
            </a:r>
            <a:r>
              <a:rPr lang="en-US" sz="4000" dirty="0">
                <a:solidFill>
                  <a:schemeClr val="dk1"/>
                </a:solidFill>
                <a:latin typeface="Lato"/>
                <a:ea typeface="Lato"/>
                <a:cs typeface="Lato"/>
                <a:sym typeface="Lato"/>
              </a:rPr>
              <a:t>.  </a:t>
            </a:r>
          </a:p>
          <a:p>
            <a:pPr marL="0" marR="0" lvl="0" indent="0" algn="ctr" rtl="0">
              <a:lnSpc>
                <a:spcPct val="100000"/>
              </a:lnSpc>
              <a:spcBef>
                <a:spcPts val="0"/>
              </a:spcBef>
              <a:spcAft>
                <a:spcPts val="0"/>
              </a:spcAft>
              <a:buClr>
                <a:schemeClr val="dk1"/>
              </a:buClr>
              <a:buSzPts val="1100"/>
              <a:buFont typeface="Arial"/>
              <a:buNone/>
            </a:pPr>
            <a:endParaRPr lang="en-US" sz="4000" b="0" i="1" u="none" strike="noStrike" cap="none" dirty="0">
              <a:solidFill>
                <a:schemeClr val="dk1"/>
              </a:solidFill>
              <a:latin typeface="Lato"/>
              <a:ea typeface="Lato"/>
              <a:cs typeface="Lato"/>
              <a:sym typeface="Lato"/>
            </a:endParaRPr>
          </a:p>
        </p:txBody>
      </p:sp>
      <p:pic>
        <p:nvPicPr>
          <p:cNvPr id="155" name="Google Shape;155;g2837a5cecc2_0_6" descr="A green bird with leaves&#10;&#10;Description automatically generated">
            <a:extLst>
              <a:ext uri="{FF2B5EF4-FFF2-40B4-BE49-F238E27FC236}">
                <a16:creationId xmlns:a16="http://schemas.microsoft.com/office/drawing/2014/main" id="{55D86B53-237F-14C4-2FEF-4C0CE1E7A69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6" name="Google Shape;156;g2837a5cecc2_0_6">
            <a:extLst>
              <a:ext uri="{FF2B5EF4-FFF2-40B4-BE49-F238E27FC236}">
                <a16:creationId xmlns:a16="http://schemas.microsoft.com/office/drawing/2014/main" id="{AE764F9A-6F3C-01B1-C31A-7805921DDA26}"/>
              </a:ext>
            </a:extLst>
          </p:cNvPr>
          <p:cNvSpPr txBox="1"/>
          <p:nvPr/>
        </p:nvSpPr>
        <p:spPr>
          <a:xfrm>
            <a:off x="746850" y="1460358"/>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a:solidFill>
                  <a:srgbClr val="009444"/>
                </a:solidFill>
                <a:latin typeface="Lato Black"/>
                <a:ea typeface="Lato Black"/>
                <a:cs typeface="Lato Black"/>
                <a:sym typeface="Lato Black"/>
              </a:rPr>
              <a:t>La </a:t>
            </a:r>
            <a:r>
              <a:rPr lang="en-US" sz="8000" dirty="0" err="1">
                <a:solidFill>
                  <a:srgbClr val="009444"/>
                </a:solidFill>
                <a:latin typeface="Lato Black"/>
                <a:ea typeface="Lato Black"/>
                <a:cs typeface="Lato Black"/>
                <a:sym typeface="Lato Black"/>
              </a:rPr>
              <a:t>libertad</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cristiana</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18624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a:extLst>
            <a:ext uri="{FF2B5EF4-FFF2-40B4-BE49-F238E27FC236}">
              <a16:creationId xmlns:a16="http://schemas.microsoft.com/office/drawing/2014/main" id="{F52BB51A-BAAE-C37B-05B9-3E39F62E39BF}"/>
            </a:ext>
          </a:extLst>
        </p:cNvPr>
        <p:cNvGrpSpPr/>
        <p:nvPr/>
      </p:nvGrpSpPr>
      <p:grpSpPr>
        <a:xfrm>
          <a:off x="0" y="0"/>
          <a:ext cx="0" cy="0"/>
          <a:chOff x="0" y="0"/>
          <a:chExt cx="0" cy="0"/>
        </a:xfrm>
      </p:grpSpPr>
      <p:sp>
        <p:nvSpPr>
          <p:cNvPr id="232" name="Google Shape;232;g28379ef6529_0_164">
            <a:extLst>
              <a:ext uri="{FF2B5EF4-FFF2-40B4-BE49-F238E27FC236}">
                <a16:creationId xmlns:a16="http://schemas.microsoft.com/office/drawing/2014/main" id="{FBC7C349-6D57-E465-3083-5DBBA3A2D4E0}"/>
              </a:ext>
            </a:extLst>
          </p:cNvPr>
          <p:cNvSpPr txBox="1"/>
          <p:nvPr/>
        </p:nvSpPr>
        <p:spPr>
          <a:xfrm>
            <a:off x="2173594" y="228164"/>
            <a:ext cx="7797000"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Romanos 14: La Libertad Cristiana</a:t>
            </a:r>
            <a:endParaRPr sz="4860" b="0" i="0" u="none" strike="noStrike" cap="none" dirty="0">
              <a:solidFill>
                <a:srgbClr val="009444"/>
              </a:solidFill>
              <a:latin typeface="Lato"/>
              <a:ea typeface="Lato"/>
              <a:cs typeface="Lato"/>
              <a:sym typeface="Lato"/>
            </a:endParaRPr>
          </a:p>
        </p:txBody>
      </p:sp>
      <p:cxnSp>
        <p:nvCxnSpPr>
          <p:cNvPr id="233" name="Google Shape;233;g28379ef6529_0_164">
            <a:extLst>
              <a:ext uri="{FF2B5EF4-FFF2-40B4-BE49-F238E27FC236}">
                <a16:creationId xmlns:a16="http://schemas.microsoft.com/office/drawing/2014/main" id="{8FB20908-0BA6-974B-62A8-215291BE6F1C}"/>
              </a:ext>
            </a:extLst>
          </p:cNvPr>
          <p:cNvCxnSpPr/>
          <p:nvPr/>
        </p:nvCxnSpPr>
        <p:spPr>
          <a:xfrm>
            <a:off x="2173594" y="181625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4" name="Google Shape;234;g28379ef6529_0_164">
            <a:extLst>
              <a:ext uri="{FF2B5EF4-FFF2-40B4-BE49-F238E27FC236}">
                <a16:creationId xmlns:a16="http://schemas.microsoft.com/office/drawing/2014/main" id="{CAC22C8C-4472-7A6E-72AC-F6CE78C0726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9ef6529_0_164" descr="A green bird with leaves&#10;&#10;Description automatically generated">
            <a:extLst>
              <a:ext uri="{FF2B5EF4-FFF2-40B4-BE49-F238E27FC236}">
                <a16:creationId xmlns:a16="http://schemas.microsoft.com/office/drawing/2014/main" id="{BF0D5212-87CD-F32E-020F-08FD12E7947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6" name="Google Shape;236;g28379ef6529_0_164">
            <a:extLst>
              <a:ext uri="{FF2B5EF4-FFF2-40B4-BE49-F238E27FC236}">
                <a16:creationId xmlns:a16="http://schemas.microsoft.com/office/drawing/2014/main" id="{D516E121-5201-8745-E363-20B3BE144140}"/>
              </a:ext>
            </a:extLst>
          </p:cNvPr>
          <p:cNvSpPr txBox="1"/>
          <p:nvPr/>
        </p:nvSpPr>
        <p:spPr>
          <a:xfrm>
            <a:off x="2236269" y="2245066"/>
            <a:ext cx="9163251" cy="2318543"/>
          </a:xfrm>
          <a:prstGeom prst="rect">
            <a:avLst/>
          </a:prstGeom>
          <a:noFill/>
          <a:ln>
            <a:noFill/>
          </a:ln>
        </p:spPr>
        <p:txBody>
          <a:bodyPr spcFirstLastPara="1" wrap="square" lIns="91425" tIns="45700" rIns="91425" bIns="45700" anchor="t" anchorCtr="0">
            <a:spAutoFit/>
          </a:bodyPr>
          <a:lstStyle/>
          <a:p>
            <a:pPr marL="19050" lvl="0" algn="l" rtl="0">
              <a:spcBef>
                <a:spcPts val="1000"/>
              </a:spcBef>
              <a:spcAft>
                <a:spcPts val="0"/>
              </a:spcAft>
              <a:buClr>
                <a:schemeClr val="dk1"/>
              </a:buClr>
              <a:buSzPts val="3300"/>
            </a:pPr>
            <a:r>
              <a:rPr lang="es-ES" sz="32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V.13-14 Yo sé, y confío en el Señor Jesús, que nada es impuro en sí mismo; pero si alguien piensa que algo es impuro, lo es para él. </a:t>
            </a:r>
            <a:endParaRPr lang="en-US" sz="3200" kern="100" dirty="0">
              <a:effectLst/>
              <a:latin typeface="Lato" panose="020F0502020204030203" pitchFamily="34" charset="0"/>
              <a:ea typeface="Lato" panose="020F0502020204030203" pitchFamily="34" charset="0"/>
              <a:cs typeface="Lato" panose="020F0502020204030203" pitchFamily="34" charset="0"/>
            </a:endParaRPr>
          </a:p>
          <a:p>
            <a:pPr marL="19050" lvl="0" algn="l" rtl="0">
              <a:spcBef>
                <a:spcPts val="1000"/>
              </a:spcBef>
              <a:spcAft>
                <a:spcPts val="0"/>
              </a:spcAft>
              <a:buClr>
                <a:schemeClr val="dk1"/>
              </a:buClr>
              <a:buSzPts val="3300"/>
            </a:pPr>
            <a:endPar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2013812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a:extLst>
            <a:ext uri="{FF2B5EF4-FFF2-40B4-BE49-F238E27FC236}">
              <a16:creationId xmlns:a16="http://schemas.microsoft.com/office/drawing/2014/main" id="{D2AAC8CC-4AC0-01CE-E498-819978AEBB21}"/>
            </a:ext>
          </a:extLst>
        </p:cNvPr>
        <p:cNvGrpSpPr/>
        <p:nvPr/>
      </p:nvGrpSpPr>
      <p:grpSpPr>
        <a:xfrm>
          <a:off x="0" y="0"/>
          <a:ext cx="0" cy="0"/>
          <a:chOff x="0" y="0"/>
          <a:chExt cx="0" cy="0"/>
        </a:xfrm>
      </p:grpSpPr>
      <p:sp>
        <p:nvSpPr>
          <p:cNvPr id="232" name="Google Shape;232;g28379ef6529_0_164">
            <a:extLst>
              <a:ext uri="{FF2B5EF4-FFF2-40B4-BE49-F238E27FC236}">
                <a16:creationId xmlns:a16="http://schemas.microsoft.com/office/drawing/2014/main" id="{F587F9E8-9978-6283-7F50-790FAA7A0F77}"/>
              </a:ext>
            </a:extLst>
          </p:cNvPr>
          <p:cNvSpPr txBox="1"/>
          <p:nvPr/>
        </p:nvSpPr>
        <p:spPr>
          <a:xfrm>
            <a:off x="2173594" y="228164"/>
            <a:ext cx="77970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Romanos 14: ¿Que </a:t>
            </a:r>
            <a:r>
              <a:rPr lang="en-US" sz="4000" dirty="0" err="1">
                <a:solidFill>
                  <a:srgbClr val="009444"/>
                </a:solidFill>
                <a:latin typeface="Lato"/>
                <a:ea typeface="Lato"/>
                <a:cs typeface="Lato"/>
                <a:sym typeface="Lato"/>
              </a:rPr>
              <a:t>hacemos</a:t>
            </a:r>
            <a:r>
              <a:rPr lang="en-US" sz="4000" dirty="0">
                <a:solidFill>
                  <a:srgbClr val="009444"/>
                </a:solidFill>
                <a:latin typeface="Lato"/>
                <a:ea typeface="Lato"/>
                <a:cs typeface="Lato"/>
                <a:sym typeface="Lato"/>
              </a:rPr>
              <a:t> con </a:t>
            </a:r>
            <a:r>
              <a:rPr lang="en-US" sz="4000" dirty="0" err="1">
                <a:solidFill>
                  <a:srgbClr val="009444"/>
                </a:solidFill>
                <a:latin typeface="Lato"/>
                <a:ea typeface="Lato"/>
                <a:cs typeface="Lato"/>
                <a:sym typeface="Lato"/>
              </a:rPr>
              <a:t>nuestra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libertad</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cristiana</a:t>
            </a:r>
            <a:r>
              <a:rPr lang="en-US" sz="4000" dirty="0">
                <a:solidFill>
                  <a:srgbClr val="009444"/>
                </a:solidFill>
                <a:latin typeface="Lato"/>
                <a:ea typeface="Lato"/>
                <a:cs typeface="Lato"/>
                <a:sym typeface="Lato"/>
              </a:rPr>
              <a:t>?</a:t>
            </a:r>
            <a:endParaRPr sz="4000" b="0" i="0" u="none" strike="noStrike" cap="none" dirty="0">
              <a:solidFill>
                <a:srgbClr val="009444"/>
              </a:solidFill>
              <a:latin typeface="Lato"/>
              <a:ea typeface="Lato"/>
              <a:cs typeface="Lato"/>
              <a:sym typeface="Lato"/>
            </a:endParaRPr>
          </a:p>
        </p:txBody>
      </p:sp>
      <p:cxnSp>
        <p:nvCxnSpPr>
          <p:cNvPr id="233" name="Google Shape;233;g28379ef6529_0_164">
            <a:extLst>
              <a:ext uri="{FF2B5EF4-FFF2-40B4-BE49-F238E27FC236}">
                <a16:creationId xmlns:a16="http://schemas.microsoft.com/office/drawing/2014/main" id="{7FA5312D-7186-AAAF-8813-6B3670157680}"/>
              </a:ext>
            </a:extLst>
          </p:cNvPr>
          <p:cNvCxnSpPr/>
          <p:nvPr/>
        </p:nvCxnSpPr>
        <p:spPr>
          <a:xfrm>
            <a:off x="2173594" y="193817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4" name="Google Shape;234;g28379ef6529_0_164">
            <a:extLst>
              <a:ext uri="{FF2B5EF4-FFF2-40B4-BE49-F238E27FC236}">
                <a16:creationId xmlns:a16="http://schemas.microsoft.com/office/drawing/2014/main" id="{0D37840B-EE9D-C183-CD76-5578EA550AE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9ef6529_0_164" descr="A green bird with leaves&#10;&#10;Description automatically generated">
            <a:extLst>
              <a:ext uri="{FF2B5EF4-FFF2-40B4-BE49-F238E27FC236}">
                <a16:creationId xmlns:a16="http://schemas.microsoft.com/office/drawing/2014/main" id="{6DD861D7-0813-0829-C383-AE3942160A6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6" name="Google Shape;236;g28379ef6529_0_164">
            <a:extLst>
              <a:ext uri="{FF2B5EF4-FFF2-40B4-BE49-F238E27FC236}">
                <a16:creationId xmlns:a16="http://schemas.microsoft.com/office/drawing/2014/main" id="{8087C34B-ECFC-D27C-8708-DEA14B211CC2}"/>
              </a:ext>
            </a:extLst>
          </p:cNvPr>
          <p:cNvSpPr txBox="1"/>
          <p:nvPr/>
        </p:nvSpPr>
        <p:spPr>
          <a:xfrm>
            <a:off x="2173594" y="2324780"/>
            <a:ext cx="9163251" cy="2810986"/>
          </a:xfrm>
          <a:prstGeom prst="rect">
            <a:avLst/>
          </a:prstGeom>
          <a:noFill/>
          <a:ln>
            <a:noFill/>
          </a:ln>
        </p:spPr>
        <p:txBody>
          <a:bodyPr spcFirstLastPara="1" wrap="square" lIns="91425" tIns="45700" rIns="91425" bIns="45700" anchor="t" anchorCtr="0">
            <a:spAutoFit/>
          </a:bodyPr>
          <a:lstStyle/>
          <a:p>
            <a:pPr marL="19050">
              <a:spcBef>
                <a:spcPts val="1000"/>
              </a:spcBef>
              <a:buClr>
                <a:schemeClr val="dk1"/>
              </a:buClr>
              <a:buSzPts val="3300"/>
            </a:pPr>
            <a:r>
              <a:rPr lang="es-ES" sz="32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V. 15 Pero si tu hermano se siente agraviado por causa de lo que comes, entonces tu conducta ya no refleja el amor. No hagas que por causa de tu comida ser pierda aquel por quien Cristo murió. </a:t>
            </a:r>
            <a:endParaRPr lang="en-US" sz="3200" kern="100" dirty="0">
              <a:effectLst/>
              <a:latin typeface="Lato" panose="020F0502020204030203" pitchFamily="34" charset="0"/>
              <a:ea typeface="Lato" panose="020F0502020204030203" pitchFamily="34" charset="0"/>
              <a:cs typeface="Lato" panose="020F0502020204030203" pitchFamily="34" charset="0"/>
            </a:endParaRPr>
          </a:p>
          <a:p>
            <a:pPr marL="19050" lvl="0" algn="l" rtl="0">
              <a:spcBef>
                <a:spcPts val="1000"/>
              </a:spcBef>
              <a:spcAft>
                <a:spcPts val="0"/>
              </a:spcAft>
              <a:buClr>
                <a:schemeClr val="dk1"/>
              </a:buClr>
              <a:buSzPts val="3300"/>
            </a:pPr>
            <a:endPar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266547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a:extLst>
            <a:ext uri="{FF2B5EF4-FFF2-40B4-BE49-F238E27FC236}">
              <a16:creationId xmlns:a16="http://schemas.microsoft.com/office/drawing/2014/main" id="{CC2044C5-EE9C-107C-A563-A772CB38375D}"/>
            </a:ext>
          </a:extLst>
        </p:cNvPr>
        <p:cNvGrpSpPr/>
        <p:nvPr/>
      </p:nvGrpSpPr>
      <p:grpSpPr>
        <a:xfrm>
          <a:off x="0" y="0"/>
          <a:ext cx="0" cy="0"/>
          <a:chOff x="0" y="0"/>
          <a:chExt cx="0" cy="0"/>
        </a:xfrm>
      </p:grpSpPr>
      <p:sp>
        <p:nvSpPr>
          <p:cNvPr id="232" name="Google Shape;232;g28379ef6529_0_164">
            <a:extLst>
              <a:ext uri="{FF2B5EF4-FFF2-40B4-BE49-F238E27FC236}">
                <a16:creationId xmlns:a16="http://schemas.microsoft.com/office/drawing/2014/main" id="{CEB5F987-7419-C6E0-3A80-72B491385453}"/>
              </a:ext>
            </a:extLst>
          </p:cNvPr>
          <p:cNvSpPr txBox="1"/>
          <p:nvPr/>
        </p:nvSpPr>
        <p:spPr>
          <a:xfrm>
            <a:off x="2173594" y="228164"/>
            <a:ext cx="77970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Romanos 14: ¿Que </a:t>
            </a:r>
            <a:r>
              <a:rPr lang="en-US" sz="4000" dirty="0" err="1">
                <a:solidFill>
                  <a:srgbClr val="009444"/>
                </a:solidFill>
                <a:latin typeface="Lato"/>
                <a:ea typeface="Lato"/>
                <a:cs typeface="Lato"/>
                <a:sym typeface="Lato"/>
              </a:rPr>
              <a:t>hacemos</a:t>
            </a:r>
            <a:r>
              <a:rPr lang="en-US" sz="4000" dirty="0">
                <a:solidFill>
                  <a:srgbClr val="009444"/>
                </a:solidFill>
                <a:latin typeface="Lato"/>
                <a:ea typeface="Lato"/>
                <a:cs typeface="Lato"/>
                <a:sym typeface="Lato"/>
              </a:rPr>
              <a:t> con </a:t>
            </a:r>
            <a:r>
              <a:rPr lang="en-US" sz="4000" dirty="0" err="1">
                <a:solidFill>
                  <a:srgbClr val="009444"/>
                </a:solidFill>
                <a:latin typeface="Lato"/>
                <a:ea typeface="Lato"/>
                <a:cs typeface="Lato"/>
                <a:sym typeface="Lato"/>
              </a:rPr>
              <a:t>nuestra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libertad</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cristiana</a:t>
            </a:r>
            <a:r>
              <a:rPr lang="en-US" sz="4000" dirty="0">
                <a:solidFill>
                  <a:srgbClr val="009444"/>
                </a:solidFill>
                <a:latin typeface="Lato"/>
                <a:ea typeface="Lato"/>
                <a:cs typeface="Lato"/>
                <a:sym typeface="Lato"/>
              </a:rPr>
              <a:t>?</a:t>
            </a:r>
            <a:endParaRPr sz="4000" b="0" i="0" u="none" strike="noStrike" cap="none" dirty="0">
              <a:solidFill>
                <a:srgbClr val="009444"/>
              </a:solidFill>
              <a:latin typeface="Lato"/>
              <a:ea typeface="Lato"/>
              <a:cs typeface="Lato"/>
              <a:sym typeface="Lato"/>
            </a:endParaRPr>
          </a:p>
        </p:txBody>
      </p:sp>
      <p:cxnSp>
        <p:nvCxnSpPr>
          <p:cNvPr id="233" name="Google Shape;233;g28379ef6529_0_164">
            <a:extLst>
              <a:ext uri="{FF2B5EF4-FFF2-40B4-BE49-F238E27FC236}">
                <a16:creationId xmlns:a16="http://schemas.microsoft.com/office/drawing/2014/main" id="{10E590A5-CD3E-8930-65A5-78F715127AFD}"/>
              </a:ext>
            </a:extLst>
          </p:cNvPr>
          <p:cNvCxnSpPr/>
          <p:nvPr/>
        </p:nvCxnSpPr>
        <p:spPr>
          <a:xfrm>
            <a:off x="2173594" y="193817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4" name="Google Shape;234;g28379ef6529_0_164">
            <a:extLst>
              <a:ext uri="{FF2B5EF4-FFF2-40B4-BE49-F238E27FC236}">
                <a16:creationId xmlns:a16="http://schemas.microsoft.com/office/drawing/2014/main" id="{B720E05B-0898-E202-2D6E-E13BACAB56E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9ef6529_0_164" descr="A green bird with leaves&#10;&#10;Description automatically generated">
            <a:extLst>
              <a:ext uri="{FF2B5EF4-FFF2-40B4-BE49-F238E27FC236}">
                <a16:creationId xmlns:a16="http://schemas.microsoft.com/office/drawing/2014/main" id="{E0F5BD49-FB48-3E0C-F695-9455C8EA96E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6" name="Google Shape;236;g28379ef6529_0_164">
            <a:extLst>
              <a:ext uri="{FF2B5EF4-FFF2-40B4-BE49-F238E27FC236}">
                <a16:creationId xmlns:a16="http://schemas.microsoft.com/office/drawing/2014/main" id="{409C2B6B-5FA5-00FD-72AD-A43625000002}"/>
              </a:ext>
            </a:extLst>
          </p:cNvPr>
          <p:cNvSpPr txBox="1"/>
          <p:nvPr/>
        </p:nvSpPr>
        <p:spPr>
          <a:xfrm>
            <a:off x="2173594" y="2324780"/>
            <a:ext cx="9163251" cy="3175188"/>
          </a:xfrm>
          <a:prstGeom prst="rect">
            <a:avLst/>
          </a:prstGeom>
          <a:noFill/>
          <a:ln>
            <a:noFill/>
          </a:ln>
        </p:spPr>
        <p:txBody>
          <a:bodyPr spcFirstLastPara="1" wrap="square" lIns="91425" tIns="45700" rIns="91425" bIns="45700" anchor="t" anchorCtr="0">
            <a:spAutoFit/>
          </a:bodyPr>
          <a:lstStyle/>
          <a:p>
            <a:pPr marL="19050">
              <a:spcBef>
                <a:spcPts val="1000"/>
              </a:spcBef>
              <a:buClr>
                <a:schemeClr val="dk1"/>
              </a:buClr>
              <a:buSzPts val="3300"/>
            </a:pPr>
            <a:r>
              <a:rPr lang="es-ES" sz="32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V.16 -18 No permitan que se hable mal del bien que ustedes hacen, porque el reino de Dios no es cuestión de comida ni de bebida, sino de justicia, paz y gozo en el Espíritu Santo. El que de esta manera sirve a Cristo, agrada a Dios, y es aprobado por los hombres. </a:t>
            </a:r>
            <a:endParaRPr lang="en-US" sz="3200" kern="1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0205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a:extLst>
            <a:ext uri="{FF2B5EF4-FFF2-40B4-BE49-F238E27FC236}">
              <a16:creationId xmlns:a16="http://schemas.microsoft.com/office/drawing/2014/main" id="{2D1600DA-796B-26E5-226B-F4B6C5FD42AD}"/>
            </a:ext>
          </a:extLst>
        </p:cNvPr>
        <p:cNvGrpSpPr/>
        <p:nvPr/>
      </p:nvGrpSpPr>
      <p:grpSpPr>
        <a:xfrm>
          <a:off x="0" y="0"/>
          <a:ext cx="0" cy="0"/>
          <a:chOff x="0" y="0"/>
          <a:chExt cx="0" cy="0"/>
        </a:xfrm>
      </p:grpSpPr>
      <p:sp>
        <p:nvSpPr>
          <p:cNvPr id="232" name="Google Shape;232;g28379ef6529_0_164">
            <a:extLst>
              <a:ext uri="{FF2B5EF4-FFF2-40B4-BE49-F238E27FC236}">
                <a16:creationId xmlns:a16="http://schemas.microsoft.com/office/drawing/2014/main" id="{A7F061AA-579C-F217-B46C-38DB190E3A92}"/>
              </a:ext>
            </a:extLst>
          </p:cNvPr>
          <p:cNvSpPr txBox="1"/>
          <p:nvPr/>
        </p:nvSpPr>
        <p:spPr>
          <a:xfrm>
            <a:off x="2173594" y="228164"/>
            <a:ext cx="77970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Romanos 14: ¿Que </a:t>
            </a:r>
            <a:r>
              <a:rPr lang="en-US" sz="4000" dirty="0" err="1">
                <a:solidFill>
                  <a:srgbClr val="009444"/>
                </a:solidFill>
                <a:latin typeface="Lato"/>
                <a:ea typeface="Lato"/>
                <a:cs typeface="Lato"/>
                <a:sym typeface="Lato"/>
              </a:rPr>
              <a:t>hacemos</a:t>
            </a:r>
            <a:r>
              <a:rPr lang="en-US" sz="4000" dirty="0">
                <a:solidFill>
                  <a:srgbClr val="009444"/>
                </a:solidFill>
                <a:latin typeface="Lato"/>
                <a:ea typeface="Lato"/>
                <a:cs typeface="Lato"/>
                <a:sym typeface="Lato"/>
              </a:rPr>
              <a:t> con </a:t>
            </a:r>
            <a:r>
              <a:rPr lang="en-US" sz="4000" dirty="0" err="1">
                <a:solidFill>
                  <a:srgbClr val="009444"/>
                </a:solidFill>
                <a:latin typeface="Lato"/>
                <a:ea typeface="Lato"/>
                <a:cs typeface="Lato"/>
                <a:sym typeface="Lato"/>
              </a:rPr>
              <a:t>nuestra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libertad</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cristiana</a:t>
            </a:r>
            <a:r>
              <a:rPr lang="en-US" sz="4000" dirty="0">
                <a:solidFill>
                  <a:srgbClr val="009444"/>
                </a:solidFill>
                <a:latin typeface="Lato"/>
                <a:ea typeface="Lato"/>
                <a:cs typeface="Lato"/>
                <a:sym typeface="Lato"/>
              </a:rPr>
              <a:t>?</a:t>
            </a:r>
            <a:endParaRPr sz="4000" b="0" i="0" u="none" strike="noStrike" cap="none" dirty="0">
              <a:solidFill>
                <a:srgbClr val="009444"/>
              </a:solidFill>
              <a:latin typeface="Lato"/>
              <a:ea typeface="Lato"/>
              <a:cs typeface="Lato"/>
              <a:sym typeface="Lato"/>
            </a:endParaRPr>
          </a:p>
        </p:txBody>
      </p:sp>
      <p:sp>
        <p:nvSpPr>
          <p:cNvPr id="234" name="Google Shape;234;g28379ef6529_0_164">
            <a:extLst>
              <a:ext uri="{FF2B5EF4-FFF2-40B4-BE49-F238E27FC236}">
                <a16:creationId xmlns:a16="http://schemas.microsoft.com/office/drawing/2014/main" id="{0E47027F-9FB6-43B1-B887-56D2D158FFF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9ef6529_0_164" descr="A green bird with leaves&#10;&#10;Description automatically generated">
            <a:extLst>
              <a:ext uri="{FF2B5EF4-FFF2-40B4-BE49-F238E27FC236}">
                <a16:creationId xmlns:a16="http://schemas.microsoft.com/office/drawing/2014/main" id="{5F17C123-6817-5022-5D1A-3A4616FCBEE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6" name="Google Shape;236;g28379ef6529_0_164">
            <a:extLst>
              <a:ext uri="{FF2B5EF4-FFF2-40B4-BE49-F238E27FC236}">
                <a16:creationId xmlns:a16="http://schemas.microsoft.com/office/drawing/2014/main" id="{106A630D-1BC7-2ED4-AAA1-27A88B09CBE6}"/>
              </a:ext>
            </a:extLst>
          </p:cNvPr>
          <p:cNvSpPr txBox="1"/>
          <p:nvPr/>
        </p:nvSpPr>
        <p:spPr>
          <a:xfrm>
            <a:off x="2036755" y="1551563"/>
            <a:ext cx="9163251" cy="5580975"/>
          </a:xfrm>
          <a:prstGeom prst="rect">
            <a:avLst/>
          </a:prstGeom>
          <a:noFill/>
          <a:ln>
            <a:noFill/>
          </a:ln>
        </p:spPr>
        <p:txBody>
          <a:bodyPr spcFirstLastPara="1" wrap="square" lIns="91425" tIns="45700" rIns="91425" bIns="45700" anchor="t" anchorCtr="0">
            <a:spAutoFit/>
          </a:bodyPr>
          <a:lstStyle/>
          <a:p>
            <a:pPr marL="19050">
              <a:spcBef>
                <a:spcPts val="1000"/>
              </a:spcBef>
              <a:buClr>
                <a:schemeClr val="dk1"/>
              </a:buClr>
              <a:buSzPts val="3300"/>
            </a:pPr>
            <a:r>
              <a:rPr lang="es-ES" sz="28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V.19- 23 Sigamos lo que contribuye la paz y la mutua edificación. No destruyes la obra de Dios por causa de la comida.</a:t>
            </a:r>
            <a:r>
              <a:rPr lang="es-ES" sz="2800" kern="100" dirty="0">
                <a:effectLst/>
                <a:latin typeface="Lato" panose="020F0502020204030203" pitchFamily="34" charset="0"/>
                <a:ea typeface="Lato" panose="020F0502020204030203" pitchFamily="34" charset="0"/>
                <a:cs typeface="Lato" panose="020F0502020204030203" pitchFamily="34" charset="0"/>
              </a:rPr>
              <a:t> Todas las cosas son limpias; lo malo es hacer tropezar a otros por lo que comemos. Lo mejor es no comer carne, ni beber vino, ni hacer nada que haga que tu hermano tropiece, o se ofenda, o se debilite.  ¿Tú tienes fe? Tenla para contigo delante de Dios. Dichoso aquel, a quien su consciencia no lo acusa por lo que hace. </a:t>
            </a:r>
            <a:r>
              <a:rPr lang="es-ES" sz="28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Pero el que duda acerca de lo que come, ya se ha condenado, porque no lo hace por convicción; y todo lo que no se hace por convicción es pecado. </a:t>
            </a:r>
            <a:endParaRPr lang="en-US" sz="2800" kern="100" dirty="0">
              <a:effectLst/>
              <a:latin typeface="Lato" panose="020F0502020204030203" pitchFamily="34" charset="0"/>
              <a:ea typeface="Lato" panose="020F0502020204030203" pitchFamily="34" charset="0"/>
              <a:cs typeface="Lato" panose="020F0502020204030203" pitchFamily="34" charset="0"/>
            </a:endParaRPr>
          </a:p>
          <a:p>
            <a:pPr marL="19050">
              <a:spcBef>
                <a:spcPts val="1000"/>
              </a:spcBef>
              <a:buClr>
                <a:schemeClr val="dk1"/>
              </a:buClr>
              <a:buSzPts val="3300"/>
            </a:pPr>
            <a:endParaRPr lang="en-US" sz="3200" kern="1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70399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g2837a5cecc2_1_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7" name="Google Shape;307;g2837a5cecc2_1_2"/>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308" name="Google Shape;308;g2837a5cecc2_1_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09" name="Google Shape;309;g2837a5cecc2_1_2"/>
          <p:cNvSpPr txBox="1"/>
          <p:nvPr/>
        </p:nvSpPr>
        <p:spPr>
          <a:xfrm>
            <a:off x="3378838" y="24592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papel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conciencia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cristiana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tomamos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decisión</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g2837a5cecc2_0_20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2" name="Google Shape;292;g2837a5cecc2_0_20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93" name="Google Shape;293;g2837a5cecc2_0_203"/>
          <p:cNvPicPr preferRelativeResize="0"/>
          <p:nvPr/>
        </p:nvPicPr>
        <p:blipFill>
          <a:blip r:embed="rId4">
            <a:alphaModFix/>
          </a:blip>
          <a:stretch>
            <a:fillRect/>
          </a:stretch>
        </p:blipFill>
        <p:spPr>
          <a:xfrm>
            <a:off x="835299" y="576912"/>
            <a:ext cx="8551990" cy="57041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g2f6bcc46dec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9" name="Google Shape;299;g2f6bcc46dec_0_196"/>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00" name="Google Shape;300;g2f6bcc46dec_0_19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01" name="Google Shape;301;g2f6bcc46dec_0_196"/>
          <p:cNvSpPr txBox="1"/>
          <p:nvPr/>
        </p:nvSpPr>
        <p:spPr>
          <a:xfrm>
            <a:off x="3287399" y="2266950"/>
            <a:ext cx="7706400" cy="232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Todo me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permitido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pero</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todo</a:t>
            </a:r>
            <a:r>
              <a:rPr lang="en-US" sz="3300" dirty="0">
                <a:solidFill>
                  <a:schemeClr val="dk1"/>
                </a:solidFill>
                <a:latin typeface="Lato"/>
                <a:ea typeface="Lato"/>
                <a:cs typeface="Lato"/>
                <a:sym typeface="Lato"/>
              </a:rPr>
              <a:t> me </a:t>
            </a:r>
            <a:r>
              <a:rPr lang="en-US" sz="3300" dirty="0" err="1">
                <a:solidFill>
                  <a:schemeClr val="dk1"/>
                </a:solidFill>
                <a:latin typeface="Lato"/>
                <a:ea typeface="Lato"/>
                <a:cs typeface="Lato"/>
                <a:sym typeface="Lato"/>
              </a:rPr>
              <a:t>conviene</a:t>
            </a:r>
            <a:r>
              <a:rPr lang="en-US" sz="3300" dirty="0">
                <a:solidFill>
                  <a:schemeClr val="dk1"/>
                </a:solidFill>
                <a:latin typeface="Lato"/>
                <a:ea typeface="Lato"/>
                <a:cs typeface="Lato"/>
                <a:sym typeface="Lato"/>
              </a:rPr>
              <a:t>. Todo me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permitido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pero</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permitiré</a:t>
            </a:r>
            <a:r>
              <a:rPr lang="en-US" sz="3300" dirty="0">
                <a:solidFill>
                  <a:schemeClr val="dk1"/>
                </a:solidFill>
                <a:latin typeface="Lato"/>
                <a:ea typeface="Lato"/>
                <a:cs typeface="Lato"/>
                <a:sym typeface="Lato"/>
              </a:rPr>
              <a:t> que nada me domine. </a:t>
            </a:r>
            <a:endParaRPr sz="33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19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700" i="1" dirty="0">
                <a:solidFill>
                  <a:schemeClr val="dk1"/>
                </a:solidFill>
                <a:latin typeface="Lato"/>
                <a:ea typeface="Lato"/>
                <a:cs typeface="Lato"/>
                <a:sym typeface="Lato"/>
              </a:rPr>
              <a:t>1 </a:t>
            </a:r>
            <a:r>
              <a:rPr lang="en-US" sz="2700" i="1" dirty="0" err="1">
                <a:solidFill>
                  <a:schemeClr val="dk1"/>
                </a:solidFill>
                <a:latin typeface="Lato"/>
                <a:ea typeface="Lato"/>
                <a:cs typeface="Lato"/>
                <a:sym typeface="Lato"/>
              </a:rPr>
              <a:t>Corintios</a:t>
            </a:r>
            <a:r>
              <a:rPr lang="en-US" sz="2700" i="1" dirty="0">
                <a:solidFill>
                  <a:schemeClr val="dk1"/>
                </a:solidFill>
                <a:latin typeface="Lato"/>
                <a:ea typeface="Lato"/>
                <a:cs typeface="Lato"/>
                <a:sym typeface="Lato"/>
              </a:rPr>
              <a:t> 6:12 </a:t>
            </a:r>
            <a:endParaRPr sz="3300" b="0" i="1" u="none" strike="noStrike" cap="none" dirty="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Explicar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peligro</a:t>
              </a:r>
              <a:r>
                <a:rPr lang="en-US" sz="2800" b="0" i="0" u="none" strike="noStrike" cap="none" dirty="0">
                  <a:solidFill>
                    <a:schemeClr val="lt1"/>
                  </a:solidFill>
                  <a:latin typeface="Lato"/>
                  <a:ea typeface="Lato"/>
                  <a:cs typeface="Lato"/>
                  <a:sym typeface="Lato"/>
                </a:rPr>
                <a:t> de </a:t>
              </a:r>
              <a:r>
                <a:rPr lang="en-US" sz="2800" b="0" i="0" u="none" strike="noStrike" cap="none" dirty="0" err="1">
                  <a:solidFill>
                    <a:schemeClr val="lt1"/>
                  </a:solidFill>
                  <a:latin typeface="Lato"/>
                  <a:ea typeface="Lato"/>
                  <a:cs typeface="Lato"/>
                  <a:sym typeface="Lato"/>
                </a:rPr>
                <a:t>añadir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leyes</a:t>
              </a:r>
              <a:r>
                <a:rPr lang="en-US" sz="2800" dirty="0" err="1">
                  <a:solidFill>
                    <a:schemeClr val="lt1"/>
                  </a:solidFill>
                  <a:latin typeface="Lato"/>
                  <a:ea typeface="Lato"/>
                  <a:cs typeface="Lato"/>
                  <a:sym typeface="Lato"/>
                </a:rPr>
                <a:t>o</a:t>
              </a:r>
              <a:r>
                <a:rPr lang="en-US" sz="2800"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reglas</a:t>
              </a:r>
              <a:r>
                <a:rPr lang="en-US" sz="2800" b="0" i="0" u="none" strike="noStrike" cap="none" dirty="0">
                  <a:solidFill>
                    <a:schemeClr val="lt1"/>
                  </a:solidFill>
                  <a:latin typeface="Lato"/>
                  <a:ea typeface="Lato"/>
                  <a:cs typeface="Lato"/>
                  <a:sym typeface="Lato"/>
                </a:rPr>
                <a:t> que la Biblia no </a:t>
              </a:r>
              <a:r>
                <a:rPr lang="en-US" sz="2800" dirty="0" err="1">
                  <a:solidFill>
                    <a:schemeClr val="lt1"/>
                  </a:solidFill>
                  <a:latin typeface="Lato"/>
                  <a:ea typeface="Lato"/>
                  <a:cs typeface="Lato"/>
                  <a:sym typeface="Lato"/>
                </a:rPr>
                <a:t>establece</a:t>
              </a:r>
              <a:r>
                <a:rPr lang="en-US" sz="2800" dirty="0">
                  <a:solidFill>
                    <a:schemeClr val="lt1"/>
                  </a:solidFill>
                  <a:latin typeface="Lato"/>
                  <a:ea typeface="Lato"/>
                  <a:cs typeface="Lato"/>
                  <a:sym typeface="Lato"/>
                </a:rPr>
                <a:t>.</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Describir</a:t>
              </a:r>
              <a:r>
                <a:rPr lang="en-US" sz="2800" b="0" i="0" u="none" strike="noStrike" cap="none" dirty="0">
                  <a:solidFill>
                    <a:schemeClr val="lt1"/>
                  </a:solidFill>
                  <a:latin typeface="Lato"/>
                  <a:ea typeface="Lato"/>
                  <a:cs typeface="Lato"/>
                  <a:sym typeface="Lato"/>
                </a:rPr>
                <a:t> la </a:t>
              </a:r>
              <a:r>
                <a:rPr lang="en-US" sz="2800" b="0" i="0" u="none" strike="noStrike" cap="none" dirty="0" err="1">
                  <a:solidFill>
                    <a:schemeClr val="lt1"/>
                  </a:solidFill>
                  <a:latin typeface="Lato"/>
                  <a:ea typeface="Lato"/>
                  <a:cs typeface="Lato"/>
                  <a:sym typeface="Lato"/>
                </a:rPr>
                <a:t>libertad</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cristiana</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usando</a:t>
              </a:r>
              <a:r>
                <a:rPr lang="en-US" sz="2800" b="0" i="0" u="none" strike="noStrike" cap="none" dirty="0">
                  <a:solidFill>
                    <a:schemeClr val="lt1"/>
                  </a:solidFill>
                  <a:latin typeface="Lato"/>
                  <a:ea typeface="Lato"/>
                  <a:cs typeface="Lato"/>
                  <a:sym typeface="Lato"/>
                </a:rPr>
                <a:t> Romanos 14</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Reconocer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leyes</a:t>
              </a:r>
              <a:r>
                <a:rPr lang="en-US" sz="2800" dirty="0">
                  <a:solidFill>
                    <a:schemeClr val="tx1"/>
                  </a:solidFill>
                  <a:latin typeface="Lato"/>
                  <a:ea typeface="Lato"/>
                  <a:cs typeface="Lato"/>
                  <a:sym typeface="Lato"/>
                </a:rPr>
                <a:t> extra-</a:t>
              </a:r>
              <a:r>
                <a:rPr lang="en-US" sz="2800" dirty="0" err="1">
                  <a:solidFill>
                    <a:schemeClr val="tx1"/>
                  </a:solidFill>
                  <a:latin typeface="Lato"/>
                  <a:ea typeface="Lato"/>
                  <a:cs typeface="Lato"/>
                  <a:sym typeface="Lato"/>
                </a:rPr>
                <a:t>bíblicas</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tener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cuidado</a:t>
              </a:r>
              <a:r>
                <a:rPr lang="en-US" sz="2800" dirty="0">
                  <a:solidFill>
                    <a:schemeClr val="tx1"/>
                  </a:solidFill>
                  <a:latin typeface="Lato"/>
                  <a:ea typeface="Lato"/>
                  <a:cs typeface="Lato"/>
                  <a:sym typeface="Lato"/>
                </a:rPr>
                <a:t> de no </a:t>
              </a:r>
              <a:r>
                <a:rPr lang="en-US" sz="2800" dirty="0" err="1">
                  <a:solidFill>
                    <a:schemeClr val="tx1"/>
                  </a:solidFill>
                  <a:latin typeface="Lato"/>
                  <a:ea typeface="Lato"/>
                  <a:cs typeface="Lato"/>
                  <a:sym typeface="Lato"/>
                </a:rPr>
                <a:t>exigir</a:t>
              </a:r>
              <a:r>
                <a:rPr lang="en-US" sz="2800" dirty="0">
                  <a:solidFill>
                    <a:schemeClr val="tx1"/>
                  </a:solidFill>
                  <a:latin typeface="Lato"/>
                  <a:ea typeface="Lato"/>
                  <a:cs typeface="Lato"/>
                  <a:sym typeface="Lato"/>
                </a:rPr>
                <a:t> lo que loa Biblia no </a:t>
              </a:r>
              <a:r>
                <a:rPr lang="en-US" sz="2800" dirty="0" err="1">
                  <a:solidFill>
                    <a:schemeClr val="tx1"/>
                  </a:solidFill>
                  <a:latin typeface="Lato"/>
                  <a:ea typeface="Lato"/>
                  <a:cs typeface="Lato"/>
                  <a:sym typeface="Lato"/>
                </a:rPr>
                <a:t>exige</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63282" y="2073375"/>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8</a:t>
            </a:r>
            <a:endParaRPr sz="6000" b="0" i="0" u="none" strike="noStrike" cap="none" dirty="0">
              <a:solidFill>
                <a:srgbClr val="009444"/>
              </a:solidFill>
              <a:latin typeface="Lato"/>
              <a:ea typeface="Lato"/>
              <a:cs typeface="Lato"/>
              <a:sym typeface="Lato"/>
            </a:endParaRPr>
          </a:p>
        </p:txBody>
      </p:sp>
      <p:sp>
        <p:nvSpPr>
          <p:cNvPr id="101" name="Google Shape;101;p2"/>
          <p:cNvSpPr txBox="1"/>
          <p:nvPr/>
        </p:nvSpPr>
        <p:spPr>
          <a:xfrm>
            <a:off x="3479608" y="3806305"/>
            <a:ext cx="7772100" cy="1887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Reglas extra-</a:t>
            </a:r>
            <a:r>
              <a:rPr lang="en-US" sz="3888" dirty="0" err="1">
                <a:solidFill>
                  <a:schemeClr val="dk1"/>
                </a:solidFill>
                <a:latin typeface="Lato"/>
                <a:ea typeface="Lato"/>
                <a:cs typeface="Lato"/>
                <a:sym typeface="Lato"/>
              </a:rPr>
              <a:t>bíblicas</a:t>
            </a: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888"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1" i="1" dirty="0">
                <a:solidFill>
                  <a:schemeClr val="dk1"/>
                </a:solidFill>
                <a:latin typeface="Lato"/>
                <a:ea typeface="Lato"/>
                <a:cs typeface="Lato"/>
                <a:sym typeface="Lato"/>
              </a:rPr>
              <a:t>Romanos 14</a:t>
            </a:r>
            <a:endParaRPr sz="3888" b="1" i="1" u="none" strike="noStrike" cap="none" dirty="0">
              <a:solidFill>
                <a:schemeClr val="dk1"/>
              </a:solidFill>
              <a:latin typeface="Lato"/>
              <a:ea typeface="Lato"/>
              <a:cs typeface="Lato"/>
              <a:sym typeface="Lato"/>
            </a:endParaRPr>
          </a:p>
        </p:txBody>
      </p:sp>
      <p:cxnSp>
        <p:nvCxnSpPr>
          <p:cNvPr id="102" name="Google Shape;102;p2"/>
          <p:cNvCxnSpPr/>
          <p:nvPr/>
        </p:nvCxnSpPr>
        <p:spPr>
          <a:xfrm>
            <a:off x="3501382" y="342900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712" y="182380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g2837a5cecc2_1_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5" name="Google Shape;315;g2837a5cecc2_1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16" name="Google Shape;316;g2837a5cecc2_1_10"/>
          <p:cNvPicPr preferRelativeResize="0"/>
          <p:nvPr/>
        </p:nvPicPr>
        <p:blipFill>
          <a:blip r:embed="rId4">
            <a:alphaModFix/>
          </a:blip>
          <a:stretch>
            <a:fillRect/>
          </a:stretch>
        </p:blipFill>
        <p:spPr>
          <a:xfrm>
            <a:off x="865149" y="521325"/>
            <a:ext cx="8551990" cy="581535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g2837a5cecc2_1_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0" name="Google Shape;330;g2837a5cecc2_1_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1" name="Google Shape;331;g2837a5cecc2_1_27"/>
          <p:cNvPicPr preferRelativeResize="0"/>
          <p:nvPr/>
        </p:nvPicPr>
        <p:blipFill rotWithShape="1">
          <a:blip r:embed="rId4">
            <a:alphaModFix/>
          </a:blip>
          <a:srcRect b="23118"/>
          <a:stretch/>
        </p:blipFill>
        <p:spPr>
          <a:xfrm>
            <a:off x="835325" y="289925"/>
            <a:ext cx="7922150" cy="6090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2837a5cecc2_1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7" name="Google Shape;337;g2837a5cecc2_1_3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8" name="Google Shape;338;g2837a5cecc2_1_34"/>
          <p:cNvPicPr preferRelativeResize="0"/>
          <p:nvPr/>
        </p:nvPicPr>
        <p:blipFill>
          <a:blip r:embed="rId4">
            <a:alphaModFix/>
          </a:blip>
          <a:stretch>
            <a:fillRect/>
          </a:stretch>
        </p:blipFill>
        <p:spPr>
          <a:xfrm>
            <a:off x="1000949" y="576912"/>
            <a:ext cx="8551990" cy="570417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908030" y="2639624"/>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cxnSp>
        <p:nvCxnSpPr>
          <p:cNvPr id="156" name="Google Shape;156;p6"/>
          <p:cNvCxnSpPr/>
          <p:nvPr/>
        </p:nvCxnSpPr>
        <p:spPr>
          <a:xfrm>
            <a:off x="1989802" y="350291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2106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g2f5882f685f_0_1050"/>
          <p:cNvSpPr txBox="1"/>
          <p:nvPr/>
        </p:nvSpPr>
        <p:spPr>
          <a:xfrm>
            <a:off x="3079158" y="710771"/>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Proyecto Final</a:t>
            </a:r>
            <a:endParaRPr sz="6000" b="0" i="0" u="none" strike="noStrike" cap="none" dirty="0">
              <a:solidFill>
                <a:srgbClr val="009444"/>
              </a:solidFill>
              <a:latin typeface="Lato"/>
              <a:ea typeface="Lato"/>
              <a:cs typeface="Lato"/>
              <a:sym typeface="Lato"/>
            </a:endParaRPr>
          </a:p>
        </p:txBody>
      </p:sp>
      <p:cxnSp>
        <p:nvCxnSpPr>
          <p:cNvPr id="360" name="Google Shape;360;g2f5882f685f_0_1050"/>
          <p:cNvCxnSpPr/>
          <p:nvPr/>
        </p:nvCxnSpPr>
        <p:spPr>
          <a:xfrm>
            <a:off x="3079158" y="180201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g2f5882f685f_0_1050"/>
          <p:cNvSpPr txBox="1"/>
          <p:nvPr/>
        </p:nvSpPr>
        <p:spPr>
          <a:xfrm>
            <a:off x="3304415" y="2152735"/>
            <a:ext cx="8229300" cy="335985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1000"/>
              </a:spcBef>
              <a:spcAft>
                <a:spcPts val="0"/>
              </a:spcAft>
              <a:buClr>
                <a:schemeClr val="dk1"/>
              </a:buClr>
              <a:buSzPts val="3400"/>
            </a:pPr>
            <a:r>
              <a:rPr lang="en-US" sz="3400" dirty="0">
                <a:solidFill>
                  <a:schemeClr val="dk1"/>
                </a:solidFill>
                <a:latin typeface="Lato"/>
                <a:ea typeface="Lato"/>
                <a:cs typeface="Lato"/>
                <a:sym typeface="Lato"/>
              </a:rPr>
              <a:t>Un Pastor dice, "¡El </a:t>
            </a:r>
            <a:r>
              <a:rPr lang="en-US" sz="3400" dirty="0" err="1">
                <a:solidFill>
                  <a:schemeClr val="dk1"/>
                </a:solidFill>
                <a:latin typeface="Lato"/>
                <a:ea typeface="Lato"/>
                <a:cs typeface="Lato"/>
                <a:sym typeface="Lato"/>
              </a:rPr>
              <a:t>cristiano</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debe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tocar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bebida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alcohólica</a:t>
            </a:r>
            <a:r>
              <a:rPr lang="en-US" sz="3400" dirty="0">
                <a:solidFill>
                  <a:schemeClr val="dk1"/>
                </a:solidFill>
                <a:latin typeface="Lato"/>
                <a:ea typeface="Lato"/>
                <a:cs typeface="Lato"/>
                <a:sym typeface="Lato"/>
              </a:rPr>
              <a:t>! Hay que </a:t>
            </a:r>
            <a:r>
              <a:rPr lang="en-US" sz="3400" dirty="0" err="1">
                <a:solidFill>
                  <a:schemeClr val="dk1"/>
                </a:solidFill>
                <a:latin typeface="Lato"/>
                <a:ea typeface="Lato"/>
                <a:cs typeface="Lato"/>
                <a:sym typeface="Lato"/>
              </a:rPr>
              <a:t>evitar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Ni un </a:t>
            </a:r>
            <a:r>
              <a:rPr lang="en-US" sz="3400" dirty="0" err="1">
                <a:solidFill>
                  <a:schemeClr val="dk1"/>
                </a:solidFill>
                <a:latin typeface="Lato"/>
                <a:ea typeface="Lato"/>
                <a:cs typeface="Lato"/>
                <a:sym typeface="Lato"/>
              </a:rPr>
              <a:t>trago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llevar</a:t>
            </a:r>
            <a:r>
              <a:rPr lang="en-US" sz="3400" dirty="0">
                <a:solidFill>
                  <a:schemeClr val="dk1"/>
                </a:solidFill>
                <a:latin typeface="Lato"/>
                <a:ea typeface="Lato"/>
                <a:cs typeface="Lato"/>
                <a:sym typeface="Lato"/>
              </a:rPr>
              <a:t> a la </a:t>
            </a:r>
            <a:r>
              <a:rPr lang="en-US" sz="3400" dirty="0" err="1">
                <a:solidFill>
                  <a:schemeClr val="dk1"/>
                </a:solidFill>
                <a:latin typeface="Lato"/>
                <a:ea typeface="Lato"/>
                <a:cs typeface="Lato"/>
                <a:sym typeface="Lato"/>
              </a:rPr>
              <a:t>borrachera</a:t>
            </a:r>
            <a:r>
              <a:rPr lang="en-US" sz="3400" dirty="0">
                <a:solidFill>
                  <a:schemeClr val="dk1"/>
                </a:solidFill>
                <a:latin typeface="Lato"/>
                <a:ea typeface="Lato"/>
                <a:cs typeface="Lato"/>
                <a:sym typeface="Lato"/>
              </a:rPr>
              <a:t> - o a ser un </a:t>
            </a:r>
            <a:r>
              <a:rPr lang="en-US" sz="3400" dirty="0" err="1">
                <a:solidFill>
                  <a:schemeClr val="dk1"/>
                </a:solidFill>
                <a:latin typeface="Lato"/>
                <a:ea typeface="Lato"/>
                <a:cs typeface="Lato"/>
                <a:sym typeface="Lato"/>
              </a:rPr>
              <a:t>alcohólico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terminar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infierno</a:t>
            </a:r>
            <a:r>
              <a:rPr lang="en-US" sz="3400" dirty="0">
                <a:solidFill>
                  <a:schemeClr val="dk1"/>
                </a:solidFill>
                <a:latin typeface="Lato"/>
                <a:ea typeface="Lato"/>
                <a:cs typeface="Lato"/>
                <a:sym typeface="Lato"/>
              </a:rPr>
              <a:t>."  </a:t>
            </a:r>
            <a:r>
              <a:rPr lang="en-US" sz="3400" b="1" dirty="0">
                <a:solidFill>
                  <a:schemeClr val="dk1"/>
                </a:solidFill>
                <a:latin typeface="Lato"/>
                <a:ea typeface="Lato"/>
                <a:cs typeface="Lato"/>
                <a:sym typeface="Lato"/>
              </a:rPr>
              <a:t>¿</a:t>
            </a:r>
            <a:r>
              <a:rPr lang="en-US" sz="3400" b="1" dirty="0" err="1">
                <a:solidFill>
                  <a:schemeClr val="dk1"/>
                </a:solidFill>
                <a:latin typeface="Lato"/>
                <a:ea typeface="Lato"/>
                <a:cs typeface="Lato"/>
                <a:sym typeface="Lato"/>
              </a:rPr>
              <a:t>Cómo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respondería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usted</a:t>
            </a:r>
            <a:r>
              <a:rPr lang="en-US" sz="3400" b="1" dirty="0">
                <a:solidFill>
                  <a:schemeClr val="dk1"/>
                </a:solidFill>
                <a:latin typeface="Lato"/>
                <a:ea typeface="Lato"/>
                <a:cs typeface="Lato"/>
                <a:sym typeface="Lato"/>
              </a:rPr>
              <a:t>? </a:t>
            </a: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Lección</a:t>
            </a:r>
            <a:r>
              <a:rPr lang="en-US" sz="3400" dirty="0">
                <a:solidFill>
                  <a:schemeClr val="dk1"/>
                </a:solidFill>
                <a:latin typeface="Lato"/>
                <a:ea typeface="Lato"/>
                <a:cs typeface="Lato"/>
                <a:sym typeface="Lato"/>
              </a:rPr>
              <a:t> 1 y 8)</a:t>
            </a:r>
            <a:endParaRPr sz="3400" b="0" i="0" u="none" strike="noStrike" cap="none" dirty="0">
              <a:solidFill>
                <a:schemeClr val="dk1"/>
              </a:solidFill>
              <a:latin typeface="Lato"/>
              <a:ea typeface="Lato"/>
              <a:cs typeface="Lato"/>
              <a:sym typeface="Lato"/>
            </a:endParaRPr>
          </a:p>
        </p:txBody>
      </p:sp>
      <p:sp>
        <p:nvSpPr>
          <p:cNvPr id="362" name="Google Shape;362;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3" name="Google Shape;363;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64" name="Google Shape;364;g2f5882f685f_0_1050"/>
          <p:cNvPicPr preferRelativeResize="0"/>
          <p:nvPr/>
        </p:nvPicPr>
        <p:blipFill rotWithShape="1">
          <a:blip r:embed="rId4">
            <a:alphaModFix/>
          </a:blip>
          <a:srcRect/>
          <a:stretch/>
        </p:blipFill>
        <p:spPr>
          <a:xfrm rot="5400000">
            <a:off x="-383138" y="1403149"/>
            <a:ext cx="4051701" cy="40517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p30"/>
          <p:cNvSpPr txBox="1"/>
          <p:nvPr/>
        </p:nvSpPr>
        <p:spPr>
          <a:xfrm>
            <a:off x="3649408" y="1962094"/>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378" name="Google Shape;378;p30"/>
          <p:cNvCxnSpPr/>
          <p:nvPr/>
        </p:nvCxnSpPr>
        <p:spPr>
          <a:xfrm>
            <a:off x="3389969" y="333986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9" name="Google Shape;379;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0" name="Google Shape;380;p30"/>
          <p:cNvPicPr preferRelativeResize="0"/>
          <p:nvPr/>
        </p:nvPicPr>
        <p:blipFill rotWithShape="1">
          <a:blip r:embed="rId3">
            <a:alphaModFix/>
          </a:blip>
          <a:srcRect/>
          <a:stretch/>
        </p:blipFill>
        <p:spPr>
          <a:xfrm>
            <a:off x="128713" y="1730643"/>
            <a:ext cx="3125596" cy="3218436"/>
          </a:xfrm>
          <a:prstGeom prst="rect">
            <a:avLst/>
          </a:prstGeom>
          <a:noFill/>
          <a:ln>
            <a:noFill/>
          </a:ln>
          <a:effectLst>
            <a:outerShdw blurRad="50800" dist="38100" dir="2700000" algn="tl" rotWithShape="0">
              <a:srgbClr val="000000">
                <a:alpha val="40000"/>
              </a:srgbClr>
            </a:outerShdw>
          </a:effectLst>
        </p:spPr>
      </p:pic>
      <p:sp>
        <p:nvSpPr>
          <p:cNvPr id="381" name="Google Shape;381;p30"/>
          <p:cNvSpPr txBox="1"/>
          <p:nvPr/>
        </p:nvSpPr>
        <p:spPr>
          <a:xfrm>
            <a:off x="3649408" y="3744153"/>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382" name="Google Shape;382;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g2adf2547317_0_0"/>
          <p:cNvSpPr txBox="1"/>
          <p:nvPr/>
        </p:nvSpPr>
        <p:spPr>
          <a:xfrm>
            <a:off x="3310989" y="3008850"/>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370" name="Google Shape;370;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1" name="Google Shape;371;g2adf2547317_0_0"/>
          <p:cNvPicPr preferRelativeResize="0"/>
          <p:nvPr/>
        </p:nvPicPr>
        <p:blipFill rotWithShape="1">
          <a:blip r:embed="rId3">
            <a:alphaModFix/>
          </a:blip>
          <a:srcRect/>
          <a:stretch/>
        </p:blipFill>
        <p:spPr>
          <a:xfrm>
            <a:off x="0" y="1684575"/>
            <a:ext cx="3125596" cy="3218435"/>
          </a:xfrm>
          <a:prstGeom prst="rect">
            <a:avLst/>
          </a:prstGeom>
          <a:noFill/>
          <a:ln>
            <a:noFill/>
          </a:ln>
          <a:effectLst>
            <a:outerShdw blurRad="50800" dist="38100" dir="2700000" algn="tl" rotWithShape="0">
              <a:srgbClr val="000000">
                <a:alpha val="40000"/>
              </a:srgbClr>
            </a:outerShdw>
          </a:effectLst>
        </p:spPr>
      </p:pic>
      <p:pic>
        <p:nvPicPr>
          <p:cNvPr id="372" name="Google Shape;372;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g2adf2547317_0_9"/>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388" name="Google Shape;388;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9" name="Google Shape;389;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390" name="Google Shape;390;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7" name="Google Shape;397;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98" name="Google Shape;398;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99" name="Google Shape;39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00" name="Google Shape;40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1" name="Google Shape;40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14474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955677"/>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Explicar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peligro</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añadir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leyes</a:t>
              </a:r>
              <a:r>
                <a:rPr lang="en-US" sz="2800" dirty="0">
                  <a:solidFill>
                    <a:schemeClr val="tx1"/>
                  </a:solidFill>
                  <a:latin typeface="Lato"/>
                  <a:ea typeface="Lato"/>
                  <a:cs typeface="Lato"/>
                  <a:sym typeface="Lato"/>
                </a:rPr>
                <a:t> o </a:t>
              </a:r>
              <a:r>
                <a:rPr lang="en-US" sz="2800" dirty="0" err="1">
                  <a:solidFill>
                    <a:schemeClr val="tx1"/>
                  </a:solidFill>
                  <a:latin typeface="Lato"/>
                  <a:ea typeface="Lato"/>
                  <a:cs typeface="Lato"/>
                  <a:sym typeface="Lato"/>
                </a:rPr>
                <a:t>reglas</a:t>
              </a:r>
              <a:r>
                <a:rPr lang="en-US" sz="2800" dirty="0">
                  <a:solidFill>
                    <a:schemeClr val="tx1"/>
                  </a:solidFill>
                  <a:latin typeface="Lato"/>
                  <a:ea typeface="Lato"/>
                  <a:cs typeface="Lato"/>
                  <a:sym typeface="Lato"/>
                </a:rPr>
                <a:t> que la Biblia no </a:t>
              </a:r>
              <a:r>
                <a:rPr lang="en-US" sz="2800" dirty="0" err="1">
                  <a:solidFill>
                    <a:schemeClr val="tx1"/>
                  </a:solidFill>
                  <a:latin typeface="Lato"/>
                  <a:ea typeface="Lato"/>
                  <a:cs typeface="Lato"/>
                  <a:sym typeface="Lato"/>
                </a:rPr>
                <a:t>establece</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libertad</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cristiana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usando</a:t>
              </a:r>
              <a:r>
                <a:rPr lang="en-US" sz="2800" dirty="0">
                  <a:solidFill>
                    <a:schemeClr val="lt1"/>
                  </a:solidFill>
                  <a:latin typeface="Lato"/>
                  <a:ea typeface="Lato"/>
                  <a:cs typeface="Lato"/>
                  <a:sym typeface="Lato"/>
                </a:rPr>
                <a:t> Romanos 14</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Reconocer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leyes</a:t>
              </a:r>
              <a:r>
                <a:rPr lang="en-US" sz="2800" dirty="0">
                  <a:solidFill>
                    <a:schemeClr val="lt1"/>
                  </a:solidFill>
                  <a:latin typeface="Lato"/>
                  <a:ea typeface="Lato"/>
                  <a:cs typeface="Lato"/>
                  <a:sym typeface="Lato"/>
                </a:rPr>
                <a:t> extra-</a:t>
              </a:r>
              <a:r>
                <a:rPr lang="en-US" sz="2800" dirty="0" err="1">
                  <a:solidFill>
                    <a:schemeClr val="lt1"/>
                  </a:solidFill>
                  <a:latin typeface="Lato"/>
                  <a:ea typeface="Lato"/>
                  <a:cs typeface="Lato"/>
                  <a:sym typeface="Lato"/>
                </a:rPr>
                <a:t>bíblicas</a:t>
              </a:r>
              <a:r>
                <a:rPr lang="en-US" sz="2800" dirty="0">
                  <a:solidFill>
                    <a:schemeClr val="lt1"/>
                  </a:solidFill>
                  <a:latin typeface="Lato"/>
                  <a:ea typeface="Lato"/>
                  <a:cs typeface="Lato"/>
                  <a:sym typeface="Lato"/>
                </a:rPr>
                <a:t> y tender </a:t>
              </a:r>
              <a:r>
                <a:rPr lang="en-US" sz="2800" dirty="0" err="1">
                  <a:solidFill>
                    <a:schemeClr val="lt1"/>
                  </a:solidFill>
                  <a:latin typeface="Lato"/>
                  <a:ea typeface="Lato"/>
                  <a:cs typeface="Lato"/>
                  <a:sym typeface="Lato"/>
                </a:rPr>
                <a:t>cuidado</a:t>
              </a:r>
              <a:r>
                <a:rPr lang="en-US" sz="2800" dirty="0">
                  <a:solidFill>
                    <a:schemeClr val="lt1"/>
                  </a:solidFill>
                  <a:latin typeface="Lato"/>
                  <a:ea typeface="Lato"/>
                  <a:cs typeface="Lato"/>
                  <a:sym typeface="Lato"/>
                </a:rPr>
                <a:t> de no </a:t>
              </a:r>
              <a:r>
                <a:rPr lang="en-US" sz="2800" dirty="0" err="1">
                  <a:solidFill>
                    <a:schemeClr val="lt1"/>
                  </a:solidFill>
                  <a:latin typeface="Lato"/>
                  <a:ea typeface="Lato"/>
                  <a:cs typeface="Lato"/>
                  <a:sym typeface="Lato"/>
                </a:rPr>
                <a:t>exigir</a:t>
              </a:r>
              <a:r>
                <a:rPr lang="en-US" sz="2800" dirty="0">
                  <a:solidFill>
                    <a:schemeClr val="lt1"/>
                  </a:solidFill>
                  <a:latin typeface="Lato"/>
                  <a:ea typeface="Lato"/>
                  <a:cs typeface="Lato"/>
                  <a:sym typeface="Lato"/>
                </a:rPr>
                <a:t> lo que la Biblia no </a:t>
              </a:r>
              <a:r>
                <a:rPr lang="en-US" sz="2800" dirty="0" err="1">
                  <a:solidFill>
                    <a:schemeClr val="lt1"/>
                  </a:solidFill>
                  <a:latin typeface="Lato"/>
                  <a:ea typeface="Lato"/>
                  <a:cs typeface="Lato"/>
                  <a:sym typeface="Lato"/>
                </a:rPr>
                <a:t>exige</a:t>
              </a:r>
              <a:r>
                <a:rPr lang="en-US" sz="2800" dirty="0">
                  <a:solidFill>
                    <a:schemeClr val="lt1"/>
                  </a:solidFill>
                  <a:latin typeface="Lato"/>
                  <a:ea typeface="Lato"/>
                  <a:cs typeface="Lato"/>
                  <a:sym typeface="Lato"/>
                </a:rPr>
                <a:t>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176206" y="27672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problema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surgió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iglesia</a:t>
            </a:r>
            <a:r>
              <a:rPr lang="en-US" sz="4000" b="1" dirty="0">
                <a:solidFill>
                  <a:schemeClr val="dk1"/>
                </a:solidFill>
                <a:latin typeface="Lato"/>
                <a:ea typeface="Lato"/>
                <a:cs typeface="Lato"/>
                <a:sym typeface="Lato"/>
              </a:rPr>
              <a:t> “La Roca Firme”?</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837a5cecc2_0_6"/>
          <p:cNvSpPr txBox="1"/>
          <p:nvPr/>
        </p:nvSpPr>
        <p:spPr>
          <a:xfrm>
            <a:off x="1248300" y="3112580"/>
            <a:ext cx="96954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El mal </a:t>
            </a:r>
            <a:r>
              <a:rPr lang="en-US" sz="4000" dirty="0" err="1">
                <a:solidFill>
                  <a:schemeClr val="dk1"/>
                </a:solidFill>
                <a:latin typeface="Lato"/>
                <a:ea typeface="Lato"/>
                <a:cs typeface="Lato"/>
                <a:sym typeface="Lato"/>
              </a:rPr>
              <a:t>uso</a:t>
            </a:r>
            <a:r>
              <a:rPr lang="en-US" sz="4000" dirty="0">
                <a:solidFill>
                  <a:schemeClr val="dk1"/>
                </a:solidFill>
                <a:latin typeface="Lato"/>
                <a:ea typeface="Lato"/>
                <a:cs typeface="Lato"/>
                <a:sym typeface="Lato"/>
              </a:rPr>
              <a:t> de o </a:t>
            </a:r>
            <a:r>
              <a:rPr lang="en-US" sz="4000" dirty="0" err="1">
                <a:solidFill>
                  <a:schemeClr val="dk1"/>
                </a:solidFill>
                <a:latin typeface="Lato"/>
                <a:ea typeface="Lato"/>
                <a:cs typeface="Lato"/>
                <a:sym typeface="Lato"/>
              </a:rPr>
              <a:t>énfasis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excesivo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la ley.</a:t>
            </a:r>
          </a:p>
          <a:p>
            <a:pPr marL="0" marR="0" lvl="0" indent="0" algn="ctr" rtl="0">
              <a:lnSpc>
                <a:spcPct val="100000"/>
              </a:lnSpc>
              <a:spcBef>
                <a:spcPts val="0"/>
              </a:spcBef>
              <a:spcAft>
                <a:spcPts val="0"/>
              </a:spcAft>
              <a:buClr>
                <a:schemeClr val="dk1"/>
              </a:buClr>
              <a:buSzPts val="1100"/>
              <a:buFont typeface="Arial"/>
              <a:buNone/>
            </a:pPr>
            <a:endParaRPr lang="en-US" sz="4000" b="0" i="1" u="none" strike="noStrike" cap="none"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i="1" dirty="0">
                <a:solidFill>
                  <a:schemeClr val="dk1"/>
                </a:solidFill>
                <a:latin typeface="Lato"/>
                <a:ea typeface="Lato"/>
                <a:cs typeface="Lato"/>
                <a:sym typeface="Lato"/>
              </a:rPr>
              <a:t>1. </a:t>
            </a:r>
            <a:r>
              <a:rPr lang="en-US" sz="4000" i="1" dirty="0" err="1">
                <a:solidFill>
                  <a:schemeClr val="dk1"/>
                </a:solidFill>
                <a:latin typeface="Lato"/>
                <a:ea typeface="Lato"/>
                <a:cs typeface="Lato"/>
                <a:sym typeface="Lato"/>
              </a:rPr>
              <a:t>Motivar</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por</a:t>
            </a:r>
            <a:r>
              <a:rPr lang="en-US" sz="4000" i="1" dirty="0">
                <a:solidFill>
                  <a:schemeClr val="dk1"/>
                </a:solidFill>
                <a:latin typeface="Lato"/>
                <a:ea typeface="Lato"/>
                <a:cs typeface="Lato"/>
                <a:sym typeface="Lato"/>
              </a:rPr>
              <a:t> medio de la ley</a:t>
            </a:r>
          </a:p>
          <a:p>
            <a:pPr marL="0" marR="0" lvl="0" indent="0" algn="ctr" rtl="0">
              <a:lnSpc>
                <a:spcPct val="100000"/>
              </a:lnSpc>
              <a:spcBef>
                <a:spcPts val="0"/>
              </a:spcBef>
              <a:spcAft>
                <a:spcPts val="0"/>
              </a:spcAft>
              <a:buClr>
                <a:schemeClr val="dk1"/>
              </a:buClr>
              <a:buSzPts val="1100"/>
              <a:buFont typeface="Arial"/>
              <a:buNone/>
            </a:pPr>
            <a:r>
              <a:rPr lang="en-US" sz="4000" b="0" i="1" u="none" strike="noStrike" cap="none" dirty="0">
                <a:solidFill>
                  <a:schemeClr val="dk1"/>
                </a:solidFill>
                <a:latin typeface="Lato"/>
                <a:ea typeface="Lato"/>
                <a:cs typeface="Lato"/>
                <a:sym typeface="Lato"/>
              </a:rPr>
              <a:t>2. </a:t>
            </a:r>
            <a:r>
              <a:rPr lang="en-US" sz="4000" b="0" i="1" u="none" strike="noStrike" cap="none" dirty="0" err="1">
                <a:solidFill>
                  <a:schemeClr val="dk1"/>
                </a:solidFill>
                <a:latin typeface="Lato"/>
                <a:ea typeface="Lato"/>
                <a:cs typeface="Lato"/>
                <a:sym typeface="Lato"/>
              </a:rPr>
              <a:t>Exigir</a:t>
            </a:r>
            <a:r>
              <a:rPr lang="en-US" sz="4000" b="0" i="1" u="none" strike="noStrike" cap="none" dirty="0">
                <a:solidFill>
                  <a:schemeClr val="dk1"/>
                </a:solidFill>
                <a:latin typeface="Lato"/>
                <a:ea typeface="Lato"/>
                <a:cs typeface="Lato"/>
                <a:sym typeface="Lato"/>
              </a:rPr>
              <a:t> lo que Dios no </a:t>
            </a:r>
            <a:r>
              <a:rPr lang="en-US" sz="4000" b="0" i="1" u="none" strike="noStrike" cap="none" dirty="0" err="1">
                <a:solidFill>
                  <a:schemeClr val="dk1"/>
                </a:solidFill>
                <a:latin typeface="Lato"/>
                <a:ea typeface="Lato"/>
                <a:cs typeface="Lato"/>
                <a:sym typeface="Lato"/>
              </a:rPr>
              <a:t>exige</a:t>
            </a:r>
            <a:endParaRPr sz="4000" b="0" i="1" u="none" strike="noStrike" cap="none" dirty="0">
              <a:solidFill>
                <a:schemeClr val="dk1"/>
              </a:solidFill>
              <a:latin typeface="Lato"/>
              <a:ea typeface="Lato"/>
              <a:cs typeface="Lato"/>
              <a:sym typeface="Lato"/>
            </a:endParaRPr>
          </a:p>
        </p:txBody>
      </p:sp>
      <p:pic>
        <p:nvPicPr>
          <p:cNvPr id="155" name="Google Shape;155;g2837a5cecc2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6" name="Google Shape;156;g2837a5cecc2_0_6"/>
          <p:cNvSpPr txBox="1"/>
          <p:nvPr/>
        </p:nvSpPr>
        <p:spPr>
          <a:xfrm>
            <a:off x="746850" y="1460358"/>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el</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legalismo</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8379ef6529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28379ef6529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63" name="Google Shape;163;g28379ef6529_0_6"/>
          <p:cNvPicPr preferRelativeResize="0"/>
          <p:nvPr/>
        </p:nvPicPr>
        <p:blipFill>
          <a:blip r:embed="rId4">
            <a:alphaModFix/>
          </a:blip>
          <a:stretch>
            <a:fillRect/>
          </a:stretch>
        </p:blipFill>
        <p:spPr>
          <a:xfrm>
            <a:off x="763935" y="1460358"/>
            <a:ext cx="6050511" cy="4593840"/>
          </a:xfrm>
          <a:prstGeom prst="rect">
            <a:avLst/>
          </a:prstGeom>
          <a:noFill/>
          <a:ln>
            <a:noFill/>
          </a:ln>
        </p:spPr>
      </p:pic>
      <p:sp>
        <p:nvSpPr>
          <p:cNvPr id="2" name="Google Shape;148;g2e8f58b83d9_0_989">
            <a:extLst>
              <a:ext uri="{FF2B5EF4-FFF2-40B4-BE49-F238E27FC236}">
                <a16:creationId xmlns:a16="http://schemas.microsoft.com/office/drawing/2014/main" id="{8FAA1F02-2018-AB1E-8AF9-9F61A9E592A8}"/>
              </a:ext>
            </a:extLst>
          </p:cNvPr>
          <p:cNvSpPr txBox="1"/>
          <p:nvPr/>
        </p:nvSpPr>
        <p:spPr>
          <a:xfrm>
            <a:off x="7101840" y="2172249"/>
            <a:ext cx="4098166"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i="0" u="none" strike="noStrike" cap="none" dirty="0">
                <a:solidFill>
                  <a:schemeClr val="dk1"/>
                </a:solidFill>
                <a:latin typeface="Lato"/>
                <a:ea typeface="Lato"/>
                <a:cs typeface="Lato"/>
                <a:sym typeface="Lato"/>
              </a:rPr>
              <a:t>Toda la </a:t>
            </a:r>
            <a:r>
              <a:rPr lang="en-US" sz="4000" i="0" u="none" strike="noStrike" cap="none" dirty="0" err="1">
                <a:solidFill>
                  <a:schemeClr val="dk1"/>
                </a:solidFill>
                <a:latin typeface="Lato"/>
                <a:ea typeface="Lato"/>
                <a:cs typeface="Lato"/>
                <a:sym typeface="Lato"/>
              </a:rPr>
              <a:t>Escritura</a:t>
            </a:r>
            <a:r>
              <a:rPr lang="en-US" sz="4000" i="0" u="none" strike="noStrike" cap="none" dirty="0">
                <a:solidFill>
                  <a:schemeClr val="dk1"/>
                </a:solidFill>
                <a:latin typeface="Lato"/>
                <a:ea typeface="Lato"/>
                <a:cs typeface="Lato"/>
                <a:sym typeface="Lato"/>
              </a:rPr>
              <a:t> es </a:t>
            </a:r>
            <a:r>
              <a:rPr lang="en-US" sz="4000" i="0" u="none" strike="noStrike" cap="none" dirty="0" err="1">
                <a:solidFill>
                  <a:schemeClr val="dk1"/>
                </a:solidFill>
                <a:latin typeface="Lato"/>
                <a:ea typeface="Lato"/>
                <a:cs typeface="Lato"/>
                <a:sym typeface="Lato"/>
              </a:rPr>
              <a:t>inspirada</a:t>
            </a:r>
            <a:r>
              <a:rPr lang="en-US" sz="4000" i="0" u="none" strike="noStrike" cap="none" dirty="0">
                <a:solidFill>
                  <a:schemeClr val="dk1"/>
                </a:solidFill>
                <a:latin typeface="Lato"/>
                <a:ea typeface="Lato"/>
                <a:cs typeface="Lato"/>
                <a:sym typeface="Lato"/>
              </a:rPr>
              <a:t> </a:t>
            </a:r>
            <a:r>
              <a:rPr lang="en-US" sz="4000" i="0" u="none" strike="noStrike" cap="none" dirty="0" err="1">
                <a:solidFill>
                  <a:schemeClr val="dk1"/>
                </a:solidFill>
                <a:latin typeface="Lato"/>
                <a:ea typeface="Lato"/>
                <a:cs typeface="Lato"/>
                <a:sym typeface="Lato"/>
              </a:rPr>
              <a:t>por</a:t>
            </a:r>
            <a:r>
              <a:rPr lang="en-US" sz="4000" i="0" u="none" strike="noStrike" cap="none" dirty="0">
                <a:solidFill>
                  <a:schemeClr val="dk1"/>
                </a:solidFill>
                <a:latin typeface="Lato"/>
                <a:ea typeface="Lato"/>
                <a:cs typeface="Lato"/>
                <a:sym typeface="Lato"/>
              </a:rPr>
              <a:t> Dios. </a:t>
            </a:r>
            <a:br>
              <a:rPr lang="en-US" sz="4000" b="1" i="0" u="none" strike="noStrike" cap="none" dirty="0">
                <a:solidFill>
                  <a:schemeClr val="dk1"/>
                </a:solidFill>
                <a:latin typeface="Lato"/>
                <a:ea typeface="Lato"/>
                <a:cs typeface="Lato"/>
                <a:sym typeface="Lato"/>
              </a:rPr>
            </a:b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2 Timoteo 3:16</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g2837a5cecc2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2837a5cecc2_0_89"/>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171" name="Google Shape;171;g2837a5cecc2_0_89"/>
          <p:cNvSpPr txBox="1"/>
          <p:nvPr/>
        </p:nvSpPr>
        <p:spPr>
          <a:xfrm>
            <a:off x="3287398" y="875141"/>
            <a:ext cx="8325481" cy="218517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a:t>
            </a:r>
            <a:r>
              <a:rPr lang="en-US" sz="3400" dirty="0" err="1">
                <a:solidFill>
                  <a:schemeClr val="dk1"/>
                </a:solidFill>
                <a:latin typeface="Lato"/>
                <a:ea typeface="Lato"/>
                <a:cs typeface="Lato"/>
                <a:sym typeface="Lato"/>
              </a:rPr>
              <a:t>añadan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sola palabra de lo que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mando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cumplan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mandamientos</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Dios, que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ordeno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observar</a:t>
            </a:r>
            <a:r>
              <a:rPr lang="en-US" sz="3400" dirty="0">
                <a:solidFill>
                  <a:schemeClr val="dk1"/>
                </a:solidFill>
                <a:latin typeface="Lato"/>
                <a:ea typeface="Lato"/>
                <a:cs typeface="Lato"/>
                <a:sym typeface="Lato"/>
              </a:rPr>
              <a:t>. </a:t>
            </a:r>
            <a:r>
              <a:rPr lang="en-US" sz="2800" b="1" i="1" dirty="0" err="1">
                <a:solidFill>
                  <a:schemeClr val="dk1"/>
                </a:solidFill>
                <a:latin typeface="Lato"/>
                <a:ea typeface="Lato"/>
                <a:cs typeface="Lato"/>
                <a:sym typeface="Lato"/>
              </a:rPr>
              <a:t>Deuteronomio</a:t>
            </a:r>
            <a:r>
              <a:rPr lang="en-US" sz="2800" b="1" i="1" dirty="0">
                <a:solidFill>
                  <a:schemeClr val="dk1"/>
                </a:solidFill>
                <a:latin typeface="Lato"/>
                <a:ea typeface="Lato"/>
                <a:cs typeface="Lato"/>
                <a:sym typeface="Lato"/>
              </a:rPr>
              <a:t> 4:2 </a:t>
            </a:r>
            <a:endParaRPr sz="3400" b="1" i="0" u="none" strike="noStrike" cap="none" dirty="0">
              <a:solidFill>
                <a:schemeClr val="dk1"/>
              </a:solidFill>
              <a:latin typeface="Lato"/>
              <a:ea typeface="Lato"/>
              <a:cs typeface="Lato"/>
              <a:sym typeface="Lato"/>
            </a:endParaRPr>
          </a:p>
        </p:txBody>
      </p:sp>
      <p:sp>
        <p:nvSpPr>
          <p:cNvPr id="2" name="Google Shape;179;g2837a5cecc2_0_98">
            <a:extLst>
              <a:ext uri="{FF2B5EF4-FFF2-40B4-BE49-F238E27FC236}">
                <a16:creationId xmlns:a16="http://schemas.microsoft.com/office/drawing/2014/main" id="{400C0FC4-A3EF-0867-6713-C728AEE38BEC}"/>
              </a:ext>
            </a:extLst>
          </p:cNvPr>
          <p:cNvSpPr txBox="1"/>
          <p:nvPr/>
        </p:nvSpPr>
        <p:spPr>
          <a:xfrm>
            <a:off x="3287398" y="3429000"/>
            <a:ext cx="8081642" cy="270839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Y a </a:t>
            </a:r>
            <a:r>
              <a:rPr lang="en-US" sz="3400" dirty="0" err="1">
                <a:solidFill>
                  <a:schemeClr val="dk1"/>
                </a:solidFill>
                <a:latin typeface="Lato"/>
                <a:ea typeface="Lato"/>
                <a:cs typeface="Lato"/>
                <a:sym typeface="Lato"/>
              </a:rPr>
              <a:t>quien</a:t>
            </a:r>
            <a:r>
              <a:rPr lang="en-US" sz="3400" dirty="0">
                <a:solidFill>
                  <a:schemeClr val="dk1"/>
                </a:solidFill>
                <a:latin typeface="Lato"/>
                <a:ea typeface="Lato"/>
                <a:cs typeface="Lato"/>
                <a:sym typeface="Lato"/>
              </a:rPr>
              <a:t> quite algo de las palabras de </a:t>
            </a:r>
            <a:r>
              <a:rPr lang="en-US" sz="3400" dirty="0" err="1">
                <a:solidFill>
                  <a:schemeClr val="dk1"/>
                </a:solidFill>
                <a:latin typeface="Lato"/>
                <a:ea typeface="Lato"/>
                <a:cs typeface="Lato"/>
                <a:sym typeface="Lato"/>
              </a:rPr>
              <a:t>este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libro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profético</a:t>
            </a:r>
            <a:r>
              <a:rPr lang="en-US" sz="3400" dirty="0">
                <a:solidFill>
                  <a:schemeClr val="dk1"/>
                </a:solidFill>
                <a:latin typeface="Lato"/>
                <a:ea typeface="Lato"/>
                <a:cs typeface="Lato"/>
                <a:sym typeface="Lato"/>
              </a:rPr>
              <a:t>, Dios le </a:t>
            </a:r>
            <a:r>
              <a:rPr lang="en-US" sz="3400" dirty="0" err="1">
                <a:solidFill>
                  <a:schemeClr val="dk1"/>
                </a:solidFill>
                <a:latin typeface="Lato"/>
                <a:ea typeface="Lato"/>
                <a:cs typeface="Lato"/>
                <a:sym typeface="Lato"/>
              </a:rPr>
              <a:t>quitará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parte</a:t>
            </a:r>
            <a:r>
              <a:rPr lang="en-US" sz="3400" dirty="0">
                <a:solidFill>
                  <a:schemeClr val="dk1"/>
                </a:solidFill>
                <a:latin typeface="Lato"/>
                <a:ea typeface="Lato"/>
                <a:cs typeface="Lato"/>
                <a:sym typeface="Lato"/>
              </a:rPr>
              <a:t> del árbol de la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y de la </a:t>
            </a:r>
            <a:r>
              <a:rPr lang="en-US" sz="3400" dirty="0" err="1">
                <a:solidFill>
                  <a:schemeClr val="dk1"/>
                </a:solidFill>
                <a:latin typeface="Lato"/>
                <a:ea typeface="Lato"/>
                <a:cs typeface="Lato"/>
                <a:sym typeface="Lato"/>
              </a:rPr>
              <a:t>santa</a:t>
            </a:r>
            <a:r>
              <a:rPr lang="en-US" sz="3400" dirty="0">
                <a:solidFill>
                  <a:schemeClr val="dk1"/>
                </a:solidFill>
                <a:latin typeface="Lato"/>
                <a:ea typeface="Lato"/>
                <a:cs typeface="Lato"/>
                <a:sym typeface="Lato"/>
              </a:rPr>
              <a:t> ciudad y de lo que </a:t>
            </a:r>
            <a:r>
              <a:rPr lang="en-US" sz="3400" dirty="0" err="1">
                <a:solidFill>
                  <a:schemeClr val="dk1"/>
                </a:solidFill>
                <a:latin typeface="Lato"/>
                <a:ea typeface="Lato"/>
                <a:cs typeface="Lato"/>
                <a:sym typeface="Lato"/>
              </a:rPr>
              <a:t>está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descrito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libro</a:t>
            </a:r>
            <a:r>
              <a:rPr lang="en-US" sz="3400" dirty="0">
                <a:solidFill>
                  <a:schemeClr val="dk1"/>
                </a:solidFill>
                <a:latin typeface="Lato"/>
                <a:ea typeface="Lato"/>
                <a:cs typeface="Lato"/>
                <a:sym typeface="Lato"/>
              </a:rPr>
              <a:t>. </a:t>
            </a:r>
            <a:r>
              <a:rPr lang="en-US" sz="2800" b="1" i="1" dirty="0" err="1">
                <a:solidFill>
                  <a:schemeClr val="dk1"/>
                </a:solidFill>
                <a:latin typeface="Lato"/>
                <a:ea typeface="Lato"/>
                <a:cs typeface="Lato"/>
                <a:sym typeface="Lato"/>
              </a:rPr>
              <a:t>Apocalipsis</a:t>
            </a:r>
            <a:r>
              <a:rPr lang="en-US" sz="2800" b="1" i="1" dirty="0">
                <a:solidFill>
                  <a:schemeClr val="dk1"/>
                </a:solidFill>
                <a:latin typeface="Lato"/>
                <a:ea typeface="Lato"/>
                <a:cs typeface="Lato"/>
                <a:sym typeface="Lato"/>
              </a:rPr>
              <a:t> 22:19 </a:t>
            </a:r>
            <a:endParaRPr sz="3400" b="1" i="0" u="none" strike="noStrike" cap="none" dirty="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Props1.xml><?xml version="1.0" encoding="utf-8"?>
<ds:datastoreItem xmlns:ds="http://schemas.openxmlformats.org/officeDocument/2006/customXml" ds:itemID="{16CAC1C2-891C-4331-8621-3A3793397D6D}"/>
</file>

<file path=customXml/itemProps2.xml><?xml version="1.0" encoding="utf-8"?>
<ds:datastoreItem xmlns:ds="http://schemas.openxmlformats.org/officeDocument/2006/customXml" ds:itemID="{D4484603-C62D-4BEB-9454-A6CCE4F7D594}">
  <ds:schemaRefs>
    <ds:schemaRef ds:uri="http://schemas.microsoft.com/sharepoint/v3/contenttype/forms"/>
  </ds:schemaRefs>
</ds:datastoreItem>
</file>

<file path=customXml/itemProps3.xml><?xml version="1.0" encoding="utf-8"?>
<ds:datastoreItem xmlns:ds="http://schemas.openxmlformats.org/officeDocument/2006/customXml" ds:itemID="{6B8D8732-1B9C-4D82-89D2-EEBCF9663C19}">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97</TotalTime>
  <Words>4333</Words>
  <Application>Microsoft Macintosh PowerPoint</Application>
  <PresentationFormat>Widescreen</PresentationFormat>
  <Paragraphs>264</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Lato Black</vt:lpstr>
      <vt:lpstr>Arial</vt:lpstr>
      <vt:lpstr>Cambria</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41</cp:revision>
  <dcterms:created xsi:type="dcterms:W3CDTF">2023-11-29T19:33:05Z</dcterms:created>
  <dcterms:modified xsi:type="dcterms:W3CDTF">2025-08-07T14:47:01Z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