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9"/>
  </p:notesMasterIdLst>
  <p:sldIdLst>
    <p:sldId id="257" r:id="rId5"/>
    <p:sldId id="258" r:id="rId6"/>
    <p:sldId id="260" r:id="rId7"/>
    <p:sldId id="262" r:id="rId8"/>
    <p:sldId id="263" r:id="rId9"/>
    <p:sldId id="264" r:id="rId10"/>
    <p:sldId id="265" r:id="rId11"/>
    <p:sldId id="300" r:id="rId12"/>
    <p:sldId id="266" r:id="rId13"/>
    <p:sldId id="267" r:id="rId14"/>
    <p:sldId id="268" r:id="rId15"/>
    <p:sldId id="372" r:id="rId16"/>
    <p:sldId id="269" r:id="rId17"/>
    <p:sldId id="270" r:id="rId18"/>
    <p:sldId id="271" r:id="rId19"/>
    <p:sldId id="272" r:id="rId20"/>
    <p:sldId id="273" r:id="rId21"/>
    <p:sldId id="377" r:id="rId22"/>
    <p:sldId id="379" r:id="rId23"/>
    <p:sldId id="380" r:id="rId24"/>
    <p:sldId id="279" r:id="rId25"/>
    <p:sldId id="381" r:id="rId26"/>
    <p:sldId id="356" r:id="rId27"/>
    <p:sldId id="382" r:id="rId28"/>
    <p:sldId id="281" r:id="rId29"/>
    <p:sldId id="283" r:id="rId30"/>
    <p:sldId id="284" r:id="rId31"/>
    <p:sldId id="286" r:id="rId32"/>
    <p:sldId id="287" r:id="rId33"/>
    <p:sldId id="385" r:id="rId34"/>
    <p:sldId id="289" r:id="rId35"/>
    <p:sldId id="387" r:id="rId36"/>
    <p:sldId id="290" r:id="rId37"/>
    <p:sldId id="305" r:id="rId38"/>
    <p:sldId id="292" r:id="rId39"/>
    <p:sldId id="293" r:id="rId40"/>
    <p:sldId id="367" r:id="rId41"/>
    <p:sldId id="295" r:id="rId42"/>
    <p:sldId id="297" r:id="rId43"/>
    <p:sldId id="296" r:id="rId44"/>
    <p:sldId id="298" r:id="rId45"/>
    <p:sldId id="299" r:id="rId46"/>
    <p:sldId id="391" r:id="rId47"/>
    <p:sldId id="392" r:id="rId48"/>
  </p:sldIdLst>
  <p:sldSz cx="12192000" cy="6858000"/>
  <p:notesSz cx="6858000" cy="9144000"/>
  <p:embeddedFontLst>
    <p:embeddedFont>
      <p:font typeface="Cambria" panose="02040503050406030204" pitchFamily="18"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Lato Black" panose="020F0502020204030203" pitchFamily="34" charset="0"/>
      <p:bold r:id="rId58"/>
      <p:italic r:id="rId59"/>
      <p:boldItalic r:id="rId60"/>
    </p:embeddedFont>
    <p:embeddedFont>
      <p:font typeface="Segoe UI" panose="020B0502040204020203"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gRE/Um8mE2KdH3Dtrzmyr5TerP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49300"/>
  </p:normalViewPr>
  <p:slideViewPr>
    <p:cSldViewPr snapToGrid="0">
      <p:cViewPr varScale="1">
        <p:scale>
          <a:sx n="37" d="100"/>
          <a:sy n="37" d="100"/>
        </p:scale>
        <p:origin x="2336"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4.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1.fntdata"/><Relationship Id="rId5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QMPeQWC3Nv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LECCIÓN 2</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lo siguiente en el grupo de WhatsApp:</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Ver el breve video de enseñanza: </a:t>
            </a:r>
            <a:r>
              <a:rPr lang="es-ES" sz="1800" u="sng" dirty="0">
                <a:solidFill>
                  <a:srgbClr val="0000FF"/>
                </a:solidFill>
                <a:effectLst/>
                <a:latin typeface="Calibri" panose="020F0502020204030204" pitchFamily="34" charset="0"/>
                <a:ea typeface="Calibri" panose="020F0502020204030204" pitchFamily="34" charset="0"/>
                <a:hlinkClick r:id="rId3"/>
              </a:rPr>
              <a:t>https://www.youtube.com/watch?v=QMPeQWC3NvQ</a:t>
            </a:r>
            <a:r>
              <a:rPr lang="es-ES" sz="1800" dirty="0">
                <a:effectLst/>
                <a:latin typeface="Calibri" panose="020F0502020204030204" pitchFamily="34" charset="0"/>
                <a:ea typeface="Calibri" panose="020F0502020204030204" pitchFamily="34" charset="0"/>
              </a:rPr>
              <a:t> y responder:</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¿Qué deseó Pedro al ser sacado del hoyo?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qué nos parecemos a Pedro?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Leer Efesios 2:1-10 y responder:</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 es nuestra condición espiritual sin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consecuencia, ¿qué somos incapaces de hacer?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Aun así, ¿por qué algunos enseñan que el ser humano tiene la capacidad espiritual de decidir creer en Cristo y seguirlo?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f6bcc46de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r>
              <a:rPr lang="es-ES" sz="1800" i="1" dirty="0">
                <a:solidFill>
                  <a:srgbClr val="000000"/>
                </a:solidFill>
                <a:effectLst/>
                <a:latin typeface="Calibri" panose="020F0502020204030204" pitchFamily="34" charset="0"/>
                <a:ea typeface="Calibri" panose="020F0502020204030204" pitchFamily="34" charset="0"/>
              </a:rPr>
              <a:t>Seguíamos los deseos de nuestra naturaleza humana y hacíamos lo que nuestra naturaleza y nuestros pensamientos nos llevaban a hacer. Éramos por naturaleza objetos de ira, como los demás. </a:t>
            </a:r>
            <a:r>
              <a:rPr lang="en-US" dirty="0">
                <a:effectLst/>
              </a:rPr>
              <a:t> </a:t>
            </a:r>
            <a:endParaRPr dirty="0">
              <a:solidFill>
                <a:schemeClr val="dk1"/>
              </a:solidFill>
              <a:latin typeface="Calibri"/>
              <a:ea typeface="Calibri"/>
              <a:cs typeface="Calibri"/>
              <a:sym typeface="Calibri"/>
            </a:endParaRPr>
          </a:p>
        </p:txBody>
      </p:sp>
      <p:sp>
        <p:nvSpPr>
          <p:cNvPr id="183" name="Google Shape;183;g2f6bcc46de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f6bcc46dec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Según Efesios 2:1-10, ¿cuál es nuestra condición sin Dios? </a:t>
            </a: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luego guía con lo siguiente.</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191" name="Google Shape;191;g2f6bcc46de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Según Efesios 2:1-10, ¿cuál es nuestra condición sin Dios? </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2:1 muertos en delitos y pecados. </a:t>
            </a:r>
            <a:b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2:2 siguiendo al príncipe del aire (el diablo)</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2:3 por naturaleza objetos de la ira de Dios</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Estamos vivos físicamente, pero espiritualmente muertos.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293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f5882f685f_0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¿Cómo describe la Biblia nuestra condición espiritual por naturaleza? </a:t>
            </a:r>
            <a:endParaRPr lang="en-US" sz="1800" dirty="0">
              <a:effectLst/>
              <a:latin typeface="Calibri" panose="020F0502020204030204" pitchFamily="34" charset="0"/>
              <a:ea typeface="Calibri" panose="020F0502020204030204" pitchFamily="34" charset="0"/>
            </a:endParaRPr>
          </a:p>
          <a:p>
            <a:pPr marL="0" marR="0" lvl="0" indent="0">
              <a:lnSpc>
                <a:spcPct val="107000"/>
              </a:lnSpc>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Hay otras maneras (pasajes) en que la Biblia describe la condición espiritual sin Dios. Voy a resaltar solo algunos</a:t>
            </a:r>
            <a:b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Pedro 2:9 Dios… “los ha llamado de las tinieblas” </a:t>
            </a:r>
            <a:b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Romanos 6:17 “eran esclavos del pecado” </a:t>
            </a:r>
            <a:r>
              <a:rPr lang="es-ES" sz="1800" b="1"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(Esclavos. Se enseña comúnmente que tenemos libre albedrío o naturaleza. Dios nos da decisión de decidir creer o no. La Biblia, en cambio, enseña que no somos libres por naturaleza. Somos esclavos al pecado.)</a:t>
            </a: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b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Corintios 2:14 “Pero el hombre natural no percibe las cosas que son del Espíritu de Dios, porque para él son una locura” (</a:t>
            </a:r>
            <a:r>
              <a:rPr lang="es-ES" sz="1800" b="1"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¿Cuáles son las cosas de Dios? El evangelio. Cristo y la salvación. El hombre natural (sin el obrar del Espíritu Santo) NO ACEPTA estas cosas. Le son locura). </a:t>
            </a:r>
          </a:p>
          <a:p>
            <a:pPr marL="285750" marR="0" lvl="0" indent="-285750">
              <a:lnSpc>
                <a:spcPct val="107000"/>
              </a:lnSpc>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Corintios 4:4 [espiritualmente] “cegados” (</a:t>
            </a:r>
            <a:r>
              <a:rPr lang="es-ES" sz="1800" b="1"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¿Puede un ciego decidir ver? ¡No! Requiere un milagro para que recobre la vista. Así todos por naturaleza son “ciegos.” No podemos decidir ver a Cristo como nuestro Salvador. Requiere el milagro de Dios el Espíritu Santo.)</a:t>
            </a:r>
          </a:p>
          <a:p>
            <a:pPr marL="285750" marR="0" lvl="0" indent="-285750">
              <a:lnSpc>
                <a:spcPct val="107000"/>
              </a:lnSpc>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Pedro 2:25 “eran como ovejas descarriadas”</a:t>
            </a:r>
          </a:p>
          <a:p>
            <a:pPr marL="285750" marR="0" lvl="0" indent="-285750">
              <a:lnSpc>
                <a:spcPct val="107000"/>
              </a:lnSpc>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Juan 3:10 “los hijos del diablo”</a:t>
            </a:r>
          </a:p>
          <a:p>
            <a:pPr marL="285750" marR="0" lvl="0" indent="-285750">
              <a:lnSpc>
                <a:spcPct val="107000"/>
              </a:lnSpc>
            </a:pP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Efesios 5:8 “eran oscuridad”</a:t>
            </a:r>
            <a:b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Romanos 8:7 “Las intenciones de la carne llevan a la enemistad contra Dios” (</a:t>
            </a:r>
            <a:r>
              <a:rPr lang="es-ES" sz="1800" b="1"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Enemigos. Ni queríamos creer en Dios – queríamos alejarnos de él, porque lo consideramos el enemigo, el que arruina como queremos vivir, el que nos castiga por lo malo que hacemos. Dios obrando en el evangelio cambia eso. No es enemigo; nos ama, y es Salvador. Solo Dios nos puede convencer de eso) </a:t>
            </a:r>
            <a:br>
              <a:rPr lang="es-ES" sz="1800" b="1"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Estas descripciones muestran que no somos libres espiritualmente. Nuestra voluntad está esclavizada al pecado y en oposición a 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99" name="Google Shape;199;g2f5882f685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f5882f685f_0_7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La naturaleza pecaminosa heredada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Nacemos con una naturaleza pecaminosa (pecado original), heredado desde Adán.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45720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08" name="Google Shape;208;g2f5882f685f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f5882f685f_0_8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Romanos 5:12 Por tanto, como el pecador entró en mundo por un solo hombre, y por medio del pecado entró la muerte, así la muerte pasó a todos los hombres, por cuanto todos pecaron.</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15" name="Google Shape;215;g2f5882f685f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f6bcc46dec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nSpc>
                <a:spcPct val="107000"/>
              </a:lnSpc>
              <a:spcAft>
                <a:spcPts val="800"/>
              </a:spcAft>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Salmo 51:5 Mírame! ¡Yo fui formado en la maldad! ¡Mi madre mi concibió en pecado!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1371600" lvl="2" indent="-241300" algn="l" rtl="0">
              <a:spcBef>
                <a:spcPts val="0"/>
              </a:spcBef>
              <a:spcAft>
                <a:spcPts val="1000"/>
              </a:spcAft>
              <a:buClr>
                <a:schemeClr val="dk1"/>
              </a:buClr>
              <a:buSzPts val="1100"/>
              <a:buFont typeface="Calibri"/>
              <a:buAutoNum type="romanLcPeriod"/>
            </a:pPr>
            <a:endParaRPr lang="en-US" dirty="0">
              <a:solidFill>
                <a:schemeClr val="dk1"/>
              </a:solidFill>
              <a:latin typeface="Calibri"/>
              <a:ea typeface="Calibri"/>
              <a:cs typeface="Calibri"/>
              <a:sym typeface="Calibri"/>
            </a:endParaRPr>
          </a:p>
        </p:txBody>
      </p:sp>
      <p:sp>
        <p:nvSpPr>
          <p:cNvPr id="223" name="Google Shape;223;g2f6bcc46de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f32f06a22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Si por naturaleza somos espiritualmente muertos ¿qué somos incapaces de hacer? </a:t>
            </a:r>
            <a:b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Imagina un cadáver: no puede moverse ni decidir nada.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Así también, un muerto espiritual no puede creer ni querer creer.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Somos completamente incapaces de llegar a la fe por nuestra propia decisión o fuerza humana.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31" name="Google Shape;231;g2f32f06a22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rPr>
              <a:t>Somos completamente incapaces de llegar a la fe por nuestra propia decisión o fuerza.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rPr>
              <a:t>Entonces: ¿Cómo llegamos a la fe? </a:t>
            </a:r>
            <a:br>
              <a:rPr lang="es-ES" sz="1800" b="1" dirty="0">
                <a:effectLst/>
                <a:latin typeface="Calibri" panose="020F0502020204030204" pitchFamily="34" charset="0"/>
                <a:ea typeface="Calibri" panose="020F0502020204030204" pitchFamily="34" charset="0"/>
              </a:rPr>
            </a:b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118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Leemos Efesios 2:4-10</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spcAft>
                <a:spcPts val="600"/>
              </a:spcAft>
              <a:buFontTx/>
              <a:buNone/>
            </a:pPr>
            <a:r>
              <a:rPr lang="es-ES" sz="18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Pero Dios, cuya misericordia es abundante, por el gran amor con que nos amó, </a:t>
            </a:r>
            <a:r>
              <a:rPr lang="es-ES" sz="18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nos dio vida junto con Cristo, aun cuando estábamos muertos en nuestros pecados (la gracia de Dios los ha salvado), </a:t>
            </a:r>
            <a:r>
              <a:rPr lang="es-ES" sz="18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 también junto con él nos resucitó, y asimismo nos sentó al lado de Cristo Jesús en los lugares celestiales, </a:t>
            </a:r>
            <a:r>
              <a:rPr lang="es-ES" sz="18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para mostrar en los tiempos venideros las abundantes riquezas de su gracia y su bondad para con nosotros en Cristo Jesús. </a:t>
            </a:r>
            <a:r>
              <a:rPr lang="es-ES" sz="18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Ciertamente la gracia de Dios los ha salvado por medio de la fe. Ésta no nació de ustedes, sino que es un don de Dios; </a:t>
            </a:r>
            <a:r>
              <a:rPr lang="es-ES" sz="18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ni es resultado de las obras, para que nadie se vanaglorie. </a:t>
            </a:r>
            <a:r>
              <a:rPr lang="es-ES" sz="18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Nosotros somos hechura suya; hemos sido creados en Cristo Jesús para realizar buenas obras, las cuales Dios preparó de antemano para que vivamos de acuerdo con ellas.</a:t>
            </a:r>
            <a:b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2:4 por el gran amor y abundante misericordia de Dios</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2:5 Dios nos dio vida junto con Cristo aun cuando estábamos muertos en pecado.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2:8 Ciertamente la gracia de Dios los ha salvado por la fe.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2:8-9 Ésta (la fe) no nació de ustedes, sino que es un don de Dios; ni es resultado de las obras.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Llegamos a la fe únicamente por la gracia de 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925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Introducción breve a Lección 2</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Bienvenidos a la Lección 2 de </a:t>
            </a:r>
            <a:r>
              <a:rPr lang="es-ES" sz="1800" i="1" dirty="0">
                <a:effectLst/>
                <a:latin typeface="Calibri" panose="020F0502020204030204" pitchFamily="34" charset="0"/>
                <a:ea typeface="Calibri" panose="020F0502020204030204" pitchFamily="34" charset="0"/>
              </a:rPr>
              <a:t>Legalismo: Enemigo de la gracia.</a:t>
            </a:r>
            <a:r>
              <a:rPr lang="es-ES" sz="1800" dirty="0">
                <a:effectLst/>
                <a:latin typeface="Calibri" panose="020F0502020204030204" pitchFamily="34" charset="0"/>
                <a:ea typeface="Calibri" panose="020F0502020204030204" pitchFamily="34" charset="0"/>
              </a:rPr>
              <a:t> En la primera lección aprendimos que el legalismo es el mal uso o énfasis excesivo en la ley, y que la gracia es el amor inmerecido de Dios. Somos salvos por la fe en lo que Cristo ya ha hecho. Tristemente, algunos creen o enseñan que somos salvos por nuestras obras. Esa idea es legalismo, y ataca la gracia de Dios. Hoy veremos cómo llegamos a la fe y descubriremos que la fe es un regalo de Dios, que el Espíritu Santo obra en nuestros corazones. Gracias, Señor, por ese don precioso.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Otros textos de apoyo: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buFontTx/>
              <a:buNone/>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Romanos 10:17 Así que la fe proviene del oír, y el oír proviene de la palabra de Dios. (Dios nos la concede la fe mediante la Palabra) </a:t>
            </a: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endParaRPr lang="en-US" sz="1100"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lnSpc>
                <a:spcPct val="107000"/>
              </a:lnSpc>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Corintios 12:3 Nadie puede llamar “Señor” a Jesús, si no es por el Espíritu Santo. (La fe es lo que el Espíritu Santo obra en nuestros corazones. </a:t>
            </a:r>
          </a:p>
          <a:p>
            <a:pPr marL="0" marR="0" lvl="0" indent="0">
              <a:lnSpc>
                <a:spcPct val="107000"/>
              </a:lnSpc>
              <a:buFontTx/>
              <a:buNone/>
            </a:pP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nSpc>
                <a:spcPct val="107000"/>
              </a:lnSpc>
              <a:spcAft>
                <a:spcPts val="800"/>
              </a:spcAft>
              <a:buFontTx/>
              <a:buNone/>
            </a:pPr>
            <a:r>
              <a:rPr lang="es-ES" sz="11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Nadie puede llegar a la fe por decisión personal. Es el Espíritu Santo quien primero obra la fe, para que podamos creer y confesar a Jesús como Salvador. </a:t>
            </a:r>
            <a:endParaRPr lang="en-US" sz="11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052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f5882f685f_0_8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Jesús estaba de acuerdo con todo esto </a:t>
            </a:r>
            <a:b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Juan 15:16 </a:t>
            </a: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Ustedes no me eligieron a mí. Más bien, yo los elegí a ustedes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Mateo 16:17 (Cuándo Simón confesó su fe) Bienaventurado eres, Simón, hijo de Jonás, porque no te lo reveló ningún mortal, sino mi Padre que está en ellos cielos.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effectLst/>
                <a:latin typeface="Calibri" panose="020F0502020204030204" pitchFamily="34" charset="0"/>
                <a:ea typeface="Cambria" panose="02040503050406030204" pitchFamily="18" charset="0"/>
                <a:cs typeface="Times New Roman" panose="02020603050405020304" pitchFamily="18" charset="0"/>
              </a:rPr>
              <a:t>Juan 6:44 Ninguno puedo venir a mí, si el Padre que me envió no lo trae.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279" name="Google Shape;279;g2f5882f685f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Resumen: </a:t>
            </a:r>
            <a:r>
              <a:rPr lang="es-ES" sz="1800" dirty="0">
                <a:effectLst/>
                <a:latin typeface="Calibri" panose="020F0502020204030204" pitchFamily="34" charset="0"/>
                <a:ea typeface="Calibri" panose="020F0502020204030204" pitchFamily="34" charset="0"/>
                <a:cs typeface="Calibri" panose="020F0502020204030204" pitchFamily="34" charset="0"/>
              </a:rPr>
              <a:t>El hombre no es capaz de creer en Jesús sin el Espíritu Santo</a:t>
            </a:r>
            <a:br>
              <a:rPr lang="es-ES" sz="1800" dirty="0">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cs typeface="Calibri" panose="020F0502020204030204" pitchFamily="34" charset="0"/>
              </a:rPr>
              <a:t>“Creo que, por mi propia razón o elección, no puedo creer en Jesucristo, mi Señor, ni acercarme a él. Sino que el Espíritu Santo me ha llamado mediante el evangelio, me ha iluminado con sus dones, me ha santificado y guardado en la fe verdadera.” – Marín Lutero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076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Pausa para pedir preguntas, dudas y comentarios.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265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OBJECTIVO #2: Explicar que es la teología </a:t>
            </a:r>
            <a:r>
              <a:rPr lang="es-ES" sz="1800" b="1" dirty="0" err="1">
                <a:effectLst/>
                <a:latin typeface="Calibri" panose="020F0502020204030204" pitchFamily="34" charset="0"/>
                <a:ea typeface="Calibri" panose="020F0502020204030204" pitchFamily="34" charset="0"/>
                <a:cs typeface="Calibri" panose="020F0502020204030204" pitchFamily="34" charset="0"/>
              </a:rPr>
              <a:t>decisionista</a:t>
            </a:r>
            <a:r>
              <a:rPr lang="es-ES" sz="1800" b="1" dirty="0">
                <a:effectLst/>
                <a:latin typeface="Calibri" panose="020F0502020204030204" pitchFamily="34" charset="0"/>
                <a:ea typeface="Calibri" panose="020F0502020204030204" pitchFamily="34" charset="0"/>
                <a:cs typeface="Calibri" panose="020F0502020204030204" pitchFamily="34" charset="0"/>
              </a:rPr>
              <a:t> y por qué es peligroso. </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f6bcc46dec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effectLst/>
                <a:latin typeface="Calibri" panose="020F0502020204030204" pitchFamily="34" charset="0"/>
                <a:ea typeface="Calibri" panose="020F0502020204030204" pitchFamily="34" charset="0"/>
              </a:rPr>
              <a:t>La Teología </a:t>
            </a:r>
            <a:r>
              <a:rPr lang="es-ES" sz="1800" dirty="0" err="1">
                <a:effectLst/>
                <a:latin typeface="Calibri" panose="020F0502020204030204" pitchFamily="34" charset="0"/>
                <a:ea typeface="Calibri" panose="020F0502020204030204" pitchFamily="34" charset="0"/>
              </a:rPr>
              <a:t>Decisionista</a:t>
            </a:r>
            <a:r>
              <a:rPr lang="es-ES" sz="1800" dirty="0">
                <a:effectLst/>
                <a:latin typeface="Calibri" panose="020F0502020204030204" pitchFamily="34" charset="0"/>
                <a:ea typeface="Calibri" panose="020F0502020204030204" pitchFamily="34" charset="0"/>
              </a:rPr>
              <a:t> </a:t>
            </a: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Enseña que el ser humano tiene la capacidad espiritual para abrir el corazón para aceptar o decidir seguir a Jesús. (“acepta a Jesús”, “toma tu decisión de creer” etc.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Aquí es importante explicar que estamos hablando de conversión. Los creyentes que tienen el Espíritu toman decisiones todos los días para seguir a Cristo. El "decidir" y el "aceptar" de que hablamos aquí es la conversión.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297" name="Google Shape;297;g2f6bcc46de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f6bcc46dec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Citan versículos como Apocalipsis 3:20 y Deuteronomio 30:20 como prueba, pero estos versículos hablan a creyentes, no sobre la conversión.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Apocalipsis 3:20 ¡Mira! Ya estoy a la puerta, y llamo. Si alguno oye mi voz y abre la puerta, yo entraré a su casa, y cenaré con él, y él cenaré conmigo. (Jesús dirige la palabra a la Iglesia de </a:t>
            </a:r>
            <a:r>
              <a:rPr lang="es-ES" sz="1100" dirty="0" err="1">
                <a:effectLst/>
                <a:latin typeface="Calibri" panose="020F0502020204030204" pitchFamily="34" charset="0"/>
                <a:ea typeface="Calibri" panose="020F0502020204030204" pitchFamily="34" charset="0"/>
              </a:rPr>
              <a:t>Laodicea</a:t>
            </a:r>
            <a:r>
              <a:rPr lang="es-ES" sz="1100" dirty="0">
                <a:effectLst/>
                <a:latin typeface="Calibri" panose="020F0502020204030204" pitchFamily="34" charset="0"/>
                <a:ea typeface="Calibri" panose="020F0502020204030204" pitchFamily="34" charset="0"/>
              </a:rPr>
              <a:t>, creyentes) </a:t>
            </a:r>
            <a:endParaRPr lang="en-US" sz="1100" dirty="0">
              <a:effectLst/>
              <a:latin typeface="Calibri" panose="020F0502020204030204" pitchFamily="34" charset="0"/>
              <a:ea typeface="Calibri" panose="020F0502020204030204" pitchFamily="34" charset="0"/>
            </a:endParaRPr>
          </a:p>
          <a:p>
            <a:pPr marL="2286000" marR="171450" lvl="4"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13" name="Google Shape;313;g2f6bcc46de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f6bcc46dec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Deuteronomio 30:19-20 Hoy pongo a los cielos y a la tierra por testigos contra ustedes, de que he puesto ante ustedes la vida y la muerte, la bendición y la maldición. Escoge, pues, la vida, para que tú y tu descendencia vivan; para que ames al Señor tu Dios, y atiendas a su voz, y lo sigas, pues él es para ti vida y prolongación de tus días. (Dios se llama a sí mismo El Señor tu Dios. Está hablando con su pueblo. Creyentes)</a:t>
            </a:r>
            <a:endParaRPr lang="en-US" sz="1100" dirty="0">
              <a:effectLst/>
              <a:latin typeface="Calibri" panose="020F0502020204030204" pitchFamily="34" charset="0"/>
              <a:ea typeface="Calibri" panose="020F0502020204030204" pitchFamily="34" charset="0"/>
            </a:endParaRPr>
          </a:p>
          <a:p>
            <a:pPr marL="2286000" marR="171450" lvl="4"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21" name="Google Shape;321;g2f6bcc46dec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f5882f685f_0_9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¿Por qué es incorrecta la teología </a:t>
            </a:r>
            <a:r>
              <a:rPr lang="es-ES" sz="1800" dirty="0" err="1">
                <a:effectLst/>
                <a:latin typeface="Calibri" panose="020F0502020204030204" pitchFamily="34" charset="0"/>
                <a:ea typeface="Calibri" panose="020F0502020204030204" pitchFamily="34" charset="0"/>
                <a:cs typeface="Calibri" panose="020F0502020204030204" pitchFamily="34" charset="0"/>
              </a:rPr>
              <a:t>decisionista</a:t>
            </a:r>
            <a:r>
              <a:rPr lang="es-ES" sz="18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teología </a:t>
            </a:r>
            <a:r>
              <a:rPr lang="es-ES" sz="1800" dirty="0" err="1">
                <a:effectLst/>
                <a:latin typeface="Calibri" panose="020F0502020204030204" pitchFamily="34" charset="0"/>
                <a:ea typeface="Calibri" panose="020F0502020204030204" pitchFamily="34" charset="0"/>
              </a:rPr>
              <a:t>decisionista</a:t>
            </a:r>
            <a:r>
              <a:rPr lang="es-ES" sz="1800" dirty="0">
                <a:effectLst/>
                <a:latin typeface="Calibri" panose="020F0502020204030204" pitchFamily="34" charset="0"/>
                <a:ea typeface="Calibri" panose="020F0502020204030204" pitchFamily="34" charset="0"/>
              </a:rPr>
              <a:t> parte de la idea de que todos tienen libre albedrío. Pero la Biblia enseña que por naturaleza somos esclavos. Solo después de que el Espíritu Santo obra la fe en el corazón, el creyente tiene la libertad de elegir lo que agrada a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Efesios 2:1-10 y todos los otros pasajes que hablan sobre nuestro estado natural y la naturaleza pecaminosa.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Al igual que un hombre físicamente muerto no puede decidir seguir a nadie, así una persona espiritualmente muerta no puede decidir seguir a Jesús. Es el Espíritu Santo quien tiene que actuar primero. No al revés. </a:t>
            </a:r>
            <a:endParaRPr lang="en-US" sz="18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338" name="Google Shape;338;g2f5882f685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f6bcc46dec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3. ¿Por qué es peligrosa la teología </a:t>
            </a:r>
            <a:r>
              <a:rPr lang="es-ES" sz="1800" dirty="0" err="1">
                <a:effectLst/>
                <a:latin typeface="Calibri" panose="020F0502020204030204" pitchFamily="34" charset="0"/>
                <a:ea typeface="Calibri" panose="020F0502020204030204" pitchFamily="34" charset="0"/>
                <a:cs typeface="Calibri" panose="020F0502020204030204" pitchFamily="34" charset="0"/>
              </a:rPr>
              <a:t>decisionista</a:t>
            </a:r>
            <a:r>
              <a:rPr lang="es-ES" sz="1800" dirty="0">
                <a:effectLst/>
                <a:latin typeface="Calibri" panose="020F0502020204030204" pitchFamily="34" charset="0"/>
                <a:ea typeface="Calibri" panose="020F0502020204030204" pitchFamily="34" charset="0"/>
                <a:cs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346" name="Google Shape;346;g2f6bcc46dec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a:t>
            </a:r>
            <a:br>
              <a:rPr lang="es-ES" sz="1800" dirty="0">
                <a:effectLst/>
                <a:latin typeface="Calibri" panose="020F0502020204030204" pitchFamily="34" charset="0"/>
                <a:ea typeface="Calibri" panose="020F0502020204030204" pitchFamily="34" charset="0"/>
              </a:rPr>
            </a:br>
            <a:r>
              <a:rPr lang="es-ES" sz="1800" dirty="0">
                <a:solidFill>
                  <a:srgbClr val="00B050"/>
                </a:solidFill>
                <a:effectLst/>
                <a:latin typeface="Calibri" panose="020F0502020204030204" pitchFamily="34" charset="0"/>
                <a:ea typeface="Calibri" panose="020F0502020204030204" pitchFamily="34" charset="0"/>
              </a:rPr>
              <a:t>Comienza con la siguiente oración (o tu propia): </a:t>
            </a:r>
            <a:br>
              <a:rPr lang="es-ES" sz="1800"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Dios Padre celestial, por la naturaleza pecaminosa que heredamos, nacimos espiritualmente muertos, ciegos y separados de ti. Te damos gracias porque enviaste al Espíritu Santo, quien nos llamó a la fe. A ti damos toda la gloria, no solo por el perdón, sino también por el regalo de la fe.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¿Por qué es peligrosa la teología </a:t>
            </a:r>
            <a:r>
              <a:rPr lang="es-ES" sz="1800" dirty="0" err="1">
                <a:effectLst/>
                <a:latin typeface="Calibri" panose="020F0502020204030204" pitchFamily="34" charset="0"/>
                <a:ea typeface="Calibri" panose="020F0502020204030204" pitchFamily="34" charset="0"/>
                <a:cs typeface="Calibri" panose="020F0502020204030204" pitchFamily="34" charset="0"/>
              </a:rPr>
              <a:t>decisionista</a:t>
            </a:r>
            <a:r>
              <a:rPr lang="es-ES" sz="1800" dirty="0">
                <a:effectLst/>
                <a:latin typeface="Calibri" panose="020F0502020204030204" pitchFamily="34" charset="0"/>
                <a:ea typeface="Calibri" panose="020F0502020204030204" pitchFamily="34" charset="0"/>
                <a:cs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Es Legalismo: El mal uso de/énfasis excesivo en la ley.</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Promueve el orgullo humano: nadie quiere admitir que fue completamente incapaz.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Causa duda e inseguridad espiritual: Si depende de mi decisión y mi esfuerzo, ¿lo hice bien? ¿Fue sincera? ¿Fue suficiente?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Desvía el enfoque de Cristo hacia uno mismo.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Roba la gloria a Dios: Si “yo” decidí creer, entonces no es solo por gracia.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371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f32f06a222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4. La verdad nos da paz</a:t>
            </a:r>
            <a:br>
              <a:rPr lang="es-ES" sz="1800" dirty="0">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Dios nos escogió</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La conversión es 100% obra del Espíritu Santo. Por eso, nuestra fe y salvación son seguras.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Cuando el diablo siembra duda, esta verdad nos consuela.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Cuando hablamos sobre nuestra salvación, siempre queremos enfocar en Dios nuestro Salvador. Nuestra salvación es de él y damos la gloria a él. En vez de decir “He aceptado o he decidido” podemos usar el lenguaje de la Biblia: “estaba muerto, ciego, perdido… pero el Espíritu Santo me dio el regalo de la fe.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61" name="Google Shape;361;g2f32f06a222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100" dirty="0">
                <a:effectLst/>
                <a:latin typeface="Calibri" panose="020F0502020204030204" pitchFamily="34" charset="0"/>
                <a:ea typeface="Calibri" panose="020F0502020204030204" pitchFamily="34" charset="0"/>
                <a:cs typeface="Calibri" panose="020F0502020204030204" pitchFamily="34" charset="0"/>
              </a:rPr>
              <a:t>Queremos compartir esta paz</a:t>
            </a:r>
            <a:br>
              <a:rPr lang="es-ES" sz="1100" dirty="0">
                <a:effectLst/>
                <a:latin typeface="Calibri" panose="020F0502020204030204" pitchFamily="34" charset="0"/>
                <a:ea typeface="Calibri" panose="020F0502020204030204" pitchFamily="34" charset="0"/>
                <a:cs typeface="Calibri" panose="020F0502020204030204" pitchFamily="34" charset="0"/>
              </a:rPr>
            </a:br>
            <a:br>
              <a:rPr lang="es-ES" sz="1100" dirty="0">
                <a:effectLst/>
                <a:latin typeface="Calibri" panose="020F0502020204030204" pitchFamily="34" charset="0"/>
                <a:ea typeface="Calibri" panose="020F0502020204030204" pitchFamily="34" charset="0"/>
                <a:cs typeface="Calibri" panose="020F0502020204030204" pitchFamily="34" charset="0"/>
              </a:rPr>
            </a:br>
            <a:r>
              <a:rPr lang="es-ES" sz="1100" dirty="0">
                <a:effectLst/>
                <a:latin typeface="Calibri" panose="020F0502020204030204" pitchFamily="34" charset="0"/>
                <a:ea typeface="Calibri" panose="020F0502020204030204" pitchFamily="34" charset="0"/>
                <a:cs typeface="Calibri" panose="020F0502020204030204" pitchFamily="34" charset="0"/>
              </a:rPr>
              <a:t>Cuando hablamos sobre nuestra salvación, siempre queremos enfocar en Dios nuestro Salvador. Nuestra salvación es de él y damos la gloria a él.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100" dirty="0">
                <a:effectLst/>
                <a:latin typeface="Calibri" panose="020F0502020204030204" pitchFamily="34" charset="0"/>
                <a:ea typeface="Calibri" panose="020F0502020204030204" pitchFamily="34" charset="0"/>
                <a:cs typeface="Calibri" panose="020F0502020204030204" pitchFamily="34" charset="0"/>
              </a:rPr>
              <a:t>En vez de decir “He aceptado o he decidido” podemos usar el lenguaje de la Biblia: “estaba muerto, ciego, perdido… pero el Espíritu Santo me dio el regalo de la fe.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565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f5882f685f_0_9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Efesios 2:8-9 </a:t>
            </a:r>
            <a:r>
              <a:rPr lang="es-ES" sz="1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Ciertamente la gracia de Dios los ha salvado por medio de la fe. Ésta no nació de ustedes, sino que es un don de Dios; </a:t>
            </a:r>
            <a:r>
              <a:rPr lang="es-ES" sz="1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ni es resultado de las obras, para que nadie se vanaglorie. </a:t>
            </a:r>
            <a:endParaRPr lang="en-US" sz="1800" dirty="0">
              <a:effectLst/>
              <a:latin typeface="Calibri" panose="020F0502020204030204" pitchFamily="34" charset="0"/>
              <a:ea typeface="Calibri" panose="020F0502020204030204" pitchFamily="34" charset="0"/>
            </a:endParaRPr>
          </a:p>
          <a:p>
            <a:pPr marL="1371600" marR="171450" lvl="2" indent="-18415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68" name="Google Shape;368;g2f5882f685f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OBJECTIVO #3: Reflexionar sobre cómo responder a la teología </a:t>
            </a:r>
            <a:r>
              <a:rPr lang="es-ES" sz="1800" b="1" dirty="0" err="1">
                <a:effectLst/>
                <a:latin typeface="Calibri" panose="020F0502020204030204" pitchFamily="34" charset="0"/>
                <a:ea typeface="Calibri" panose="020F0502020204030204" pitchFamily="34" charset="0"/>
              </a:rPr>
              <a:t>decisionista</a:t>
            </a:r>
            <a:r>
              <a:rPr lang="es-ES" sz="1800" b="1" dirty="0">
                <a:effectLst/>
                <a:latin typeface="Calibri" panose="020F0502020204030204" pitchFamily="34" charset="0"/>
                <a:ea typeface="Calibri" panose="020F0502020204030204" pitchFamily="34" charset="0"/>
              </a:rPr>
              <a:t> con amor y con la Biblia.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f6bcc46dec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Vivimos en un mundo donde la teología </a:t>
            </a:r>
            <a:r>
              <a:rPr lang="es-ES" sz="1800" dirty="0" err="1">
                <a:effectLst/>
                <a:latin typeface="Calibri" panose="020F0502020204030204" pitchFamily="34" charset="0"/>
                <a:ea typeface="Calibri" panose="020F0502020204030204" pitchFamily="34" charset="0"/>
                <a:cs typeface="Calibri" panose="020F0502020204030204" pitchFamily="34" charset="0"/>
              </a:rPr>
              <a:t>decisionista</a:t>
            </a:r>
            <a:r>
              <a:rPr lang="es-ES" sz="1800" dirty="0">
                <a:effectLst/>
                <a:latin typeface="Calibri" panose="020F0502020204030204" pitchFamily="34" charset="0"/>
                <a:ea typeface="Calibri" panose="020F0502020204030204" pitchFamily="34" charset="0"/>
                <a:cs typeface="Calibri" panose="020F0502020204030204" pitchFamily="34" charset="0"/>
              </a:rPr>
              <a:t> es común. Como cristianos, queremos reflejar tanto el amor de Dios como la verdad bíblica – en nuestras palabras y acciones – cuando dialogamos con quienes creen así. </a:t>
            </a:r>
            <a:br>
              <a:rPr lang="es-ES" sz="1800" dirty="0">
                <a:effectLst/>
                <a:latin typeface="Calibri" panose="020F0502020204030204" pitchFamily="34" charset="0"/>
                <a:ea typeface="Calibri" panose="020F0502020204030204" pitchFamily="34" charset="0"/>
                <a:cs typeface="Calibri" panose="020F0502020204030204" pitchFamily="34" charset="0"/>
              </a:rPr>
            </a:b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2. Ejemplo práctico: Te preguntan, “¿Has entregado tu vida a Cristo? ¿Has tomado la decisión de aceptar a Cristo en tu corazón?” ¿Cómo lo manejaría?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primero, luego guíalos con lo siguiente.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84" name="Google Shape;384;g2f6bcc46dec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f6bcc46dec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2. Ejemplo práctico: Te preguntan, “¿Has entregado tu vida a Cristo? ¿Has tomado la decisión de aceptar a Cristo en tu corazón?” ¿Cómo lo manejaría? </a:t>
            </a:r>
            <a:br>
              <a:rPr lang="es-ES" sz="1100" dirty="0">
                <a:effectLst/>
                <a:latin typeface="Calibri" panose="020F0502020204030204" pitchFamily="34" charset="0"/>
                <a:ea typeface="Calibri" panose="020F0502020204030204" pitchFamily="34" charset="0"/>
                <a:cs typeface="Calibri" panose="020F0502020204030204" pitchFamily="34" charset="0"/>
              </a:rPr>
            </a:b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cs typeface="Calibri" panose="020F0502020204030204" pitchFamily="34" charset="0"/>
              </a:rPr>
              <a:t>Evita atacar. Para muchos, este lenguaje refleja momentos muy significativos en su vida espiritual. Si críticas demasiado rápido, puedes cerrar la puerta a cualquier conversación provechosa.</a:t>
            </a:r>
            <a:br>
              <a:rPr lang="es-ES" sz="1100" dirty="0">
                <a:effectLst/>
                <a:latin typeface="Calibri" panose="020F0502020204030204" pitchFamily="34" charset="0"/>
                <a:ea typeface="Calibri" panose="020F0502020204030204" pitchFamily="34" charset="0"/>
                <a:cs typeface="Calibri" panose="020F0502020204030204" pitchFamily="34" charset="0"/>
              </a:rPr>
            </a:br>
            <a:endParaRPr lang="en-US" sz="1100" dirty="0">
              <a:effectLst/>
              <a:latin typeface="Calibri" panose="020F0502020204030204" pitchFamily="34" charset="0"/>
              <a:ea typeface="Calibri" panose="020F0502020204030204" pitchFamily="34" charset="0"/>
              <a:cs typeface="Arial"/>
            </a:endParaRPr>
          </a:p>
          <a:p>
            <a:pPr marL="171450" marR="0" indent="-171450"/>
            <a:r>
              <a:rPr lang="es-ES" sz="1100" dirty="0">
                <a:effectLst/>
                <a:latin typeface="Calibri" panose="020F0502020204030204" pitchFamily="34" charset="0"/>
                <a:ea typeface="Calibri" panose="020F0502020204030204" pitchFamily="34" charset="0"/>
                <a:cs typeface="Calibri" panose="020F0502020204030204" pitchFamily="34" charset="0"/>
              </a:rPr>
              <a:t>Mejor estrategia: reorientar con amor. Comienza con algo positivo como: “Me alegra que usted cree en Jesús.” </a:t>
            </a:r>
            <a:br>
              <a:rPr lang="es-ES" sz="1100" dirty="0">
                <a:effectLst/>
                <a:latin typeface="Calibri" panose="020F0502020204030204" pitchFamily="34" charset="0"/>
                <a:ea typeface="Calibri" panose="020F0502020204030204" pitchFamily="34" charset="0"/>
                <a:cs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Luego, según el contexto, comparte pecado y gracia (ley y evangelio):</a:t>
            </a:r>
            <a:r>
              <a:rPr lang="en-US" sz="1100" dirty="0">
                <a:effectLst/>
                <a:latin typeface="Calibri" panose="020F0502020204030204" pitchFamily="34" charset="0"/>
                <a:ea typeface="Calibri" panose="020F0502020204030204" pitchFamily="34" charset="0"/>
                <a:cs typeface="Arial"/>
              </a:rPr>
              <a:t> </a:t>
            </a: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¡Gloria a Dios! Yo también creo en Jesucristo. Pero no fue decisión mía. Yo estaba muerto en mis pecados como todos los demás. No podía hacer nada para salvarme.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Dios, en su gracia, me dio vida espiritual y me regaló la fe a través de la Palabra.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Por eso le doy gracias. Él me llevó a confiar en Jesús como mi Salvador, y le pido que haga lo mismo con muchos más.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Si hay la oportunidad, puede estudiar Efesios 2:1-10 con la persona.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392" name="Google Shape;392;g2f6bcc46dec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rtl="0">
              <a:spcBef>
                <a:spcPts val="0"/>
              </a:spcBef>
              <a:spcAft>
                <a:spcPts val="0"/>
              </a:spcAft>
              <a:buClr>
                <a:schemeClr val="dk1"/>
              </a:buClr>
              <a:buSzPts val="1100"/>
              <a:buFontTx/>
              <a:buNone/>
            </a:pPr>
            <a:r>
              <a:rPr lang="es-ES" sz="1800" b="1" u="sng" dirty="0">
                <a:effectLst/>
                <a:latin typeface="Calibri" panose="020F0502020204030204" pitchFamily="34" charset="0"/>
                <a:ea typeface="Calibri" panose="020F0502020204030204" pitchFamily="34" charset="0"/>
              </a:rPr>
              <a:t>CONCLUSIÓN</a:t>
            </a:r>
            <a:br>
              <a:rPr lang="es-ES" sz="1800" b="1" u="sng" dirty="0">
                <a:effectLst/>
                <a:latin typeface="Calibri" panose="020F0502020204030204" pitchFamily="34" charset="0"/>
                <a:ea typeface="Calibri" panose="020F0502020204030204" pitchFamily="34" charset="0"/>
              </a:rPr>
            </a:br>
            <a:br>
              <a:rPr lang="es-ES" sz="1800" dirty="0">
                <a:solidFill>
                  <a:srgbClr val="000000"/>
                </a:solidFill>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1. Gálatas 2:20-21, las palabras inspiradas del apóstol Pablo: </a:t>
            </a:r>
            <a:r>
              <a:rPr lang="es-ES" sz="1800" i="1" dirty="0">
                <a:effectLst/>
                <a:latin typeface="Calibri" panose="020F0502020204030204" pitchFamily="34" charset="0"/>
                <a:ea typeface="Calibri" panose="020F0502020204030204" pitchFamily="34" charset="0"/>
              </a:rPr>
              <a:t>“Con Cristo estoy juntamente crucificado, y ya no vivo yo, sino que </a:t>
            </a:r>
            <a:r>
              <a:rPr lang="es-ES" sz="1800" b="1" i="1" dirty="0">
                <a:effectLst/>
                <a:latin typeface="Calibri" panose="020F0502020204030204" pitchFamily="34" charset="0"/>
                <a:ea typeface="Calibri" panose="020F0502020204030204" pitchFamily="34" charset="0"/>
              </a:rPr>
              <a:t>Cristo vive en mí;</a:t>
            </a:r>
            <a:r>
              <a:rPr lang="es-ES" sz="1800" i="1" dirty="0">
                <a:effectLst/>
                <a:latin typeface="Calibri" panose="020F0502020204030204" pitchFamily="34" charset="0"/>
                <a:ea typeface="Calibri" panose="020F0502020204030204" pitchFamily="34" charset="0"/>
              </a:rPr>
              <a:t> y lo que ahora vivo en la carne, lo </a:t>
            </a:r>
            <a:r>
              <a:rPr lang="es-ES" sz="1800" b="1" i="1" dirty="0">
                <a:effectLst/>
                <a:latin typeface="Calibri" panose="020F0502020204030204" pitchFamily="34" charset="0"/>
                <a:ea typeface="Calibri" panose="020F0502020204030204" pitchFamily="34" charset="0"/>
              </a:rPr>
              <a:t>vivo en la fe del Hijo de Dios</a:t>
            </a:r>
            <a:r>
              <a:rPr lang="es-ES" sz="1800" i="1" dirty="0">
                <a:effectLst/>
                <a:latin typeface="Calibri" panose="020F0502020204030204" pitchFamily="34" charset="0"/>
                <a:ea typeface="Calibri" panose="020F0502020204030204" pitchFamily="34" charset="0"/>
              </a:rPr>
              <a:t>, el cual me amó y se entregó a sí mismo por mí. No desecho la gracia de Dios; pues si la justicia dependiera de la ley, entonces por demás habría muerto Cristo.”</a:t>
            </a:r>
            <a:r>
              <a:rPr lang="en-US" dirty="0">
                <a:effectLst/>
              </a:rPr>
              <a:t> </a:t>
            </a: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316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El Proyecto Final</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3. Te preguntan, "¿Has entregado tu vida a Cristo?  ¿Has escuchado el llamado de Dios y te has acercado al altar para aceptar a Cristo en tu corazón?  De lo contrario no serás salvo."  ¿Cómo lo manejaría?</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408" name="Google Shape;408;g2f5882f685f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3. La Tarea</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Les compartiré la tarea de la Lección 3 por WhatsApp.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Úsenla como su devoción personal, un tiempo especial entre ustedes y el Señor en su Palabra.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426" name="Google Shape;42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6bcc46de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CAPTAR DE LA TAREA</a:t>
            </a: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historia de Pedro (de la tarea) </a:t>
            </a:r>
            <a:b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Había una vez un niño llamado Pedro que estaba criando un cerdo. Una tarde, el cerdo estaba comiendo hierba cerca del borde de un acantilado. Por un momento, Pedro se quedó en la orilla, mirando hacia la luna. En ese momento, el cerdo se acercó y empujó deliberadamente a Pedro desde el acantilado hacia un pozo.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mañana siguiente los amigos de Pedro lo encontraron abajo en el pozo y idearon un plan para salvarle. Dos muchachos sujetaron las piernas de un tercer niño, Kevin, a quien colgaban en el hoyo. Kevin pudo agarrar a Pedro y ponerlo a salvo.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Pedro ciertamente apreciaba que lo sacaron del hoyo. Pero no pudo evitar el pensar: “Ojalá hubiera podido salir de este pozo, yo sólo. ¡Eso hubiera impresionado mucho a todos!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44" name="Google Shape;144;g2f6bcc46de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4.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Dios, gracias por mostrarnos hoy, una vez más, que somos salvas únicamente por tu gracia. Cuando estábamos espiritualmente muertas, tú nos diste vida. Cuando no podíamos creer, tú nos diste el regalo de la fe por medio del Espíritu Santo. Toda la gloria es tuya, Señor.</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Te doy gracias por cada una de las mujeres que estudió tu Palabra hoy. Tú conoces sus corazones, sus luchas, sus dudas y sus anhelos. Ayúdanos a vivir cada día como hijas tuyas, agradecidas por el don inmerecido de la fe. En el nombre poderoso de Jesús oramos, Amén.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418" name="Google Shape;41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36" name="Google Shape;436;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444" name="Google Shape;44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1. ¿Por qué son peligrosos los llamados al altar?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Es un deseo natural de un cristiano querer hablar públicamente sobre su fe. En sí, no hay nada malo en hablar sobre su historia personal o sobre algunos pasajes que les gustan. </a:t>
            </a:r>
          </a:p>
          <a:p>
            <a:pPr marL="0" marR="0" indent="0">
              <a:spcBef>
                <a:spcPts val="0"/>
              </a:spcBef>
              <a:spcAft>
                <a:spcPts val="0"/>
              </a:spcAft>
              <a:buFontTx/>
              <a:buNone/>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Sin embargo, los llamados al altar dan la impresión incorrecta que una persona incrédula puede aceptar a Cristo por sí misma. Es como si Jesús hiciera 99% de la obra y la única cosa que nos tocara a nosotros es tomar una decisión a seguirle a Jesús. </a:t>
            </a:r>
          </a:p>
          <a:p>
            <a:pPr marL="0" marR="0" indent="0">
              <a:spcBef>
                <a:spcPts val="0"/>
              </a:spcBef>
              <a:spcAft>
                <a:spcPts val="0"/>
              </a:spcAft>
              <a:buFontTx/>
              <a:buNone/>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Pero la biblia no habla así sobre nuestra conversión. Efesios 2:1 es un ejemplo clásico: “Y él os dio vida a vosotros, cuando estabais muertos en vuestros delitos y pecados.” La biblia nos describe como muertos en nuestros pecados por naturaleza. Una persona muerta no puede hacer nada para ayudarse a sí misma. ¡Está muerta! Todos nosotros también fuimos concebidos y nacidos muertos espiritualmente en nuestros pecados. Dios tenía que resucitarnos. Cada conversión es un milagro. 1 Corintios 12:3 dice, “nadie puede llamar a Jesús Señor, sino por el Espíritu Santo.”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6736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 Vocabulario de la conversión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Decir, ¨Yo acepto a Cristo en mi corazón,¨ ¨Yo recibo a Cristo como Salvador,¨ ¨Yo decido creer en Cristo,¨ simplemente no es bíblico. </a:t>
            </a:r>
          </a:p>
          <a:p>
            <a:pPr marL="0" marR="0" indent="0">
              <a:spcBef>
                <a:spcPts val="0"/>
              </a:spcBef>
              <a:spcAft>
                <a:spcPts val="0"/>
              </a:spcAft>
              <a:buFontTx/>
              <a:buNone/>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Es cierto que hay unos versículos que hablan de recibir a Cristo (Juan 1:12), pero estos mismos versículos dicen que eso no es por voluntad de nuestra carne (Juan 1:13). </a:t>
            </a:r>
          </a:p>
          <a:p>
            <a:pPr marL="0" marR="0" indent="0">
              <a:spcBef>
                <a:spcPts val="0"/>
              </a:spcBef>
              <a:spcAft>
                <a:spcPts val="0"/>
              </a:spcAft>
              <a:buFontTx/>
              <a:buNone/>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En cambio, la Biblia dice que el creer nos es concedido por Dios (Ef. 2:8,9). </a:t>
            </a:r>
          </a:p>
          <a:p>
            <a:pPr marL="0" marR="0" indent="0">
              <a:spcBef>
                <a:spcPts val="0"/>
              </a:spcBef>
              <a:spcAft>
                <a:spcPts val="0"/>
              </a:spcAft>
              <a:buFontTx/>
              <a:buNone/>
            </a:pPr>
            <a:endParaRPr lang="es-ES_tradnl" sz="180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_tradnl" sz="1800">
                <a:effectLst/>
                <a:latin typeface="Calibri" panose="020F0502020204030204" pitchFamily="34" charset="0"/>
                <a:ea typeface="Cambria" panose="02040503050406030204" pitchFamily="18" charset="0"/>
                <a:cs typeface="Times New Roman" panose="02020603050405020304" pitchFamily="18" charset="0"/>
              </a:rPr>
              <a:t>Además</a:t>
            </a:r>
            <a:r>
              <a:rPr lang="es-ES_tradnl" sz="1800" dirty="0">
                <a:effectLst/>
                <a:latin typeface="Calibri" panose="020F0502020204030204" pitchFamily="34" charset="0"/>
                <a:ea typeface="Cambria" panose="02040503050406030204" pitchFamily="18" charset="0"/>
                <a:cs typeface="Times New Roman" panose="02020603050405020304" pitchFamily="18" charset="0"/>
              </a:rPr>
              <a:t>, no hallamos a ningún creyente en la Biblia usando esta terminología. En muchas ocasiones la Biblia habla de personas que creyeron en Jesús (Hechos 2:41, 16:31, Juan 6:47), , pero jamás le atribuya ese creer a su propia decisión. En cambio, se atribuye tanto el arrepentimiento (Hechos 11:18, 2 Timoteo 2:25) como la fe (Ef. 2:8,9) a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925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s-ES" sz="1800" dirty="0">
                <a:effectLst/>
                <a:latin typeface="Calibri" panose="020F0502020204030204" pitchFamily="34" charset="0"/>
                <a:ea typeface="Calibri" panose="020F0502020204030204" pitchFamily="34" charset="0"/>
                <a:cs typeface="Calibri" panose="020F0502020204030204" pitchFamily="34" charset="0"/>
              </a:rPr>
              <a:t>¿</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Qué deseó Pedro al ser sacado del hoyo?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Pedro deseó hacer podido salir por sus propios medios.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151" name="Google Shape;151;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s-ES" sz="1800" dirty="0">
                <a:effectLst/>
                <a:latin typeface="Calibri" panose="020F0502020204030204" pitchFamily="34" charset="0"/>
                <a:ea typeface="Calibri" panose="020F0502020204030204" pitchFamily="34" charset="0"/>
                <a:cs typeface="Calibri" panose="020F0502020204030204" pitchFamily="34" charset="0"/>
              </a:rPr>
              <a:t>¿</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qué nos parecemos a Pedro?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b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Muchas veces, el ser humano desea creer que puede salvarse por sí mismo.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159" name="Google Shape;159;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f6bcc46de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s-ES" sz="1800" dirty="0">
                <a:effectLst/>
                <a:latin typeface="Calibri" panose="020F0502020204030204" pitchFamily="34" charset="0"/>
                <a:ea typeface="Calibri" panose="020F0502020204030204" pitchFamily="34" charset="0"/>
                <a:cs typeface="Calibri" panose="020F0502020204030204" pitchFamily="34" charset="0"/>
              </a:rPr>
              <a:t>¿</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 es la conexión entre la historia a Pedro y la salvación espiritual?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Así como pedro no pudo salir solo del pozo, tampoco nosotros podemos salvarnos espiritualmente por nuestros propios esfuerzos. Aun así, nuestra naturaleza quiere pensar que sí podemos.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167" name="Google Shape;167;g2f6bcc46de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OBJECTIVO #1: Usar Efesios 2:1-10 para demostrar que el ser humano no puede creer en Jesucristo sin la obra del Espíritu Santo.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f6bcc46dec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Leemos Efesios 2:1-3 para aprender más sobre nuestra salvación:</a:t>
            </a:r>
            <a:endPar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buFontTx/>
              <a:buNone/>
            </a:pPr>
            <a:endPar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buFontTx/>
              <a:buNone/>
            </a:pPr>
            <a:r>
              <a:rPr lang="es-ES" sz="1800" i="1" dirty="0">
                <a:solidFill>
                  <a:srgbClr val="000000"/>
                </a:solidFill>
                <a:effectLst/>
                <a:latin typeface="Calibri" panose="020F0502020204030204" pitchFamily="34" charset="0"/>
                <a:ea typeface="Calibri" panose="020F0502020204030204" pitchFamily="34" charset="0"/>
              </a:rPr>
              <a:t>A ustedes, él les dio vida cuando aún estaban muertos en sus delitos y pecados, </a:t>
            </a:r>
            <a:r>
              <a:rPr lang="es-ES" sz="1800" b="1" i="1" baseline="30000" dirty="0">
                <a:solidFill>
                  <a:srgbClr val="000000"/>
                </a:solidFill>
                <a:effectLst/>
                <a:latin typeface="Calibri" panose="020F0502020204030204" pitchFamily="34" charset="0"/>
                <a:ea typeface="Calibri" panose="020F0502020204030204" pitchFamily="34" charset="0"/>
              </a:rPr>
              <a:t>2 </a:t>
            </a:r>
            <a:r>
              <a:rPr lang="es-ES" sz="1800" i="1" dirty="0">
                <a:solidFill>
                  <a:srgbClr val="000000"/>
                </a:solidFill>
                <a:effectLst/>
                <a:latin typeface="Calibri" panose="020F0502020204030204" pitchFamily="34" charset="0"/>
                <a:ea typeface="Calibri" panose="020F0502020204030204" pitchFamily="34" charset="0"/>
              </a:rPr>
              <a:t>los cuales en otro tiempo practicaron, pues vivían de acuerdo a la corriente de este mundo y en conformidad con el príncipe del poder del aire, que es el espíritu que ahora opera en los hijos de desobediencia. </a:t>
            </a:r>
            <a:r>
              <a:rPr lang="es-ES" sz="1800" b="1" i="1" baseline="30000" dirty="0">
                <a:solidFill>
                  <a:srgbClr val="000000"/>
                </a:solidFill>
                <a:effectLst/>
                <a:latin typeface="Calibri" panose="020F0502020204030204" pitchFamily="34" charset="0"/>
                <a:ea typeface="Calibri" panose="020F0502020204030204" pitchFamily="34" charset="0"/>
              </a:rPr>
              <a:t>3 </a:t>
            </a:r>
            <a:r>
              <a:rPr lang="es-ES" sz="1800" i="1" dirty="0">
                <a:solidFill>
                  <a:srgbClr val="000000"/>
                </a:solidFill>
                <a:effectLst/>
                <a:latin typeface="Calibri" panose="020F0502020204030204" pitchFamily="34" charset="0"/>
                <a:ea typeface="Calibri" panose="020F0502020204030204" pitchFamily="34" charset="0"/>
              </a:rPr>
              <a:t>Entre ellos todos nosotros también vivimos en otro tiempo. </a:t>
            </a:r>
            <a:endParaRPr dirty="0">
              <a:solidFill>
                <a:schemeClr val="dk1"/>
              </a:solidFill>
              <a:latin typeface="Calibri"/>
              <a:ea typeface="Calibri"/>
              <a:cs typeface="Calibri"/>
              <a:sym typeface="Calibri"/>
            </a:endParaRPr>
          </a:p>
        </p:txBody>
      </p:sp>
      <p:sp>
        <p:nvSpPr>
          <p:cNvPr id="175" name="Google Shape;175;g2f6bcc46de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g2f6bcc46dec_0_31"/>
          <p:cNvSpPr txBox="1"/>
          <p:nvPr/>
        </p:nvSpPr>
        <p:spPr>
          <a:xfrm>
            <a:off x="3125595" y="1556848"/>
            <a:ext cx="8136900" cy="40626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Efesios</a:t>
            </a:r>
            <a:r>
              <a:rPr lang="en-US" sz="3400" b="1" dirty="0">
                <a:solidFill>
                  <a:schemeClr val="dk1"/>
                </a:solidFill>
                <a:latin typeface="Lato"/>
                <a:ea typeface="Lato"/>
                <a:cs typeface="Lato"/>
                <a:sym typeface="Lato"/>
              </a:rPr>
              <a:t> 2:1-10</a:t>
            </a:r>
            <a:br>
              <a:rPr lang="en-US" sz="3400" dirty="0">
                <a:solidFill>
                  <a:schemeClr val="dk1"/>
                </a:solidFill>
                <a:latin typeface="Lato"/>
                <a:ea typeface="Lato"/>
                <a:cs typeface="Lato"/>
                <a:sym typeface="Lato"/>
              </a:rPr>
            </a:br>
            <a:r>
              <a:rPr lang="en-US" sz="3400" dirty="0" err="1">
                <a:solidFill>
                  <a:schemeClr val="dk1"/>
                </a:solidFill>
                <a:latin typeface="Lato"/>
                <a:ea typeface="Lato"/>
                <a:cs typeface="Lato"/>
                <a:sym typeface="Lato"/>
              </a:rPr>
              <a:t>Seguíamos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deseos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naturaleza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humana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hacíamos</a:t>
            </a:r>
            <a:r>
              <a:rPr lang="en-US" sz="3400" dirty="0">
                <a:solidFill>
                  <a:schemeClr val="dk1"/>
                </a:solidFill>
                <a:latin typeface="Lato"/>
                <a:ea typeface="Lato"/>
                <a:cs typeface="Lato"/>
                <a:sym typeface="Lato"/>
              </a:rPr>
              <a:t> lo que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naturaleza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nuestros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pensamientos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llevaban</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hacer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Éramos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naturaleza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objetos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ira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demás</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endParaRPr sz="2000" i="1" dirty="0">
              <a:solidFill>
                <a:schemeClr val="dk1"/>
              </a:solidFill>
              <a:latin typeface="Lato"/>
              <a:ea typeface="Lato"/>
              <a:cs typeface="Lato"/>
              <a:sym typeface="Lato"/>
            </a:endParaRPr>
          </a:p>
        </p:txBody>
      </p:sp>
      <p:sp>
        <p:nvSpPr>
          <p:cNvPr id="186" name="Google Shape;186;g2f6bcc46dec_0_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g2f6bcc46dec_0_31"/>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8" name="Google Shape;188;g2f6bcc46dec_0_3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2f6bcc46dec_0_3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2f6bcc46dec_0_38"/>
          <p:cNvPicPr preferRelativeResize="0"/>
          <p:nvPr/>
        </p:nvPicPr>
        <p:blipFill rotWithShape="1">
          <a:blip r:embed="rId3">
            <a:alphaModFix/>
          </a:blip>
          <a:srcRect/>
          <a:stretch/>
        </p:blipFill>
        <p:spPr>
          <a:xfrm>
            <a:off x="80900" y="1678882"/>
            <a:ext cx="3125597" cy="3218436"/>
          </a:xfrm>
          <a:prstGeom prst="rect">
            <a:avLst/>
          </a:prstGeom>
          <a:noFill/>
          <a:ln>
            <a:noFill/>
          </a:ln>
          <a:effectLst>
            <a:outerShdw blurRad="50800" dist="38100" dir="2700000" algn="tl" rotWithShape="0">
              <a:srgbClr val="000000">
                <a:alpha val="40000"/>
              </a:srgbClr>
            </a:outerShdw>
          </a:effectLst>
        </p:spPr>
      </p:pic>
      <p:pic>
        <p:nvPicPr>
          <p:cNvPr id="195" name="Google Shape;195;g2f6bcc46dec_0_3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96" name="Google Shape;196;g2f6bcc46dec_0_38"/>
          <p:cNvSpPr txBox="1"/>
          <p:nvPr/>
        </p:nvSpPr>
        <p:spPr>
          <a:xfrm>
            <a:off x="3206497" y="2459250"/>
            <a:ext cx="72672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Según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Efesios</a:t>
            </a:r>
            <a:r>
              <a:rPr lang="en-US" sz="4000" b="1" dirty="0">
                <a:solidFill>
                  <a:schemeClr val="dk1"/>
                </a:solidFill>
                <a:latin typeface="Lato"/>
                <a:ea typeface="Lato"/>
                <a:cs typeface="Lato"/>
                <a:sym typeface="Lato"/>
              </a:rPr>
              <a:t> 2:1-10, ¿</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condición</a:t>
            </a:r>
            <a:r>
              <a:rPr lang="en-US" sz="4000" b="1" dirty="0">
                <a:solidFill>
                  <a:schemeClr val="dk1"/>
                </a:solidFill>
                <a:latin typeface="Lato"/>
                <a:ea typeface="Lato"/>
                <a:cs typeface="Lato"/>
                <a:sym typeface="Lato"/>
              </a:rPr>
              <a:t> sin Dios?</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563084" y="222841"/>
            <a:ext cx="1106583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Nuestra </a:t>
            </a:r>
            <a:r>
              <a:rPr lang="en-US" sz="4860" dirty="0" err="1">
                <a:solidFill>
                  <a:srgbClr val="009444"/>
                </a:solidFill>
                <a:latin typeface="Lato"/>
                <a:ea typeface="Lato"/>
                <a:cs typeface="Lato"/>
                <a:sym typeface="Lato"/>
              </a:rPr>
              <a:t>condición</a:t>
            </a:r>
            <a:r>
              <a:rPr lang="en-US" sz="4860" dirty="0">
                <a:solidFill>
                  <a:srgbClr val="009444"/>
                </a:solidFill>
                <a:latin typeface="Lato"/>
                <a:ea typeface="Lato"/>
                <a:cs typeface="Lato"/>
                <a:sym typeface="Lato"/>
              </a:rPr>
              <a:t> sin Dios</a:t>
            </a:r>
            <a:endParaRPr sz="3600" dirty="0">
              <a:solidFill>
                <a:schemeClr val="tx1"/>
              </a:solidFill>
              <a:latin typeface="Lato"/>
              <a:ea typeface="Lato"/>
              <a:cs typeface="Lato"/>
              <a:sym typeface="Lato"/>
            </a:endParaRPr>
          </a:p>
        </p:txBody>
      </p:sp>
      <p:cxnSp>
        <p:nvCxnSpPr>
          <p:cNvPr id="195" name="Google Shape;195;p8"/>
          <p:cNvCxnSpPr/>
          <p:nvPr/>
        </p:nvCxnSpPr>
        <p:spPr>
          <a:xfrm>
            <a:off x="563084" y="116633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563084" y="1269630"/>
            <a:ext cx="11074734" cy="5940047"/>
          </a:xfrm>
          <a:prstGeom prst="rect">
            <a:avLst/>
          </a:prstGeom>
          <a:noFill/>
          <a:ln>
            <a:noFill/>
          </a:ln>
        </p:spPr>
        <p:txBody>
          <a:bodyPr spcFirstLastPara="1" wrap="square" lIns="91425" tIns="45700" rIns="91425" bIns="45700" anchor="t" anchorCtr="0">
            <a:spAutoFit/>
          </a:bodyPr>
          <a:lstStyle/>
          <a:p>
            <a:r>
              <a:rPr lang="es-ES" sz="3400" b="1" i="1" baseline="30000" dirty="0">
                <a:highlight>
                  <a:srgbClr val="FFFFFF"/>
                </a:highlight>
                <a:latin typeface="Segoe UI" panose="020B0502040204020203" pitchFamily="34" charset="0"/>
                <a:ea typeface="Calibri" panose="020F0502020204030204" pitchFamily="34" charset="0"/>
              </a:rPr>
              <a:t>1</a:t>
            </a:r>
            <a:r>
              <a:rPr lang="es-ES" sz="3400" b="1" i="1" baseline="30000" dirty="0">
                <a:solidFill>
                  <a:srgbClr val="000000"/>
                </a:solidFill>
                <a:effectLst/>
                <a:latin typeface="Segoe UI" panose="020B0502040204020203" pitchFamily="34" charset="0"/>
                <a:ea typeface="Calibri" panose="020F0502020204030204" pitchFamily="34" charset="0"/>
              </a:rPr>
              <a:t> </a:t>
            </a:r>
            <a:r>
              <a:rPr lang="es-ES" sz="3400" i="1" dirty="0">
                <a:solidFill>
                  <a:srgbClr val="000000"/>
                </a:solidFill>
                <a:effectLst/>
                <a:latin typeface="Segoe UI" panose="020B0502040204020203" pitchFamily="34" charset="0"/>
                <a:ea typeface="Calibri" panose="020F0502020204030204" pitchFamily="34" charset="0"/>
              </a:rPr>
              <a:t>A ustedes, él les dio vida cuando aún </a:t>
            </a:r>
            <a:r>
              <a:rPr lang="es-ES" sz="3400" b="1" i="1" dirty="0">
                <a:solidFill>
                  <a:srgbClr val="000000"/>
                </a:solidFill>
                <a:effectLst/>
                <a:latin typeface="Segoe UI" panose="020B0502040204020203" pitchFamily="34" charset="0"/>
                <a:ea typeface="Calibri" panose="020F0502020204030204" pitchFamily="34" charset="0"/>
              </a:rPr>
              <a:t>estaban muertos en sus delitos y pecados,</a:t>
            </a:r>
            <a:r>
              <a:rPr lang="es-ES" sz="3400" i="1" dirty="0">
                <a:solidFill>
                  <a:srgbClr val="000000"/>
                </a:solidFill>
                <a:effectLst/>
                <a:highlight>
                  <a:srgbClr val="FFFFFF"/>
                </a:highlight>
                <a:latin typeface="Segoe UI" panose="020B0502040204020203" pitchFamily="34" charset="0"/>
                <a:ea typeface="Calibri" panose="020F0502020204030204" pitchFamily="34" charset="0"/>
              </a:rPr>
              <a:t> </a:t>
            </a:r>
            <a:r>
              <a:rPr lang="es-ES" sz="3400" b="1" i="1" baseline="30000" dirty="0">
                <a:solidFill>
                  <a:srgbClr val="000000"/>
                </a:solidFill>
                <a:effectLst/>
                <a:latin typeface="Segoe UI" panose="020B0502040204020203" pitchFamily="34" charset="0"/>
                <a:ea typeface="Calibri" panose="020F0502020204030204" pitchFamily="34" charset="0"/>
              </a:rPr>
              <a:t>2 </a:t>
            </a:r>
            <a:r>
              <a:rPr lang="es-ES" sz="3400" i="1" dirty="0">
                <a:solidFill>
                  <a:srgbClr val="000000"/>
                </a:solidFill>
                <a:effectLst/>
                <a:latin typeface="Segoe UI" panose="020B0502040204020203" pitchFamily="34" charset="0"/>
                <a:ea typeface="Calibri" panose="020F0502020204030204" pitchFamily="34" charset="0"/>
              </a:rPr>
              <a:t>los cuales en otro tiempo practicaron, pues vivían de acuerdo a la corriente de este mundo y </a:t>
            </a:r>
            <a:r>
              <a:rPr lang="es-ES" sz="3400" b="1" i="1" dirty="0">
                <a:solidFill>
                  <a:srgbClr val="000000"/>
                </a:solidFill>
                <a:effectLst/>
                <a:latin typeface="Segoe UI" panose="020B0502040204020203" pitchFamily="34" charset="0"/>
                <a:ea typeface="Calibri" panose="020F0502020204030204" pitchFamily="34" charset="0"/>
              </a:rPr>
              <a:t>en conformidad con el príncipe del poder del aire,</a:t>
            </a:r>
            <a:r>
              <a:rPr lang="es-ES" sz="3400" i="1" dirty="0">
                <a:solidFill>
                  <a:srgbClr val="000000"/>
                </a:solidFill>
                <a:effectLst/>
                <a:latin typeface="Segoe UI" panose="020B0502040204020203" pitchFamily="34" charset="0"/>
                <a:ea typeface="Calibri" panose="020F0502020204030204" pitchFamily="34" charset="0"/>
              </a:rPr>
              <a:t> que es el espíritu que ahora opera en los hijos de desobediencia.</a:t>
            </a:r>
            <a:r>
              <a:rPr lang="es-ES" sz="3400" i="1" dirty="0">
                <a:solidFill>
                  <a:srgbClr val="000000"/>
                </a:solidFill>
                <a:effectLst/>
                <a:highlight>
                  <a:srgbClr val="FFFFFF"/>
                </a:highlight>
                <a:latin typeface="Segoe UI" panose="020B0502040204020203" pitchFamily="34" charset="0"/>
                <a:ea typeface="Calibri" panose="020F0502020204030204" pitchFamily="34" charset="0"/>
              </a:rPr>
              <a:t> </a:t>
            </a:r>
            <a:r>
              <a:rPr lang="es-ES" sz="3400" b="1" i="1" baseline="30000" dirty="0">
                <a:solidFill>
                  <a:srgbClr val="000000"/>
                </a:solidFill>
                <a:effectLst/>
                <a:latin typeface="Segoe UI" panose="020B0502040204020203" pitchFamily="34" charset="0"/>
                <a:ea typeface="Calibri" panose="020F0502020204030204" pitchFamily="34" charset="0"/>
              </a:rPr>
              <a:t>3 </a:t>
            </a:r>
            <a:r>
              <a:rPr lang="es-ES" sz="3400" i="1" dirty="0">
                <a:solidFill>
                  <a:srgbClr val="000000"/>
                </a:solidFill>
                <a:effectLst/>
                <a:latin typeface="Segoe UI" panose="020B0502040204020203" pitchFamily="34" charset="0"/>
                <a:ea typeface="Calibri" panose="020F0502020204030204" pitchFamily="34" charset="0"/>
              </a:rPr>
              <a:t>Entre ellos todos nosotros también vivimos en otro tiempo. Seguíamos los deseos de nuestra naturaleza humana y hacíamos lo que nuestra naturaleza y nuestros pensamientos nos llevaban a hacer</a:t>
            </a:r>
            <a:r>
              <a:rPr lang="es-ES" sz="3400" b="1" i="1" dirty="0">
                <a:solidFill>
                  <a:srgbClr val="000000"/>
                </a:solidFill>
                <a:effectLst/>
                <a:latin typeface="Segoe UI" panose="020B0502040204020203" pitchFamily="34" charset="0"/>
                <a:ea typeface="Calibri" panose="020F0502020204030204" pitchFamily="34" charset="0"/>
              </a:rPr>
              <a:t>. Éramos por naturaleza objetos de ira, como los demás.</a:t>
            </a:r>
            <a:r>
              <a:rPr lang="es-ES" sz="3400" b="1" i="1" dirty="0">
                <a:solidFill>
                  <a:srgbClr val="000000"/>
                </a:solidFill>
                <a:effectLst/>
                <a:highlight>
                  <a:srgbClr val="FFFFFF"/>
                </a:highlight>
                <a:latin typeface="Segoe UI" panose="020B0502040204020203" pitchFamily="34" charset="0"/>
                <a:ea typeface="Calibri" panose="020F0502020204030204" pitchFamily="34" charset="0"/>
              </a:rPr>
              <a:t> </a:t>
            </a:r>
            <a:endParaRPr lang="en-US" sz="3400" b="1" dirty="0">
              <a:effectLst/>
              <a:latin typeface="Calibri" panose="020F0502020204030204" pitchFamily="34" charset="0"/>
              <a:ea typeface="Calibri" panose="020F0502020204030204" pitchFamily="34" charset="0"/>
            </a:endParaRPr>
          </a:p>
          <a:p>
            <a:endParaRPr sz="4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79024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f5882f685f_0_775"/>
          <p:cNvSpPr txBox="1"/>
          <p:nvPr/>
        </p:nvSpPr>
        <p:spPr>
          <a:xfrm>
            <a:off x="2374771" y="6638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Nuestra </a:t>
            </a:r>
            <a:r>
              <a:rPr lang="en-US" sz="4860" dirty="0" err="1">
                <a:solidFill>
                  <a:srgbClr val="009444"/>
                </a:solidFill>
                <a:latin typeface="Lato"/>
                <a:ea typeface="Lato"/>
                <a:cs typeface="Lato"/>
                <a:sym typeface="Lato"/>
              </a:rPr>
              <a:t>condición</a:t>
            </a:r>
            <a:r>
              <a:rPr lang="en-US" sz="4860" dirty="0">
                <a:solidFill>
                  <a:srgbClr val="009444"/>
                </a:solidFill>
                <a:latin typeface="Lato"/>
                <a:ea typeface="Lato"/>
                <a:cs typeface="Lato"/>
                <a:sym typeface="Lato"/>
              </a:rPr>
              <a:t> sin Dios </a:t>
            </a:r>
            <a:endParaRPr sz="4860" dirty="0">
              <a:solidFill>
                <a:srgbClr val="009444"/>
              </a:solidFill>
              <a:latin typeface="Lato"/>
              <a:ea typeface="Lato"/>
              <a:cs typeface="Lato"/>
              <a:sym typeface="Lato"/>
            </a:endParaRPr>
          </a:p>
        </p:txBody>
      </p:sp>
      <p:cxnSp>
        <p:nvCxnSpPr>
          <p:cNvPr id="202" name="Google Shape;202;g2f5882f685f_0_775"/>
          <p:cNvCxnSpPr/>
          <p:nvPr/>
        </p:nvCxnSpPr>
        <p:spPr>
          <a:xfrm>
            <a:off x="2478227" y="17562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3" name="Google Shape;203;g2f5882f685f_0_77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f5882f685f_0_7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05" name="Google Shape;205;g2f5882f685f_0_775"/>
          <p:cNvSpPr txBox="1"/>
          <p:nvPr/>
        </p:nvSpPr>
        <p:spPr>
          <a:xfrm>
            <a:off x="2374769" y="2054025"/>
            <a:ext cx="9524753" cy="4154943"/>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0"/>
              </a:spcBef>
              <a:spcAft>
                <a:spcPts val="0"/>
              </a:spcAft>
              <a:buClr>
                <a:schemeClr val="dk1"/>
              </a:buClr>
              <a:buSzPts val="3300"/>
              <a:buFont typeface="Lato"/>
              <a:buChar char="●"/>
            </a:pPr>
            <a:r>
              <a:rPr lang="en-US" sz="3300" dirty="0">
                <a:solidFill>
                  <a:schemeClr val="dk1"/>
                </a:solidFill>
                <a:latin typeface="Lato"/>
                <a:ea typeface="Lato"/>
                <a:cs typeface="Lato"/>
                <a:sym typeface="Lato"/>
              </a:rPr>
              <a:t>1 Pedro 2:9 –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tinieblas</a:t>
            </a:r>
            <a:endParaRPr sz="3300" dirty="0">
              <a:solidFill>
                <a:schemeClr val="dk1"/>
              </a:solidFill>
              <a:latin typeface="Lato"/>
              <a:ea typeface="Lato"/>
              <a:cs typeface="Lato"/>
              <a:sym typeface="Lato"/>
            </a:endParaRPr>
          </a:p>
          <a:p>
            <a:pPr marL="457200" marR="0" lvl="0" indent="-438150" algn="l" rtl="0">
              <a:lnSpc>
                <a:spcPct val="100000"/>
              </a:lnSpc>
              <a:spcBef>
                <a:spcPts val="0"/>
              </a:spcBef>
              <a:spcAft>
                <a:spcPts val="0"/>
              </a:spcAft>
              <a:buClr>
                <a:schemeClr val="dk1"/>
              </a:buClr>
              <a:buSzPts val="3300"/>
              <a:buFont typeface="Lato"/>
              <a:buChar char="●"/>
            </a:pPr>
            <a:r>
              <a:rPr lang="en-US" sz="3300" dirty="0">
                <a:solidFill>
                  <a:schemeClr val="dk1"/>
                </a:solidFill>
                <a:latin typeface="Lato"/>
                <a:ea typeface="Lato"/>
                <a:cs typeface="Lato"/>
                <a:sym typeface="Lato"/>
              </a:rPr>
              <a:t>Romanos 6:17 – </a:t>
            </a:r>
            <a:r>
              <a:rPr lang="en-US" sz="3300" dirty="0" err="1">
                <a:solidFill>
                  <a:schemeClr val="dk1"/>
                </a:solidFill>
                <a:latin typeface="Lato"/>
                <a:ea typeface="Lato"/>
                <a:cs typeface="Lato"/>
                <a:sym typeface="Lato"/>
              </a:rPr>
              <a:t>esclavos</a:t>
            </a:r>
            <a:r>
              <a:rPr lang="en-US" sz="3300" dirty="0">
                <a:solidFill>
                  <a:schemeClr val="dk1"/>
                </a:solidFill>
                <a:latin typeface="Lato"/>
                <a:ea typeface="Lato"/>
                <a:cs typeface="Lato"/>
                <a:sym typeface="Lato"/>
              </a:rPr>
              <a:t> del </a:t>
            </a:r>
            <a:r>
              <a:rPr lang="en-US" sz="3300" dirty="0" err="1">
                <a:solidFill>
                  <a:schemeClr val="dk1"/>
                </a:solidFill>
                <a:latin typeface="Lato"/>
                <a:ea typeface="Lato"/>
                <a:cs typeface="Lato"/>
                <a:sym typeface="Lato"/>
              </a:rPr>
              <a:t>pecado</a:t>
            </a:r>
            <a:endParaRPr sz="3300" dirty="0">
              <a:solidFill>
                <a:schemeClr val="dk1"/>
              </a:solidFill>
              <a:latin typeface="Lato"/>
              <a:ea typeface="Lato"/>
              <a:cs typeface="Lato"/>
              <a:sym typeface="Lato"/>
            </a:endParaRPr>
          </a:p>
          <a:p>
            <a:pPr marL="457200" marR="0" lvl="0" indent="-438150" algn="l" rtl="0">
              <a:lnSpc>
                <a:spcPct val="100000"/>
              </a:lnSpc>
              <a:spcBef>
                <a:spcPts val="0"/>
              </a:spcBef>
              <a:spcAft>
                <a:spcPts val="0"/>
              </a:spcAft>
              <a:buClr>
                <a:schemeClr val="dk1"/>
              </a:buClr>
              <a:buSzPts val="3300"/>
              <a:buFont typeface="Lato"/>
              <a:buChar char="●"/>
            </a:pPr>
            <a:r>
              <a:rPr lang="en-US" sz="3300" dirty="0">
                <a:solidFill>
                  <a:schemeClr val="dk1"/>
                </a:solidFill>
                <a:latin typeface="Lato"/>
                <a:ea typeface="Lato"/>
                <a:cs typeface="Lato"/>
                <a:sym typeface="Lato"/>
              </a:rPr>
              <a:t>1 </a:t>
            </a:r>
            <a:r>
              <a:rPr lang="en-US" sz="3300" dirty="0" err="1">
                <a:solidFill>
                  <a:schemeClr val="dk1"/>
                </a:solidFill>
                <a:latin typeface="Lato"/>
                <a:ea typeface="Lato"/>
                <a:cs typeface="Lato"/>
                <a:sym typeface="Lato"/>
              </a:rPr>
              <a:t>Corintios</a:t>
            </a:r>
            <a:r>
              <a:rPr lang="en-US" sz="3300" dirty="0">
                <a:solidFill>
                  <a:schemeClr val="dk1"/>
                </a:solidFill>
                <a:latin typeface="Lato"/>
                <a:ea typeface="Lato"/>
                <a:cs typeface="Lato"/>
                <a:sym typeface="Lato"/>
              </a:rPr>
              <a:t> 2:14 – no </a:t>
            </a:r>
            <a:r>
              <a:rPr lang="en-US" sz="3300" dirty="0" err="1">
                <a:solidFill>
                  <a:schemeClr val="dk1"/>
                </a:solidFill>
                <a:latin typeface="Lato"/>
                <a:ea typeface="Lato"/>
                <a:cs typeface="Lato"/>
                <a:sym typeface="Lato"/>
              </a:rPr>
              <a:t>percibe</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cosas</a:t>
            </a:r>
            <a:r>
              <a:rPr lang="en-US" sz="3300" dirty="0">
                <a:solidFill>
                  <a:schemeClr val="dk1"/>
                </a:solidFill>
                <a:latin typeface="Lato"/>
                <a:ea typeface="Lato"/>
                <a:cs typeface="Lato"/>
                <a:sym typeface="Lato"/>
              </a:rPr>
              <a:t> de Dios</a:t>
            </a:r>
            <a:endParaRPr sz="3300" dirty="0">
              <a:solidFill>
                <a:schemeClr val="dk1"/>
              </a:solidFill>
              <a:latin typeface="Lato"/>
              <a:ea typeface="Lato"/>
              <a:cs typeface="Lato"/>
              <a:sym typeface="Lato"/>
            </a:endParaRPr>
          </a:p>
          <a:p>
            <a:pPr marL="457200" marR="0" lvl="0" indent="-438150" algn="l" rtl="0">
              <a:lnSpc>
                <a:spcPct val="100000"/>
              </a:lnSpc>
              <a:spcBef>
                <a:spcPts val="0"/>
              </a:spcBef>
              <a:spcAft>
                <a:spcPts val="0"/>
              </a:spcAft>
              <a:buClr>
                <a:schemeClr val="dk1"/>
              </a:buClr>
              <a:buSzPts val="3300"/>
              <a:buFont typeface="Lato"/>
              <a:buChar char="●"/>
            </a:pPr>
            <a:r>
              <a:rPr lang="en-US" sz="3300" dirty="0">
                <a:solidFill>
                  <a:schemeClr val="dk1"/>
                </a:solidFill>
                <a:latin typeface="Lato"/>
                <a:ea typeface="Lato"/>
                <a:cs typeface="Lato"/>
                <a:sym typeface="Lato"/>
              </a:rPr>
              <a:t>2 </a:t>
            </a:r>
            <a:r>
              <a:rPr lang="en-US" sz="3300" dirty="0" err="1">
                <a:solidFill>
                  <a:schemeClr val="dk1"/>
                </a:solidFill>
                <a:latin typeface="Lato"/>
                <a:ea typeface="Lato"/>
                <a:cs typeface="Lato"/>
                <a:sym typeface="Lato"/>
              </a:rPr>
              <a:t>Corintios</a:t>
            </a:r>
            <a:r>
              <a:rPr lang="en-US" sz="3300" dirty="0">
                <a:solidFill>
                  <a:schemeClr val="dk1"/>
                </a:solidFill>
                <a:latin typeface="Lato"/>
                <a:ea typeface="Lato"/>
                <a:cs typeface="Lato"/>
                <a:sym typeface="Lato"/>
              </a:rPr>
              <a:t> 4:4 – </a:t>
            </a:r>
            <a:r>
              <a:rPr lang="en-US" sz="3300" dirty="0" err="1">
                <a:solidFill>
                  <a:schemeClr val="dk1"/>
                </a:solidFill>
                <a:latin typeface="Lato"/>
                <a:ea typeface="Lato"/>
                <a:cs typeface="Lato"/>
                <a:sym typeface="Lato"/>
              </a:rPr>
              <a:t>espiritualmente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ciegos</a:t>
            </a:r>
            <a:endParaRPr sz="3300" dirty="0">
              <a:solidFill>
                <a:schemeClr val="dk1"/>
              </a:solidFill>
              <a:latin typeface="Lato"/>
              <a:ea typeface="Lato"/>
              <a:cs typeface="Lato"/>
              <a:sym typeface="Lato"/>
            </a:endParaRPr>
          </a:p>
          <a:p>
            <a:pPr marL="457200" marR="0" lvl="0" indent="-438150" algn="l" rtl="0">
              <a:lnSpc>
                <a:spcPct val="100000"/>
              </a:lnSpc>
              <a:spcBef>
                <a:spcPts val="0"/>
              </a:spcBef>
              <a:spcAft>
                <a:spcPts val="0"/>
              </a:spcAft>
              <a:buClr>
                <a:schemeClr val="dk1"/>
              </a:buClr>
              <a:buSzPts val="3300"/>
              <a:buFont typeface="Lato"/>
              <a:buChar char="●"/>
            </a:pPr>
            <a:r>
              <a:rPr lang="en-US" sz="3300" dirty="0">
                <a:solidFill>
                  <a:schemeClr val="dk1"/>
                </a:solidFill>
                <a:latin typeface="Lato"/>
                <a:ea typeface="Lato"/>
                <a:cs typeface="Lato"/>
                <a:sym typeface="Lato"/>
              </a:rPr>
              <a:t>1 Pedro 2:25 – </a:t>
            </a:r>
            <a:r>
              <a:rPr lang="en-US" sz="3300" dirty="0" err="1">
                <a:solidFill>
                  <a:schemeClr val="dk1"/>
                </a:solidFill>
                <a:latin typeface="Lato"/>
                <a:ea typeface="Lato"/>
                <a:cs typeface="Lato"/>
                <a:sym typeface="Lato"/>
              </a:rPr>
              <a:t>ovejas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descarriadas</a:t>
            </a:r>
            <a:endParaRPr sz="3300" dirty="0">
              <a:solidFill>
                <a:schemeClr val="dk1"/>
              </a:solidFill>
              <a:latin typeface="Lato"/>
              <a:ea typeface="Lato"/>
              <a:cs typeface="Lato"/>
              <a:sym typeface="Lato"/>
            </a:endParaRPr>
          </a:p>
          <a:p>
            <a:pPr marL="457200" marR="0" lvl="0" indent="-438150" algn="l" rtl="0">
              <a:lnSpc>
                <a:spcPct val="100000"/>
              </a:lnSpc>
              <a:spcBef>
                <a:spcPts val="0"/>
              </a:spcBef>
              <a:spcAft>
                <a:spcPts val="0"/>
              </a:spcAft>
              <a:buClr>
                <a:schemeClr val="dk1"/>
              </a:buClr>
              <a:buSzPts val="3300"/>
              <a:buFont typeface="Lato"/>
              <a:buChar char="●"/>
            </a:pPr>
            <a:r>
              <a:rPr lang="en-US" sz="3300" dirty="0">
                <a:solidFill>
                  <a:schemeClr val="dk1"/>
                </a:solidFill>
                <a:latin typeface="Lato"/>
                <a:ea typeface="Lato"/>
                <a:cs typeface="Lato"/>
                <a:sym typeface="Lato"/>
              </a:rPr>
              <a:t>1 Juan 3:10 – </a:t>
            </a:r>
            <a:r>
              <a:rPr lang="en-US" sz="3300" dirty="0" err="1">
                <a:solidFill>
                  <a:schemeClr val="dk1"/>
                </a:solidFill>
                <a:latin typeface="Lato"/>
                <a:ea typeface="Lato"/>
                <a:cs typeface="Lato"/>
                <a:sym typeface="Lato"/>
              </a:rPr>
              <a:t>hijos</a:t>
            </a:r>
            <a:r>
              <a:rPr lang="en-US" sz="3300" dirty="0">
                <a:solidFill>
                  <a:schemeClr val="dk1"/>
                </a:solidFill>
                <a:latin typeface="Lato"/>
                <a:ea typeface="Lato"/>
                <a:cs typeface="Lato"/>
                <a:sym typeface="Lato"/>
              </a:rPr>
              <a:t> del diablo</a:t>
            </a:r>
            <a:endParaRPr sz="3300" dirty="0">
              <a:solidFill>
                <a:schemeClr val="dk1"/>
              </a:solidFill>
              <a:latin typeface="Lato"/>
              <a:ea typeface="Lato"/>
              <a:cs typeface="Lato"/>
              <a:sym typeface="Lato"/>
            </a:endParaRPr>
          </a:p>
          <a:p>
            <a:pPr marL="457200" marR="0" lvl="0" indent="-438150" algn="l" rtl="0">
              <a:lnSpc>
                <a:spcPct val="100000"/>
              </a:lnSpc>
              <a:spcBef>
                <a:spcPts val="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Efesios</a:t>
            </a:r>
            <a:r>
              <a:rPr lang="en-US" sz="3300" dirty="0">
                <a:solidFill>
                  <a:schemeClr val="dk1"/>
                </a:solidFill>
                <a:latin typeface="Lato"/>
                <a:ea typeface="Lato"/>
                <a:cs typeface="Lato"/>
                <a:sym typeface="Lato"/>
              </a:rPr>
              <a:t> 5:8 - </a:t>
            </a:r>
            <a:r>
              <a:rPr lang="en-US" sz="3300" dirty="0" err="1">
                <a:solidFill>
                  <a:schemeClr val="dk1"/>
                </a:solidFill>
                <a:latin typeface="Lato"/>
                <a:ea typeface="Lato"/>
                <a:cs typeface="Lato"/>
                <a:sym typeface="Lato"/>
              </a:rPr>
              <a:t>oscuridad</a:t>
            </a:r>
            <a:endParaRPr sz="3300" dirty="0">
              <a:solidFill>
                <a:schemeClr val="dk1"/>
              </a:solidFill>
              <a:latin typeface="Lato"/>
              <a:ea typeface="Lato"/>
              <a:cs typeface="Lato"/>
              <a:sym typeface="Lato"/>
            </a:endParaRPr>
          </a:p>
          <a:p>
            <a:pPr marL="457200" marR="0" lvl="0" indent="-438150" algn="l" rtl="0">
              <a:lnSpc>
                <a:spcPct val="100000"/>
              </a:lnSpc>
              <a:spcBef>
                <a:spcPts val="0"/>
              </a:spcBef>
              <a:spcAft>
                <a:spcPts val="0"/>
              </a:spcAft>
              <a:buClr>
                <a:schemeClr val="dk1"/>
              </a:buClr>
              <a:buSzPts val="3300"/>
              <a:buFont typeface="Lato"/>
              <a:buChar char="●"/>
            </a:pPr>
            <a:r>
              <a:rPr lang="en-US" sz="3300" dirty="0">
                <a:solidFill>
                  <a:schemeClr val="dk1"/>
                </a:solidFill>
                <a:latin typeface="Lato"/>
                <a:ea typeface="Lato"/>
                <a:cs typeface="Lato"/>
                <a:sym typeface="Lato"/>
              </a:rPr>
              <a:t>Romanos 8:7 – </a:t>
            </a:r>
            <a:r>
              <a:rPr lang="en-US" sz="3300" dirty="0" err="1">
                <a:solidFill>
                  <a:schemeClr val="dk1"/>
                </a:solidFill>
                <a:latin typeface="Lato"/>
                <a:ea typeface="Lato"/>
                <a:cs typeface="Lato"/>
                <a:sym typeface="Lato"/>
              </a:rPr>
              <a:t>enemistad</a:t>
            </a:r>
            <a:r>
              <a:rPr lang="en-US" sz="3300" dirty="0">
                <a:solidFill>
                  <a:schemeClr val="dk1"/>
                </a:solidFill>
                <a:latin typeface="Lato"/>
                <a:ea typeface="Lato"/>
                <a:cs typeface="Lato"/>
                <a:sym typeface="Lato"/>
              </a:rPr>
              <a:t> contra Dios</a:t>
            </a:r>
            <a:endParaRPr sz="3300" dirty="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g2f5882f685f_0_795"/>
          <p:cNvSpPr txBox="1"/>
          <p:nvPr/>
        </p:nvSpPr>
        <p:spPr>
          <a:xfrm>
            <a:off x="1248300" y="3671976"/>
            <a:ext cx="9695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Nacemos</a:t>
            </a:r>
            <a:r>
              <a:rPr lang="en-US" sz="4000" dirty="0">
                <a:solidFill>
                  <a:schemeClr val="dk1"/>
                </a:solidFill>
                <a:latin typeface="Lato"/>
                <a:ea typeface="Lato"/>
                <a:cs typeface="Lato"/>
                <a:sym typeface="Lato"/>
              </a:rPr>
              <a:t> con </a:t>
            </a:r>
            <a:r>
              <a:rPr lang="en-US" sz="4000" dirty="0" err="1">
                <a:solidFill>
                  <a:schemeClr val="dk1"/>
                </a:solidFill>
                <a:latin typeface="Lato"/>
                <a:ea typeface="Lato"/>
                <a:cs typeface="Lato"/>
                <a:sym typeface="Lato"/>
              </a:rPr>
              <a:t>una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naturaleza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pecaminosa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pecado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heredado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pecado</a:t>
            </a:r>
            <a:r>
              <a:rPr lang="en-US" sz="4000" dirty="0">
                <a:solidFill>
                  <a:schemeClr val="dk1"/>
                </a:solidFill>
                <a:latin typeface="Lato"/>
                <a:ea typeface="Lato"/>
                <a:cs typeface="Lato"/>
                <a:sym typeface="Lato"/>
              </a:rPr>
              <a:t> original).</a:t>
            </a:r>
            <a:endParaRPr sz="4000" i="1" dirty="0">
              <a:solidFill>
                <a:schemeClr val="dk1"/>
              </a:solidFill>
              <a:latin typeface="Lato"/>
              <a:ea typeface="Lato"/>
              <a:cs typeface="Lato"/>
              <a:sym typeface="Lato"/>
            </a:endParaRPr>
          </a:p>
        </p:txBody>
      </p:sp>
      <p:pic>
        <p:nvPicPr>
          <p:cNvPr id="211" name="Google Shape;211;g2f5882f685f_0_79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2" name="Google Shape;212;g2f5882f685f_0_795"/>
          <p:cNvSpPr txBox="1"/>
          <p:nvPr/>
        </p:nvSpPr>
        <p:spPr>
          <a:xfrm>
            <a:off x="746850" y="1908474"/>
            <a:ext cx="10698300" cy="255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naturaleza</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pecaminosa</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g2f5882f685f_0_87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f5882f685f_0_878"/>
          <p:cNvPicPr preferRelativeResize="0"/>
          <p:nvPr/>
        </p:nvPicPr>
        <p:blipFill rotWithShape="1">
          <a:blip r:embed="rId3">
            <a:alphaModFix/>
          </a:blip>
          <a:srcRect/>
          <a:stretch/>
        </p:blipFill>
        <p:spPr>
          <a:xfrm>
            <a:off x="-1" y="1877057"/>
            <a:ext cx="3125596" cy="3218436"/>
          </a:xfrm>
          <a:prstGeom prst="rect">
            <a:avLst/>
          </a:prstGeom>
          <a:noFill/>
          <a:ln>
            <a:noFill/>
          </a:ln>
          <a:effectLst>
            <a:outerShdw blurRad="50800" dist="38100" dir="2700000" algn="tl" rotWithShape="0">
              <a:srgbClr val="000000">
                <a:alpha val="40000"/>
              </a:srgbClr>
            </a:outerShdw>
          </a:effectLst>
        </p:spPr>
      </p:pic>
      <p:pic>
        <p:nvPicPr>
          <p:cNvPr id="219" name="Google Shape;219;g2f5882f685f_0_87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20" name="Google Shape;220;g2f5882f685f_0_878"/>
          <p:cNvSpPr txBox="1"/>
          <p:nvPr/>
        </p:nvSpPr>
        <p:spPr>
          <a:xfrm>
            <a:off x="3063106" y="1877057"/>
            <a:ext cx="8136900" cy="344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Por tanto,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entró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un solo hombre, y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del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entró</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muerte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muerte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pasó</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hombres,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cuanto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pecaron</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Romanos 5:12</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f6bcc46dec_0_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f6bcc46dec_0_50"/>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27" name="Google Shape;227;g2f6bcc46dec_0_5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28" name="Google Shape;228;g2f6bcc46dec_0_50"/>
          <p:cNvSpPr txBox="1"/>
          <p:nvPr/>
        </p:nvSpPr>
        <p:spPr>
          <a:xfrm>
            <a:off x="3206497" y="2805678"/>
            <a:ext cx="81369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Mírame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fui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formado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maldad</a:t>
            </a:r>
            <a:r>
              <a:rPr lang="en-US" sz="3400" dirty="0">
                <a:solidFill>
                  <a:schemeClr val="dk1"/>
                </a:solidFill>
                <a:latin typeface="Lato"/>
                <a:ea typeface="Lato"/>
                <a:cs typeface="Lato"/>
                <a:sym typeface="Lato"/>
              </a:rPr>
              <a:t>! ¡Mi madre me </a:t>
            </a:r>
            <a:r>
              <a:rPr lang="en-US" sz="3400" dirty="0" err="1">
                <a:solidFill>
                  <a:schemeClr val="dk1"/>
                </a:solidFill>
                <a:latin typeface="Lato"/>
                <a:ea typeface="Lato"/>
                <a:cs typeface="Lato"/>
                <a:sym typeface="Lato"/>
              </a:rPr>
              <a:t>concibió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Salmo 51:5</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g2f32f06a222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4" name="Google Shape;234;g2f32f06a222_0_4"/>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35" name="Google Shape;235;g2f32f06a222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36" name="Google Shape;236;g2f32f06a222_0_4"/>
          <p:cNvSpPr txBox="1"/>
          <p:nvPr/>
        </p:nvSpPr>
        <p:spPr>
          <a:xfrm>
            <a:off x="3287398" y="2459250"/>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Si </a:t>
            </a:r>
            <a:r>
              <a:rPr lang="en-US" sz="4000" dirty="0" err="1">
                <a:solidFill>
                  <a:schemeClr val="dk1"/>
                </a:solidFill>
                <a:latin typeface="Lato"/>
                <a:ea typeface="Lato"/>
                <a:cs typeface="Lato"/>
                <a:sym typeface="Lato"/>
              </a:rPr>
              <a:t>por</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naturaleza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somos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espiritualmente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muertos</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somos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incapaces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2678950" y="1017202"/>
            <a:ext cx="8315960" cy="4401164"/>
          </a:xfrm>
          <a:prstGeom prst="rect">
            <a:avLst/>
          </a:prstGeom>
          <a:noFill/>
          <a:ln>
            <a:noFill/>
          </a:ln>
        </p:spPr>
        <p:txBody>
          <a:bodyPr spcFirstLastPara="1" wrap="square" lIns="91425" tIns="45700" rIns="91425" bIns="45700" anchor="t" anchorCtr="0">
            <a:spAutoFit/>
          </a:bodyPr>
          <a:lstStyle/>
          <a:p>
            <a:r>
              <a:rPr lang="es-ES" sz="4000" b="1" dirty="0">
                <a:latin typeface="Calibri" panose="020F0502020204030204" pitchFamily="34" charset="0"/>
                <a:ea typeface="Lato"/>
                <a:cs typeface="Lato"/>
                <a:sym typeface="Lato"/>
              </a:rPr>
              <a:t>Somos completamente incapaces </a:t>
            </a:r>
          </a:p>
          <a:p>
            <a:r>
              <a:rPr lang="es-ES" sz="4000" b="1" dirty="0">
                <a:latin typeface="Calibri" panose="020F0502020204030204" pitchFamily="34" charset="0"/>
                <a:ea typeface="Lato"/>
                <a:cs typeface="Lato"/>
                <a:sym typeface="Lato"/>
              </a:rPr>
              <a:t>de llegar a la fe por nuestra propia decisión o fuerza.</a:t>
            </a:r>
          </a:p>
          <a:p>
            <a:endParaRPr lang="es-ES" sz="4000" b="1" dirty="0">
              <a:solidFill>
                <a:schemeClr val="dk1"/>
              </a:solidFill>
              <a:latin typeface="Calibri" panose="020F0502020204030204" pitchFamily="34" charset="0"/>
              <a:ea typeface="Lato"/>
              <a:cs typeface="Lato"/>
              <a:sym typeface="Lato"/>
            </a:endParaRPr>
          </a:p>
          <a:p>
            <a:endParaRPr lang="es-ES" sz="4000" b="1" dirty="0">
              <a:solidFill>
                <a:schemeClr val="dk1"/>
              </a:solidFill>
              <a:latin typeface="Calibri" panose="020F0502020204030204" pitchFamily="34" charset="0"/>
              <a:ea typeface="Lato"/>
              <a:cs typeface="Lato"/>
              <a:sym typeface="Lato"/>
            </a:endParaRPr>
          </a:p>
          <a:p>
            <a:r>
              <a:rPr lang="es-ES" sz="4000" b="1" dirty="0">
                <a:solidFill>
                  <a:schemeClr val="dk1"/>
                </a:solidFill>
                <a:latin typeface="Calibri" panose="020F0502020204030204" pitchFamily="34" charset="0"/>
                <a:ea typeface="Lato"/>
                <a:cs typeface="Lato"/>
                <a:sym typeface="Lato"/>
              </a:rPr>
              <a:t>Entonces</a:t>
            </a:r>
            <a:r>
              <a:rPr lang="es-ES" sz="4000" b="1" dirty="0">
                <a:effectLst/>
                <a:latin typeface="Calibri" panose="020F0502020204030204" pitchFamily="34" charset="0"/>
                <a:ea typeface="Calibri" panose="020F0502020204030204" pitchFamily="34" charset="0"/>
              </a:rPr>
              <a:t>:,</a:t>
            </a:r>
          </a:p>
          <a:p>
            <a:r>
              <a:rPr lang="es-ES" sz="4000" b="1" dirty="0">
                <a:solidFill>
                  <a:srgbClr val="00B050"/>
                </a:solidFill>
                <a:effectLst/>
                <a:latin typeface="Calibri" panose="020F0502020204030204" pitchFamily="34" charset="0"/>
                <a:ea typeface="Calibri" panose="020F0502020204030204" pitchFamily="34" charset="0"/>
              </a:rPr>
              <a:t>¿Cómo llegamos a la fe? </a:t>
            </a:r>
            <a:endParaRPr sz="4000" b="1" dirty="0">
              <a:solidFill>
                <a:srgbClr val="00B050"/>
              </a:solidFill>
              <a:latin typeface="Lato"/>
              <a:ea typeface="Lato"/>
              <a:cs typeface="Lato"/>
              <a:sym typeface="Lato"/>
            </a:endParaRPr>
          </a:p>
        </p:txBody>
      </p:sp>
    </p:spTree>
    <p:extLst>
      <p:ext uri="{BB962C8B-B14F-4D97-AF65-F5344CB8AC3E}">
        <p14:creationId xmlns:p14="http://schemas.microsoft.com/office/powerpoint/2010/main" val="394761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563084" y="222841"/>
            <a:ext cx="718936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rgbClr val="009444"/>
                </a:solidFill>
                <a:latin typeface="Lato"/>
                <a:ea typeface="Lato"/>
                <a:cs typeface="Lato"/>
                <a:sym typeface="Lato"/>
              </a:rPr>
              <a:t>Efesios</a:t>
            </a:r>
            <a:r>
              <a:rPr lang="en-US" sz="3600" dirty="0">
                <a:solidFill>
                  <a:srgbClr val="009444"/>
                </a:solidFill>
                <a:latin typeface="Lato"/>
                <a:ea typeface="Lato"/>
                <a:cs typeface="Lato"/>
                <a:sym typeface="Lato"/>
              </a:rPr>
              <a:t> 2:4-10</a:t>
            </a:r>
            <a:endParaRPr sz="3600" dirty="0">
              <a:solidFill>
                <a:schemeClr val="tx1"/>
              </a:solidFill>
              <a:latin typeface="Lato"/>
              <a:ea typeface="Lato"/>
              <a:cs typeface="Lato"/>
              <a:sym typeface="Lato"/>
            </a:endParaRPr>
          </a:p>
        </p:txBody>
      </p:sp>
      <p:cxnSp>
        <p:nvCxnSpPr>
          <p:cNvPr id="195" name="Google Shape;195;p8"/>
          <p:cNvCxnSpPr/>
          <p:nvPr/>
        </p:nvCxnSpPr>
        <p:spPr>
          <a:xfrm>
            <a:off x="563084" y="87167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 name="TextBox 2">
            <a:extLst>
              <a:ext uri="{FF2B5EF4-FFF2-40B4-BE49-F238E27FC236}">
                <a16:creationId xmlns:a16="http://schemas.microsoft.com/office/drawing/2014/main" id="{A8AE6EF7-7E36-7DC7-37DB-5BBEA2D6E162}"/>
              </a:ext>
            </a:extLst>
          </p:cNvPr>
          <p:cNvSpPr txBox="1"/>
          <p:nvPr/>
        </p:nvSpPr>
        <p:spPr>
          <a:xfrm>
            <a:off x="313952" y="1002848"/>
            <a:ext cx="11564095" cy="5632311"/>
          </a:xfrm>
          <a:prstGeom prst="rect">
            <a:avLst/>
          </a:prstGeom>
          <a:noFill/>
        </p:spPr>
        <p:txBody>
          <a:bodyPr wrap="square">
            <a:spAutoFit/>
          </a:bodyPr>
          <a:lstStyle/>
          <a:p>
            <a:pPr marL="0" marR="0">
              <a:spcBef>
                <a:spcPts val="0"/>
              </a:spcBef>
              <a:spcAft>
                <a:spcPts val="600"/>
              </a:spcAft>
            </a:pPr>
            <a:r>
              <a:rPr lang="es-ES" sz="3000" b="1" i="1" baseline="30000" dirty="0">
                <a:solidFill>
                  <a:srgbClr val="000000"/>
                </a:solidFill>
                <a:effectLst/>
                <a:latin typeface="Segoe UI" panose="020B0502040204020203" pitchFamily="34" charset="0"/>
                <a:ea typeface="Calibri" panose="020F0502020204030204" pitchFamily="34" charset="0"/>
              </a:rPr>
              <a:t>4 </a:t>
            </a:r>
            <a:r>
              <a:rPr lang="es-ES" sz="3000" i="1" dirty="0">
                <a:solidFill>
                  <a:srgbClr val="000000"/>
                </a:solidFill>
                <a:effectLst/>
                <a:latin typeface="Segoe UI" panose="020B0502040204020203" pitchFamily="34" charset="0"/>
                <a:ea typeface="Calibri" panose="020F0502020204030204" pitchFamily="34" charset="0"/>
              </a:rPr>
              <a:t>Pero </a:t>
            </a:r>
            <a:r>
              <a:rPr lang="es-ES" sz="3000" b="1" i="1" dirty="0">
                <a:solidFill>
                  <a:srgbClr val="000000"/>
                </a:solidFill>
                <a:effectLst/>
                <a:latin typeface="Segoe UI" panose="020B0502040204020203" pitchFamily="34" charset="0"/>
                <a:ea typeface="Calibri" panose="020F0502020204030204" pitchFamily="34" charset="0"/>
              </a:rPr>
              <a:t>Dios, cuya misericordia es abundante, por el gran amor </a:t>
            </a:r>
            <a:r>
              <a:rPr lang="es-ES" sz="3000" i="1" dirty="0">
                <a:solidFill>
                  <a:srgbClr val="000000"/>
                </a:solidFill>
                <a:effectLst/>
                <a:latin typeface="Segoe UI" panose="020B0502040204020203" pitchFamily="34" charset="0"/>
                <a:ea typeface="Calibri" panose="020F0502020204030204" pitchFamily="34" charset="0"/>
              </a:rPr>
              <a:t>con que nos amó,</a:t>
            </a:r>
            <a:r>
              <a:rPr lang="es-ES" sz="3000" i="1" dirty="0">
                <a:solidFill>
                  <a:srgbClr val="000000"/>
                </a:solidFill>
                <a:effectLst/>
                <a:highlight>
                  <a:srgbClr val="FFFFFF"/>
                </a:highlight>
                <a:latin typeface="Segoe UI" panose="020B0502040204020203" pitchFamily="34" charset="0"/>
                <a:ea typeface="Calibri" panose="020F0502020204030204" pitchFamily="34" charset="0"/>
              </a:rPr>
              <a:t> </a:t>
            </a:r>
            <a:r>
              <a:rPr lang="es-ES" sz="3000" b="1" i="1" baseline="30000" dirty="0">
                <a:solidFill>
                  <a:srgbClr val="000000"/>
                </a:solidFill>
                <a:effectLst/>
                <a:latin typeface="Segoe UI" panose="020B0502040204020203" pitchFamily="34" charset="0"/>
                <a:ea typeface="Calibri" panose="020F0502020204030204" pitchFamily="34" charset="0"/>
              </a:rPr>
              <a:t>5 </a:t>
            </a:r>
            <a:r>
              <a:rPr lang="es-ES" sz="3000" b="1" i="1" dirty="0">
                <a:solidFill>
                  <a:srgbClr val="000000"/>
                </a:solidFill>
                <a:effectLst/>
                <a:latin typeface="Segoe UI" panose="020B0502040204020203" pitchFamily="34" charset="0"/>
                <a:ea typeface="Calibri" panose="020F0502020204030204" pitchFamily="34" charset="0"/>
              </a:rPr>
              <a:t>nos dio vida junto con Cristo, aun cuando estábamos muertos en nuestros pecados </a:t>
            </a:r>
            <a:r>
              <a:rPr lang="es-ES" sz="3000" i="1" dirty="0">
                <a:solidFill>
                  <a:srgbClr val="000000"/>
                </a:solidFill>
                <a:effectLst/>
                <a:latin typeface="Segoe UI" panose="020B0502040204020203" pitchFamily="34" charset="0"/>
                <a:ea typeface="Calibri" panose="020F0502020204030204" pitchFamily="34" charset="0"/>
              </a:rPr>
              <a:t>(la gracia de Dios los ha salvado),</a:t>
            </a:r>
            <a:r>
              <a:rPr lang="es-ES" sz="3000" i="1" dirty="0">
                <a:solidFill>
                  <a:srgbClr val="000000"/>
                </a:solidFill>
                <a:effectLst/>
                <a:highlight>
                  <a:srgbClr val="FFFFFF"/>
                </a:highlight>
                <a:latin typeface="Segoe UI" panose="020B0502040204020203" pitchFamily="34" charset="0"/>
                <a:ea typeface="Calibri" panose="020F0502020204030204" pitchFamily="34" charset="0"/>
              </a:rPr>
              <a:t> </a:t>
            </a:r>
            <a:r>
              <a:rPr lang="es-ES" sz="3000" b="1" i="1" baseline="30000" dirty="0">
                <a:solidFill>
                  <a:srgbClr val="000000"/>
                </a:solidFill>
                <a:effectLst/>
                <a:latin typeface="Segoe UI" panose="020B0502040204020203" pitchFamily="34" charset="0"/>
                <a:ea typeface="Calibri" panose="020F0502020204030204" pitchFamily="34" charset="0"/>
              </a:rPr>
              <a:t>6 </a:t>
            </a:r>
            <a:r>
              <a:rPr lang="es-ES" sz="3000" i="1" dirty="0">
                <a:solidFill>
                  <a:srgbClr val="000000"/>
                </a:solidFill>
                <a:effectLst/>
                <a:latin typeface="Segoe UI" panose="020B0502040204020203" pitchFamily="34" charset="0"/>
                <a:ea typeface="Calibri" panose="020F0502020204030204" pitchFamily="34" charset="0"/>
              </a:rPr>
              <a:t>y también junto con él nos resucitó, y asimismo nos sentó al lado de Cristo Jesús en los lugares celestiales,</a:t>
            </a:r>
            <a:r>
              <a:rPr lang="es-ES" sz="3000" i="1" dirty="0">
                <a:solidFill>
                  <a:srgbClr val="000000"/>
                </a:solidFill>
                <a:effectLst/>
                <a:highlight>
                  <a:srgbClr val="FFFFFF"/>
                </a:highlight>
                <a:latin typeface="Segoe UI" panose="020B0502040204020203" pitchFamily="34" charset="0"/>
                <a:ea typeface="Calibri" panose="020F0502020204030204" pitchFamily="34" charset="0"/>
              </a:rPr>
              <a:t> </a:t>
            </a:r>
            <a:r>
              <a:rPr lang="es-ES" sz="3000" b="1" i="1" baseline="30000" dirty="0">
                <a:solidFill>
                  <a:srgbClr val="000000"/>
                </a:solidFill>
                <a:effectLst/>
                <a:latin typeface="Segoe UI" panose="020B0502040204020203" pitchFamily="34" charset="0"/>
                <a:ea typeface="Calibri" panose="020F0502020204030204" pitchFamily="34" charset="0"/>
              </a:rPr>
              <a:t>7 </a:t>
            </a:r>
            <a:r>
              <a:rPr lang="es-ES" sz="3000" i="1" dirty="0">
                <a:solidFill>
                  <a:srgbClr val="000000"/>
                </a:solidFill>
                <a:effectLst/>
                <a:latin typeface="Segoe UI" panose="020B0502040204020203" pitchFamily="34" charset="0"/>
                <a:ea typeface="Calibri" panose="020F0502020204030204" pitchFamily="34" charset="0"/>
              </a:rPr>
              <a:t>para mostrar en los tiempos venideros las abundantes riquezas de su gracia y su bondad para con nosotros en Cristo Jesús.</a:t>
            </a:r>
            <a:r>
              <a:rPr lang="es-ES" sz="3000" i="1" dirty="0">
                <a:solidFill>
                  <a:srgbClr val="000000"/>
                </a:solidFill>
                <a:effectLst/>
                <a:highlight>
                  <a:srgbClr val="FFFFFF"/>
                </a:highlight>
                <a:latin typeface="Segoe UI" panose="020B0502040204020203" pitchFamily="34" charset="0"/>
                <a:ea typeface="Calibri" panose="020F0502020204030204" pitchFamily="34" charset="0"/>
              </a:rPr>
              <a:t> </a:t>
            </a:r>
            <a:r>
              <a:rPr lang="es-ES" sz="3000" b="1" i="1" baseline="30000" dirty="0">
                <a:solidFill>
                  <a:srgbClr val="000000"/>
                </a:solidFill>
                <a:effectLst/>
                <a:latin typeface="Segoe UI" panose="020B0502040204020203" pitchFamily="34" charset="0"/>
                <a:ea typeface="Calibri" panose="020F0502020204030204" pitchFamily="34" charset="0"/>
              </a:rPr>
              <a:t>8 </a:t>
            </a:r>
            <a:r>
              <a:rPr lang="es-ES" sz="3000" b="1" i="1" dirty="0">
                <a:solidFill>
                  <a:srgbClr val="000000"/>
                </a:solidFill>
                <a:effectLst/>
                <a:latin typeface="Segoe UI" panose="020B0502040204020203" pitchFamily="34" charset="0"/>
                <a:ea typeface="Calibri" panose="020F0502020204030204" pitchFamily="34" charset="0"/>
              </a:rPr>
              <a:t>Ciertamente la gracia de Dios los ha salvado por medio de la fe. Ésta no nació de ustedes, sino que es un don de Dios;</a:t>
            </a:r>
            <a:r>
              <a:rPr lang="es-ES" sz="3000" b="1" i="1" dirty="0">
                <a:solidFill>
                  <a:srgbClr val="000000"/>
                </a:solidFill>
                <a:effectLst/>
                <a:highlight>
                  <a:srgbClr val="FFFFFF"/>
                </a:highlight>
                <a:latin typeface="Segoe UI" panose="020B0502040204020203" pitchFamily="34" charset="0"/>
                <a:ea typeface="Calibri" panose="020F0502020204030204" pitchFamily="34" charset="0"/>
              </a:rPr>
              <a:t> </a:t>
            </a:r>
            <a:r>
              <a:rPr lang="es-ES" sz="3000" b="1" i="1" baseline="30000" dirty="0">
                <a:solidFill>
                  <a:srgbClr val="000000"/>
                </a:solidFill>
                <a:effectLst/>
                <a:latin typeface="Segoe UI" panose="020B0502040204020203" pitchFamily="34" charset="0"/>
                <a:ea typeface="Calibri" panose="020F0502020204030204" pitchFamily="34" charset="0"/>
              </a:rPr>
              <a:t>9 </a:t>
            </a:r>
            <a:r>
              <a:rPr lang="es-ES" sz="3000" b="1" i="1" dirty="0">
                <a:solidFill>
                  <a:srgbClr val="000000"/>
                </a:solidFill>
                <a:effectLst/>
                <a:latin typeface="Segoe UI" panose="020B0502040204020203" pitchFamily="34" charset="0"/>
                <a:ea typeface="Calibri" panose="020F0502020204030204" pitchFamily="34" charset="0"/>
              </a:rPr>
              <a:t>ni es resultado de las obras, para que nadie se vanaglorie.</a:t>
            </a:r>
            <a:r>
              <a:rPr lang="es-ES" sz="3000" b="1" i="1" dirty="0">
                <a:solidFill>
                  <a:srgbClr val="000000"/>
                </a:solidFill>
                <a:effectLst/>
                <a:highlight>
                  <a:srgbClr val="FFFFFF"/>
                </a:highlight>
                <a:latin typeface="Segoe UI" panose="020B0502040204020203" pitchFamily="34" charset="0"/>
                <a:ea typeface="Calibri" panose="020F0502020204030204" pitchFamily="34" charset="0"/>
              </a:rPr>
              <a:t> </a:t>
            </a:r>
            <a:r>
              <a:rPr lang="es-ES" sz="3000" b="1" i="1" baseline="30000" dirty="0">
                <a:solidFill>
                  <a:srgbClr val="000000"/>
                </a:solidFill>
                <a:effectLst/>
                <a:latin typeface="Segoe UI" panose="020B0502040204020203" pitchFamily="34" charset="0"/>
                <a:ea typeface="Calibri" panose="020F0502020204030204" pitchFamily="34" charset="0"/>
              </a:rPr>
              <a:t>10 </a:t>
            </a:r>
            <a:r>
              <a:rPr lang="es-ES" sz="3000" i="1" dirty="0">
                <a:solidFill>
                  <a:srgbClr val="000000"/>
                </a:solidFill>
                <a:effectLst/>
                <a:latin typeface="Segoe UI" panose="020B0502040204020203" pitchFamily="34" charset="0"/>
                <a:ea typeface="Calibri" panose="020F0502020204030204" pitchFamily="34" charset="0"/>
              </a:rPr>
              <a:t>Nosotros somos hechura suya; hemos sido creados en Cristo Jesús para realizar buenas obras, las cuales Dios preparó de antemano para que vivamos de acuerdo con ellas.</a:t>
            </a:r>
            <a:endParaRPr lang="en-US" sz="3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3197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648058" y="2081492"/>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3501382" y="334942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648058" y="3542855"/>
            <a:ext cx="7435200" cy="188720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Levantados</a:t>
            </a:r>
            <a:r>
              <a:rPr lang="en-US" sz="3888" dirty="0">
                <a:solidFill>
                  <a:schemeClr val="dk1"/>
                </a:solidFill>
                <a:latin typeface="Lato"/>
                <a:ea typeface="Lato"/>
                <a:cs typeface="Lato"/>
                <a:sym typeface="Lato"/>
              </a:rPr>
              <a:t> de la Muerte </a:t>
            </a:r>
            <a:r>
              <a:rPr lang="en-US" sz="3888" dirty="0" err="1">
                <a:solidFill>
                  <a:schemeClr val="dk1"/>
                </a:solidFill>
                <a:latin typeface="Lato"/>
                <a:ea typeface="Lato"/>
                <a:cs typeface="Lato"/>
                <a:sym typeface="Lato"/>
              </a:rPr>
              <a:t>Espiritual</a:t>
            </a:r>
            <a:br>
              <a:rPr lang="en-US" sz="3888" dirty="0">
                <a:solidFill>
                  <a:schemeClr val="dk1"/>
                </a:solidFill>
                <a:latin typeface="Lato"/>
                <a:ea typeface="Lato"/>
                <a:cs typeface="Lato"/>
                <a:sym typeface="Lato"/>
              </a:rPr>
            </a:br>
            <a:r>
              <a:rPr lang="en-US" sz="3888" b="1" i="1" dirty="0" err="1">
                <a:solidFill>
                  <a:schemeClr val="dk1"/>
                </a:solidFill>
                <a:latin typeface="Lato"/>
                <a:ea typeface="Lato"/>
                <a:cs typeface="Lato"/>
                <a:sym typeface="Lato"/>
              </a:rPr>
              <a:t>Efesios</a:t>
            </a:r>
            <a:r>
              <a:rPr lang="en-US" sz="3888" b="1" i="1" dirty="0">
                <a:solidFill>
                  <a:schemeClr val="dk1"/>
                </a:solidFill>
                <a:latin typeface="Lato"/>
                <a:ea typeface="Lato"/>
                <a:cs typeface="Lato"/>
                <a:sym typeface="Lato"/>
              </a:rPr>
              <a:t> 2:1-10</a:t>
            </a:r>
            <a:endParaRPr sz="3888" b="1" i="1"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016557" y="424026"/>
            <a:ext cx="8158885"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Llegamos</a:t>
            </a:r>
            <a:r>
              <a:rPr lang="en-US" sz="4860" dirty="0">
                <a:solidFill>
                  <a:srgbClr val="009444"/>
                </a:solidFill>
                <a:latin typeface="Lato"/>
                <a:ea typeface="Lato"/>
                <a:cs typeface="Lato"/>
                <a:sym typeface="Lato"/>
              </a:rPr>
              <a:t> a la </a:t>
            </a:r>
            <a:r>
              <a:rPr lang="en-US" sz="4860" dirty="0" err="1">
                <a:solidFill>
                  <a:srgbClr val="009444"/>
                </a:solidFill>
                <a:latin typeface="Lato"/>
                <a:ea typeface="Lato"/>
                <a:cs typeface="Lato"/>
                <a:sym typeface="Lato"/>
              </a:rPr>
              <a:t>fe</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por</a:t>
            </a:r>
            <a:r>
              <a:rPr lang="en-US" sz="4860" dirty="0">
                <a:solidFill>
                  <a:srgbClr val="009444"/>
                </a:solidFill>
                <a:latin typeface="Lato"/>
                <a:ea typeface="Lato"/>
                <a:cs typeface="Lato"/>
                <a:sym typeface="Lato"/>
              </a:rPr>
              <a:t> la </a:t>
            </a:r>
            <a:r>
              <a:rPr lang="en-US" sz="4860" dirty="0" err="1">
                <a:solidFill>
                  <a:srgbClr val="009444"/>
                </a:solidFill>
                <a:latin typeface="Lato"/>
                <a:ea typeface="Lato"/>
                <a:cs typeface="Lato"/>
                <a:sym typeface="Lato"/>
              </a:rPr>
              <a:t>gracia</a:t>
            </a:r>
            <a:endParaRPr sz="3600" dirty="0">
              <a:solidFill>
                <a:schemeClr val="tx1"/>
              </a:solidFill>
              <a:latin typeface="Lato"/>
              <a:ea typeface="Lato"/>
              <a:cs typeface="Lato"/>
              <a:sym typeface="Lato"/>
            </a:endParaRPr>
          </a:p>
        </p:txBody>
      </p:sp>
      <p:cxnSp>
        <p:nvCxnSpPr>
          <p:cNvPr id="195" name="Google Shape;195;p8"/>
          <p:cNvCxnSpPr/>
          <p:nvPr/>
        </p:nvCxnSpPr>
        <p:spPr>
          <a:xfrm>
            <a:off x="563084" y="116633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3206497" y="2090725"/>
            <a:ext cx="8422418" cy="3539390"/>
          </a:xfrm>
          <a:prstGeom prst="rect">
            <a:avLst/>
          </a:prstGeom>
          <a:noFill/>
          <a:ln>
            <a:noFill/>
          </a:ln>
        </p:spPr>
        <p:txBody>
          <a:bodyPr spcFirstLastPara="1" wrap="square" lIns="91425" tIns="45700" rIns="91425" bIns="45700" anchor="t" anchorCtr="0">
            <a:spAutoFit/>
          </a:bodyPr>
          <a:lstStyle/>
          <a:p>
            <a:r>
              <a:rPr lang="es-ES" sz="3200" b="1" dirty="0">
                <a:solidFill>
                  <a:schemeClr val="dk1"/>
                </a:solidFill>
                <a:latin typeface="Segoe UI" panose="020B0502040204020203" pitchFamily="34" charset="0"/>
                <a:ea typeface="Lato"/>
                <a:cs typeface="Lato"/>
                <a:sym typeface="Lato"/>
              </a:rPr>
              <a:t>Romanos 10:17 </a:t>
            </a:r>
          </a:p>
          <a:p>
            <a:r>
              <a:rPr lang="es-ES" sz="3200" dirty="0">
                <a:solidFill>
                  <a:schemeClr val="dk1"/>
                </a:solidFill>
                <a:latin typeface="Segoe UI" panose="020B0502040204020203" pitchFamily="34" charset="0"/>
                <a:ea typeface="Lato"/>
                <a:cs typeface="Lato"/>
                <a:sym typeface="Lato"/>
              </a:rPr>
              <a:t>Así que la fe proviene del oír, y el oír proviene de la palabra de Dios. </a:t>
            </a:r>
          </a:p>
          <a:p>
            <a:endParaRPr lang="es-ES" sz="3200" dirty="0">
              <a:solidFill>
                <a:schemeClr val="dk1"/>
              </a:solidFill>
              <a:latin typeface="Segoe UI" panose="020B0502040204020203" pitchFamily="34" charset="0"/>
              <a:ea typeface="Lato"/>
              <a:cs typeface="Lato"/>
              <a:sym typeface="Lato"/>
            </a:endParaRPr>
          </a:p>
          <a:p>
            <a:r>
              <a:rPr lang="es-ES" sz="3200" b="1" dirty="0">
                <a:solidFill>
                  <a:schemeClr val="dk1"/>
                </a:solidFill>
                <a:latin typeface="Segoe UI" panose="020B0502040204020203" pitchFamily="34" charset="0"/>
                <a:ea typeface="Lato"/>
                <a:cs typeface="Lato"/>
                <a:sym typeface="Lato"/>
              </a:rPr>
              <a:t>1 Corintios 12:3 </a:t>
            </a:r>
          </a:p>
          <a:p>
            <a:r>
              <a:rPr lang="es-ES" sz="3200" dirty="0">
                <a:solidFill>
                  <a:schemeClr val="dk1"/>
                </a:solidFill>
                <a:latin typeface="Segoe UI" panose="020B0502040204020203" pitchFamily="34" charset="0"/>
                <a:ea typeface="Lato"/>
                <a:cs typeface="Lato"/>
                <a:sym typeface="Lato"/>
              </a:rPr>
              <a:t>Nadie puede llamar “Señor” a Jesús, si no es por el Espíritu Santo. </a:t>
            </a:r>
          </a:p>
        </p:txBody>
      </p:sp>
      <p:sp>
        <p:nvSpPr>
          <p:cNvPr id="2" name="Google Shape;265;g2f6bcc46dec_0_75">
            <a:extLst>
              <a:ext uri="{FF2B5EF4-FFF2-40B4-BE49-F238E27FC236}">
                <a16:creationId xmlns:a16="http://schemas.microsoft.com/office/drawing/2014/main" id="{3D656399-ED22-8FD1-C87B-F0618C6D56D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3" name="Google Shape;266;g2f6bcc46dec_0_75">
            <a:extLst>
              <a:ext uri="{FF2B5EF4-FFF2-40B4-BE49-F238E27FC236}">
                <a16:creationId xmlns:a16="http://schemas.microsoft.com/office/drawing/2014/main" id="{F6C5FB1A-ACCE-7F80-E8DB-43E1410AB5A3}"/>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756158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g2f5882f685f_0_895"/>
          <p:cNvSpPr txBox="1"/>
          <p:nvPr/>
        </p:nvSpPr>
        <p:spPr>
          <a:xfrm>
            <a:off x="2374775" y="816250"/>
            <a:ext cx="71112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 Jesús </a:t>
            </a:r>
            <a:r>
              <a:rPr lang="en-US" sz="4860" dirty="0" err="1">
                <a:solidFill>
                  <a:srgbClr val="009444"/>
                </a:solidFill>
                <a:latin typeface="Lato"/>
                <a:ea typeface="Lato"/>
                <a:cs typeface="Lato"/>
                <a:sym typeface="Lato"/>
              </a:rPr>
              <a:t>estaba</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acuerdo</a:t>
            </a:r>
            <a:endParaRPr sz="6000" b="0" i="0" u="none" strike="noStrike" cap="none" dirty="0">
              <a:solidFill>
                <a:srgbClr val="009444"/>
              </a:solidFill>
              <a:latin typeface="Lato"/>
              <a:ea typeface="Lato"/>
              <a:cs typeface="Lato"/>
              <a:sym typeface="Lato"/>
            </a:endParaRPr>
          </a:p>
        </p:txBody>
      </p:sp>
      <p:cxnSp>
        <p:nvCxnSpPr>
          <p:cNvPr id="282" name="Google Shape;282;g2f5882f685f_0_895"/>
          <p:cNvCxnSpPr/>
          <p:nvPr/>
        </p:nvCxnSpPr>
        <p:spPr>
          <a:xfrm>
            <a:off x="2240532" y="1908695"/>
            <a:ext cx="7665600" cy="8400"/>
          </a:xfrm>
          <a:prstGeom prst="straightConnector1">
            <a:avLst/>
          </a:prstGeom>
          <a:noFill/>
          <a:ln w="38100" cap="flat" cmpd="sng">
            <a:solidFill>
              <a:srgbClr val="7F7F7F"/>
            </a:solidFill>
            <a:prstDash val="solid"/>
            <a:miter lim="800000"/>
            <a:headEnd type="none" w="sm" len="sm"/>
            <a:tailEnd type="none" w="sm" len="sm"/>
          </a:ln>
        </p:spPr>
      </p:cxnSp>
      <p:sp>
        <p:nvSpPr>
          <p:cNvPr id="283" name="Google Shape;283;g2f5882f685f_0_89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f5882f685f_0_89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5" name="Google Shape;285;g2f5882f685f_0_895"/>
          <p:cNvSpPr txBox="1"/>
          <p:nvPr/>
        </p:nvSpPr>
        <p:spPr>
          <a:xfrm>
            <a:off x="2374775" y="2206425"/>
            <a:ext cx="9220800" cy="39045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no me </a:t>
            </a:r>
            <a:r>
              <a:rPr lang="en-US" sz="3300" dirty="0" err="1">
                <a:solidFill>
                  <a:schemeClr val="dk1"/>
                </a:solidFill>
                <a:latin typeface="Lato"/>
                <a:ea typeface="Lato"/>
                <a:cs typeface="Lato"/>
                <a:sym typeface="Lato"/>
              </a:rPr>
              <a:t>eligieron</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mí</a:t>
            </a:r>
            <a:r>
              <a:rPr lang="en-US" sz="3300" dirty="0">
                <a:solidFill>
                  <a:schemeClr val="dk1"/>
                </a:solidFill>
                <a:latin typeface="Lato"/>
                <a:ea typeface="Lato"/>
                <a:cs typeface="Lato"/>
                <a:sym typeface="Lato"/>
              </a:rPr>
              <a:t>. Más bien, </a:t>
            </a:r>
            <a:r>
              <a:rPr lang="en-US" sz="3300" dirty="0" err="1">
                <a:solidFill>
                  <a:schemeClr val="dk1"/>
                </a:solidFill>
                <a:latin typeface="Lato"/>
                <a:ea typeface="Lato"/>
                <a:cs typeface="Lato"/>
                <a:sym typeface="Lato"/>
              </a:rPr>
              <a:t>yo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elegí</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(Juan 15:16)</a:t>
            </a:r>
            <a:endParaRPr sz="3300" i="1"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a:t>
            </a:r>
            <a:r>
              <a:rPr lang="en-US" sz="3300" dirty="0" err="1">
                <a:solidFill>
                  <a:schemeClr val="dk1"/>
                </a:solidFill>
                <a:latin typeface="Lato"/>
                <a:ea typeface="Lato"/>
                <a:cs typeface="Lato"/>
                <a:sym typeface="Lato"/>
              </a:rPr>
              <a:t>Bienaventurado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eres</a:t>
            </a:r>
            <a:r>
              <a:rPr lang="en-US" sz="3300" dirty="0">
                <a:solidFill>
                  <a:schemeClr val="dk1"/>
                </a:solidFill>
                <a:latin typeface="Lato"/>
                <a:ea typeface="Lato"/>
                <a:cs typeface="Lato"/>
                <a:sym typeface="Lato"/>
              </a:rPr>
              <a:t>, Simón, </a:t>
            </a:r>
            <a:r>
              <a:rPr lang="en-US" sz="3300" dirty="0" err="1">
                <a:solidFill>
                  <a:schemeClr val="dk1"/>
                </a:solidFill>
                <a:latin typeface="Lato"/>
                <a:ea typeface="Lato"/>
                <a:cs typeface="Lato"/>
                <a:sym typeface="Lato"/>
              </a:rPr>
              <a:t>hijo</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Jonás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te</a:t>
            </a:r>
            <a:r>
              <a:rPr lang="en-US" sz="3300" dirty="0">
                <a:solidFill>
                  <a:schemeClr val="dk1"/>
                </a:solidFill>
                <a:latin typeface="Lato"/>
                <a:ea typeface="Lato"/>
                <a:cs typeface="Lato"/>
                <a:sym typeface="Lato"/>
              </a:rPr>
              <a:t> lo </a:t>
            </a:r>
            <a:r>
              <a:rPr lang="en-US" sz="3300" dirty="0" err="1">
                <a:solidFill>
                  <a:schemeClr val="dk1"/>
                </a:solidFill>
                <a:latin typeface="Lato"/>
                <a:ea typeface="Lato"/>
                <a:cs typeface="Lato"/>
                <a:sym typeface="Lato"/>
              </a:rPr>
              <a:t>reveló</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ningún</a:t>
            </a:r>
            <a:r>
              <a:rPr lang="en-US" sz="3300" dirty="0">
                <a:solidFill>
                  <a:schemeClr val="dk1"/>
                </a:solidFill>
                <a:latin typeface="Lato"/>
                <a:ea typeface="Lato"/>
                <a:cs typeface="Lato"/>
                <a:sym typeface="Lato"/>
              </a:rPr>
              <a:t> mortal, </a:t>
            </a:r>
            <a:r>
              <a:rPr lang="en-US" sz="3300" dirty="0" err="1">
                <a:solidFill>
                  <a:schemeClr val="dk1"/>
                </a:solidFill>
                <a:latin typeface="Lato"/>
                <a:ea typeface="Lato"/>
                <a:cs typeface="Lato"/>
                <a:sym typeface="Lato"/>
              </a:rPr>
              <a:t>sino</a:t>
            </a:r>
            <a:r>
              <a:rPr lang="en-US" sz="3300" dirty="0">
                <a:solidFill>
                  <a:schemeClr val="dk1"/>
                </a:solidFill>
                <a:latin typeface="Lato"/>
                <a:ea typeface="Lato"/>
                <a:cs typeface="Lato"/>
                <a:sym typeface="Lato"/>
              </a:rPr>
              <a:t> mi Padre que </a:t>
            </a:r>
            <a:r>
              <a:rPr lang="en-US" sz="3300" dirty="0" err="1">
                <a:solidFill>
                  <a:schemeClr val="dk1"/>
                </a:solidFill>
                <a:latin typeface="Lato"/>
                <a:ea typeface="Lato"/>
                <a:cs typeface="Lato"/>
                <a:sym typeface="Lato"/>
              </a:rPr>
              <a:t>está</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cielos</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(Mateo 16:17)</a:t>
            </a:r>
          </a:p>
          <a:p>
            <a:pPr marL="457200" lvl="0" indent="-438150" algn="l" rtl="0">
              <a:spcBef>
                <a:spcPts val="1000"/>
              </a:spcBef>
              <a:spcAft>
                <a:spcPts val="1000"/>
              </a:spcAft>
              <a:buClr>
                <a:schemeClr val="dk1"/>
              </a:buClr>
              <a:buSzPts val="3300"/>
              <a:buFont typeface="Lato"/>
              <a:buChar char="●"/>
            </a:pPr>
            <a:r>
              <a:rPr lang="en-US" sz="3300" dirty="0">
                <a:solidFill>
                  <a:schemeClr val="dk1"/>
                </a:solidFill>
                <a:latin typeface="Lato"/>
                <a:ea typeface="Lato"/>
                <a:cs typeface="Lato"/>
                <a:sym typeface="Lato"/>
              </a:rPr>
              <a:t>“</a:t>
            </a:r>
            <a:r>
              <a:rPr lang="en-US" sz="3300" dirty="0" err="1">
                <a:solidFill>
                  <a:schemeClr val="dk1"/>
                </a:solidFill>
                <a:latin typeface="Lato"/>
                <a:ea typeface="Lato"/>
                <a:cs typeface="Lato"/>
                <a:sym typeface="Lato"/>
              </a:rPr>
              <a:t>Ninguno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puede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venir</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mí</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si</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Padre que me </a:t>
            </a:r>
            <a:r>
              <a:rPr lang="en-US" sz="3300" dirty="0" err="1">
                <a:solidFill>
                  <a:schemeClr val="dk1"/>
                </a:solidFill>
                <a:latin typeface="Lato"/>
                <a:ea typeface="Lato"/>
                <a:cs typeface="Lato"/>
                <a:sym typeface="Lato"/>
              </a:rPr>
              <a:t>envió</a:t>
            </a:r>
            <a:r>
              <a:rPr lang="en-US" sz="3300" dirty="0">
                <a:solidFill>
                  <a:schemeClr val="dk1"/>
                </a:solidFill>
                <a:latin typeface="Lato"/>
                <a:ea typeface="Lato"/>
                <a:cs typeface="Lato"/>
                <a:sym typeface="Lato"/>
              </a:rPr>
              <a:t> no lo </a:t>
            </a:r>
            <a:r>
              <a:rPr lang="en-US" sz="3300" dirty="0" err="1">
                <a:solidFill>
                  <a:schemeClr val="dk1"/>
                </a:solidFill>
                <a:latin typeface="Lato"/>
                <a:ea typeface="Lato"/>
                <a:cs typeface="Lato"/>
                <a:sym typeface="Lato"/>
              </a:rPr>
              <a:t>trae</a:t>
            </a:r>
            <a:r>
              <a:rPr lang="en-US" sz="3300" dirty="0">
                <a:solidFill>
                  <a:schemeClr val="dk1"/>
                </a:solidFill>
                <a:latin typeface="Lato"/>
                <a:ea typeface="Lato"/>
                <a:cs typeface="Lato"/>
                <a:sym typeface="Lato"/>
              </a:rPr>
              <a:t>.” </a:t>
            </a:r>
            <a:r>
              <a:rPr lang="en-US" sz="3300" i="1" dirty="0">
                <a:solidFill>
                  <a:schemeClr val="dk1"/>
                </a:solidFill>
                <a:latin typeface="Lato"/>
                <a:ea typeface="Lato"/>
                <a:cs typeface="Lato"/>
                <a:sym typeface="Lato"/>
              </a:rPr>
              <a:t>(Juan 6:44)</a:t>
            </a:r>
            <a:endParaRPr sz="3300" i="1" dirty="0">
              <a:solidFill>
                <a:schemeClr val="dk1"/>
              </a:solidFill>
              <a:latin typeface="Lato"/>
              <a:ea typeface="Lato"/>
              <a:cs typeface="Lato"/>
              <a:sym typeface="Lato"/>
            </a:endParaRPr>
          </a:p>
        </p:txBody>
      </p:sp>
      <p:pic>
        <p:nvPicPr>
          <p:cNvPr id="286" name="Google Shape;286;g2f5882f685f_0_895"/>
          <p:cNvPicPr preferRelativeResize="0"/>
          <p:nvPr/>
        </p:nvPicPr>
        <p:blipFill>
          <a:blip r:embed="rId4">
            <a:alphaModFix/>
          </a:blip>
          <a:stretch>
            <a:fillRect/>
          </a:stretch>
        </p:blipFill>
        <p:spPr>
          <a:xfrm>
            <a:off x="-304800" y="192150"/>
            <a:ext cx="3202624" cy="32026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571986" y="858574"/>
            <a:ext cx="11065832" cy="1588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Resumen</a:t>
            </a:r>
            <a:r>
              <a:rPr lang="en-US" sz="4860" dirty="0">
                <a:solidFill>
                  <a:srgbClr val="009444"/>
                </a:solidFill>
                <a:latin typeface="Lato"/>
                <a:ea typeface="Lato"/>
                <a:cs typeface="Lato"/>
                <a:sym typeface="Lato"/>
              </a:rPr>
              <a:t>: El hombre no es </a:t>
            </a:r>
            <a:r>
              <a:rPr lang="en-US" sz="4860" dirty="0" err="1">
                <a:solidFill>
                  <a:srgbClr val="009444"/>
                </a:solidFill>
                <a:latin typeface="Lato"/>
                <a:ea typeface="Lato"/>
                <a:cs typeface="Lato"/>
                <a:sym typeface="Lato"/>
              </a:rPr>
              <a:t>capaz</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creer</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Jesús sin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Espíritu</a:t>
            </a:r>
            <a:r>
              <a:rPr lang="en-US" sz="4860" dirty="0">
                <a:solidFill>
                  <a:srgbClr val="009444"/>
                </a:solidFill>
                <a:latin typeface="Lato"/>
                <a:ea typeface="Lato"/>
                <a:cs typeface="Lato"/>
                <a:sym typeface="Lato"/>
              </a:rPr>
              <a:t> Santo</a:t>
            </a:r>
            <a:endParaRPr sz="3600" dirty="0">
              <a:solidFill>
                <a:schemeClr val="tx1"/>
              </a:solidFill>
              <a:latin typeface="Lato"/>
              <a:ea typeface="Lato"/>
              <a:cs typeface="Lato"/>
              <a:sym typeface="Lato"/>
            </a:endParaRPr>
          </a:p>
        </p:txBody>
      </p:sp>
      <p:cxnSp>
        <p:nvCxnSpPr>
          <p:cNvPr id="195" name="Google Shape;195;p8"/>
          <p:cNvCxnSpPr/>
          <p:nvPr/>
        </p:nvCxnSpPr>
        <p:spPr>
          <a:xfrm>
            <a:off x="563084" y="285658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558633" y="3429000"/>
            <a:ext cx="11074734" cy="3046948"/>
          </a:xfrm>
          <a:prstGeom prst="rect">
            <a:avLst/>
          </a:prstGeom>
          <a:noFill/>
          <a:ln>
            <a:noFill/>
          </a:ln>
        </p:spPr>
        <p:txBody>
          <a:bodyPr spcFirstLastPara="1" wrap="square" lIns="91425" tIns="45700" rIns="91425" bIns="45700" anchor="t" anchorCtr="0">
            <a:spAutoFit/>
          </a:bodyPr>
          <a:lstStyle/>
          <a:p>
            <a:r>
              <a:rPr lang="es-ES" sz="3200" i="1" dirty="0">
                <a:effectLst/>
                <a:latin typeface="Calibri" panose="020F0502020204030204" pitchFamily="34" charset="0"/>
                <a:ea typeface="Calibri" panose="020F0502020204030204" pitchFamily="34" charset="0"/>
                <a:cs typeface="Calibri" panose="020F0502020204030204" pitchFamily="34" charset="0"/>
              </a:rPr>
              <a:t>“Creo que, por mi propia razón o elección, no puedo creer en Jesucristo, mi Señor, ni acercarme a él. Sino que el Espíritu Santo me ha llamado mediante el evangelio, me ha iluminado con sus dones, me ha santificado y guardado en la fe verdadera.” </a:t>
            </a:r>
          </a:p>
          <a:p>
            <a:r>
              <a:rPr lang="es-ES" sz="3200" i="1" dirty="0">
                <a:effectLst/>
                <a:latin typeface="Calibri" panose="020F0502020204030204" pitchFamily="34" charset="0"/>
                <a:ea typeface="Calibri" panose="020F0502020204030204" pitchFamily="34" charset="0"/>
                <a:cs typeface="Calibri" panose="020F0502020204030204" pitchFamily="34" charset="0"/>
              </a:rPr>
              <a:t>– Marín Lutero</a:t>
            </a:r>
            <a:endParaRPr lang="en-US" sz="3200" dirty="0">
              <a:effectLst/>
              <a:latin typeface="Calibri" panose="020F0502020204030204" pitchFamily="34" charset="0"/>
              <a:ea typeface="Calibri" panose="020F0502020204030204" pitchFamily="34" charset="0"/>
            </a:endParaRPr>
          </a:p>
          <a:p>
            <a:endParaRPr lang="es-ES" sz="3200" dirty="0">
              <a:solidFill>
                <a:schemeClr val="dk1"/>
              </a:solidFill>
              <a:latin typeface="Segoe UI" panose="020B0502040204020203" pitchFamily="34" charset="0"/>
              <a:ea typeface="Lato"/>
              <a:cs typeface="Lato"/>
              <a:sym typeface="Lato"/>
            </a:endParaRPr>
          </a:p>
        </p:txBody>
      </p:sp>
    </p:spTree>
    <p:extLst>
      <p:ext uri="{BB962C8B-B14F-4D97-AF65-F5344CB8AC3E}">
        <p14:creationId xmlns:p14="http://schemas.microsoft.com/office/powerpoint/2010/main" val="271410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22" name="Picture 2" descr="Jesus Running After A Lost Lamb, Jesus Lamb of God, Wall Art Canvas">
            <a:extLst>
              <a:ext uri="{FF2B5EF4-FFF2-40B4-BE49-F238E27FC236}">
                <a16:creationId xmlns:a16="http://schemas.microsoft.com/office/drawing/2014/main" id="{67B99934-D4FF-C886-8EE5-03242E362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738" y="1528392"/>
            <a:ext cx="7509103" cy="4996967"/>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81;g2f5882f685f_0_895">
            <a:extLst>
              <a:ext uri="{FF2B5EF4-FFF2-40B4-BE49-F238E27FC236}">
                <a16:creationId xmlns:a16="http://schemas.microsoft.com/office/drawing/2014/main" id="{21F89C57-0F42-C2F5-5530-81881F9BD760}"/>
              </a:ext>
            </a:extLst>
          </p:cNvPr>
          <p:cNvSpPr txBox="1"/>
          <p:nvPr/>
        </p:nvSpPr>
        <p:spPr>
          <a:xfrm>
            <a:off x="2374775" y="464560"/>
            <a:ext cx="71112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a:t>
            </a:r>
            <a:r>
              <a:rPr lang="en-US" sz="4860" b="0" i="0" u="none" strike="noStrike" cap="none" dirty="0" err="1">
                <a:solidFill>
                  <a:srgbClr val="009444"/>
                </a:solidFill>
                <a:latin typeface="Lato"/>
                <a:ea typeface="Lato"/>
                <a:cs typeface="Lato"/>
                <a:sym typeface="Lato"/>
              </a:rPr>
              <a:t>Preguntas</a:t>
            </a:r>
            <a:r>
              <a:rPr lang="en-US" sz="4860" b="0" i="0" u="none" strike="noStrike" cap="none" dirty="0">
                <a:solidFill>
                  <a:srgbClr val="009444"/>
                </a:solidFill>
                <a:latin typeface="Lato"/>
                <a:ea typeface="Lato"/>
                <a:cs typeface="Lato"/>
                <a:sym typeface="Lato"/>
              </a:rPr>
              <a:t>?</a:t>
            </a:r>
            <a:endParaRPr sz="6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240866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Efesios</a:t>
              </a:r>
              <a:r>
                <a:rPr lang="en-US" sz="2800" dirty="0">
                  <a:solidFill>
                    <a:schemeClr val="lt1"/>
                  </a:solidFill>
                  <a:latin typeface="Lato"/>
                  <a:ea typeface="Lato"/>
                  <a:cs typeface="Lato"/>
                  <a:sym typeface="Lato"/>
                </a:rPr>
                <a:t> 2:1-10 para </a:t>
              </a:r>
              <a:r>
                <a:rPr lang="en-US" sz="2800" dirty="0" err="1">
                  <a:solidFill>
                    <a:schemeClr val="lt1"/>
                  </a:solidFill>
                  <a:latin typeface="Lato"/>
                  <a:ea typeface="Lato"/>
                  <a:cs typeface="Lato"/>
                  <a:sym typeface="Lato"/>
                </a:rPr>
                <a:t>demostrar</a:t>
              </a:r>
              <a:r>
                <a:rPr lang="en-US" sz="2800" dirty="0">
                  <a:solidFill>
                    <a:schemeClr val="lt1"/>
                  </a:solidFill>
                  <a:latin typeface="Lato"/>
                  <a:ea typeface="Lato"/>
                  <a:cs typeface="Lato"/>
                  <a:sym typeface="Lato"/>
                </a:rPr>
                <a:t> que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ser </a:t>
              </a:r>
              <a:r>
                <a:rPr lang="en-US" sz="2800" dirty="0" err="1">
                  <a:solidFill>
                    <a:schemeClr val="lt1"/>
                  </a:solidFill>
                  <a:latin typeface="Lato"/>
                  <a:ea typeface="Lato"/>
                  <a:cs typeface="Lato"/>
                  <a:sym typeface="Lato"/>
                </a:rPr>
                <a:t>humano</a:t>
              </a:r>
              <a:r>
                <a:rPr lang="en-US" sz="2800" dirty="0">
                  <a:solidFill>
                    <a:schemeClr val="lt1"/>
                  </a:solidFill>
                  <a:latin typeface="Lato"/>
                  <a:ea typeface="Lato"/>
                  <a:cs typeface="Lato"/>
                  <a:sym typeface="Lato"/>
                </a:rPr>
                <a:t> no </a:t>
              </a:r>
              <a:r>
                <a:rPr lang="en-US" sz="2800" dirty="0" err="1">
                  <a:solidFill>
                    <a:schemeClr val="lt1"/>
                  </a:solidFill>
                  <a:latin typeface="Lato"/>
                  <a:ea typeface="Lato"/>
                  <a:cs typeface="Lato"/>
                  <a:sym typeface="Lato"/>
                </a:rPr>
                <a:t>puede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creer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Jesucristo</a:t>
              </a:r>
              <a:r>
                <a:rPr lang="en-US" sz="2800" dirty="0">
                  <a:solidFill>
                    <a:schemeClr val="lt1"/>
                  </a:solidFill>
                  <a:latin typeface="Lato"/>
                  <a:ea typeface="Lato"/>
                  <a:cs typeface="Lato"/>
                  <a:sym typeface="Lato"/>
                </a:rPr>
                <a:t> sin la </a:t>
              </a:r>
              <a:r>
                <a:rPr lang="en-US" sz="2800" dirty="0" err="1">
                  <a:solidFill>
                    <a:schemeClr val="lt1"/>
                  </a:solidFill>
                  <a:latin typeface="Lato"/>
                  <a:ea typeface="Lato"/>
                  <a:cs typeface="Lato"/>
                  <a:sym typeface="Lato"/>
                </a:rPr>
                <a:t>obra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Espíritu</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Explicar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qué</a:t>
              </a:r>
              <a:r>
                <a:rPr lang="en-US" sz="2800" dirty="0">
                  <a:solidFill>
                    <a:schemeClr val="tx1"/>
                  </a:solidFill>
                  <a:latin typeface="Lato"/>
                  <a:ea typeface="Lato"/>
                  <a:cs typeface="Lato"/>
                  <a:sym typeface="Lato"/>
                </a:rPr>
                <a:t> es la </a:t>
              </a:r>
              <a:r>
                <a:rPr lang="en-US" sz="2800" dirty="0" err="1">
                  <a:solidFill>
                    <a:schemeClr val="tx1"/>
                  </a:solidFill>
                  <a:latin typeface="Lato"/>
                  <a:ea typeface="Lato"/>
                  <a:cs typeface="Lato"/>
                  <a:sym typeface="Lato"/>
                </a:rPr>
                <a:t>teología</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decisionista</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por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qué</a:t>
              </a:r>
              <a:r>
                <a:rPr lang="en-US" sz="2800" dirty="0">
                  <a:solidFill>
                    <a:schemeClr val="tx1"/>
                  </a:solidFill>
                  <a:latin typeface="Lato"/>
                  <a:ea typeface="Lato"/>
                  <a:cs typeface="Lato"/>
                  <a:sym typeface="Lato"/>
                </a:rPr>
                <a:t> es </a:t>
              </a:r>
              <a:r>
                <a:rPr lang="en-US" sz="2800" dirty="0" err="1">
                  <a:solidFill>
                    <a:schemeClr val="tx1"/>
                  </a:solidFill>
                  <a:latin typeface="Lato"/>
                  <a:ea typeface="Lato"/>
                  <a:cs typeface="Lato"/>
                  <a:sym typeface="Lato"/>
                </a:rPr>
                <a:t>peligroso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Reflecionar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sobre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responder a la </a:t>
              </a:r>
              <a:r>
                <a:rPr lang="en-US" sz="2800" dirty="0" err="1">
                  <a:solidFill>
                    <a:schemeClr val="lt1"/>
                  </a:solidFill>
                  <a:latin typeface="Lato"/>
                  <a:ea typeface="Lato"/>
                  <a:cs typeface="Lato"/>
                  <a:sym typeface="Lato"/>
                </a:rPr>
                <a:t>teología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decisionista</a:t>
              </a:r>
              <a:r>
                <a:rPr lang="en-US" sz="2800" dirty="0">
                  <a:solidFill>
                    <a:schemeClr val="lt1"/>
                  </a:solidFill>
                  <a:latin typeface="Lato"/>
                  <a:ea typeface="Lato"/>
                  <a:cs typeface="Lato"/>
                  <a:sym typeface="Lato"/>
                </a:rPr>
                <a:t> con amor y </a:t>
              </a:r>
              <a:r>
                <a:rPr lang="en-US" sz="2800" dirty="0" err="1">
                  <a:solidFill>
                    <a:schemeClr val="lt1"/>
                  </a:solidFill>
                  <a:latin typeface="Lato"/>
                  <a:ea typeface="Lato"/>
                  <a:cs typeface="Lato"/>
                  <a:sym typeface="Lato"/>
                </a:rPr>
                <a:t>usando</a:t>
              </a:r>
              <a:r>
                <a:rPr lang="en-US" sz="2800" dirty="0">
                  <a:solidFill>
                    <a:schemeClr val="lt1"/>
                  </a:solidFill>
                  <a:latin typeface="Lato"/>
                  <a:ea typeface="Lato"/>
                  <a:cs typeface="Lato"/>
                  <a:sym typeface="Lato"/>
                </a:rPr>
                <a:t> la Biblia.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g2f6bcc46dec_0_114"/>
          <p:cNvSpPr txBox="1"/>
          <p:nvPr/>
        </p:nvSpPr>
        <p:spPr>
          <a:xfrm>
            <a:off x="1248300" y="3892646"/>
            <a:ext cx="9695400"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Enseña</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hombre </a:t>
            </a:r>
            <a:r>
              <a:rPr lang="en-US" sz="4000" dirty="0" err="1">
                <a:solidFill>
                  <a:schemeClr val="dk1"/>
                </a:solidFill>
                <a:latin typeface="Lato"/>
                <a:ea typeface="Lato"/>
                <a:cs typeface="Lato"/>
                <a:sym typeface="Lato"/>
              </a:rPr>
              <a:t>tiene</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capacidad</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espiritual</a:t>
            </a:r>
            <a:r>
              <a:rPr lang="en-US" sz="4000" dirty="0">
                <a:solidFill>
                  <a:schemeClr val="dk1"/>
                </a:solidFill>
                <a:latin typeface="Lato"/>
                <a:ea typeface="Lato"/>
                <a:cs typeface="Lato"/>
                <a:sym typeface="Lato"/>
              </a:rPr>
              <a:t> para </a:t>
            </a:r>
            <a:r>
              <a:rPr lang="en-US" sz="4000" dirty="0" err="1">
                <a:solidFill>
                  <a:schemeClr val="dk1"/>
                </a:solidFill>
                <a:latin typeface="Lato"/>
                <a:ea typeface="Lato"/>
                <a:cs typeface="Lato"/>
                <a:sym typeface="Lato"/>
              </a:rPr>
              <a:t>aceptar</a:t>
            </a:r>
            <a:r>
              <a:rPr lang="en-US" sz="4000" dirty="0">
                <a:solidFill>
                  <a:schemeClr val="dk1"/>
                </a:solidFill>
                <a:latin typeface="Lato"/>
                <a:ea typeface="Lato"/>
                <a:cs typeface="Lato"/>
                <a:sym typeface="Lato"/>
              </a:rPr>
              <a:t> o decider </a:t>
            </a:r>
          </a:p>
          <a:p>
            <a:pPr marL="0" marR="0" lvl="0" indent="0" algn="ctr"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seguir</a:t>
            </a:r>
            <a:r>
              <a:rPr lang="en-US" sz="4000" dirty="0">
                <a:solidFill>
                  <a:schemeClr val="dk1"/>
                </a:solidFill>
                <a:latin typeface="Lato"/>
                <a:ea typeface="Lato"/>
                <a:cs typeface="Lato"/>
                <a:sym typeface="Lato"/>
              </a:rPr>
              <a:t> a Jesús</a:t>
            </a:r>
            <a:endParaRPr sz="4000" i="1" dirty="0">
              <a:solidFill>
                <a:schemeClr val="dk1"/>
              </a:solidFill>
              <a:latin typeface="Lato"/>
              <a:ea typeface="Lato"/>
              <a:cs typeface="Lato"/>
              <a:sym typeface="Lato"/>
            </a:endParaRPr>
          </a:p>
        </p:txBody>
      </p:sp>
      <p:pic>
        <p:nvPicPr>
          <p:cNvPr id="300" name="Google Shape;300;g2f6bcc46dec_0_1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01" name="Google Shape;301;g2f6bcc46dec_0_114"/>
          <p:cNvSpPr txBox="1"/>
          <p:nvPr/>
        </p:nvSpPr>
        <p:spPr>
          <a:xfrm>
            <a:off x="746850" y="963899"/>
            <a:ext cx="10698300" cy="255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a:solidFill>
                  <a:srgbClr val="009444"/>
                </a:solidFill>
                <a:latin typeface="Lato Black"/>
                <a:ea typeface="Lato Black"/>
                <a:cs typeface="Lato Black"/>
                <a:sym typeface="Lato Black"/>
              </a:rPr>
              <a:t>La </a:t>
            </a:r>
            <a:r>
              <a:rPr lang="en-US" sz="8000" dirty="0" err="1">
                <a:solidFill>
                  <a:srgbClr val="009444"/>
                </a:solidFill>
                <a:latin typeface="Lato Black"/>
                <a:ea typeface="Lato Black"/>
                <a:cs typeface="Lato Black"/>
                <a:sym typeface="Lato Black"/>
              </a:rPr>
              <a:t>Teología</a:t>
            </a:r>
            <a:r>
              <a:rPr lang="en-US" sz="8000" dirty="0">
                <a:solidFill>
                  <a:srgbClr val="009444"/>
                </a:solidFill>
                <a:latin typeface="Lato Black"/>
                <a:ea typeface="Lato Black"/>
                <a:cs typeface="Lato Black"/>
                <a:sym typeface="Lato Black"/>
              </a:rPr>
              <a:t> </a:t>
            </a:r>
            <a:r>
              <a:rPr lang="en-US" sz="8000" dirty="0" err="1">
                <a:solidFill>
                  <a:srgbClr val="009444"/>
                </a:solidFill>
                <a:latin typeface="Lato Black"/>
                <a:ea typeface="Lato Black"/>
                <a:cs typeface="Lato Black"/>
                <a:sym typeface="Lato Black"/>
              </a:rPr>
              <a:t>Decisionista</a:t>
            </a:r>
            <a:r>
              <a:rPr lang="en-US" sz="8000" dirty="0">
                <a:solidFill>
                  <a:srgbClr val="009444"/>
                </a:solidFill>
                <a:latin typeface="Lato Black"/>
                <a:ea typeface="Lato Black"/>
                <a:cs typeface="Lato Black"/>
                <a:sym typeface="Lato Black"/>
              </a:rPr>
              <a:t> </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g2f6bcc46dec_0_1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g2f6bcc46dec_0_127"/>
          <p:cNvPicPr preferRelativeResize="0"/>
          <p:nvPr/>
        </p:nvPicPr>
        <p:blipFill rotWithShape="1">
          <a:blip r:embed="rId3">
            <a:alphaModFix/>
          </a:blip>
          <a:srcRect/>
          <a:stretch/>
        </p:blipFill>
        <p:spPr>
          <a:xfrm>
            <a:off x="0" y="1696889"/>
            <a:ext cx="3125596" cy="3218436"/>
          </a:xfrm>
          <a:prstGeom prst="rect">
            <a:avLst/>
          </a:prstGeom>
          <a:noFill/>
          <a:ln>
            <a:noFill/>
          </a:ln>
          <a:effectLst>
            <a:outerShdw blurRad="50800" dist="38100" dir="2700000" algn="tl" rotWithShape="0">
              <a:srgbClr val="000000">
                <a:alpha val="40000"/>
              </a:srgbClr>
            </a:outerShdw>
          </a:effectLst>
        </p:spPr>
      </p:pic>
      <p:pic>
        <p:nvPicPr>
          <p:cNvPr id="317" name="Google Shape;317;g2f6bcc46dec_0_12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18" name="Google Shape;318;g2f6bcc46dec_0_127"/>
          <p:cNvSpPr txBox="1"/>
          <p:nvPr/>
        </p:nvSpPr>
        <p:spPr>
          <a:xfrm>
            <a:off x="3125596" y="1990925"/>
            <a:ext cx="8136900" cy="29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¡Mira!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estoy</a:t>
            </a:r>
            <a:r>
              <a:rPr lang="en-US" sz="3400" dirty="0">
                <a:solidFill>
                  <a:schemeClr val="dk1"/>
                </a:solidFill>
                <a:latin typeface="Lato"/>
                <a:ea typeface="Lato"/>
                <a:cs typeface="Lato"/>
                <a:sym typeface="Lato"/>
              </a:rPr>
              <a:t> a la </a:t>
            </a:r>
            <a:r>
              <a:rPr lang="en-US" sz="3400" dirty="0" err="1">
                <a:solidFill>
                  <a:schemeClr val="dk1"/>
                </a:solidFill>
                <a:latin typeface="Lato"/>
                <a:ea typeface="Lato"/>
                <a:cs typeface="Lato"/>
                <a:sym typeface="Lato"/>
              </a:rPr>
              <a:t>puerta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llamo</a:t>
            </a:r>
            <a:r>
              <a:rPr lang="en-US" sz="3400" dirty="0">
                <a:solidFill>
                  <a:schemeClr val="dk1"/>
                </a:solidFill>
                <a:latin typeface="Lato"/>
                <a:ea typeface="Lato"/>
                <a:cs typeface="Lato"/>
                <a:sym typeface="Lato"/>
              </a:rPr>
              <a:t>. Si </a:t>
            </a:r>
            <a:r>
              <a:rPr lang="en-US" sz="3400" dirty="0" err="1">
                <a:solidFill>
                  <a:schemeClr val="dk1"/>
                </a:solidFill>
                <a:latin typeface="Lato"/>
                <a:ea typeface="Lato"/>
                <a:cs typeface="Lato"/>
                <a:sym typeface="Lato"/>
              </a:rPr>
              <a:t>alguno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oye</a:t>
            </a:r>
            <a:r>
              <a:rPr lang="en-US" sz="3400" dirty="0">
                <a:solidFill>
                  <a:schemeClr val="dk1"/>
                </a:solidFill>
                <a:latin typeface="Lato"/>
                <a:ea typeface="Lato"/>
                <a:cs typeface="Lato"/>
                <a:sym typeface="Lato"/>
              </a:rPr>
              <a:t> mi </a:t>
            </a:r>
            <a:r>
              <a:rPr lang="en-US" sz="3400" dirty="0" err="1">
                <a:solidFill>
                  <a:schemeClr val="dk1"/>
                </a:solidFill>
                <a:latin typeface="Lato"/>
                <a:ea typeface="Lato"/>
                <a:cs typeface="Lato"/>
                <a:sym typeface="Lato"/>
              </a:rPr>
              <a:t>voz</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abre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puerta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entraré</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casa, y </a:t>
            </a:r>
            <a:r>
              <a:rPr lang="en-US" sz="3400" dirty="0" err="1">
                <a:solidFill>
                  <a:schemeClr val="dk1"/>
                </a:solidFill>
                <a:latin typeface="Lato"/>
                <a:ea typeface="Lato"/>
                <a:cs typeface="Lato"/>
                <a:sym typeface="Lato"/>
              </a:rPr>
              <a:t>cenaré</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cenará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conmigo</a:t>
            </a:r>
            <a:r>
              <a:rPr lang="en-US" sz="3400"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Apocalipsis</a:t>
            </a:r>
            <a:r>
              <a:rPr lang="en-US" sz="2800" i="1" dirty="0">
                <a:solidFill>
                  <a:schemeClr val="dk1"/>
                </a:solidFill>
                <a:latin typeface="Lato"/>
                <a:ea typeface="Lato"/>
                <a:cs typeface="Lato"/>
                <a:sym typeface="Lato"/>
              </a:rPr>
              <a:t> 3:20</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g2f6bcc46dec_0_13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4" name="Google Shape;324;g2f6bcc46dec_0_136"/>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25" name="Google Shape;325;g2f6bcc46dec_0_13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26" name="Google Shape;326;g2f6bcc46dec_0_136"/>
          <p:cNvSpPr txBox="1"/>
          <p:nvPr/>
        </p:nvSpPr>
        <p:spPr>
          <a:xfrm>
            <a:off x="3063106" y="920100"/>
            <a:ext cx="81369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Hoy pongo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cielos</a:t>
            </a:r>
            <a:r>
              <a:rPr lang="en-US" sz="3400" dirty="0">
                <a:solidFill>
                  <a:schemeClr val="dk1"/>
                </a:solidFill>
                <a:latin typeface="Lato"/>
                <a:ea typeface="Lato"/>
                <a:cs typeface="Lato"/>
                <a:sym typeface="Lato"/>
              </a:rPr>
              <a:t> y a la tierra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testigos</a:t>
            </a:r>
            <a:r>
              <a:rPr lang="en-US" sz="3400" dirty="0">
                <a:solidFill>
                  <a:schemeClr val="dk1"/>
                </a:solidFill>
                <a:latin typeface="Lato"/>
                <a:ea typeface="Lato"/>
                <a:cs typeface="Lato"/>
                <a:sym typeface="Lato"/>
              </a:rPr>
              <a:t> contra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de que he </a:t>
            </a:r>
            <a:r>
              <a:rPr lang="en-US" sz="3400" dirty="0" err="1">
                <a:solidFill>
                  <a:schemeClr val="dk1"/>
                </a:solidFill>
                <a:latin typeface="Lato"/>
                <a:ea typeface="Lato"/>
                <a:cs typeface="Lato"/>
                <a:sym typeface="Lato"/>
              </a:rPr>
              <a:t>puesto</a:t>
            </a:r>
            <a:r>
              <a:rPr lang="en-US" sz="3400" dirty="0">
                <a:solidFill>
                  <a:schemeClr val="dk1"/>
                </a:solidFill>
                <a:latin typeface="Lato"/>
                <a:ea typeface="Lato"/>
                <a:cs typeface="Lato"/>
                <a:sym typeface="Lato"/>
              </a:rPr>
              <a:t> ante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y la </a:t>
            </a:r>
            <a:r>
              <a:rPr lang="en-US" sz="3400" dirty="0" err="1">
                <a:solidFill>
                  <a:schemeClr val="dk1"/>
                </a:solidFill>
                <a:latin typeface="Lato"/>
                <a:ea typeface="Lato"/>
                <a:cs typeface="Lato"/>
                <a:sym typeface="Lato"/>
              </a:rPr>
              <a:t>muerte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bendición</a:t>
            </a:r>
            <a:r>
              <a:rPr lang="en-US" sz="3400" dirty="0">
                <a:solidFill>
                  <a:schemeClr val="dk1"/>
                </a:solidFill>
                <a:latin typeface="Lato"/>
                <a:ea typeface="Lato"/>
                <a:cs typeface="Lato"/>
                <a:sym typeface="Lato"/>
              </a:rPr>
              <a:t> y la </a:t>
            </a:r>
            <a:r>
              <a:rPr lang="en-US" sz="3400" dirty="0" err="1">
                <a:solidFill>
                  <a:schemeClr val="dk1"/>
                </a:solidFill>
                <a:latin typeface="Lato"/>
                <a:ea typeface="Lato"/>
                <a:cs typeface="Lato"/>
                <a:sym typeface="Lato"/>
              </a:rPr>
              <a:t>maldición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Escoge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tú</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descendencia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vivan</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ames</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Dios, y </a:t>
            </a:r>
            <a:r>
              <a:rPr lang="en-US" sz="3400" dirty="0" err="1">
                <a:solidFill>
                  <a:schemeClr val="dk1"/>
                </a:solidFill>
                <a:latin typeface="Lato"/>
                <a:ea typeface="Lato"/>
                <a:cs typeface="Lato"/>
                <a:sym typeface="Lato"/>
              </a:rPr>
              <a:t>atiendas</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voz</a:t>
            </a:r>
            <a:r>
              <a:rPr lang="en-US" sz="3400" dirty="0">
                <a:solidFill>
                  <a:schemeClr val="dk1"/>
                </a:solidFill>
                <a:latin typeface="Lato"/>
                <a:ea typeface="Lato"/>
                <a:cs typeface="Lato"/>
                <a:sym typeface="Lato"/>
              </a:rPr>
              <a:t>, y lo </a:t>
            </a:r>
            <a:r>
              <a:rPr lang="en-US" sz="3400" dirty="0" err="1">
                <a:solidFill>
                  <a:schemeClr val="dk1"/>
                </a:solidFill>
                <a:latin typeface="Lato"/>
                <a:ea typeface="Lato"/>
                <a:cs typeface="Lato"/>
                <a:sym typeface="Lato"/>
              </a:rPr>
              <a:t>sigas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es para </a:t>
            </a:r>
            <a:r>
              <a:rPr lang="en-US" sz="3400" dirty="0" err="1">
                <a:solidFill>
                  <a:schemeClr val="dk1"/>
                </a:solidFill>
                <a:latin typeface="Lato"/>
                <a:ea typeface="Lato"/>
                <a:cs typeface="Lato"/>
                <a:sym typeface="Lato"/>
              </a:rPr>
              <a:t>ti</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prolongación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tus</a:t>
            </a:r>
            <a:r>
              <a:rPr lang="en-US" sz="3400" dirty="0">
                <a:solidFill>
                  <a:schemeClr val="dk1"/>
                </a:solidFill>
                <a:latin typeface="Lato"/>
                <a:ea typeface="Lato"/>
                <a:cs typeface="Lato"/>
                <a:sym typeface="Lato"/>
              </a:rPr>
              <a:t> días.</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Deuteronomio</a:t>
            </a:r>
            <a:r>
              <a:rPr lang="en-US" sz="2800" i="1" dirty="0">
                <a:solidFill>
                  <a:schemeClr val="dk1"/>
                </a:solidFill>
                <a:latin typeface="Lato"/>
                <a:ea typeface="Lato"/>
                <a:cs typeface="Lato"/>
                <a:sym typeface="Lato"/>
              </a:rPr>
              <a:t> 30:19-20</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g2f5882f685f_0_904"/>
          <p:cNvSpPr txBox="1"/>
          <p:nvPr/>
        </p:nvSpPr>
        <p:spPr>
          <a:xfrm>
            <a:off x="3125596" y="27672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incorrecta</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teología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decisionista</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
        <p:nvSpPr>
          <p:cNvPr id="341" name="Google Shape;341;g2f5882f685f_0_9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f5882f685f_0_904"/>
          <p:cNvPicPr preferRelativeResize="0"/>
          <p:nvPr/>
        </p:nvPicPr>
        <p:blipFill rotWithShape="1">
          <a:blip r:embed="rId3">
            <a:alphaModFix/>
          </a:blip>
          <a:srcRect/>
          <a:stretch/>
        </p:blipFill>
        <p:spPr>
          <a:xfrm>
            <a:off x="-1" y="1819656"/>
            <a:ext cx="3125597" cy="3218688"/>
          </a:xfrm>
          <a:prstGeom prst="rect">
            <a:avLst/>
          </a:prstGeom>
          <a:noFill/>
          <a:ln>
            <a:noFill/>
          </a:ln>
          <a:effectLst>
            <a:outerShdw blurRad="50800" dist="38100" dir="2700000" algn="tl" rotWithShape="0">
              <a:srgbClr val="000000">
                <a:alpha val="40000"/>
              </a:srgbClr>
            </a:outerShdw>
          </a:effectLst>
        </p:spPr>
      </p:pic>
      <p:pic>
        <p:nvPicPr>
          <p:cNvPr id="343" name="Google Shape;343;g2f5882f685f_0_90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g2f6bcc46dec_0_156"/>
          <p:cNvSpPr txBox="1"/>
          <p:nvPr/>
        </p:nvSpPr>
        <p:spPr>
          <a:xfrm>
            <a:off x="3287398" y="25469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peligrosa</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Teología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Decisionista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sp>
        <p:nvSpPr>
          <p:cNvPr id="349" name="Google Shape;349;g2f6bcc46dec_0_15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0" name="Google Shape;350;g2f6bcc46dec_0_156"/>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pic>
        <p:nvPicPr>
          <p:cNvPr id="351" name="Google Shape;351;g2f6bcc46dec_0_15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637410"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76247" y="301824"/>
            <a:ext cx="913060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009444"/>
                </a:solidFill>
                <a:latin typeface="Lato"/>
                <a:ea typeface="Lato"/>
                <a:cs typeface="Lato"/>
                <a:sym typeface="Lato"/>
              </a:rPr>
              <a:t>La </a:t>
            </a:r>
            <a:r>
              <a:rPr lang="en-US" sz="3600" dirty="0" err="1">
                <a:solidFill>
                  <a:srgbClr val="009444"/>
                </a:solidFill>
                <a:latin typeface="Lato"/>
                <a:ea typeface="Lato"/>
                <a:cs typeface="Lato"/>
                <a:sym typeface="Lato"/>
              </a:rPr>
              <a:t>Teología</a:t>
            </a:r>
            <a:r>
              <a:rPr lang="en-US" sz="3600" dirty="0">
                <a:solidFill>
                  <a:srgbClr val="009444"/>
                </a:solidFill>
                <a:latin typeface="Lato"/>
                <a:ea typeface="Lato"/>
                <a:cs typeface="Lato"/>
                <a:sym typeface="Lato"/>
              </a:rPr>
              <a:t> </a:t>
            </a:r>
            <a:r>
              <a:rPr lang="en-US" sz="3600" dirty="0" err="1">
                <a:solidFill>
                  <a:srgbClr val="009444"/>
                </a:solidFill>
                <a:latin typeface="Lato"/>
                <a:ea typeface="Lato"/>
                <a:cs typeface="Lato"/>
                <a:sym typeface="Lato"/>
              </a:rPr>
              <a:t>Decisionista</a:t>
            </a:r>
            <a:r>
              <a:rPr lang="en-US" sz="3600" dirty="0">
                <a:solidFill>
                  <a:srgbClr val="009444"/>
                </a:solidFill>
                <a:latin typeface="Lato"/>
                <a:ea typeface="Lato"/>
                <a:cs typeface="Lato"/>
                <a:sym typeface="Lato"/>
              </a:rPr>
              <a:t> es </a:t>
            </a:r>
            <a:r>
              <a:rPr lang="en-US" sz="3600" dirty="0" err="1">
                <a:solidFill>
                  <a:srgbClr val="009444"/>
                </a:solidFill>
                <a:latin typeface="Lato"/>
                <a:ea typeface="Lato"/>
                <a:cs typeface="Lato"/>
                <a:sym typeface="Lato"/>
              </a:rPr>
              <a:t>peligroso</a:t>
            </a:r>
            <a:r>
              <a:rPr lang="en-US" sz="3600" dirty="0">
                <a:solidFill>
                  <a:srgbClr val="009444"/>
                </a:solidFill>
                <a:latin typeface="Lato"/>
                <a:ea typeface="Lato"/>
                <a:cs typeface="Lato"/>
                <a:sym typeface="Lato"/>
              </a:rPr>
              <a:t> </a:t>
            </a:r>
            <a:endParaRPr sz="3600" dirty="0">
              <a:solidFill>
                <a:schemeClr val="tx1"/>
              </a:solidFill>
              <a:latin typeface="Lato"/>
              <a:ea typeface="Lato"/>
              <a:cs typeface="Lato"/>
              <a:sym typeface="Lato"/>
            </a:endParaRPr>
          </a:p>
        </p:txBody>
      </p:sp>
      <p:cxnSp>
        <p:nvCxnSpPr>
          <p:cNvPr id="195" name="Google Shape;195;p8"/>
          <p:cNvCxnSpPr/>
          <p:nvPr/>
        </p:nvCxnSpPr>
        <p:spPr>
          <a:xfrm>
            <a:off x="1976247" y="1264028"/>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76247" y="1748818"/>
            <a:ext cx="9768078" cy="4401164"/>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Es legalismo: el mal uso de/énfasis excesivo en la ley. </a:t>
            </a:r>
          </a:p>
          <a:p>
            <a:pPr marL="457200" indent="-4572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Promueve el orgullo humano</a:t>
            </a:r>
          </a:p>
          <a:p>
            <a:pPr marL="457200" indent="-4572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Da el diablo oportunidades de plantear duda</a:t>
            </a:r>
          </a:p>
          <a:p>
            <a:pPr marL="457200" indent="-4572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Desvía el enfoque de Cristo</a:t>
            </a:r>
          </a:p>
          <a:p>
            <a:pPr marL="457200" indent="-4572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Roba la gloria de Dios</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06931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g2f32f06a222_0_108"/>
          <p:cNvSpPr/>
          <p:nvPr/>
        </p:nvSpPr>
        <p:spPr>
          <a:xfrm>
            <a:off x="6857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4" name="Google Shape;364;g2f32f06a222_0_10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65" name="Google Shape;365;g2f32f06a222_0_108"/>
          <p:cNvPicPr preferRelativeResize="0"/>
          <p:nvPr/>
        </p:nvPicPr>
        <p:blipFill rotWithShape="1">
          <a:blip r:embed="rId4">
            <a:alphaModFix/>
          </a:blip>
          <a:srcRect t="14286" b="30296"/>
          <a:stretch/>
        </p:blipFill>
        <p:spPr>
          <a:xfrm>
            <a:off x="1587375" y="415525"/>
            <a:ext cx="8156708" cy="6026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76247" y="731092"/>
            <a:ext cx="91306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err="1">
                <a:solidFill>
                  <a:srgbClr val="009444"/>
                </a:solidFill>
                <a:latin typeface="Lato"/>
                <a:ea typeface="Lato"/>
                <a:cs typeface="Lato"/>
                <a:sym typeface="Lato"/>
              </a:rPr>
              <a:t>Queremos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compartir</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esta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paz</a:t>
            </a:r>
            <a:r>
              <a:rPr lang="en-US" sz="4000" dirty="0">
                <a:solidFill>
                  <a:srgbClr val="009444"/>
                </a:solidFill>
                <a:latin typeface="Lato"/>
                <a:ea typeface="Lato"/>
                <a:cs typeface="Lato"/>
                <a:sym typeface="Lato"/>
              </a:rPr>
              <a:t> </a:t>
            </a:r>
            <a:endParaRPr sz="4000" dirty="0">
              <a:solidFill>
                <a:schemeClr val="tx1"/>
              </a:solidFill>
              <a:latin typeface="Lato"/>
              <a:ea typeface="Lato"/>
              <a:cs typeface="Lato"/>
              <a:sym typeface="Lato"/>
            </a:endParaRPr>
          </a:p>
        </p:txBody>
      </p:sp>
      <p:cxnSp>
        <p:nvCxnSpPr>
          <p:cNvPr id="195" name="Google Shape;195;p8"/>
          <p:cNvCxnSpPr/>
          <p:nvPr/>
        </p:nvCxnSpPr>
        <p:spPr>
          <a:xfrm>
            <a:off x="1976247" y="163550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76247" y="2151747"/>
            <a:ext cx="9768078" cy="3785611"/>
          </a:xfrm>
          <a:prstGeom prst="rect">
            <a:avLst/>
          </a:prstGeom>
          <a:noFill/>
          <a:ln>
            <a:noFill/>
          </a:ln>
        </p:spPr>
        <p:txBody>
          <a:bodyPr spcFirstLastPara="1" wrap="square" lIns="91425" tIns="45700" rIns="91425" bIns="45700" anchor="t" anchorCtr="0">
            <a:spAutoFit/>
          </a:bodyPr>
          <a:lstStyle/>
          <a:p>
            <a:r>
              <a:rPr lang="es-ES" sz="4000" dirty="0">
                <a:solidFill>
                  <a:schemeClr val="dk1"/>
                </a:solidFill>
                <a:latin typeface="Calibri" panose="020F0502020204030204" pitchFamily="34" charset="0"/>
                <a:ea typeface="Lato"/>
                <a:cs typeface="Times New Roman" panose="02020603050405020304" pitchFamily="18" charset="0"/>
                <a:sym typeface="Lato"/>
              </a:rPr>
              <a:t>Cuando hablamos sobre nuestra salvación, queremos enfocarnos en Dios nuestro Salvador. Damos gloria a Él. </a:t>
            </a:r>
          </a:p>
          <a:p>
            <a:endParaRPr lang="es-ES" sz="4000" dirty="0">
              <a:solidFill>
                <a:schemeClr val="dk1"/>
              </a:solidFill>
              <a:latin typeface="Calibri" panose="020F0502020204030204" pitchFamily="34" charset="0"/>
              <a:ea typeface="Lato"/>
              <a:cs typeface="Times New Roman" panose="02020603050405020304" pitchFamily="18" charset="0"/>
              <a:sym typeface="Lato"/>
            </a:endParaRPr>
          </a:p>
          <a:p>
            <a:r>
              <a:rPr lang="es-ES" sz="4000" i="1" dirty="0">
                <a:solidFill>
                  <a:srgbClr val="00B050"/>
                </a:solidFill>
                <a:latin typeface="Calibri" panose="020F0502020204030204" pitchFamily="34" charset="0"/>
                <a:ea typeface="Lato"/>
                <a:cs typeface="Times New Roman" panose="02020603050405020304" pitchFamily="18" charset="0"/>
                <a:sym typeface="Lato"/>
              </a:rPr>
              <a:t>“Estaba muerto, ciego… pero el Espíritu Santo me ha dado el regalo de la fe.”</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5271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g2f5882f685f_0_922"/>
          <p:cNvSpPr txBox="1"/>
          <p:nvPr/>
        </p:nvSpPr>
        <p:spPr>
          <a:xfrm>
            <a:off x="3493606" y="1881102"/>
            <a:ext cx="7706400" cy="334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8 </a:t>
            </a:r>
            <a:r>
              <a:rPr lang="en-US" sz="3300" b="1" dirty="0" err="1">
                <a:solidFill>
                  <a:schemeClr val="dk1"/>
                </a:solidFill>
                <a:latin typeface="Lato"/>
                <a:ea typeface="Lato"/>
                <a:cs typeface="Lato"/>
                <a:sym typeface="Lato"/>
              </a:rPr>
              <a:t>Ciertamente</a:t>
            </a:r>
            <a:r>
              <a:rPr lang="en-US" sz="3300" b="1" dirty="0">
                <a:solidFill>
                  <a:schemeClr val="dk1"/>
                </a:solidFill>
                <a:latin typeface="Lato"/>
                <a:ea typeface="Lato"/>
                <a:cs typeface="Lato"/>
                <a:sym typeface="Lato"/>
              </a:rPr>
              <a:t> </a:t>
            </a:r>
            <a:r>
              <a:rPr lang="en-US" sz="3300" dirty="0">
                <a:solidFill>
                  <a:schemeClr val="dk1"/>
                </a:solidFill>
                <a:latin typeface="Lato"/>
                <a:ea typeface="Lato"/>
                <a:cs typeface="Lato"/>
                <a:sym typeface="Lato"/>
              </a:rPr>
              <a:t>la </a:t>
            </a:r>
            <a:r>
              <a:rPr lang="en-US" sz="3300" dirty="0" err="1">
                <a:solidFill>
                  <a:schemeClr val="dk1"/>
                </a:solidFill>
                <a:latin typeface="Lato"/>
                <a:ea typeface="Lato"/>
                <a:cs typeface="Lato"/>
                <a:sym typeface="Lato"/>
              </a:rPr>
              <a:t>gracia</a:t>
            </a:r>
            <a:r>
              <a:rPr lang="en-US" sz="3300" dirty="0">
                <a:solidFill>
                  <a:schemeClr val="dk1"/>
                </a:solidFill>
                <a:latin typeface="Lato"/>
                <a:ea typeface="Lato"/>
                <a:cs typeface="Lato"/>
                <a:sym typeface="Lato"/>
              </a:rPr>
              <a:t> de Dios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ha </a:t>
            </a:r>
            <a:r>
              <a:rPr lang="en-US" sz="3300" dirty="0" err="1">
                <a:solidFill>
                  <a:schemeClr val="dk1"/>
                </a:solidFill>
                <a:latin typeface="Lato"/>
                <a:ea typeface="Lato"/>
                <a:cs typeface="Lato"/>
                <a:sym typeface="Lato"/>
              </a:rPr>
              <a:t>salvado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medio de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Ésta</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nació</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sino</a:t>
            </a:r>
            <a:r>
              <a:rPr lang="en-US" sz="3300" dirty="0">
                <a:solidFill>
                  <a:schemeClr val="dk1"/>
                </a:solidFill>
                <a:latin typeface="Lato"/>
                <a:ea typeface="Lato"/>
                <a:cs typeface="Lato"/>
                <a:sym typeface="Lato"/>
              </a:rPr>
              <a:t> que es un don de Dios; </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i="1" dirty="0">
                <a:solidFill>
                  <a:schemeClr val="dk1"/>
                </a:solidFill>
                <a:latin typeface="Lato"/>
                <a:ea typeface="Lato"/>
                <a:cs typeface="Lato"/>
                <a:sym typeface="Lato"/>
              </a:rPr>
              <a:t>9</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ni</a:t>
            </a:r>
            <a:r>
              <a:rPr lang="en-US" sz="3300" dirty="0">
                <a:solidFill>
                  <a:schemeClr val="dk1"/>
                </a:solidFill>
                <a:latin typeface="Lato"/>
                <a:ea typeface="Lato"/>
                <a:cs typeface="Lato"/>
                <a:sym typeface="Lato"/>
              </a:rPr>
              <a:t> es </a:t>
            </a:r>
            <a:r>
              <a:rPr lang="en-US" sz="3300" dirty="0" err="1">
                <a:solidFill>
                  <a:schemeClr val="dk1"/>
                </a:solidFill>
                <a:latin typeface="Lato"/>
                <a:ea typeface="Lato"/>
                <a:cs typeface="Lato"/>
                <a:sym typeface="Lato"/>
              </a:rPr>
              <a:t>resultado</a:t>
            </a:r>
            <a:r>
              <a:rPr lang="en-US" sz="3300" dirty="0">
                <a:solidFill>
                  <a:schemeClr val="dk1"/>
                </a:solidFill>
                <a:latin typeface="Lato"/>
                <a:ea typeface="Lato"/>
                <a:cs typeface="Lato"/>
                <a:sym typeface="Lato"/>
              </a:rPr>
              <a:t> de las </a:t>
            </a:r>
            <a:r>
              <a:rPr lang="en-US" sz="3300" dirty="0" err="1">
                <a:solidFill>
                  <a:schemeClr val="dk1"/>
                </a:solidFill>
                <a:latin typeface="Lato"/>
                <a:ea typeface="Lato"/>
                <a:cs typeface="Lato"/>
                <a:sym typeface="Lato"/>
              </a:rPr>
              <a:t>obras</a:t>
            </a:r>
            <a:r>
              <a:rPr lang="en-US" sz="3300" dirty="0">
                <a:solidFill>
                  <a:schemeClr val="dk1"/>
                </a:solidFill>
                <a:latin typeface="Lato"/>
                <a:ea typeface="Lato"/>
                <a:cs typeface="Lato"/>
                <a:sym typeface="Lato"/>
              </a:rPr>
              <a:t>, para que </a:t>
            </a:r>
            <a:r>
              <a:rPr lang="en-US" sz="3300" dirty="0" err="1">
                <a:solidFill>
                  <a:schemeClr val="dk1"/>
                </a:solidFill>
                <a:latin typeface="Lato"/>
                <a:ea typeface="Lato"/>
                <a:cs typeface="Lato"/>
                <a:sym typeface="Lato"/>
              </a:rPr>
              <a:t>nadie</a:t>
            </a:r>
            <a:r>
              <a:rPr lang="en-US" sz="3300" dirty="0">
                <a:solidFill>
                  <a:schemeClr val="dk1"/>
                </a:solidFill>
                <a:latin typeface="Lato"/>
                <a:ea typeface="Lato"/>
                <a:cs typeface="Lato"/>
                <a:sym typeface="Lato"/>
              </a:rPr>
              <a:t> se </a:t>
            </a:r>
            <a:r>
              <a:rPr lang="en-US" sz="3300" dirty="0" err="1">
                <a:solidFill>
                  <a:schemeClr val="dk1"/>
                </a:solidFill>
                <a:latin typeface="Lato"/>
                <a:ea typeface="Lato"/>
                <a:cs typeface="Lato"/>
                <a:sym typeface="Lato"/>
              </a:rPr>
              <a:t>vanaglorie</a:t>
            </a:r>
            <a:r>
              <a:rPr lang="en-US" sz="3300" dirty="0">
                <a:solidFill>
                  <a:schemeClr val="dk1"/>
                </a:solidFill>
                <a:latin typeface="Lato"/>
                <a:ea typeface="Lato"/>
                <a:cs typeface="Lato"/>
                <a:sym typeface="Lato"/>
              </a:rPr>
              <a:t>. </a:t>
            </a:r>
            <a:endParaRPr sz="3300" b="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19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700" i="1" dirty="0" err="1">
                <a:solidFill>
                  <a:schemeClr val="dk1"/>
                </a:solidFill>
                <a:latin typeface="Lato"/>
                <a:ea typeface="Lato"/>
                <a:cs typeface="Lato"/>
                <a:sym typeface="Lato"/>
              </a:rPr>
              <a:t>Efesios</a:t>
            </a:r>
            <a:r>
              <a:rPr lang="en-US" sz="2700" i="1" dirty="0">
                <a:solidFill>
                  <a:schemeClr val="dk1"/>
                </a:solidFill>
                <a:latin typeface="Lato"/>
                <a:ea typeface="Lato"/>
                <a:cs typeface="Lato"/>
                <a:sym typeface="Lato"/>
              </a:rPr>
              <a:t> 2:8-9</a:t>
            </a:r>
            <a:endParaRPr sz="3300" b="0" i="1" u="none" strike="noStrike" cap="none" dirty="0">
              <a:solidFill>
                <a:schemeClr val="dk1"/>
              </a:solidFill>
              <a:latin typeface="Lato"/>
              <a:ea typeface="Lato"/>
              <a:cs typeface="Lato"/>
              <a:sym typeface="Lato"/>
            </a:endParaRPr>
          </a:p>
        </p:txBody>
      </p:sp>
      <p:sp>
        <p:nvSpPr>
          <p:cNvPr id="371" name="Google Shape;371;g2f5882f685f_0_9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2" name="Google Shape;372;g2f5882f685f_0_922"/>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73" name="Google Shape;373;g2f5882f685f_0_9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Efesios</a:t>
              </a:r>
              <a:r>
                <a:rPr lang="en-US" sz="2800" dirty="0">
                  <a:solidFill>
                    <a:schemeClr val="lt1"/>
                  </a:solidFill>
                  <a:latin typeface="Lato"/>
                  <a:ea typeface="Lato"/>
                  <a:cs typeface="Lato"/>
                  <a:sym typeface="Lato"/>
                </a:rPr>
                <a:t> 2:1-10 para </a:t>
              </a:r>
              <a:r>
                <a:rPr lang="en-US" sz="2800" dirty="0" err="1">
                  <a:solidFill>
                    <a:schemeClr val="lt1"/>
                  </a:solidFill>
                  <a:latin typeface="Lato"/>
                  <a:ea typeface="Lato"/>
                  <a:cs typeface="Lato"/>
                  <a:sym typeface="Lato"/>
                </a:rPr>
                <a:t>demostrar</a:t>
              </a:r>
              <a:r>
                <a:rPr lang="en-US" sz="2800" dirty="0">
                  <a:solidFill>
                    <a:schemeClr val="lt1"/>
                  </a:solidFill>
                  <a:latin typeface="Lato"/>
                  <a:ea typeface="Lato"/>
                  <a:cs typeface="Lato"/>
                  <a:sym typeface="Lato"/>
                </a:rPr>
                <a:t> que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ser </a:t>
              </a:r>
              <a:r>
                <a:rPr lang="en-US" sz="2800" dirty="0" err="1">
                  <a:solidFill>
                    <a:schemeClr val="lt1"/>
                  </a:solidFill>
                  <a:latin typeface="Lato"/>
                  <a:ea typeface="Lato"/>
                  <a:cs typeface="Lato"/>
                  <a:sym typeface="Lato"/>
                </a:rPr>
                <a:t>humano</a:t>
              </a:r>
              <a:r>
                <a:rPr lang="en-US" sz="2800" dirty="0">
                  <a:solidFill>
                    <a:schemeClr val="lt1"/>
                  </a:solidFill>
                  <a:latin typeface="Lato"/>
                  <a:ea typeface="Lato"/>
                  <a:cs typeface="Lato"/>
                  <a:sym typeface="Lato"/>
                </a:rPr>
                <a:t> no </a:t>
              </a:r>
              <a:r>
                <a:rPr lang="en-US" sz="2800" dirty="0" err="1">
                  <a:solidFill>
                    <a:schemeClr val="lt1"/>
                  </a:solidFill>
                  <a:latin typeface="Lato"/>
                  <a:ea typeface="Lato"/>
                  <a:cs typeface="Lato"/>
                  <a:sym typeface="Lato"/>
                </a:rPr>
                <a:t>puede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creer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Jesucristo</a:t>
              </a:r>
              <a:r>
                <a:rPr lang="en-US" sz="2800" dirty="0">
                  <a:solidFill>
                    <a:schemeClr val="lt1"/>
                  </a:solidFill>
                  <a:latin typeface="Lato"/>
                  <a:ea typeface="Lato"/>
                  <a:cs typeface="Lato"/>
                  <a:sym typeface="Lato"/>
                </a:rPr>
                <a:t> sin la </a:t>
              </a:r>
              <a:r>
                <a:rPr lang="en-US" sz="2800" dirty="0" err="1">
                  <a:solidFill>
                    <a:schemeClr val="lt1"/>
                  </a:solidFill>
                  <a:latin typeface="Lato"/>
                  <a:ea typeface="Lato"/>
                  <a:cs typeface="Lato"/>
                  <a:sym typeface="Lato"/>
                </a:rPr>
                <a:t>obra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Espíritu</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la </a:t>
              </a:r>
              <a:r>
                <a:rPr lang="en-US" sz="2800" dirty="0" err="1">
                  <a:solidFill>
                    <a:schemeClr val="lt1"/>
                  </a:solidFill>
                  <a:latin typeface="Lato"/>
                  <a:ea typeface="Lato"/>
                  <a:cs typeface="Lato"/>
                  <a:sym typeface="Lato"/>
                </a:rPr>
                <a:t>teologis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decisionista</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por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peligroso</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Reflexionar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sobre</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cómo</a:t>
              </a:r>
              <a:r>
                <a:rPr lang="en-US" sz="2800" dirty="0">
                  <a:solidFill>
                    <a:schemeClr val="tx1"/>
                  </a:solidFill>
                  <a:latin typeface="Lato"/>
                  <a:ea typeface="Lato"/>
                  <a:cs typeface="Lato"/>
                  <a:sym typeface="Lato"/>
                </a:rPr>
                <a:t> responder a la </a:t>
              </a:r>
              <a:r>
                <a:rPr lang="en-US" sz="2800" dirty="0" err="1">
                  <a:solidFill>
                    <a:schemeClr val="tx1"/>
                  </a:solidFill>
                  <a:latin typeface="Lato"/>
                  <a:ea typeface="Lato"/>
                  <a:cs typeface="Lato"/>
                  <a:sym typeface="Lato"/>
                </a:rPr>
                <a:t>teología</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decisionista</a:t>
              </a:r>
              <a:r>
                <a:rPr lang="en-US" sz="2800" dirty="0">
                  <a:solidFill>
                    <a:schemeClr val="tx1"/>
                  </a:solidFill>
                  <a:latin typeface="Lato"/>
                  <a:ea typeface="Lato"/>
                  <a:cs typeface="Lato"/>
                  <a:sym typeface="Lato"/>
                </a:rPr>
                <a:t> con amor y </a:t>
              </a:r>
              <a:r>
                <a:rPr lang="en-US" sz="2800" dirty="0" err="1">
                  <a:solidFill>
                    <a:schemeClr val="tx1"/>
                  </a:solidFill>
                  <a:latin typeface="Lato"/>
                  <a:ea typeface="Lato"/>
                  <a:cs typeface="Lato"/>
                  <a:sym typeface="Lato"/>
                </a:rPr>
                <a:t>usando</a:t>
              </a:r>
              <a:r>
                <a:rPr lang="en-US" sz="2800" dirty="0">
                  <a:solidFill>
                    <a:schemeClr val="tx1"/>
                  </a:solidFill>
                  <a:latin typeface="Lato"/>
                  <a:ea typeface="Lato"/>
                  <a:cs typeface="Lato"/>
                  <a:sym typeface="Lato"/>
                </a:rPr>
                <a:t>  la Biblia. </a:t>
              </a:r>
              <a:endParaRPr sz="2800" dirty="0">
                <a:solidFill>
                  <a:schemeClr val="tx1"/>
                </a:solidFill>
                <a:latin typeface="Lato"/>
                <a:ea typeface="Lato"/>
                <a:cs typeface="Lato"/>
                <a:sym typeface="Lato"/>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sp>
        <p:nvSpPr>
          <p:cNvPr id="386" name="Google Shape;386;g2f6bcc46dec_0_180"/>
          <p:cNvSpPr txBox="1"/>
          <p:nvPr/>
        </p:nvSpPr>
        <p:spPr>
          <a:xfrm>
            <a:off x="3875725" y="1556350"/>
            <a:ext cx="73665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Te preguntan, “¿Has entregado tu vida a Cristo? ¿Has tomado la decisión de aceptar a Cristo en tu corazón?” </a:t>
            </a:r>
            <a:endParaRPr sz="40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¿Cómo lo manejaría?</a:t>
            </a:r>
            <a:endParaRPr sz="4000" b="1" i="0" u="none" strike="noStrike" cap="none">
              <a:solidFill>
                <a:schemeClr val="dk1"/>
              </a:solidFill>
              <a:latin typeface="Lato"/>
              <a:ea typeface="Lato"/>
              <a:cs typeface="Lato"/>
              <a:sym typeface="Lato"/>
            </a:endParaRPr>
          </a:p>
        </p:txBody>
      </p:sp>
      <p:sp>
        <p:nvSpPr>
          <p:cNvPr id="387" name="Google Shape;387;g2f6bcc46dec_0_18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8" name="Google Shape;388;g2f6bcc46dec_0_18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389" name="Google Shape;389;g2f6bcc46dec_0_18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g2f6bcc46dec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5" name="Google Shape;395;g2f6bcc46dec_0_18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96" name="Google Shape;396;g2f6bcc46dec_0_188"/>
          <p:cNvPicPr preferRelativeResize="0"/>
          <p:nvPr/>
        </p:nvPicPr>
        <p:blipFill>
          <a:blip r:embed="rId4">
            <a:alphaModFix/>
          </a:blip>
          <a:stretch>
            <a:fillRect/>
          </a:stretch>
        </p:blipFill>
        <p:spPr>
          <a:xfrm>
            <a:off x="-304800" y="192150"/>
            <a:ext cx="3202624" cy="3202624"/>
          </a:xfrm>
          <a:prstGeom prst="rect">
            <a:avLst/>
          </a:prstGeom>
          <a:noFill/>
          <a:ln>
            <a:noFill/>
          </a:ln>
        </p:spPr>
      </p:pic>
      <p:sp>
        <p:nvSpPr>
          <p:cNvPr id="397" name="Google Shape;397;g2f6bcc46dec_0_188"/>
          <p:cNvSpPr txBox="1"/>
          <p:nvPr/>
        </p:nvSpPr>
        <p:spPr>
          <a:xfrm>
            <a:off x="2669225" y="1222800"/>
            <a:ext cx="8826900" cy="533475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300" dirty="0">
                <a:solidFill>
                  <a:schemeClr val="dk1"/>
                </a:solidFill>
                <a:latin typeface="Lato"/>
                <a:ea typeface="Lato"/>
                <a:cs typeface="Lato"/>
                <a:sym typeface="Lato"/>
              </a:rPr>
              <a:t>“Gloria a Dios, ¡</a:t>
            </a:r>
            <a:r>
              <a:rPr lang="en-US" sz="3300" dirty="0" err="1">
                <a:solidFill>
                  <a:schemeClr val="dk1"/>
                </a:solidFill>
                <a:latin typeface="Lato"/>
                <a:ea typeface="Lato"/>
                <a:cs typeface="Lato"/>
                <a:sym typeface="Lato"/>
              </a:rPr>
              <a:t>creo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Jesucristo</a:t>
            </a:r>
            <a:r>
              <a:rPr lang="en-US" sz="3300" dirty="0">
                <a:solidFill>
                  <a:schemeClr val="dk1"/>
                </a:solidFill>
                <a:latin typeface="Lato"/>
                <a:ea typeface="Lato"/>
                <a:cs typeface="Lato"/>
                <a:sym typeface="Lato"/>
              </a:rPr>
              <a:t> también!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De </a:t>
            </a:r>
            <a:r>
              <a:rPr lang="en-US" sz="3300" dirty="0" err="1">
                <a:solidFill>
                  <a:schemeClr val="dk1"/>
                </a:solidFill>
                <a:latin typeface="Lato"/>
                <a:ea typeface="Lato"/>
                <a:cs typeface="Lato"/>
                <a:sym typeface="Lato"/>
              </a:rPr>
              <a:t>hecho</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pude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tomar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decisión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Estaba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muerto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mis </a:t>
            </a:r>
            <a:r>
              <a:rPr lang="en-US" sz="3300" dirty="0" err="1">
                <a:solidFill>
                  <a:schemeClr val="dk1"/>
                </a:solidFill>
                <a:latin typeface="Lato"/>
                <a:ea typeface="Lato"/>
                <a:cs typeface="Lato"/>
                <a:sym typeface="Lato"/>
              </a:rPr>
              <a:t>pecados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y no </a:t>
            </a:r>
            <a:r>
              <a:rPr lang="en-US" sz="3300" dirty="0" err="1">
                <a:solidFill>
                  <a:schemeClr val="dk1"/>
                </a:solidFill>
                <a:latin typeface="Lato"/>
                <a:ea typeface="Lato"/>
                <a:cs typeface="Lato"/>
                <a:sym typeface="Lato"/>
              </a:rPr>
              <a:t>podía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hacer</a:t>
            </a:r>
            <a:r>
              <a:rPr lang="en-US" sz="3300" dirty="0">
                <a:solidFill>
                  <a:schemeClr val="dk1"/>
                </a:solidFill>
                <a:latin typeface="Lato"/>
                <a:ea typeface="Lato"/>
                <a:cs typeface="Lato"/>
                <a:sym typeface="Lato"/>
              </a:rPr>
              <a:t> nada para </a:t>
            </a:r>
            <a:r>
              <a:rPr lang="en-US" sz="3300" dirty="0" err="1">
                <a:solidFill>
                  <a:schemeClr val="dk1"/>
                </a:solidFill>
                <a:latin typeface="Lato"/>
                <a:ea typeface="Lato"/>
                <a:cs typeface="Lato"/>
                <a:sym typeface="Lato"/>
              </a:rPr>
              <a:t>salvarme</a:t>
            </a:r>
            <a:r>
              <a:rPr lang="en-US" sz="3300" dirty="0">
                <a:solidFill>
                  <a:schemeClr val="dk1"/>
                </a:solidFill>
                <a:latin typeface="Lato"/>
                <a:ea typeface="Lato"/>
                <a:cs typeface="Lato"/>
                <a:sym typeface="Lato"/>
              </a:rPr>
              <a:t>. Pero,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gracia</a:t>
            </a:r>
            <a:r>
              <a:rPr lang="en-US" sz="3300" dirty="0">
                <a:solidFill>
                  <a:schemeClr val="dk1"/>
                </a:solidFill>
                <a:latin typeface="Lato"/>
                <a:ea typeface="Lato"/>
                <a:cs typeface="Lato"/>
                <a:sym typeface="Lato"/>
              </a:rPr>
              <a:t>, Dios </a:t>
            </a:r>
            <a:r>
              <a:rPr lang="en-US" sz="3300" dirty="0" err="1">
                <a:solidFill>
                  <a:schemeClr val="dk1"/>
                </a:solidFill>
                <a:latin typeface="Lato"/>
                <a:ea typeface="Lato"/>
                <a:cs typeface="Lato"/>
                <a:sym typeface="Lato"/>
              </a:rPr>
              <a:t>obró</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mí</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medio del </a:t>
            </a:r>
            <a:r>
              <a:rPr lang="en-US" sz="3300" dirty="0" err="1">
                <a:solidFill>
                  <a:schemeClr val="dk1"/>
                </a:solidFill>
                <a:latin typeface="Lato"/>
                <a:ea typeface="Lato"/>
                <a:cs typeface="Lato"/>
                <a:sym typeface="Lato"/>
              </a:rPr>
              <a:t>evangelio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Así</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doy</a:t>
            </a:r>
            <a:r>
              <a:rPr lang="en-US" sz="3300" dirty="0">
                <a:solidFill>
                  <a:schemeClr val="dk1"/>
                </a:solidFill>
                <a:latin typeface="Lato"/>
                <a:ea typeface="Lato"/>
                <a:cs typeface="Lato"/>
                <a:sym typeface="Lato"/>
              </a:rPr>
              <a:t> gracias a Dios que me </a:t>
            </a:r>
            <a:r>
              <a:rPr lang="en-US" sz="3300" dirty="0" err="1">
                <a:solidFill>
                  <a:schemeClr val="dk1"/>
                </a:solidFill>
                <a:latin typeface="Lato"/>
                <a:ea typeface="Lato"/>
                <a:cs typeface="Lato"/>
                <a:sym typeface="Lato"/>
              </a:rPr>
              <a:t>regaló</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Jesús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mi Salvador, y </a:t>
            </a:r>
            <a:r>
              <a:rPr lang="en-US" sz="3300" dirty="0" err="1">
                <a:solidFill>
                  <a:schemeClr val="dk1"/>
                </a:solidFill>
                <a:latin typeface="Lato"/>
                <a:ea typeface="Lato"/>
                <a:cs typeface="Lato"/>
                <a:sym typeface="Lato"/>
              </a:rPr>
              <a:t>pido</a:t>
            </a:r>
            <a:r>
              <a:rPr lang="en-US" sz="3300" dirty="0">
                <a:solidFill>
                  <a:schemeClr val="dk1"/>
                </a:solidFill>
                <a:latin typeface="Lato"/>
                <a:ea typeface="Lato"/>
                <a:cs typeface="Lato"/>
                <a:sym typeface="Lato"/>
              </a:rPr>
              <a:t> que lo </a:t>
            </a:r>
            <a:r>
              <a:rPr lang="en-US" sz="3300" dirty="0" err="1">
                <a:solidFill>
                  <a:schemeClr val="dk1"/>
                </a:solidFill>
                <a:latin typeface="Lato"/>
                <a:ea typeface="Lato"/>
                <a:cs typeface="Lato"/>
                <a:sym typeface="Lato"/>
              </a:rPr>
              <a:t>haga</a:t>
            </a:r>
            <a:r>
              <a:rPr lang="en-US" sz="3300" dirty="0">
                <a:solidFill>
                  <a:schemeClr val="dk1"/>
                </a:solidFill>
                <a:latin typeface="Lato"/>
                <a:ea typeface="Lato"/>
                <a:cs typeface="Lato"/>
                <a:sym typeface="Lato"/>
              </a:rPr>
              <a:t> con </a:t>
            </a:r>
            <a:r>
              <a:rPr lang="en-US" sz="3300" dirty="0" err="1">
                <a:solidFill>
                  <a:schemeClr val="dk1"/>
                </a:solidFill>
                <a:latin typeface="Lato"/>
                <a:ea typeface="Lato"/>
                <a:cs typeface="Lato"/>
                <a:sym typeface="Lato"/>
              </a:rPr>
              <a:t>muchos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más</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más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0" lvl="0" indent="0" algn="l" rtl="0">
              <a:spcBef>
                <a:spcPts val="1000"/>
              </a:spcBef>
              <a:spcAft>
                <a:spcPts val="0"/>
              </a:spcAft>
              <a:buNone/>
            </a:pPr>
            <a:endParaRPr sz="1000" i="1" dirty="0">
              <a:solidFill>
                <a:schemeClr val="dk1"/>
              </a:solidFill>
              <a:latin typeface="Lato"/>
              <a:ea typeface="Lato"/>
              <a:cs typeface="Lato"/>
              <a:sym typeface="Lato"/>
            </a:endParaRPr>
          </a:p>
          <a:p>
            <a:pPr marL="0" lvl="0" indent="0" algn="l" rtl="0">
              <a:spcBef>
                <a:spcPts val="1000"/>
              </a:spcBef>
              <a:spcAft>
                <a:spcPts val="0"/>
              </a:spcAft>
              <a:buNone/>
            </a:pPr>
            <a:r>
              <a:rPr lang="en-US" sz="2500" i="1" dirty="0">
                <a:solidFill>
                  <a:schemeClr val="dk1"/>
                </a:solidFill>
                <a:latin typeface="Lato"/>
                <a:ea typeface="Lato"/>
                <a:cs typeface="Lato"/>
                <a:sym typeface="Lato"/>
              </a:rPr>
              <a:t>Si hay la </a:t>
            </a:r>
            <a:r>
              <a:rPr lang="en-US" sz="2500" i="1" dirty="0" err="1">
                <a:solidFill>
                  <a:schemeClr val="dk1"/>
                </a:solidFill>
                <a:latin typeface="Lato"/>
                <a:ea typeface="Lato"/>
                <a:cs typeface="Lato"/>
                <a:sym typeface="Lato"/>
              </a:rPr>
              <a:t>oportunidad</a:t>
            </a:r>
            <a:r>
              <a:rPr lang="en-US" sz="2500" i="1" dirty="0">
                <a:solidFill>
                  <a:schemeClr val="dk1"/>
                </a:solidFill>
                <a:latin typeface="Lato"/>
                <a:ea typeface="Lato"/>
                <a:cs typeface="Lato"/>
                <a:sym typeface="Lato"/>
              </a:rPr>
              <a:t>, </a:t>
            </a:r>
            <a:r>
              <a:rPr lang="en-US" sz="2500" i="1" dirty="0" err="1">
                <a:solidFill>
                  <a:schemeClr val="dk1"/>
                </a:solidFill>
                <a:latin typeface="Lato"/>
                <a:ea typeface="Lato"/>
                <a:cs typeface="Lato"/>
                <a:sym typeface="Lato"/>
              </a:rPr>
              <a:t>puede</a:t>
            </a:r>
            <a:r>
              <a:rPr lang="en-US" sz="2500" i="1" dirty="0">
                <a:solidFill>
                  <a:schemeClr val="dk1"/>
                </a:solidFill>
                <a:latin typeface="Lato"/>
                <a:ea typeface="Lato"/>
                <a:cs typeface="Lato"/>
                <a:sym typeface="Lato"/>
              </a:rPr>
              <a:t> </a:t>
            </a:r>
            <a:r>
              <a:rPr lang="en-US" sz="2500" i="1" dirty="0" err="1">
                <a:solidFill>
                  <a:schemeClr val="dk1"/>
                </a:solidFill>
                <a:latin typeface="Lato"/>
                <a:ea typeface="Lato"/>
                <a:cs typeface="Lato"/>
                <a:sym typeface="Lato"/>
              </a:rPr>
              <a:t>estudiar</a:t>
            </a:r>
            <a:r>
              <a:rPr lang="en-US" sz="2500" i="1" dirty="0">
                <a:solidFill>
                  <a:schemeClr val="dk1"/>
                </a:solidFill>
                <a:latin typeface="Lato"/>
                <a:ea typeface="Lato"/>
                <a:cs typeface="Lato"/>
                <a:sym typeface="Lato"/>
              </a:rPr>
              <a:t> </a:t>
            </a:r>
            <a:r>
              <a:rPr lang="en-US" sz="2500" i="1" dirty="0" err="1">
                <a:solidFill>
                  <a:schemeClr val="dk1"/>
                </a:solidFill>
                <a:latin typeface="Lato"/>
                <a:ea typeface="Lato"/>
                <a:cs typeface="Lato"/>
                <a:sym typeface="Lato"/>
              </a:rPr>
              <a:t>Efesios</a:t>
            </a:r>
            <a:r>
              <a:rPr lang="en-US" sz="2500" i="1" dirty="0">
                <a:solidFill>
                  <a:schemeClr val="dk1"/>
                </a:solidFill>
                <a:latin typeface="Lato"/>
                <a:ea typeface="Lato"/>
                <a:cs typeface="Lato"/>
                <a:sym typeface="Lato"/>
              </a:rPr>
              <a:t> 2:1-10 con la persona</a:t>
            </a:r>
            <a:endParaRPr sz="2500" i="1" dirty="0">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908030" y="2639624"/>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cxnSp>
        <p:nvCxnSpPr>
          <p:cNvPr id="156" name="Google Shape;156;p6"/>
          <p:cNvCxnSpPr/>
          <p:nvPr/>
        </p:nvCxnSpPr>
        <p:spPr>
          <a:xfrm>
            <a:off x="1989802" y="350291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a:t>
            </a:r>
            <a:r>
              <a:rPr lang="es-ES" sz="3200" b="1" i="1" dirty="0">
                <a:latin typeface="Calibri" panose="020F0502020204030204" pitchFamily="34" charset="0"/>
                <a:ea typeface="Lato"/>
                <a:cs typeface="Lato"/>
                <a:sym typeface="Lato"/>
              </a:rPr>
              <a:t>Cristo vive en mí</a:t>
            </a:r>
            <a:r>
              <a:rPr lang="es-ES" sz="3200" i="1" dirty="0">
                <a:latin typeface="Calibri" panose="020F0502020204030204" pitchFamily="34" charset="0"/>
                <a:ea typeface="Lato"/>
                <a:cs typeface="Lato"/>
                <a:sym typeface="Lato"/>
              </a:rPr>
              <a:t>; y lo que ahora vivo en la carne, lo </a:t>
            </a:r>
            <a:r>
              <a:rPr lang="es-ES" sz="3200" b="1" i="1" dirty="0">
                <a:latin typeface="Calibri" panose="020F0502020204030204" pitchFamily="34" charset="0"/>
                <a:ea typeface="Lato"/>
                <a:cs typeface="Lato"/>
                <a:sym typeface="Lato"/>
              </a:rPr>
              <a:t>vivo en la fe del Hijo de Dios</a:t>
            </a:r>
            <a:r>
              <a:rPr lang="es-ES" sz="3200" i="1" dirty="0">
                <a:latin typeface="Calibri" panose="020F0502020204030204" pitchFamily="34" charset="0"/>
                <a:ea typeface="Lato"/>
                <a:cs typeface="Lato"/>
                <a:sym typeface="Lato"/>
              </a:rPr>
              <a:t>,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2106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g2f5882f685f_0_1050"/>
          <p:cNvSpPr txBox="1"/>
          <p:nvPr/>
        </p:nvSpPr>
        <p:spPr>
          <a:xfrm>
            <a:off x="3387375" y="1085267"/>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Proyecto Final</a:t>
            </a:r>
            <a:endParaRPr sz="6000" b="0" i="0" u="none" strike="noStrike" cap="none" dirty="0">
              <a:solidFill>
                <a:srgbClr val="009444"/>
              </a:solidFill>
              <a:latin typeface="Lato"/>
              <a:ea typeface="Lato"/>
              <a:cs typeface="Lato"/>
              <a:sym typeface="Lato"/>
            </a:endParaRPr>
          </a:p>
        </p:txBody>
      </p:sp>
      <p:cxnSp>
        <p:nvCxnSpPr>
          <p:cNvPr id="411" name="Google Shape;411;g2f5882f685f_0_1050"/>
          <p:cNvCxnSpPr/>
          <p:nvPr/>
        </p:nvCxnSpPr>
        <p:spPr>
          <a:xfrm>
            <a:off x="3421935" y="243623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12" name="Google Shape;412;g2f5882f685f_0_1050"/>
          <p:cNvSpPr txBox="1"/>
          <p:nvPr/>
        </p:nvSpPr>
        <p:spPr>
          <a:xfrm>
            <a:off x="3072299" y="2691211"/>
            <a:ext cx="8445600" cy="296487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1000"/>
              </a:spcBef>
              <a:spcAft>
                <a:spcPts val="1000"/>
              </a:spcAft>
              <a:buClr>
                <a:schemeClr val="dk1"/>
              </a:buClr>
              <a:buSzPts val="3400"/>
            </a:pPr>
            <a:r>
              <a:rPr lang="en-US" sz="3400" dirty="0">
                <a:solidFill>
                  <a:schemeClr val="dk1"/>
                </a:solidFill>
                <a:latin typeface="Lato"/>
                <a:ea typeface="Lato"/>
                <a:cs typeface="Lato"/>
                <a:sym typeface="Lato"/>
              </a:rPr>
              <a:t>3. </a:t>
            </a:r>
            <a:r>
              <a:rPr lang="en-US" sz="3400" dirty="0" err="1">
                <a:solidFill>
                  <a:schemeClr val="dk1"/>
                </a:solidFill>
                <a:latin typeface="Lato"/>
                <a:ea typeface="Lato"/>
                <a:cs typeface="Lato"/>
                <a:sym typeface="Lato"/>
              </a:rPr>
              <a:t>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preguntan</a:t>
            </a:r>
            <a:r>
              <a:rPr lang="en-US" sz="3400" dirty="0">
                <a:solidFill>
                  <a:schemeClr val="dk1"/>
                </a:solidFill>
                <a:latin typeface="Lato"/>
                <a:ea typeface="Lato"/>
                <a:cs typeface="Lato"/>
                <a:sym typeface="Lato"/>
              </a:rPr>
              <a:t>, "¿Has </a:t>
            </a:r>
            <a:r>
              <a:rPr lang="en-US" sz="3400" dirty="0" err="1">
                <a:solidFill>
                  <a:schemeClr val="dk1"/>
                </a:solidFill>
                <a:latin typeface="Lato"/>
                <a:ea typeface="Lato"/>
                <a:cs typeface="Lato"/>
                <a:sym typeface="Lato"/>
              </a:rPr>
              <a:t>entregado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 Cristo?  ¿Has </a:t>
            </a:r>
            <a:r>
              <a:rPr lang="en-US" sz="3400" dirty="0" err="1">
                <a:solidFill>
                  <a:schemeClr val="dk1"/>
                </a:solidFill>
                <a:latin typeface="Lato"/>
                <a:ea typeface="Lato"/>
                <a:cs typeface="Lato"/>
                <a:sym typeface="Lato"/>
              </a:rPr>
              <a:t>escuchado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llamado</a:t>
            </a:r>
            <a:r>
              <a:rPr lang="en-US" sz="3400" dirty="0">
                <a:solidFill>
                  <a:schemeClr val="dk1"/>
                </a:solidFill>
                <a:latin typeface="Lato"/>
                <a:ea typeface="Lato"/>
                <a:cs typeface="Lato"/>
                <a:sym typeface="Lato"/>
              </a:rPr>
              <a:t> de Dios y </a:t>
            </a:r>
            <a:r>
              <a:rPr lang="en-US" sz="3400" dirty="0" err="1">
                <a:solidFill>
                  <a:schemeClr val="dk1"/>
                </a:solidFill>
                <a:latin typeface="Lato"/>
                <a:ea typeface="Lato"/>
                <a:cs typeface="Lato"/>
                <a:sym typeface="Lato"/>
              </a:rPr>
              <a:t>te</a:t>
            </a:r>
            <a:r>
              <a:rPr lang="en-US" sz="3400" dirty="0">
                <a:solidFill>
                  <a:schemeClr val="dk1"/>
                </a:solidFill>
                <a:latin typeface="Lato"/>
                <a:ea typeface="Lato"/>
                <a:cs typeface="Lato"/>
                <a:sym typeface="Lato"/>
              </a:rPr>
              <a:t> has </a:t>
            </a:r>
            <a:r>
              <a:rPr lang="en-US" sz="3400" dirty="0" err="1">
                <a:solidFill>
                  <a:schemeClr val="dk1"/>
                </a:solidFill>
                <a:latin typeface="Lato"/>
                <a:ea typeface="Lato"/>
                <a:cs typeface="Lato"/>
                <a:sym typeface="Lato"/>
              </a:rPr>
              <a:t>acercado</a:t>
            </a:r>
            <a:r>
              <a:rPr lang="en-US" sz="3400" dirty="0">
                <a:solidFill>
                  <a:schemeClr val="dk1"/>
                </a:solidFill>
                <a:latin typeface="Lato"/>
                <a:ea typeface="Lato"/>
                <a:cs typeface="Lato"/>
                <a:sym typeface="Lato"/>
              </a:rPr>
              <a:t> al altar para </a:t>
            </a:r>
            <a:r>
              <a:rPr lang="en-US" sz="3400" dirty="0" err="1">
                <a:solidFill>
                  <a:schemeClr val="dk1"/>
                </a:solidFill>
                <a:latin typeface="Lato"/>
                <a:ea typeface="Lato"/>
                <a:cs typeface="Lato"/>
                <a:sym typeface="Lato"/>
              </a:rPr>
              <a:t>aceptar</a:t>
            </a:r>
            <a:r>
              <a:rPr lang="en-US" sz="3400" dirty="0">
                <a:solidFill>
                  <a:schemeClr val="dk1"/>
                </a:solidFill>
                <a:latin typeface="Lato"/>
                <a:ea typeface="Lato"/>
                <a:cs typeface="Lato"/>
                <a:sym typeface="Lato"/>
              </a:rPr>
              <a:t> a Cristo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corazón</a:t>
            </a:r>
            <a:r>
              <a:rPr lang="en-US" sz="3400" dirty="0">
                <a:solidFill>
                  <a:schemeClr val="dk1"/>
                </a:solidFill>
                <a:latin typeface="Lato"/>
                <a:ea typeface="Lato"/>
                <a:cs typeface="Lato"/>
                <a:sym typeface="Lato"/>
              </a:rPr>
              <a:t>?  De lo </a:t>
            </a:r>
            <a:r>
              <a:rPr lang="en-US" sz="3400" dirty="0" err="1">
                <a:solidFill>
                  <a:schemeClr val="dk1"/>
                </a:solidFill>
                <a:latin typeface="Lato"/>
                <a:ea typeface="Lato"/>
                <a:cs typeface="Lato"/>
                <a:sym typeface="Lato"/>
              </a:rPr>
              <a:t>contrario</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serás</a:t>
            </a:r>
            <a:r>
              <a:rPr lang="en-US" sz="3400" dirty="0">
                <a:solidFill>
                  <a:schemeClr val="dk1"/>
                </a:solidFill>
                <a:latin typeface="Lato"/>
                <a:ea typeface="Lato"/>
                <a:cs typeface="Lato"/>
                <a:sym typeface="Lato"/>
              </a:rPr>
              <a:t> salvo."  </a:t>
            </a:r>
            <a:r>
              <a:rPr lang="en-US" sz="3400" b="1" dirty="0">
                <a:solidFill>
                  <a:schemeClr val="dk1"/>
                </a:solidFill>
                <a:latin typeface="Lato"/>
                <a:ea typeface="Lato"/>
                <a:cs typeface="Lato"/>
                <a:sym typeface="Lato"/>
              </a:rPr>
              <a:t>¿</a:t>
            </a:r>
            <a:r>
              <a:rPr lang="en-US" sz="3400" b="1" dirty="0" err="1">
                <a:solidFill>
                  <a:schemeClr val="dk1"/>
                </a:solidFill>
                <a:latin typeface="Lato"/>
                <a:ea typeface="Lato"/>
                <a:cs typeface="Lato"/>
                <a:sym typeface="Lato"/>
              </a:rPr>
              <a:t>Cómo</a:t>
            </a:r>
            <a:r>
              <a:rPr lang="en-US" sz="3400" b="1" dirty="0">
                <a:solidFill>
                  <a:schemeClr val="dk1"/>
                </a:solidFill>
                <a:latin typeface="Lato"/>
                <a:ea typeface="Lato"/>
                <a:cs typeface="Lato"/>
                <a:sym typeface="Lato"/>
              </a:rPr>
              <a:t> lo </a:t>
            </a:r>
            <a:r>
              <a:rPr lang="en-US" sz="3400" b="1" dirty="0" err="1">
                <a:solidFill>
                  <a:schemeClr val="dk1"/>
                </a:solidFill>
                <a:latin typeface="Lato"/>
                <a:ea typeface="Lato"/>
                <a:cs typeface="Lato"/>
                <a:sym typeface="Lato"/>
              </a:rPr>
              <a:t>manejaría</a:t>
            </a:r>
            <a:r>
              <a:rPr lang="en-US" sz="3400" b="1" dirty="0">
                <a:solidFill>
                  <a:schemeClr val="dk1"/>
                </a:solidFill>
                <a:latin typeface="Lato"/>
                <a:ea typeface="Lato"/>
                <a:cs typeface="Lato"/>
                <a:sym typeface="Lato"/>
              </a:rPr>
              <a:t>?</a:t>
            </a:r>
            <a:endParaRPr sz="3400" b="1" i="0" u="none" strike="noStrike" cap="none" dirty="0">
              <a:solidFill>
                <a:schemeClr val="dk1"/>
              </a:solidFill>
              <a:latin typeface="Lato"/>
              <a:ea typeface="Lato"/>
              <a:cs typeface="Lato"/>
              <a:sym typeface="Lato"/>
            </a:endParaRPr>
          </a:p>
        </p:txBody>
      </p:sp>
      <p:sp>
        <p:nvSpPr>
          <p:cNvPr id="413" name="Google Shape;413;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4" name="Google Shape;414;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15" name="Google Shape;415;g2f5882f685f_0_1050"/>
          <p:cNvPicPr preferRelativeResize="0"/>
          <p:nvPr/>
        </p:nvPicPr>
        <p:blipFill rotWithShape="1">
          <a:blip r:embed="rId4">
            <a:alphaModFix/>
          </a:blip>
          <a:srcRect/>
          <a:stretch/>
        </p:blipFill>
        <p:spPr>
          <a:xfrm rot="5400000">
            <a:off x="-355613" y="1277475"/>
            <a:ext cx="4051701" cy="40517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7"/>
        <p:cNvGrpSpPr/>
        <p:nvPr/>
      </p:nvGrpSpPr>
      <p:grpSpPr>
        <a:xfrm>
          <a:off x="0" y="0"/>
          <a:ext cx="0" cy="0"/>
          <a:chOff x="0" y="0"/>
          <a:chExt cx="0" cy="0"/>
        </a:xfrm>
      </p:grpSpPr>
      <p:sp>
        <p:nvSpPr>
          <p:cNvPr id="428" name="Google Shape;428;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29" name="Google Shape;429;p30"/>
          <p:cNvCxnSpPr/>
          <p:nvPr/>
        </p:nvCxnSpPr>
        <p:spPr>
          <a:xfrm>
            <a:off x="3738457" y="315720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30" name="Google Shape;430;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1" name="Google Shape;431;p30"/>
          <p:cNvPicPr preferRelativeResize="0"/>
          <p:nvPr/>
        </p:nvPicPr>
        <p:blipFill rotWithShape="1">
          <a:blip r:embed="rId3">
            <a:alphaModFix/>
          </a:blip>
          <a:srcRect/>
          <a:stretch/>
        </p:blipFill>
        <p:spPr>
          <a:xfrm>
            <a:off x="80940" y="1806843"/>
            <a:ext cx="3125596" cy="3218436"/>
          </a:xfrm>
          <a:prstGeom prst="rect">
            <a:avLst/>
          </a:prstGeom>
          <a:noFill/>
          <a:ln>
            <a:noFill/>
          </a:ln>
          <a:effectLst>
            <a:outerShdw blurRad="50800" dist="38100" dir="2700000" algn="tl" rotWithShape="0">
              <a:srgbClr val="000000">
                <a:alpha val="40000"/>
              </a:srgbClr>
            </a:outerShdw>
          </a:effectLst>
        </p:spPr>
      </p:pic>
      <p:sp>
        <p:nvSpPr>
          <p:cNvPr id="432" name="Google Shape;432;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433" name="Google Shape;433;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f6bcc46dec_0_6"/>
          <p:cNvSpPr/>
          <p:nvPr/>
        </p:nvSpPr>
        <p:spPr>
          <a:xfrm>
            <a:off x="6857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f6bcc46dec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48" name="Google Shape;148;g2f6bcc46dec_0_6"/>
          <p:cNvPicPr preferRelativeResize="0"/>
          <p:nvPr/>
        </p:nvPicPr>
        <p:blipFill>
          <a:blip r:embed="rId4">
            <a:alphaModFix/>
          </a:blip>
          <a:stretch>
            <a:fillRect/>
          </a:stretch>
        </p:blipFill>
        <p:spPr>
          <a:xfrm>
            <a:off x="1322325" y="415525"/>
            <a:ext cx="9029150" cy="60269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
        <p:cNvGrpSpPr/>
        <p:nvPr/>
      </p:nvGrpSpPr>
      <p:grpSpPr>
        <a:xfrm>
          <a:off x="0" y="0"/>
          <a:ext cx="0" cy="0"/>
          <a:chOff x="0" y="0"/>
          <a:chExt cx="0" cy="0"/>
        </a:xfrm>
      </p:grpSpPr>
      <p:sp>
        <p:nvSpPr>
          <p:cNvPr id="420" name="Google Shape;420;g2adf2547317_0_0"/>
          <p:cNvSpPr txBox="1"/>
          <p:nvPr/>
        </p:nvSpPr>
        <p:spPr>
          <a:xfrm>
            <a:off x="3287399" y="28736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421" name="Google Shape;42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g2adf2547317_0_0"/>
          <p:cNvPicPr preferRelativeResize="0"/>
          <p:nvPr/>
        </p:nvPicPr>
        <p:blipFill rotWithShape="1">
          <a:blip r:embed="rId3">
            <a:alphaModFix/>
          </a:blip>
          <a:srcRect/>
          <a:stretch/>
        </p:blipFill>
        <p:spPr>
          <a:xfrm>
            <a:off x="80901" y="1684575"/>
            <a:ext cx="3125596" cy="3218435"/>
          </a:xfrm>
          <a:prstGeom prst="rect">
            <a:avLst/>
          </a:prstGeom>
          <a:noFill/>
          <a:ln>
            <a:noFill/>
          </a:ln>
          <a:effectLst>
            <a:outerShdw blurRad="50800" dist="38100" dir="2700000" algn="tl" rotWithShape="0">
              <a:srgbClr val="000000">
                <a:alpha val="40000"/>
              </a:srgbClr>
            </a:outerShdw>
          </a:effectLst>
        </p:spPr>
      </p:pic>
      <p:pic>
        <p:nvPicPr>
          <p:cNvPr id="423" name="Google Shape;423;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7"/>
        <p:cNvGrpSpPr/>
        <p:nvPr/>
      </p:nvGrpSpPr>
      <p:grpSpPr>
        <a:xfrm>
          <a:off x="0" y="0"/>
          <a:ext cx="0" cy="0"/>
          <a:chOff x="0" y="0"/>
          <a:chExt cx="0" cy="0"/>
        </a:xfrm>
      </p:grpSpPr>
      <p:sp>
        <p:nvSpPr>
          <p:cNvPr id="438" name="Google Shape;438;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39" name="Google Shape;439;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0" name="Google Shape;440;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41" name="Google Shape;441;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8" name="Google Shape;44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49" name="Google Shape;44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0" name="Google Shape;45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51" name="Google Shape;45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2" name="Google Shape;45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2467871" y="2551857"/>
            <a:ext cx="7256258" cy="1754286"/>
          </a:xfrm>
          <a:prstGeom prst="rect">
            <a:avLst/>
          </a:prstGeom>
          <a:noFill/>
          <a:ln>
            <a:noFill/>
          </a:ln>
        </p:spPr>
        <p:txBody>
          <a:bodyPr spcFirstLastPara="1" wrap="square" lIns="91425" tIns="45700" rIns="91425" bIns="45700" anchor="t" anchorCtr="0">
            <a:spAutoFit/>
          </a:bodyPr>
          <a:lstStyle/>
          <a:p>
            <a:r>
              <a:rPr lang="en-US" sz="3600" dirty="0" err="1">
                <a:solidFill>
                  <a:schemeClr val="dk1"/>
                </a:solidFill>
                <a:latin typeface="Lato"/>
                <a:ea typeface="Lato"/>
                <a:cs typeface="Lato"/>
                <a:sym typeface="Lato"/>
              </a:rPr>
              <a:t>Información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adicional</a:t>
            </a:r>
            <a:endParaRPr lang="en-US" sz="3600" dirty="0">
              <a:solidFill>
                <a:schemeClr val="dk1"/>
              </a:solidFill>
              <a:latin typeface="Lato"/>
              <a:ea typeface="Lato"/>
              <a:cs typeface="Lato"/>
              <a:sym typeface="Lato"/>
            </a:endParaRPr>
          </a:p>
          <a:p>
            <a:r>
              <a:rPr lang="en-US" sz="3600" b="1" i="1" dirty="0">
                <a:solidFill>
                  <a:schemeClr val="dk1"/>
                </a:solidFill>
                <a:latin typeface="Lato"/>
                <a:ea typeface="Lato"/>
                <a:cs typeface="Lato"/>
                <a:sym typeface="Lato"/>
              </a:rPr>
              <a:t> </a:t>
            </a:r>
            <a:br>
              <a:rPr lang="en-US" sz="3600" b="1" i="1" dirty="0">
                <a:solidFill>
                  <a:schemeClr val="dk1"/>
                </a:solidFill>
                <a:latin typeface="Lato"/>
                <a:ea typeface="Lato"/>
                <a:cs typeface="Lato"/>
                <a:sym typeface="Lato"/>
              </a:rPr>
            </a:br>
            <a:r>
              <a:rPr lang="en-US" sz="3600" b="1" i="1" dirty="0" err="1">
                <a:solidFill>
                  <a:schemeClr val="dk1"/>
                </a:solidFill>
                <a:latin typeface="Lato"/>
                <a:ea typeface="Lato"/>
                <a:cs typeface="Lato"/>
                <a:sym typeface="Lato"/>
              </a:rPr>
              <a:t>Llamados</a:t>
            </a:r>
            <a:r>
              <a:rPr lang="en-US" sz="3600" b="1" i="1" dirty="0">
                <a:solidFill>
                  <a:schemeClr val="dk1"/>
                </a:solidFill>
                <a:latin typeface="Lato"/>
                <a:ea typeface="Lato"/>
                <a:cs typeface="Lato"/>
                <a:sym typeface="Lato"/>
              </a:rPr>
              <a:t> al altar</a:t>
            </a:r>
            <a:endParaRPr sz="3600" b="1" i="1" dirty="0">
              <a:solidFill>
                <a:srgbClr val="00B050"/>
              </a:solidFill>
              <a:latin typeface="Lato"/>
              <a:ea typeface="Lato"/>
              <a:cs typeface="Lato"/>
              <a:sym typeface="Lato"/>
            </a:endParaRPr>
          </a:p>
        </p:txBody>
      </p:sp>
    </p:spTree>
    <p:extLst>
      <p:ext uri="{BB962C8B-B14F-4D97-AF65-F5344CB8AC3E}">
        <p14:creationId xmlns:p14="http://schemas.microsoft.com/office/powerpoint/2010/main" val="2870373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2467871" y="2551857"/>
            <a:ext cx="7256258" cy="1754286"/>
          </a:xfrm>
          <a:prstGeom prst="rect">
            <a:avLst/>
          </a:prstGeom>
          <a:noFill/>
          <a:ln>
            <a:noFill/>
          </a:ln>
        </p:spPr>
        <p:txBody>
          <a:bodyPr spcFirstLastPara="1" wrap="square" lIns="91425" tIns="45700" rIns="91425" bIns="45700" anchor="t" anchorCtr="0">
            <a:spAutoFit/>
          </a:bodyPr>
          <a:lstStyle/>
          <a:p>
            <a:r>
              <a:rPr lang="en-US" sz="3600" dirty="0" err="1">
                <a:solidFill>
                  <a:schemeClr val="dk1"/>
                </a:solidFill>
                <a:latin typeface="Lato"/>
                <a:ea typeface="Lato"/>
                <a:cs typeface="Lato"/>
                <a:sym typeface="Lato"/>
              </a:rPr>
              <a:t>Información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adicional</a:t>
            </a:r>
            <a:br>
              <a:rPr lang="en-US" sz="3600" b="1" i="1" dirty="0">
                <a:solidFill>
                  <a:schemeClr val="dk1"/>
                </a:solidFill>
                <a:latin typeface="Lato"/>
                <a:ea typeface="Lato"/>
                <a:cs typeface="Lato"/>
                <a:sym typeface="Lato"/>
              </a:rPr>
            </a:br>
            <a:br>
              <a:rPr lang="en-US" sz="3600" b="1" i="1" dirty="0">
                <a:solidFill>
                  <a:schemeClr val="dk1"/>
                </a:solidFill>
                <a:latin typeface="Lato"/>
                <a:ea typeface="Lato"/>
                <a:cs typeface="Lato"/>
                <a:sym typeface="Lato"/>
              </a:rPr>
            </a:br>
            <a:r>
              <a:rPr lang="en-US" sz="3600" b="1" i="1" dirty="0" err="1">
                <a:solidFill>
                  <a:schemeClr val="dk1"/>
                </a:solidFill>
                <a:latin typeface="Lato"/>
                <a:ea typeface="Lato"/>
                <a:cs typeface="Lato"/>
                <a:sym typeface="Lato"/>
              </a:rPr>
              <a:t>Vocabulario</a:t>
            </a:r>
            <a:r>
              <a:rPr lang="en-US" sz="3600" b="1" i="1" dirty="0">
                <a:solidFill>
                  <a:schemeClr val="dk1"/>
                </a:solidFill>
                <a:latin typeface="Lato"/>
                <a:ea typeface="Lato"/>
                <a:cs typeface="Lato"/>
                <a:sym typeface="Lato"/>
              </a:rPr>
              <a:t> de la conversion </a:t>
            </a:r>
            <a:endParaRPr sz="3600" b="1" i="1" dirty="0">
              <a:solidFill>
                <a:srgbClr val="00B050"/>
              </a:solidFill>
              <a:latin typeface="Lato"/>
              <a:ea typeface="Lato"/>
              <a:cs typeface="Lato"/>
              <a:sym typeface="Lato"/>
            </a:endParaRPr>
          </a:p>
        </p:txBody>
      </p:sp>
    </p:spTree>
    <p:extLst>
      <p:ext uri="{BB962C8B-B14F-4D97-AF65-F5344CB8AC3E}">
        <p14:creationId xmlns:p14="http://schemas.microsoft.com/office/powerpoint/2010/main" val="169258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e8f58b83d9_0_989"/>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sp>
        <p:nvSpPr>
          <p:cNvPr id="155" name="Google Shape;155;g2e8f58b83d9_0_989"/>
          <p:cNvSpPr txBox="1"/>
          <p:nvPr/>
        </p:nvSpPr>
        <p:spPr>
          <a:xfrm>
            <a:off x="3287398"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deseó</a:t>
            </a:r>
            <a:r>
              <a:rPr lang="en-US" sz="4000" b="1" dirty="0">
                <a:solidFill>
                  <a:schemeClr val="dk1"/>
                </a:solidFill>
                <a:latin typeface="Lato"/>
                <a:ea typeface="Lato"/>
                <a:cs typeface="Lato"/>
                <a:sym typeface="Lato"/>
              </a:rPr>
              <a:t> Pedro al ser </a:t>
            </a:r>
            <a:r>
              <a:rPr lang="en-US" sz="4000" b="1" dirty="0" err="1">
                <a:solidFill>
                  <a:schemeClr val="dk1"/>
                </a:solidFill>
                <a:latin typeface="Lato"/>
                <a:ea typeface="Lato"/>
                <a:cs typeface="Lato"/>
                <a:sym typeface="Lato"/>
              </a:rPr>
              <a:t>sacado</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hoyo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6" name="Google Shape;156;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2eb293faa54_0_118"/>
          <p:cNvPicPr preferRelativeResize="0"/>
          <p:nvPr/>
        </p:nvPicPr>
        <p:blipFill rotWithShape="1">
          <a:blip r:embed="rId3">
            <a:alphaModFix/>
          </a:blip>
          <a:srcRect/>
          <a:stretch/>
        </p:blipFill>
        <p:spPr>
          <a:xfrm>
            <a:off x="80900" y="1672732"/>
            <a:ext cx="3125597" cy="3218436"/>
          </a:xfrm>
          <a:prstGeom prst="rect">
            <a:avLst/>
          </a:prstGeom>
          <a:noFill/>
          <a:ln>
            <a:noFill/>
          </a:ln>
          <a:effectLst>
            <a:outerShdw blurRad="50800" dist="38100" dir="2700000" algn="tl" rotWithShape="0">
              <a:srgbClr val="000000">
                <a:alpha val="40000"/>
              </a:srgbClr>
            </a:outerShdw>
          </a:effectLst>
        </p:spPr>
      </p:pic>
      <p:pic>
        <p:nvPicPr>
          <p:cNvPr id="163" name="Google Shape;163;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64" name="Google Shape;164;g2eb293faa54_0_118"/>
          <p:cNvSpPr txBox="1"/>
          <p:nvPr/>
        </p:nvSpPr>
        <p:spPr>
          <a:xfrm>
            <a:off x="3206497" y="3075000"/>
            <a:ext cx="8023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¿En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parecemos</a:t>
            </a:r>
            <a:r>
              <a:rPr lang="en-US" sz="4000" b="1" dirty="0">
                <a:solidFill>
                  <a:schemeClr val="dk1"/>
                </a:solidFill>
                <a:latin typeface="Lato"/>
                <a:ea typeface="Lato"/>
                <a:cs typeface="Lato"/>
                <a:sym typeface="Lato"/>
              </a:rPr>
              <a:t> a Pedro?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g2f6bcc46dec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0" name="Google Shape;170;g2f6bcc46dec_0_15"/>
          <p:cNvPicPr preferRelativeResize="0"/>
          <p:nvPr/>
        </p:nvPicPr>
        <p:blipFill rotWithShape="1">
          <a:blip r:embed="rId3">
            <a:alphaModFix/>
          </a:blip>
          <a:srcRect/>
          <a:stretch/>
        </p:blipFill>
        <p:spPr>
          <a:xfrm>
            <a:off x="80900" y="1678882"/>
            <a:ext cx="3125597" cy="3218436"/>
          </a:xfrm>
          <a:prstGeom prst="rect">
            <a:avLst/>
          </a:prstGeom>
          <a:noFill/>
          <a:ln>
            <a:noFill/>
          </a:ln>
          <a:effectLst>
            <a:outerShdw blurRad="50800" dist="38100" dir="2700000" algn="tl" rotWithShape="0">
              <a:srgbClr val="000000">
                <a:alpha val="40000"/>
              </a:srgbClr>
            </a:outerShdw>
          </a:effectLst>
        </p:spPr>
      </p:pic>
      <p:pic>
        <p:nvPicPr>
          <p:cNvPr id="171" name="Google Shape;171;g2f6bcc46dec_0_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72" name="Google Shape;172;g2f6bcc46dec_0_15"/>
          <p:cNvSpPr txBox="1"/>
          <p:nvPr/>
        </p:nvSpPr>
        <p:spPr>
          <a:xfrm>
            <a:off x="3287398" y="23183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conexión</a:t>
            </a:r>
            <a:r>
              <a:rPr lang="en-US" sz="4000" b="1" dirty="0">
                <a:solidFill>
                  <a:schemeClr val="dk1"/>
                </a:solidFill>
                <a:latin typeface="Lato"/>
                <a:ea typeface="Lato"/>
                <a:cs typeface="Lato"/>
                <a:sym typeface="Lato"/>
              </a:rPr>
              <a:t> entre la </a:t>
            </a:r>
            <a:r>
              <a:rPr lang="en-US" sz="4000" b="1" dirty="0" err="1">
                <a:solidFill>
                  <a:schemeClr val="dk1"/>
                </a:solidFill>
                <a:latin typeface="Lato"/>
                <a:ea typeface="Lato"/>
                <a:cs typeface="Lato"/>
                <a:sym typeface="Lato"/>
              </a:rPr>
              <a:t>historia</a:t>
            </a:r>
            <a:r>
              <a:rPr lang="en-US" sz="4000" b="1" dirty="0">
                <a:solidFill>
                  <a:schemeClr val="dk1"/>
                </a:solidFill>
                <a:latin typeface="Lato"/>
                <a:ea typeface="Lato"/>
                <a:cs typeface="Lato"/>
                <a:sym typeface="Lato"/>
              </a:rPr>
              <a:t> de Pedro y la </a:t>
            </a:r>
            <a:r>
              <a:rPr lang="en-US" sz="4000" b="1" dirty="0" err="1">
                <a:solidFill>
                  <a:schemeClr val="dk1"/>
                </a:solidFill>
                <a:latin typeface="Lato"/>
                <a:ea typeface="Lato"/>
                <a:cs typeface="Lato"/>
                <a:sym typeface="Lato"/>
              </a:rPr>
              <a:t>salvación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espiritual</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Efesios</a:t>
              </a:r>
              <a:r>
                <a:rPr lang="en-US" sz="2800" dirty="0">
                  <a:solidFill>
                    <a:schemeClr val="tx1"/>
                  </a:solidFill>
                  <a:latin typeface="Lato"/>
                  <a:ea typeface="Lato"/>
                  <a:cs typeface="Lato"/>
                  <a:sym typeface="Lato"/>
                </a:rPr>
                <a:t> 2:1-10 para </a:t>
              </a:r>
              <a:r>
                <a:rPr lang="en-US" sz="2800" dirty="0" err="1">
                  <a:solidFill>
                    <a:schemeClr val="tx1"/>
                  </a:solidFill>
                  <a:latin typeface="Lato"/>
                  <a:ea typeface="Lato"/>
                  <a:cs typeface="Lato"/>
                  <a:sym typeface="Lato"/>
                </a:rPr>
                <a:t>demostrar</a:t>
              </a:r>
              <a:r>
                <a:rPr lang="en-US" sz="2800" dirty="0">
                  <a:solidFill>
                    <a:schemeClr val="tx1"/>
                  </a:solidFill>
                  <a:latin typeface="Lato"/>
                  <a:ea typeface="Lato"/>
                  <a:cs typeface="Lato"/>
                  <a:sym typeface="Lato"/>
                </a:rPr>
                <a:t> que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ser </a:t>
              </a:r>
              <a:r>
                <a:rPr lang="en-US" sz="2800" dirty="0" err="1">
                  <a:solidFill>
                    <a:schemeClr val="tx1"/>
                  </a:solidFill>
                  <a:latin typeface="Lato"/>
                  <a:ea typeface="Lato"/>
                  <a:cs typeface="Lato"/>
                  <a:sym typeface="Lato"/>
                </a:rPr>
                <a:t>humano</a:t>
              </a:r>
              <a:r>
                <a:rPr lang="en-US" sz="2800" dirty="0">
                  <a:solidFill>
                    <a:schemeClr val="tx1"/>
                  </a:solidFill>
                  <a:latin typeface="Lato"/>
                  <a:ea typeface="Lato"/>
                  <a:cs typeface="Lato"/>
                  <a:sym typeface="Lato"/>
                </a:rPr>
                <a:t> no </a:t>
              </a:r>
              <a:r>
                <a:rPr lang="en-US" sz="2800" dirty="0" err="1">
                  <a:solidFill>
                    <a:schemeClr val="tx1"/>
                  </a:solidFill>
                  <a:latin typeface="Lato"/>
                  <a:ea typeface="Lato"/>
                  <a:cs typeface="Lato"/>
                  <a:sym typeface="Lato"/>
                </a:rPr>
                <a:t>puede</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creer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Jesucristo</a:t>
              </a:r>
              <a:r>
                <a:rPr lang="en-US" sz="2800" dirty="0">
                  <a:solidFill>
                    <a:schemeClr val="tx1"/>
                  </a:solidFill>
                  <a:latin typeface="Lato"/>
                  <a:ea typeface="Lato"/>
                  <a:cs typeface="Lato"/>
                  <a:sym typeface="Lato"/>
                </a:rPr>
                <a:t> sin la </a:t>
              </a:r>
              <a:r>
                <a:rPr lang="en-US" sz="2800" dirty="0" err="1">
                  <a:solidFill>
                    <a:schemeClr val="tx1"/>
                  </a:solidFill>
                  <a:latin typeface="Lato"/>
                  <a:ea typeface="Lato"/>
                  <a:cs typeface="Lato"/>
                  <a:sym typeface="Lato"/>
                </a:rPr>
                <a:t>obra</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Espíritu</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Explicaqué</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esla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teología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decisionista</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por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peligroso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Reflexionar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sobre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responder a la </a:t>
              </a:r>
              <a:r>
                <a:rPr lang="en-US" sz="2800" dirty="0" err="1">
                  <a:solidFill>
                    <a:schemeClr val="lt1"/>
                  </a:solidFill>
                  <a:latin typeface="Lato"/>
                  <a:ea typeface="Lato"/>
                  <a:cs typeface="Lato"/>
                  <a:sym typeface="Lato"/>
                </a:rPr>
                <a:t>teología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decisionista</a:t>
              </a:r>
              <a:r>
                <a:rPr lang="en-US" sz="2800" dirty="0">
                  <a:solidFill>
                    <a:schemeClr val="lt1"/>
                  </a:solidFill>
                  <a:latin typeface="Lato"/>
                  <a:ea typeface="Lato"/>
                  <a:cs typeface="Lato"/>
                  <a:sym typeface="Lato"/>
                </a:rPr>
                <a:t> con amor y </a:t>
              </a:r>
              <a:r>
                <a:rPr lang="en-US" sz="2800" dirty="0" err="1">
                  <a:solidFill>
                    <a:schemeClr val="lt1"/>
                  </a:solidFill>
                  <a:latin typeface="Lato"/>
                  <a:ea typeface="Lato"/>
                  <a:cs typeface="Lato"/>
                  <a:sym typeface="Lato"/>
                </a:rPr>
                <a:t>usando</a:t>
              </a:r>
              <a:r>
                <a:rPr lang="en-US" sz="2800" dirty="0">
                  <a:solidFill>
                    <a:schemeClr val="lt1"/>
                  </a:solidFill>
                  <a:latin typeface="Lato"/>
                  <a:ea typeface="Lato"/>
                  <a:cs typeface="Lato"/>
                  <a:sym typeface="Lato"/>
                </a:rPr>
                <a:t> la Biblia.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2f6bcc46dec_0_23"/>
          <p:cNvSpPr txBox="1"/>
          <p:nvPr/>
        </p:nvSpPr>
        <p:spPr>
          <a:xfrm>
            <a:off x="2898983" y="851955"/>
            <a:ext cx="8136900"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1" dirty="0" err="1">
                <a:solidFill>
                  <a:schemeClr val="dk1"/>
                </a:solidFill>
                <a:latin typeface="Lato"/>
                <a:ea typeface="Lato"/>
                <a:cs typeface="Lato"/>
                <a:sym typeface="Lato"/>
              </a:rPr>
              <a:t>Efesios</a:t>
            </a:r>
            <a:r>
              <a:rPr lang="en-US" sz="3400" b="1" i="1" dirty="0">
                <a:solidFill>
                  <a:schemeClr val="dk1"/>
                </a:solidFill>
                <a:latin typeface="Lato"/>
                <a:ea typeface="Lato"/>
                <a:cs typeface="Lato"/>
                <a:sym typeface="Lato"/>
              </a:rPr>
              <a:t> 2:1-3</a:t>
            </a:r>
          </a:p>
          <a:p>
            <a:pPr marL="0" marR="0" lvl="0" indent="0" algn="l" rtl="0">
              <a:lnSpc>
                <a:spcPct val="100000"/>
              </a:lnSpc>
              <a:spcBef>
                <a:spcPts val="0"/>
              </a:spcBef>
              <a:spcAft>
                <a:spcPts val="0"/>
              </a:spcAft>
              <a:buClr>
                <a:schemeClr val="dk1"/>
              </a:buClr>
              <a:buSzPts val="1100"/>
              <a:buFont typeface="Arial"/>
              <a:buNone/>
            </a:pPr>
            <a:r>
              <a:rPr lang="en-US" sz="3400" i="1" dirty="0">
                <a:solidFill>
                  <a:schemeClr val="dk1"/>
                </a:solidFill>
                <a:latin typeface="Lato"/>
                <a:ea typeface="Lato"/>
                <a:cs typeface="Lato"/>
                <a:sym typeface="Lato"/>
              </a:rPr>
              <a:t>1 </a:t>
            </a:r>
            <a:r>
              <a:rPr lang="en-US" sz="3400" dirty="0">
                <a:solidFill>
                  <a:schemeClr val="dk1"/>
                </a:solidFill>
                <a:latin typeface="Lato"/>
                <a:ea typeface="Lato"/>
                <a:cs typeface="Lato"/>
                <a:sym typeface="Lato"/>
              </a:rPr>
              <a:t>A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dio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aún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estaban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muertos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sus </a:t>
            </a:r>
            <a:r>
              <a:rPr lang="en-US" sz="3400" dirty="0" err="1">
                <a:solidFill>
                  <a:schemeClr val="dk1"/>
                </a:solidFill>
                <a:latin typeface="Lato"/>
                <a:ea typeface="Lato"/>
                <a:cs typeface="Lato"/>
                <a:sym typeface="Lato"/>
              </a:rPr>
              <a:t>delitos</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a:t>
            </a:r>
            <a:r>
              <a:rPr lang="en-US" sz="3400" i="1" dirty="0">
                <a:solidFill>
                  <a:schemeClr val="dk1"/>
                </a:solidFill>
                <a:latin typeface="Lato"/>
                <a:ea typeface="Lato"/>
                <a:cs typeface="Lato"/>
                <a:sym typeface="Lato"/>
              </a:rPr>
              <a:t>2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cuales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otro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tiempo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practicaron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vivían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acuerdo</a:t>
            </a:r>
            <a:r>
              <a:rPr lang="en-US" sz="3400" dirty="0">
                <a:solidFill>
                  <a:schemeClr val="dk1"/>
                </a:solidFill>
                <a:latin typeface="Lato"/>
                <a:ea typeface="Lato"/>
                <a:cs typeface="Lato"/>
                <a:sym typeface="Lato"/>
              </a:rPr>
              <a:t> a la </a:t>
            </a:r>
            <a:r>
              <a:rPr lang="en-US" sz="3400" dirty="0" err="1">
                <a:solidFill>
                  <a:schemeClr val="dk1"/>
                </a:solidFill>
                <a:latin typeface="Lato"/>
                <a:ea typeface="Lato"/>
                <a:cs typeface="Lato"/>
                <a:sym typeface="Lato"/>
              </a:rPr>
              <a:t>corriente</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este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conformidad</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príncipe</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poder</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aire</a:t>
            </a:r>
            <a:r>
              <a:rPr lang="en-US" sz="3400" dirty="0">
                <a:solidFill>
                  <a:schemeClr val="dk1"/>
                </a:solidFill>
                <a:latin typeface="Lato"/>
                <a:ea typeface="Lato"/>
                <a:cs typeface="Lato"/>
                <a:sym typeface="Lato"/>
              </a:rPr>
              <a:t>, que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espíritu</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ahora</a:t>
            </a:r>
            <a:r>
              <a:rPr lang="en-US" sz="3400" dirty="0">
                <a:solidFill>
                  <a:schemeClr val="dk1"/>
                </a:solidFill>
                <a:latin typeface="Lato"/>
                <a:ea typeface="Lato"/>
                <a:cs typeface="Lato"/>
                <a:sym typeface="Lato"/>
              </a:rPr>
              <a:t> opera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hijos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desobediencia</a:t>
            </a:r>
            <a:r>
              <a:rPr lang="en-US" sz="3400" dirty="0">
                <a:solidFill>
                  <a:schemeClr val="dk1"/>
                </a:solidFill>
                <a:latin typeface="Lato"/>
                <a:ea typeface="Lato"/>
                <a:cs typeface="Lato"/>
                <a:sym typeface="Lato"/>
              </a:rPr>
              <a:t>. </a:t>
            </a:r>
            <a:r>
              <a:rPr lang="en-US" sz="3400" i="1" dirty="0">
                <a:solidFill>
                  <a:schemeClr val="dk1"/>
                </a:solidFill>
                <a:latin typeface="Lato"/>
                <a:ea typeface="Lato"/>
                <a:cs typeface="Lato"/>
                <a:sym typeface="Lato"/>
              </a:rPr>
              <a:t>3</a:t>
            </a:r>
            <a:r>
              <a:rPr lang="en-US" sz="3400" dirty="0">
                <a:solidFill>
                  <a:schemeClr val="dk1"/>
                </a:solidFill>
                <a:latin typeface="Lato"/>
                <a:ea typeface="Lato"/>
                <a:cs typeface="Lato"/>
                <a:sym typeface="Lato"/>
              </a:rPr>
              <a:t> Entre </a:t>
            </a:r>
            <a:r>
              <a:rPr lang="en-US" sz="3400" dirty="0" err="1">
                <a:solidFill>
                  <a:schemeClr val="dk1"/>
                </a:solidFill>
                <a:latin typeface="Lato"/>
                <a:ea typeface="Lato"/>
                <a:cs typeface="Lato"/>
                <a:sym typeface="Lato"/>
              </a:rPr>
              <a:t>ellos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nosotros</a:t>
            </a:r>
            <a:r>
              <a:rPr lang="en-US" sz="3400" dirty="0">
                <a:solidFill>
                  <a:schemeClr val="dk1"/>
                </a:solidFill>
                <a:latin typeface="Lato"/>
                <a:ea typeface="Lato"/>
                <a:cs typeface="Lato"/>
                <a:sym typeface="Lato"/>
              </a:rPr>
              <a:t> también </a:t>
            </a:r>
            <a:r>
              <a:rPr lang="en-US" sz="3400" dirty="0" err="1">
                <a:solidFill>
                  <a:schemeClr val="dk1"/>
                </a:solidFill>
                <a:latin typeface="Lato"/>
                <a:ea typeface="Lato"/>
                <a:cs typeface="Lato"/>
                <a:sym typeface="Lato"/>
              </a:rPr>
              <a:t>vivimos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otro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tiempo</a:t>
            </a:r>
            <a:r>
              <a:rPr lang="en-US" sz="3400"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p:txBody>
      </p:sp>
      <p:sp>
        <p:nvSpPr>
          <p:cNvPr id="178" name="Google Shape;178;g2f6bcc46dec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f6bcc46dec_0_23"/>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0" name="Google Shape;180;g2f6bcc46dec_0_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25787-4DFC-476C-AE3A-77AD2AACDB29}">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2.xml><?xml version="1.0" encoding="utf-8"?>
<ds:datastoreItem xmlns:ds="http://schemas.openxmlformats.org/officeDocument/2006/customXml" ds:itemID="{AEDF086B-2FFB-45A4-9AB4-7B525B573C79}">
  <ds:schemaRefs>
    <ds:schemaRef ds:uri="http://schemas.microsoft.com/sharepoint/v3/contenttype/forms"/>
  </ds:schemaRefs>
</ds:datastoreItem>
</file>

<file path=customXml/itemProps3.xml><?xml version="1.0" encoding="utf-8"?>
<ds:datastoreItem xmlns:ds="http://schemas.openxmlformats.org/officeDocument/2006/customXml" ds:itemID="{DEFE3155-F3FF-446C-9B75-11CE652976E8}"/>
</file>

<file path=docProps/app.xml><?xml version="1.0" encoding="utf-8"?>
<Properties xmlns="http://schemas.openxmlformats.org/officeDocument/2006/extended-properties" xmlns:vt="http://schemas.openxmlformats.org/officeDocument/2006/docPropsVTypes">
  <TotalTime>234</TotalTime>
  <Words>5072</Words>
  <Application>Microsoft Macintosh PowerPoint</Application>
  <PresentationFormat>Widescreen</PresentationFormat>
  <Paragraphs>272</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Segoe UI</vt:lpstr>
      <vt:lpstr>Symbol</vt:lpstr>
      <vt:lpstr>Lato</vt:lpstr>
      <vt:lpstr>Cambria</vt:lpstr>
      <vt:lpstr>Lato Black</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43</cp:revision>
  <dcterms:created xsi:type="dcterms:W3CDTF">2023-11-29T19:33:05Z</dcterms:created>
  <dcterms:modified xsi:type="dcterms:W3CDTF">2025-07-18T00:39:24Z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