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8" r:id="rId33"/>
    <p:sldId id="284" r:id="rId34"/>
    <p:sldId id="285" r:id="rId35"/>
    <p:sldId id="286" r:id="rId36"/>
    <p:sldId id="287" r:id="rId37"/>
  </p:sldIdLst>
  <p:sldSz cx="12192000" cy="6858000"/>
  <p:notesSz cx="6858000" cy="9144000"/>
  <p:embeddedFontLst>
    <p:embeddedFont>
      <p:font typeface="Lato" panose="020F05020202040302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7Ac7VAnRD2NpKmtSGZ6ziOLMK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8438"/>
  </p:normalViewPr>
  <p:slideViewPr>
    <p:cSldViewPr snapToGrid="0">
      <p:cViewPr varScale="1">
        <p:scale>
          <a:sx n="47" d="100"/>
          <a:sy n="47" d="100"/>
        </p:scale>
        <p:origin x="2984"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jLbPOvdUfx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7916"/>
              </a:lnSpc>
              <a:spcBef>
                <a:spcPts val="1200"/>
              </a:spcBef>
              <a:spcAft>
                <a:spcPts val="0"/>
              </a:spcAft>
              <a:buNone/>
            </a:pPr>
            <a:r>
              <a:rPr lang="en-US" b="1">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https://www.youtube.com/watch?v=jLbPOvdUfxE</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Esdras 1:1-5; 7:1-6 y Nehemías 8:1-12 en sus Biblias</a:t>
            </a:r>
            <a:endParaRPr b="1">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Ciro, rey de Persia (1:1)</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Señor (1:1)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judíos (1:4)</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habitantes de cada lugar donde haya judíos en persa (1:4)</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jefes de familia de Benjamín y de Judá, los sacerdotes y levitas (1:5)</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Artajerjes, rey de Persia (7:1)</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Esdras, un sacerdote/maestro muy versado en la ley (7:1)</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Todo el pueblo de Israel en Jerusalén (8:1)</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levitas (8:7) que explicaron la ley al pueblo </a:t>
            </a:r>
            <a:endParaRPr>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Nehemías, el gobernador de Jerusalén</a:t>
            </a:r>
            <a:endParaRPr>
              <a:solidFill>
                <a:schemeClr val="dk1"/>
              </a:solidFill>
              <a:latin typeface="Calibri"/>
              <a:ea typeface="Calibri"/>
              <a:cs typeface="Calibri"/>
              <a:sym typeface="Calibri"/>
            </a:endParaRPr>
          </a:p>
        </p:txBody>
      </p:sp>
      <p:sp>
        <p:nvSpPr>
          <p:cNvPr id="171" name="Google Shape;17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corazón del rey Ciro (1:1); los corazones de los judíos (1:5)</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decreto por escrito del rey Ciro (1:1-5)</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cielo; los reinos de la tierra (1:2)</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templo de Jerusalén (1:2)</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Plata, oro, bienes, ganado, ofrendas voluntarias (1:4)</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puerta de Agua (8:1)</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libro de la ley (8:1)</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plataforma de madera donde Esdras leyó la ley (8:4)</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manos que levantaron y las frentes tocando el suelo (8:6)</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comida y bebidas dulces usado para celebrar (8:10, 12)</a:t>
            </a:r>
            <a:endParaRPr>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183" name="Google Shape;18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reino de Persia (1:1) </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Babilonia, donde estaba Esdras ante de irse a Jerusalén (7:6)</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Jerusalén; La plaza donde reunieron para escuchar la ley de Esdras. (8:1)</a:t>
            </a:r>
            <a:endParaRPr b="1">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r>
              <a:rPr lang="en-US">
                <a:solidFill>
                  <a:schemeClr val="dk1"/>
                </a:solidFill>
                <a:latin typeface="Calibri"/>
                <a:ea typeface="Calibri"/>
                <a:cs typeface="Calibri"/>
                <a:sym typeface="Calibri"/>
              </a:rPr>
              <a:t>(</a:t>
            </a:r>
            <a:r>
              <a:rPr lang="en-US" i="1">
                <a:solidFill>
                  <a:schemeClr val="dk1"/>
                </a:solidFill>
                <a:latin typeface="Calibri"/>
                <a:ea typeface="Calibri"/>
                <a:cs typeface="Calibri"/>
                <a:sym typeface="Calibri"/>
              </a:rPr>
              <a:t>mapa en la próxima diapositiva)</a:t>
            </a:r>
            <a:endParaRPr i="1">
              <a:solidFill>
                <a:schemeClr val="dk1"/>
              </a:solidFill>
              <a:latin typeface="Calibri"/>
              <a:ea typeface="Calibri"/>
              <a:cs typeface="Calibri"/>
              <a:sym typeface="Calibri"/>
            </a:endParaRPr>
          </a:p>
        </p:txBody>
      </p:sp>
      <p:sp>
        <p:nvSpPr>
          <p:cNvPr id="195" name="Google Shape;19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c79b378cdb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marL="1187450" marR="171450" lvl="2" indent="-273050" algn="l" rtl="0">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Susa, la capital del reino Persa (4:16)</a:t>
            </a:r>
            <a:endParaRPr b="1">
              <a:solidFill>
                <a:schemeClr val="dk1"/>
              </a:solidFill>
              <a:latin typeface="Calibri"/>
              <a:ea typeface="Calibri"/>
              <a:cs typeface="Calibri"/>
              <a:sym typeface="Calibri"/>
            </a:endParaRPr>
          </a:p>
          <a:p>
            <a:pPr marL="1371600" marR="171450" lvl="2" indent="-184150" algn="l" rtl="0">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mayoría de la acción toma lugar en el palacio del rey (patio, sala de rey, sala de banquete, jardín, la puerta del rey) </a:t>
            </a:r>
            <a:endParaRPr>
              <a:solidFill>
                <a:schemeClr val="dk1"/>
              </a:solidFill>
              <a:latin typeface="Calibri"/>
              <a:ea typeface="Calibri"/>
              <a:cs typeface="Calibri"/>
              <a:sym typeface="Calibri"/>
            </a:endParaRPr>
          </a:p>
          <a:p>
            <a:pPr marL="1187450" marR="171450" lvl="2" indent="-273050" algn="l" rtl="0">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reino de Persia, desde la India hasta Etiopia/ Cus</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207" name="Google Shape;207;g2c79b378cdb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reinado de Ciro, rey de Persia (1:1)</a:t>
            </a:r>
            <a:endParaRPr b="1">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reinado de Artajerjes, rey de Persia (8:1) </a:t>
            </a:r>
            <a:endParaRPr b="1">
              <a:solidFill>
                <a:schemeClr val="dk1"/>
              </a:solidFill>
              <a:latin typeface="Calibri"/>
              <a:ea typeface="Calibri"/>
              <a:cs typeface="Calibri"/>
              <a:sym typeface="Calibri"/>
            </a:endParaRPr>
          </a:p>
          <a:p>
            <a:pPr marL="914400" marR="171450" lvl="2" indent="2730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Recordamos los dedos del video de tarea. Recuerden ustedes…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None/>
            </a:pPr>
            <a:endParaRPr>
              <a:solidFill>
                <a:schemeClr val="dk1"/>
              </a:solidFill>
              <a:latin typeface="Calibri"/>
              <a:ea typeface="Calibri"/>
              <a:cs typeface="Calibri"/>
              <a:sym typeface="Calibri"/>
            </a:endParaRPr>
          </a:p>
        </p:txBody>
      </p:sp>
      <p:sp>
        <p:nvSpPr>
          <p:cNvPr id="214" name="Google Shape;21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c79b378cdb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828800" marR="171450" lvl="3" indent="-298450" algn="l" rtl="0">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dedo meñique: Abraham, 2,000 años antes de Jesucristo</a:t>
            </a:r>
            <a:endParaRPr>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dedo anular: Moisés, 1,500 años ante de Jesucristo</a:t>
            </a:r>
            <a:endParaRPr>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dedo del medio: David, 1,000 años antes de Jesucristo</a:t>
            </a:r>
            <a:endParaRPr>
              <a:solidFill>
                <a:schemeClr val="dk1"/>
              </a:solidFill>
              <a:latin typeface="Calibri"/>
              <a:ea typeface="Calibri"/>
              <a:cs typeface="Calibri"/>
              <a:sym typeface="Calibri"/>
            </a:endParaRPr>
          </a:p>
          <a:p>
            <a:pPr marL="1828800" marR="171450" lvl="3"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dedo índice: Esdras, 500 años antes de Jesucristo</a:t>
            </a:r>
            <a:endParaRPr>
              <a:solidFill>
                <a:schemeClr val="dk1"/>
              </a:solidFill>
              <a:latin typeface="Calibri"/>
              <a:ea typeface="Calibri"/>
              <a:cs typeface="Calibri"/>
              <a:sym typeface="Calibri"/>
            </a:endParaRPr>
          </a:p>
          <a:p>
            <a:pPr marL="2400300" marR="171450" lvl="4"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 sea, estamos unos 500 años antes de Cristo.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libro de Esdras, la primera parte (capítulos 1-6) habla de la primera ola de judíos que volvió a Jerusalén (535 a.C)</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el capítulo 7 conocemos a Esdras, quien volvió a Jerusalén aproximadamente 460 años antes de Cristo</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None/>
            </a:pPr>
            <a:endParaRPr>
              <a:solidFill>
                <a:schemeClr val="dk1"/>
              </a:solidFill>
              <a:latin typeface="Calibri"/>
              <a:ea typeface="Calibri"/>
              <a:cs typeface="Calibri"/>
              <a:sym typeface="Calibri"/>
            </a:endParaRPr>
          </a:p>
        </p:txBody>
      </p:sp>
      <p:sp>
        <p:nvSpPr>
          <p:cNvPr id="226" name="Google Shape;226;g2c79b378cdb_0_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babilonios habían destruido la ciudad de Jerusalén, incluido el templo.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más, realmente la gente ya ni se acordaba bien de la palabra de Dios.</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233" name="Google Shape;23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Sí, el templo se reconstruye con la ayuda de Dios, de varios reyes.</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gente se junta para escuchar la palabra de Dios.  El liderazgo de Esdras inicia una Reforma espiritual entre el pueblo.</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245" name="Google Shape;24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600"/>
              </a:spcAft>
              <a:buClr>
                <a:schemeClr val="dk1"/>
              </a:buClr>
              <a:buSzPts val="1100"/>
              <a:buFont typeface="Arial"/>
              <a:buNone/>
            </a:pPr>
            <a:r>
              <a:rPr lang="en-US" b="1">
                <a:solidFill>
                  <a:schemeClr val="dk1"/>
                </a:solidFill>
                <a:latin typeface="Calibri"/>
                <a:ea typeface="Calibri"/>
                <a:cs typeface="Calibri"/>
                <a:sym typeface="Calibri"/>
              </a:rPr>
              <a:t>Platicar las cuatro preguntas de “Consolidar.”</a:t>
            </a:r>
            <a:endParaRPr/>
          </a:p>
        </p:txBody>
      </p:sp>
      <p:sp>
        <p:nvSpPr>
          <p:cNvPr id="257" name="Google Shape;257;g26ba99a7413_0_5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regreso del exilio en Babilonia y Persia, el templo fue reconstruido y Esdras guió al pueblo de Dios a dedicarse nuevamente a la ley de Dios.</a:t>
            </a:r>
            <a:endParaRPr>
              <a:solidFill>
                <a:schemeClr val="dk1"/>
              </a:solidFill>
              <a:latin typeface="Calibri"/>
              <a:ea typeface="Calibri"/>
              <a:cs typeface="Calibri"/>
              <a:sym typeface="Calibri"/>
            </a:endParaRPr>
          </a:p>
          <a:p>
            <a:pPr marL="0" marR="171450" lvl="0" indent="0" algn="l" rtl="0">
              <a:lnSpc>
                <a:spcPct val="100000"/>
              </a:lnSpc>
              <a:spcBef>
                <a:spcPts val="600"/>
              </a:spcBef>
              <a:spcAft>
                <a:spcPts val="0"/>
              </a:spcAft>
              <a:buNone/>
            </a:pPr>
            <a:endParaRPr>
              <a:solidFill>
                <a:schemeClr val="dk1"/>
              </a:solidFill>
              <a:latin typeface="Calibri"/>
              <a:ea typeface="Calibri"/>
              <a:cs typeface="Calibri"/>
              <a:sym typeface="Calibri"/>
            </a:endParaRPr>
          </a:p>
        </p:txBody>
      </p:sp>
      <p:sp>
        <p:nvSpPr>
          <p:cNvPr id="268" name="Google Shape;26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Prioridades equivocadas</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Me dedico a medias a la palabra de Dios. </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Me he alejado de la palabra.</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Negligencia espiritual: El no leer la palabra de Dios en voz alta con mi familia.</a:t>
            </a:r>
            <a:endParaRPr>
              <a:solidFill>
                <a:schemeClr val="dk1"/>
              </a:solidFill>
              <a:latin typeface="Calibri"/>
              <a:ea typeface="Calibri"/>
              <a:cs typeface="Calibri"/>
              <a:sym typeface="Calibri"/>
            </a:endParaRPr>
          </a:p>
          <a:p>
            <a:pPr marL="1371600" marR="171450" lvl="1" indent="-184150" algn="l" rtl="0">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nos esforzamos para ser personas ‘versadas’ en la ley.  </a:t>
            </a:r>
            <a:endParaRPr>
              <a:solidFill>
                <a:schemeClr val="dk1"/>
              </a:solidFill>
              <a:latin typeface="Calibri"/>
              <a:ea typeface="Calibri"/>
              <a:cs typeface="Calibri"/>
              <a:sym typeface="Calibri"/>
            </a:endParaRPr>
          </a:p>
          <a:p>
            <a:pPr marL="0" marR="171450" lvl="0" indent="0" algn="l" rtl="0">
              <a:lnSpc>
                <a:spcPct val="100000"/>
              </a:lnSpc>
              <a:spcBef>
                <a:spcPts val="600"/>
              </a:spcBef>
              <a:spcAft>
                <a:spcPts val="0"/>
              </a:spcAft>
              <a:buNone/>
            </a:pPr>
            <a:endParaRPr>
              <a:solidFill>
                <a:schemeClr val="dk1"/>
              </a:solidFill>
              <a:latin typeface="Calibri"/>
              <a:ea typeface="Calibri"/>
              <a:cs typeface="Calibri"/>
              <a:sym typeface="Calibri"/>
            </a:endParaRPr>
          </a:p>
        </p:txBody>
      </p:sp>
      <p:sp>
        <p:nvSpPr>
          <p:cNvPr id="280" name="Google Shape;280;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marL="13716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dispuso el corazón de varios reyes para el bien de su pueblo</a:t>
            </a:r>
            <a:endParaRPr>
              <a:solidFill>
                <a:schemeClr val="dk1"/>
              </a:solidFill>
              <a:latin typeface="Calibri"/>
              <a:ea typeface="Calibri"/>
              <a:cs typeface="Calibri"/>
              <a:sym typeface="Calibri"/>
            </a:endParaRPr>
          </a:p>
          <a:p>
            <a:pPr marL="13716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dispuso los corazones de los judíos en exilio para el bien de su pueblo – regresaron a Jerusalén</a:t>
            </a:r>
            <a:endParaRPr>
              <a:solidFill>
                <a:schemeClr val="dk1"/>
              </a:solidFill>
              <a:latin typeface="Calibri"/>
              <a:ea typeface="Calibri"/>
              <a:cs typeface="Calibri"/>
              <a:sym typeface="Calibri"/>
            </a:endParaRPr>
          </a:p>
          <a:p>
            <a:pPr marL="13716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proveyó lo necesario para la reconstrucción del templo, y de la vida espiritual de su pueblo: Les dio Esdras y los levitas quienes explicaban la palabra de una manera entendible.  </a:t>
            </a:r>
            <a:endParaRPr>
              <a:solidFill>
                <a:schemeClr val="dk1"/>
              </a:solidFill>
              <a:latin typeface="Calibri"/>
              <a:ea typeface="Calibri"/>
              <a:cs typeface="Calibri"/>
              <a:sym typeface="Calibri"/>
            </a:endParaRPr>
          </a:p>
          <a:p>
            <a:pPr marL="1828800" marR="171450" lvl="2" indent="-298450" algn="l" rtl="0">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 Dios le ha dado a su iglesia líderes quienes hacen lo mismo hoy en día. </a:t>
            </a:r>
            <a:endParaRPr>
              <a:solidFill>
                <a:schemeClr val="dk1"/>
              </a:solidFill>
              <a:latin typeface="Calibri"/>
              <a:ea typeface="Calibri"/>
              <a:cs typeface="Calibri"/>
              <a:sym typeface="Calibri"/>
            </a:endParaRPr>
          </a:p>
          <a:p>
            <a:pPr marL="1371600" marR="171450" lvl="1"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no rechazó al pueblo.  Sino que los consoló y los consagró.  El pueblo se fue a comer, “felices de haber comprendido lo que se les había enseñado.”</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0"/>
              </a:spcAft>
              <a:buSzPts val="1100"/>
              <a:buNone/>
            </a:pPr>
            <a:endParaRPr>
              <a:solidFill>
                <a:schemeClr val="dk1"/>
              </a:solidFill>
              <a:latin typeface="Calibri"/>
              <a:ea typeface="Calibri"/>
              <a:cs typeface="Calibri"/>
              <a:sym typeface="Calibri"/>
            </a:endParaRPr>
          </a:p>
        </p:txBody>
      </p:sp>
      <p:sp>
        <p:nvSpPr>
          <p:cNvPr id="292" name="Google Shape;292;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6c9d613ff4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1"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cumple sus promesas: Isaías 44:24, 26, 28, 45:1, 4 24 Así dice el Señor, tu Redentor, el que te formó desde el vientre: Yo soy el que dice a Jerusalén: “Volverás a ser habitada”, y a las ciudades de Judá: “Ustedes serán reconstruidas. Yo levantaré sus ruinas”.  28 Yo soy el que dice de Ciro: “Él es mi pastor, y llevará a cabo todo lo que yo quiero”. Yo soy el que dice a Jerusalén: “Serás edificada”, y al templo: “Serás cimentado”.  »Yo, el Señor, digo así a Ciro, mi ungido, al cual tomé de la mano derecha para que las naciones se sometan a su paso y los reyes huyan en desbandada;4 Por amor a Jacob, por amor a Israel, mi siervo escogido, te he llamado por tu nombre, el nombre que te di, aunque tú no me conocías.</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a:solidFill>
                <a:schemeClr val="dk1"/>
              </a:solidFill>
              <a:latin typeface="Calibri"/>
              <a:ea typeface="Calibri"/>
              <a:cs typeface="Calibri"/>
              <a:sym typeface="Calibri"/>
            </a:endParaRPr>
          </a:p>
        </p:txBody>
      </p:sp>
      <p:sp>
        <p:nvSpPr>
          <p:cNvPr id="304" name="Google Shape;304;g26c9d613ff4_0_1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c7a955ad37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371600" marR="171450" lvl="1" indent="-298450" algn="l" rtl="0">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cumple sus promesas: Isaías 44:24, 26, 28, 45:1, 4 24 Así dice el Señor, tu Redentor, el que te formó desde el vientre: Yo soy el que dice a Jerusalén: “Volverás a ser habitada”, y a las ciudades de Judá: “Ustedes serán reconstruidas. Yo levantaré sus ruinas”.  28 Yo soy el que dice de Ciro: “Él es mi pastor, y llevará a cabo todo lo que yo quiero”. Yo soy el que dice a Jerusalén: “Serás edificada”, y al templo: “Serás cimentado”.  »Yo, el Señor, digo así a Ciro, mi ungido, al cual tomé de la mano derecha para que las naciones se sometan a su paso y los reyes huyan en desbandada;4 Por amor a Jacob, por amor a Israel, mi siervo escogido, te he llamado por tu nombre, el nombre que te di, aunque tú no me conocías.</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SzPts val="1100"/>
              <a:buNone/>
            </a:pPr>
            <a:r>
              <a:rPr lang="en-US">
                <a:solidFill>
                  <a:schemeClr val="dk1"/>
                </a:solidFill>
                <a:latin typeface="Calibri"/>
                <a:ea typeface="Calibri"/>
                <a:cs typeface="Calibri"/>
                <a:sym typeface="Calibri"/>
              </a:rPr>
              <a:t>Ya estamos en el año 535 antes de Cristo.  Lo increíble es que Isaías profetizó acerca de Ciro unos doscientos años antes de esto. </a:t>
            </a:r>
            <a:endParaRPr>
              <a:solidFill>
                <a:schemeClr val="dk1"/>
              </a:solidFill>
              <a:latin typeface="Calibri"/>
              <a:ea typeface="Calibri"/>
              <a:cs typeface="Calibri"/>
              <a:sym typeface="Calibri"/>
            </a:endParaRPr>
          </a:p>
        </p:txBody>
      </p:sp>
      <p:sp>
        <p:nvSpPr>
          <p:cNvPr id="312" name="Google Shape;312;g2c7a955ad37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marL="1371600" marR="171450" lvl="1" indent="-2984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 historia nos motiva a estar bien preparados con la palabra de Dios, para poder guiar a otros. </a:t>
            </a:r>
            <a:endParaRPr>
              <a:solidFill>
                <a:schemeClr val="dk1"/>
              </a:solidFill>
              <a:latin typeface="Calibri"/>
              <a:ea typeface="Calibri"/>
              <a:cs typeface="Calibri"/>
              <a:sym typeface="Calibri"/>
            </a:endParaRPr>
          </a:p>
          <a:p>
            <a:pPr marL="1371600" marR="171450" lvl="1" indent="-298450" algn="l" rtl="0">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 palabra de Dios me anima a juntarme regularmente con otros creyentes que comparten la misma fe.  </a:t>
            </a:r>
            <a:endParaRPr>
              <a:solidFill>
                <a:schemeClr val="dk1"/>
              </a:solidFill>
              <a:latin typeface="Calibri"/>
              <a:ea typeface="Calibri"/>
              <a:cs typeface="Calibri"/>
              <a:sym typeface="Calibri"/>
            </a:endParaRPr>
          </a:p>
          <a:p>
            <a:pPr marL="1371600" marR="171450" lvl="1" indent="-298450" algn="l" rtl="0">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Con gente que se haya alejado de la palabra.  </a:t>
            </a:r>
            <a:endParaRPr>
              <a:solidFill>
                <a:schemeClr val="dk1"/>
              </a:solidFill>
              <a:latin typeface="Calibri"/>
              <a:ea typeface="Calibri"/>
              <a:cs typeface="Calibri"/>
              <a:sym typeface="Calibri"/>
            </a:endParaRPr>
          </a:p>
        </p:txBody>
      </p:sp>
      <p:sp>
        <p:nvSpPr>
          <p:cNvPr id="320" name="Google Shape;32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c79b378cdb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El proyecto final del curso</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Parte 1: Lea la historia bíblica de Daniel 3 y contestar las preguntas de “Considerar” usando evidencia de Daniel 3. </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Quede en el capítulo no más para contestar a las preguntas. </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Respalda tus respuestas notando los versículos donde encontraste la información. </a:t>
            </a:r>
            <a:endParaRPr>
              <a:solidFill>
                <a:schemeClr val="dk1"/>
              </a:solidFill>
              <a:latin typeface="Calibri"/>
              <a:ea typeface="Calibri"/>
              <a:cs typeface="Calibri"/>
              <a:sym typeface="Calibri"/>
            </a:endParaRPr>
          </a:p>
          <a:p>
            <a:pPr marL="0" lvl="0" indent="0" algn="l" rtl="0">
              <a:lnSpc>
                <a:spcPct val="106666"/>
              </a:lnSpc>
              <a:spcBef>
                <a:spcPts val="1000"/>
              </a:spcBef>
              <a:spcAft>
                <a:spcPts val="1000"/>
              </a:spcAft>
              <a:buNone/>
            </a:pPr>
            <a:endParaRPr b="1">
              <a:solidFill>
                <a:schemeClr val="dk1"/>
              </a:solidFill>
              <a:latin typeface="Calibri"/>
              <a:ea typeface="Calibri"/>
              <a:cs typeface="Calibri"/>
              <a:sym typeface="Calibri"/>
            </a:endParaRPr>
          </a:p>
        </p:txBody>
      </p:sp>
      <p:sp>
        <p:nvSpPr>
          <p:cNvPr id="332" name="Google Shape;332;g2c79b378cdb_0_5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c79b378cdb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Parte 2: En este curso, hemos practicado el método de las 4 “C” y hemos enfocado en la importancia de estudiar los detalles de la historia bíblica en el paso de “Considerar.” Ahora, enviar un audio a tu profesor explicando lo siguiente: </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es importante el paso de “Considerar” cuando leemos y compartimos una historia bíblica? </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deseamos hacer el paso de “Considerar” ANTES de aplicar la historia bíblica a la vida personal?  </a:t>
            </a:r>
            <a:endParaRPr>
              <a:solidFill>
                <a:schemeClr val="dk1"/>
              </a:solidFill>
              <a:latin typeface="Calibri"/>
              <a:ea typeface="Calibri"/>
              <a:cs typeface="Calibri"/>
              <a:sym typeface="Calibri"/>
            </a:endParaRPr>
          </a:p>
          <a:p>
            <a:pPr marL="0" lvl="0" indent="0" algn="l" rtl="0">
              <a:lnSpc>
                <a:spcPct val="106666"/>
              </a:lnSpc>
              <a:spcBef>
                <a:spcPts val="1000"/>
              </a:spcBef>
              <a:spcAft>
                <a:spcPts val="1000"/>
              </a:spcAft>
              <a:buNone/>
            </a:pPr>
            <a:endParaRPr b="1">
              <a:solidFill>
                <a:schemeClr val="dk1"/>
              </a:solidFill>
              <a:latin typeface="Calibri"/>
              <a:ea typeface="Calibri"/>
              <a:cs typeface="Calibri"/>
              <a:sym typeface="Calibri"/>
            </a:endParaRPr>
          </a:p>
        </p:txBody>
      </p:sp>
      <p:sp>
        <p:nvSpPr>
          <p:cNvPr id="342" name="Google Shape;342;g2c79b378cdb_0_1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c79b378cdb_0_1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Parte 3: En este curso, hemos visto la gran fidelidad de Dios a su pueblo. Nosotros también pertenecemos al Pueblo de Dios por la fe en Jesucristo como nuestro Señor. ¿Qué significa esta realidad para ti y cómo afecta a tu vida diaria? Comparta tu respuesta por audio con tu profesor. </a:t>
            </a:r>
            <a:endParaRPr>
              <a:solidFill>
                <a:schemeClr val="dk1"/>
              </a:solidFill>
              <a:latin typeface="Calibri"/>
              <a:ea typeface="Calibri"/>
              <a:cs typeface="Calibri"/>
              <a:sym typeface="Calibri"/>
            </a:endParaRPr>
          </a:p>
          <a:p>
            <a:pPr marL="0" lvl="0" indent="0" algn="l" rtl="0">
              <a:lnSpc>
                <a:spcPct val="106666"/>
              </a:lnSpc>
              <a:spcBef>
                <a:spcPts val="1000"/>
              </a:spcBef>
              <a:spcAft>
                <a:spcPts val="1000"/>
              </a:spcAft>
              <a:buNone/>
            </a:pPr>
            <a:endParaRPr b="1">
              <a:solidFill>
                <a:schemeClr val="dk1"/>
              </a:solidFill>
              <a:latin typeface="Calibri"/>
              <a:ea typeface="Calibri"/>
              <a:cs typeface="Calibri"/>
              <a:sym typeface="Calibri"/>
            </a:endParaRPr>
          </a:p>
        </p:txBody>
      </p:sp>
      <p:sp>
        <p:nvSpPr>
          <p:cNvPr id="352" name="Google Shape;352;g2c79b378cdb_0_1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c79b378cdb_0_1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defTabSz="914400" rtl="0" eaLnBrk="1" fontAlgn="auto" latinLnBrk="0" hangingPunct="1">
              <a:lnSpc>
                <a:spcPct val="100000"/>
              </a:lnSpc>
              <a:spcBef>
                <a:spcPts val="0"/>
              </a:spcBef>
              <a:spcAft>
                <a:spcPts val="0"/>
              </a:spcAft>
              <a:buClr>
                <a:schemeClr val="dk1"/>
              </a:buClr>
              <a:buSzPts val="1100"/>
              <a:buFont typeface="Calibri"/>
              <a:buAutoNum type="arabicPeriod"/>
              <a:tabLst/>
              <a:defRPr/>
            </a:pPr>
            <a:r>
              <a:rPr lang="es-ES" sz="1800" u="none" strike="noStrike" dirty="0">
                <a:effectLst/>
                <a:latin typeface="Calibri" panose="020F0502020204030204" pitchFamily="34" charset="0"/>
                <a:ea typeface="Calibri" panose="020F0502020204030204" pitchFamily="34" charset="0"/>
                <a:cs typeface="Calibri" panose="020F0502020204030204" pitchFamily="34" charset="0"/>
              </a:rPr>
              <a:t>Importancia del trabajo personal: El Proyecto Final debe ser propio, sincero y personal, mostrando cómo entiende y aplica lo aprendido. Debe estar escrito con tus propias palabras, aplicado a tu vida y contexto. Como dice 1 Pedro 3:15, deseamos que cada creyente esté “siempre listos para defenderse, con mansedumbre y respeto.” Puedes usar pasajes bíblicos u otras fuentes permitidas, citándolas correctamente. La IA puede ayudarte con ideas o ejemplos (como sugerencias para un Captar), pero no puede escribir tu proyecto por ti. Si el proyecto parece copiado o generado por fuentes externas, deberá rehacerse con reflexión personal, buscando crecimiento espiritual genuino. </a:t>
            </a:r>
            <a:endParaRPr lang="en-US" sz="1800" u="none" strike="noStrike"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b="1" dirty="0">
              <a:solidFill>
                <a:schemeClr val="dk1"/>
              </a:solidFill>
              <a:latin typeface="Calibri"/>
              <a:ea typeface="Calibri"/>
              <a:cs typeface="Calibri"/>
              <a:sym typeface="Calibri"/>
            </a:endParaRPr>
          </a:p>
        </p:txBody>
      </p:sp>
      <p:sp>
        <p:nvSpPr>
          <p:cNvPr id="362" name="Google Shape;362;g2c79b378cd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a:extLst>
            <a:ext uri="{FF2B5EF4-FFF2-40B4-BE49-F238E27FC236}">
              <a16:creationId xmlns:a16="http://schemas.microsoft.com/office/drawing/2014/main" id="{1DB7B499-63D7-8910-FDC1-189C5F3D8421}"/>
            </a:ext>
          </a:extLst>
        </p:cNvPr>
        <p:cNvGrpSpPr/>
        <p:nvPr/>
      </p:nvGrpSpPr>
      <p:grpSpPr>
        <a:xfrm>
          <a:off x="0" y="0"/>
          <a:ext cx="0" cy="0"/>
          <a:chOff x="0" y="0"/>
          <a:chExt cx="0" cy="0"/>
        </a:xfrm>
      </p:grpSpPr>
      <p:sp>
        <p:nvSpPr>
          <p:cNvPr id="361" name="Google Shape;361;g2c79b378cdb_0_161:notes">
            <a:extLst>
              <a:ext uri="{FF2B5EF4-FFF2-40B4-BE49-F238E27FC236}">
                <a16:creationId xmlns:a16="http://schemas.microsoft.com/office/drawing/2014/main" id="{AEB3471F-56BB-6E9E-F640-4A48FC1B377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Como entregar el Proyecto Final</a:t>
            </a:r>
            <a:endParaRPr>
              <a:solidFill>
                <a:schemeClr val="dk1"/>
              </a:solidFill>
              <a:latin typeface="Calibri"/>
              <a:ea typeface="Calibri"/>
              <a:cs typeface="Calibri"/>
              <a:sym typeface="Calibri"/>
            </a:endParaRPr>
          </a:p>
          <a:p>
            <a:pPr marL="1371600" marR="171450" lvl="2" indent="-2984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Documento Word; imprimir y escribir; escribir en WhatsApp</a:t>
            </a:r>
            <a:endParaRPr>
              <a:solidFill>
                <a:schemeClr val="dk1"/>
              </a:solidFill>
              <a:latin typeface="Calibri"/>
              <a:ea typeface="Calibri"/>
              <a:cs typeface="Calibri"/>
              <a:sym typeface="Calibri"/>
            </a:endParaRPr>
          </a:p>
          <a:p>
            <a:pPr marL="1371600" marR="171450" lvl="2" indent="-2984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Se puede compartirlo por WhatsApp o a mi correo personal. </a:t>
            </a:r>
            <a:endParaRPr b="1">
              <a:solidFill>
                <a:schemeClr val="dk1"/>
              </a:solidFill>
              <a:latin typeface="Calibri"/>
              <a:ea typeface="Calibri"/>
              <a:cs typeface="Calibri"/>
              <a:sym typeface="Calibri"/>
            </a:endParaRPr>
          </a:p>
        </p:txBody>
      </p:sp>
      <p:sp>
        <p:nvSpPr>
          <p:cNvPr id="362" name="Google Shape;362;g2c79b378cdb_0_161:notes">
            <a:extLst>
              <a:ext uri="{FF2B5EF4-FFF2-40B4-BE49-F238E27FC236}">
                <a16:creationId xmlns:a16="http://schemas.microsoft.com/office/drawing/2014/main" id="{BB79128C-6A41-6674-F7A2-34C6702E38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2313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c7a955ad37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marL="1143000" marR="171450" lvl="0" indent="-184150" algn="l" rtl="0">
              <a:spcBef>
                <a:spcPts val="60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Ver el siguiente video para la lección 8</a:t>
            </a:r>
            <a:endParaRPr>
              <a:solidFill>
                <a:schemeClr val="dk1"/>
              </a:solidFill>
              <a:latin typeface="Calibri"/>
              <a:ea typeface="Calibri"/>
              <a:cs typeface="Calibri"/>
              <a:sym typeface="Calibri"/>
            </a:endParaRPr>
          </a:p>
          <a:p>
            <a:pPr marL="1143000" marR="171450" lvl="0" indent="-184150" algn="l" rtl="0">
              <a:spcBef>
                <a:spcPts val="600"/>
              </a:spcBef>
              <a:spcAft>
                <a:spcPts val="0"/>
              </a:spcAft>
              <a:buClr>
                <a:schemeClr val="dk1"/>
              </a:buClr>
              <a:buSzPts val="1100"/>
              <a:buFont typeface="Calibri"/>
              <a:buChar char="●"/>
            </a:pPr>
            <a:r>
              <a:rPr lang="en-US" b="1">
                <a:solidFill>
                  <a:schemeClr val="dk1"/>
                </a:solidFill>
                <a:latin typeface="Calibri"/>
                <a:ea typeface="Calibri"/>
                <a:cs typeface="Calibri"/>
                <a:sym typeface="Calibri"/>
              </a:rPr>
              <a:t>Leer Nehemías capítulos 1-4 en sus Biblias</a:t>
            </a:r>
            <a:endParaRPr>
              <a:solidFill>
                <a:schemeClr val="dk1"/>
              </a:solidFill>
              <a:latin typeface="Calibri"/>
              <a:ea typeface="Calibri"/>
              <a:cs typeface="Calibri"/>
              <a:sym typeface="Calibri"/>
            </a:endParaRPr>
          </a:p>
          <a:p>
            <a:pPr marL="0" marR="171450" lvl="0" indent="0" algn="l" rtl="0">
              <a:lnSpc>
                <a:spcPct val="100000"/>
              </a:lnSpc>
              <a:spcBef>
                <a:spcPts val="600"/>
              </a:spcBef>
              <a:spcAft>
                <a:spcPts val="600"/>
              </a:spcAft>
              <a:buSzPts val="1100"/>
              <a:buNone/>
            </a:pPr>
            <a:endParaRPr b="1">
              <a:solidFill>
                <a:schemeClr val="dk1"/>
              </a:solidFill>
              <a:latin typeface="Calibri"/>
              <a:ea typeface="Calibri"/>
              <a:cs typeface="Calibri"/>
              <a:sym typeface="Calibri"/>
            </a:endParaRPr>
          </a:p>
        </p:txBody>
      </p:sp>
      <p:sp>
        <p:nvSpPr>
          <p:cNvPr id="372" name="Google Shape;372;g2c7a955ad37_0_2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82" name="Google Shape;382;g2adf147660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90" name="Google Shape;390;g2adf1476608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a:buNone/>
            </a:pPr>
            <a:r>
              <a:rPr lang="en-US" b="1" u="sng">
                <a:solidFill>
                  <a:schemeClr val="dk1"/>
                </a:solidFill>
                <a:latin typeface="Calibri"/>
                <a:ea typeface="Calibri"/>
                <a:cs typeface="Calibri"/>
                <a:sym typeface="Calibri"/>
              </a:rPr>
              <a:t>Material extra</a:t>
            </a:r>
            <a:r>
              <a:rPr lang="en-US" b="1">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marL="457200" marR="171450" lvl="0" indent="-298450" algn="l" rtl="0">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Lean el libro de Hageo, otro profeta de la misma época.  Se detuvo la reconstrucción del templo por un tiempo.  Lean este libro para descubrir el por qué.  ¿Cuándo utilizarías este libro para animar al pueblo de Dios?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None/>
            </a:pPr>
            <a:endParaRPr b="1" u="sng">
              <a:solidFill>
                <a:schemeClr val="dk1"/>
              </a:solidFill>
              <a:latin typeface="Calibri"/>
              <a:ea typeface="Calibri"/>
              <a:cs typeface="Calibri"/>
              <a:sym typeface="Calibri"/>
            </a:endParaRPr>
          </a:p>
        </p:txBody>
      </p:sp>
      <p:sp>
        <p:nvSpPr>
          <p:cNvPr id="398" name="Google Shape;398;g2ac1ba269cb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Padre celestial, gracias por mostrarme en esta historia a Esdras quien fue un hombre que guiaba a su pueblo a servirte más fielmente. Envía líderes espirituales a mi vida quienes también oren por mí y me guíen según tu santa Palabra. Abre mis oídos y prepara mi corazón para atender tu santa voluntad. Amén. </a:t>
            </a:r>
            <a:endParaRPr>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Usar el método de las 4 “C” para leer y entender Esdras 1:1-5; 7:1-6 y Nehemías 8:1-12.</a:t>
            </a:r>
            <a:endParaRPr b="1">
              <a:solidFill>
                <a:schemeClr val="dk1"/>
              </a:solidFill>
              <a:latin typeface="Calibri"/>
              <a:ea typeface="Calibri"/>
              <a:cs typeface="Calibri"/>
              <a:sym typeface="Calibri"/>
            </a:endParaRPr>
          </a:p>
          <a:p>
            <a:pPr marL="914400" marR="171450" lvl="1" indent="-298450" algn="l" rtl="0">
              <a:spcBef>
                <a:spcPts val="1000"/>
              </a:spcBef>
              <a:spcAft>
                <a:spcPts val="0"/>
              </a:spcAft>
              <a:buClr>
                <a:schemeClr val="dk1"/>
              </a:buClr>
              <a:buSzPts val="1100"/>
              <a:buFont typeface="Calibri"/>
              <a:buAutoNum type="arabicPeriod"/>
            </a:pPr>
            <a:r>
              <a:rPr lang="en-US" b="1">
                <a:solidFill>
                  <a:schemeClr val="dk1"/>
                </a:solidFill>
                <a:latin typeface="Calibri"/>
                <a:ea typeface="Calibri"/>
                <a:cs typeface="Calibri"/>
                <a:sym typeface="Calibri"/>
              </a:rPr>
              <a:t>Explicar el proyecto final del curso</a:t>
            </a:r>
            <a:endParaRPr b="1">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None/>
            </a:pPr>
            <a:endParaRPr b="1">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su vida, ¿quiénes son algunos “héroes de la fe” y por qué?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cada época Dios levanta a líderes para servir a su pueblo como veremos en la historia de hoy con Esdras. </a:t>
            </a:r>
            <a:endParaRPr>
              <a:solidFill>
                <a:schemeClr val="dk1"/>
              </a:solidFill>
              <a:latin typeface="Calibri"/>
              <a:ea typeface="Calibri"/>
              <a:cs typeface="Calibri"/>
              <a:sym typeface="Calibri"/>
            </a:endParaRPr>
          </a:p>
          <a:p>
            <a:pPr marL="1371600" marR="171450" lvl="2" indent="-184150" algn="l" rtl="0">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Recordamos que un “héroe de la fe” no es una persona perfecta. Es simplemente una persona que ha tocado tu vida con su fe, dado por Dios. </a:t>
            </a:r>
            <a:endParaRPr>
              <a:solidFill>
                <a:schemeClr val="dk1"/>
              </a:solidFill>
              <a:latin typeface="Calibri"/>
              <a:ea typeface="Calibri"/>
              <a:cs typeface="Calibri"/>
              <a:sym typeface="Calibri"/>
            </a:endParaRPr>
          </a:p>
          <a:p>
            <a:pPr marL="1371600" marR="171450" lvl="2" indent="-184150" algn="l" rtl="0">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Recordamos que EL HÉROE de nuestra fe es nuestro Dios trino. Dios padre que nos creó, Dios hijo que nos salvó, y Dios Espíritu Santo que obra fe en nosotros. Los “héroes de la fe” son héroes porque tienen a Dios en ellos. Es Dios que nos levanta para la gloria de su nombre. </a:t>
            </a:r>
            <a:endParaRPr b="1">
              <a:solidFill>
                <a:schemeClr val="dk1"/>
              </a:solidFill>
              <a:latin typeface="Calibri"/>
              <a:ea typeface="Calibri"/>
              <a:cs typeface="Calibri"/>
              <a:sym typeface="Calibri"/>
            </a:endParaRPr>
          </a:p>
        </p:txBody>
      </p:sp>
      <p:sp>
        <p:nvSpPr>
          <p:cNvPr id="140" name="Google Shape;140;g26c0eec2cfd_0_2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marL="914400" marR="171450" lvl="0" indent="-298450" algn="l" rtl="0">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Esdras 1:1-5; 7:1-6 y Nehemías 8:1-12.&gt;</a:t>
            </a:r>
            <a:endParaRPr b="1">
              <a:solidFill>
                <a:schemeClr val="dk1"/>
              </a:solidFill>
              <a:latin typeface="Calibri"/>
              <a:ea typeface="Calibri"/>
              <a:cs typeface="Calibri"/>
              <a:sym typeface="Calibri"/>
            </a:endParaRPr>
          </a:p>
          <a:p>
            <a:pPr marL="0" marR="171450" lvl="0" indent="0" algn="l" rtl="0">
              <a:lnSpc>
                <a:spcPct val="100000"/>
              </a:lnSpc>
              <a:spcBef>
                <a:spcPts val="1000"/>
              </a:spcBef>
              <a:spcAft>
                <a:spcPts val="1000"/>
              </a:spcAft>
              <a:buNone/>
            </a:pPr>
            <a:endParaRPr b="1">
              <a:solidFill>
                <a:schemeClr val="dk1"/>
              </a:solidFill>
              <a:latin typeface="Calibri"/>
              <a:ea typeface="Calibri"/>
              <a:cs typeface="Calibri"/>
              <a:sym typeface="Calibri"/>
            </a:endParaRPr>
          </a:p>
        </p:txBody>
      </p:sp>
      <p:sp>
        <p:nvSpPr>
          <p:cNvPr id="150" name="Google Shape;150;g26c0eec2cfd_0_23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ba99a7413_0_4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lnSpc>
                <a:spcPct val="100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Platicar las seis preguntas para</a:t>
            </a:r>
            <a:r>
              <a:rPr lang="en-US">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Considerar</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228600" marR="171450" lvl="0" indent="0" algn="ctr" rtl="0">
              <a:lnSpc>
                <a:spcPct val="100000"/>
              </a:lnSpc>
              <a:spcBef>
                <a:spcPts val="1000"/>
              </a:spcBef>
              <a:spcAft>
                <a:spcPts val="0"/>
              </a:spcAft>
              <a:buClr>
                <a:schemeClr val="dk1"/>
              </a:buClr>
              <a:buSzPts val="1100"/>
              <a:buFont typeface="Arial"/>
              <a:buNone/>
            </a:pPr>
            <a:r>
              <a:rPr lang="en-US" i="1">
                <a:solidFill>
                  <a:schemeClr val="dk1"/>
                </a:solidFill>
                <a:latin typeface="Calibri"/>
                <a:ea typeface="Calibri"/>
                <a:cs typeface="Calibri"/>
                <a:sym typeface="Calibri"/>
              </a:rPr>
              <a:t>***CONSIDERAR es el enfoque del curso y el Proyecto Final.***</a:t>
            </a:r>
            <a:endParaRPr>
              <a:solidFill>
                <a:schemeClr val="dk1"/>
              </a:solidFill>
              <a:latin typeface="Calibri"/>
              <a:ea typeface="Calibri"/>
              <a:cs typeface="Calibri"/>
              <a:sym typeface="Calibri"/>
            </a:endParaRPr>
          </a:p>
          <a:p>
            <a:pPr marL="0" lvl="0" indent="0" algn="l" rtl="0">
              <a:lnSpc>
                <a:spcPct val="100000"/>
              </a:lnSpc>
              <a:spcBef>
                <a:spcPts val="1000"/>
              </a:spcBef>
              <a:spcAft>
                <a:spcPts val="600"/>
              </a:spcAft>
              <a:buClr>
                <a:schemeClr val="dk1"/>
              </a:buClr>
              <a:buSzPts val="1100"/>
              <a:buFont typeface="Arial"/>
              <a:buNone/>
            </a:pPr>
            <a:endParaRPr b="1">
              <a:solidFill>
                <a:schemeClr val="dk1"/>
              </a:solidFill>
              <a:latin typeface="Calibri"/>
              <a:ea typeface="Calibri"/>
              <a:cs typeface="Calibri"/>
              <a:sym typeface="Calibri"/>
            </a:endParaRPr>
          </a:p>
        </p:txBody>
      </p:sp>
      <p:sp>
        <p:nvSpPr>
          <p:cNvPr id="160" name="Google Shape;160;g26ba99a7413_0_4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1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74" name="Google Shape;174;p1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75" name="Google Shape;175;p1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6" name="Google Shape;176;p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77" name="Google Shape;177;p1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178" name="Google Shape;178;p11" descr="A black background with a black square&#10;&#10;Description automatically generated with medium confidence"/>
          <p:cNvPicPr preferRelativeResize="0"/>
          <p:nvPr/>
        </p:nvPicPr>
        <p:blipFill rotWithShape="1">
          <a:blip r:embed="rId4">
            <a:alphaModFix/>
          </a:blip>
          <a:srcRect l="7105" t="10153" r="7634" b="23587"/>
          <a:stretch/>
        </p:blipFill>
        <p:spPr>
          <a:xfrm>
            <a:off x="8577182" y="1617635"/>
            <a:ext cx="1662993" cy="1292389"/>
          </a:xfrm>
          <a:prstGeom prst="rect">
            <a:avLst/>
          </a:prstGeom>
          <a:noFill/>
          <a:ln>
            <a:noFill/>
          </a:ln>
        </p:spPr>
      </p:pic>
      <p:pic>
        <p:nvPicPr>
          <p:cNvPr id="179" name="Google Shape;179;p1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
        <p:nvSpPr>
          <p:cNvPr id="180" name="Google Shape;180;p11"/>
          <p:cNvSpPr txBox="1"/>
          <p:nvPr/>
        </p:nvSpPr>
        <p:spPr>
          <a:xfrm>
            <a:off x="4127375" y="3349425"/>
            <a:ext cx="837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12"/>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86" name="Google Shape;186;p1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87" name="Google Shape;187;p1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8" name="Google Shape;188;p1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189" name="Google Shape;189;p12"/>
          <p:cNvSpPr txBox="1"/>
          <p:nvPr/>
        </p:nvSpPr>
        <p:spPr>
          <a:xfrm>
            <a:off x="4127381" y="4163146"/>
            <a:ext cx="6727973"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190" name="Google Shape;190;p1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191" name="Google Shape;191;p12"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
        <p:nvSpPr>
          <p:cNvPr id="192" name="Google Shape;192;p12"/>
          <p:cNvSpPr txBox="1"/>
          <p:nvPr/>
        </p:nvSpPr>
        <p:spPr>
          <a:xfrm>
            <a:off x="4127375" y="3349425"/>
            <a:ext cx="837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3"/>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98" name="Google Shape;198;p13"/>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9" name="Google Shape;199;p1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0" name="Google Shape;200;p1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1" name="Google Shape;201;p1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202" name="Google Shape;202;p1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7"/>
          </a:xfrm>
          <a:prstGeom prst="rect">
            <a:avLst/>
          </a:prstGeom>
          <a:noFill/>
          <a:ln>
            <a:noFill/>
          </a:ln>
        </p:spPr>
      </p:pic>
      <p:pic>
        <p:nvPicPr>
          <p:cNvPr id="203" name="Google Shape;203;p13"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
        <p:nvSpPr>
          <p:cNvPr id="204" name="Google Shape;204;p13"/>
          <p:cNvSpPr txBox="1"/>
          <p:nvPr/>
        </p:nvSpPr>
        <p:spPr>
          <a:xfrm>
            <a:off x="4127375" y="3349425"/>
            <a:ext cx="837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c79b378cdb_0_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0" name="Google Shape;210;g2c79b378cdb_0_2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11" name="Google Shape;211;g2c79b378cdb_0_24"/>
          <p:cNvPicPr preferRelativeResize="0"/>
          <p:nvPr/>
        </p:nvPicPr>
        <p:blipFill>
          <a:blip r:embed="rId4">
            <a:alphaModFix/>
          </a:blip>
          <a:stretch>
            <a:fillRect/>
          </a:stretch>
        </p:blipFill>
        <p:spPr>
          <a:xfrm>
            <a:off x="375475" y="186238"/>
            <a:ext cx="10290675" cy="6485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14"/>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17" name="Google Shape;217;p14"/>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18" name="Google Shape;218;p1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9" name="Google Shape;219;p1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0" name="Google Shape;220;p1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221" name="Google Shape;221;p1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7"/>
          </a:xfrm>
          <a:prstGeom prst="rect">
            <a:avLst/>
          </a:prstGeom>
          <a:noFill/>
          <a:ln>
            <a:noFill/>
          </a:ln>
        </p:spPr>
      </p:pic>
      <p:pic>
        <p:nvPicPr>
          <p:cNvPr id="222" name="Google Shape;222;p14"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
        <p:nvSpPr>
          <p:cNvPr id="223" name="Google Shape;223;p14"/>
          <p:cNvSpPr txBox="1"/>
          <p:nvPr/>
        </p:nvSpPr>
        <p:spPr>
          <a:xfrm>
            <a:off x="4127375" y="3349425"/>
            <a:ext cx="837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g2c79b378cdb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9" name="Google Shape;229;g2c79b378cdb_0_3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30" name="Google Shape;230;g2c79b378cdb_0_37"/>
          <p:cNvPicPr preferRelativeResize="0"/>
          <p:nvPr/>
        </p:nvPicPr>
        <p:blipFill rotWithShape="1">
          <a:blip r:embed="rId4">
            <a:alphaModFix/>
          </a:blip>
          <a:srcRect l="710" r="7038"/>
          <a:stretch/>
        </p:blipFill>
        <p:spPr>
          <a:xfrm>
            <a:off x="476925" y="363325"/>
            <a:ext cx="9870825" cy="6131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5"/>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36" name="Google Shape;236;p15"/>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37" name="Google Shape;237;p15"/>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8" name="Google Shape;238;p15"/>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9" name="Google Shape;239;p15"/>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240" name="Google Shape;240;p15"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6"/>
          </a:xfrm>
          <a:prstGeom prst="rect">
            <a:avLst/>
          </a:prstGeom>
          <a:noFill/>
          <a:ln>
            <a:noFill/>
          </a:ln>
        </p:spPr>
      </p:pic>
      <p:pic>
        <p:nvPicPr>
          <p:cNvPr id="241" name="Google Shape;241;p15"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
        <p:nvSpPr>
          <p:cNvPr id="242" name="Google Shape;242;p15"/>
          <p:cNvSpPr txBox="1"/>
          <p:nvPr/>
        </p:nvSpPr>
        <p:spPr>
          <a:xfrm>
            <a:off x="4127375" y="3349425"/>
            <a:ext cx="837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16"/>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48" name="Google Shape;248;p16"/>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49" name="Google Shape;249;p1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p16"/>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1" name="Google Shape;251;p16"/>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252" name="Google Shape;252;p16"/>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253" name="Google Shape;253;p16"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
        <p:nvSpPr>
          <p:cNvPr id="254" name="Google Shape;254;p16"/>
          <p:cNvSpPr txBox="1"/>
          <p:nvPr/>
        </p:nvSpPr>
        <p:spPr>
          <a:xfrm>
            <a:off x="4127375" y="3349425"/>
            <a:ext cx="837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sp>
        <p:nvSpPr>
          <p:cNvPr id="259" name="Google Shape;259;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60" name="Google Shape;260;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1" name="Google Shape;261;g26ba99a7413_0_523"/>
          <p:cNvSpPr txBox="1"/>
          <p:nvPr/>
        </p:nvSpPr>
        <p:spPr>
          <a:xfrm>
            <a:off x="5838753" y="3592700"/>
            <a:ext cx="60609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Esdras 1:1-5; 7:1-6, Nehemías 8:1-12</a:t>
            </a:r>
            <a:endParaRPr sz="3888" b="0" i="0" u="none" strike="noStrike" cap="none">
              <a:solidFill>
                <a:schemeClr val="dk1"/>
              </a:solidFill>
              <a:latin typeface="Lato"/>
              <a:ea typeface="Lato"/>
              <a:cs typeface="Lato"/>
              <a:sym typeface="Lato"/>
            </a:endParaRPr>
          </a:p>
        </p:txBody>
      </p:sp>
      <p:sp>
        <p:nvSpPr>
          <p:cNvPr id="262" name="Google Shape;262;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3" name="Google Shape;263;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64" name="Google Shape;264;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65" name="Google Shape;265;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Google Shape;270;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71" name="Google Shape;271;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72" name="Google Shape;272;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3" name="Google Shape;273;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74" name="Google Shape;274;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75" name="Google Shape;275;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76" name="Google Shape;276;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
        <p:nvSpPr>
          <p:cNvPr id="277" name="Google Shape;277;p18"/>
          <p:cNvSpPr txBox="1"/>
          <p:nvPr/>
        </p:nvSpPr>
        <p:spPr>
          <a:xfrm>
            <a:off x="4127375" y="3349425"/>
            <a:ext cx="837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83" name="Google Shape;283;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4" name="Google Shape;284;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5" name="Google Shape;285;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6" name="Google Shape;286;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287" name="Google Shape;287;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288" name="Google Shape;288;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
        <p:nvSpPr>
          <p:cNvPr id="289" name="Google Shape;289;p19"/>
          <p:cNvSpPr txBox="1"/>
          <p:nvPr/>
        </p:nvSpPr>
        <p:spPr>
          <a:xfrm>
            <a:off x="4127375" y="3349425"/>
            <a:ext cx="837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95" name="Google Shape;295;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6" name="Google Shape;296;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7" name="Google Shape;297;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8" name="Google Shape;298;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299" name="Google Shape;299;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300" name="Google Shape;300;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
        <p:nvSpPr>
          <p:cNvPr id="301" name="Google Shape;301;p20"/>
          <p:cNvSpPr txBox="1"/>
          <p:nvPr/>
        </p:nvSpPr>
        <p:spPr>
          <a:xfrm>
            <a:off x="4127375" y="3349425"/>
            <a:ext cx="837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5"/>
        <p:cNvGrpSpPr/>
        <p:nvPr/>
      </p:nvGrpSpPr>
      <p:grpSpPr>
        <a:xfrm>
          <a:off x="0" y="0"/>
          <a:ext cx="0" cy="0"/>
          <a:chOff x="0" y="0"/>
          <a:chExt cx="0" cy="0"/>
        </a:xfrm>
      </p:grpSpPr>
      <p:sp>
        <p:nvSpPr>
          <p:cNvPr id="306" name="Google Shape;306;g26c9d613ff4_0_124"/>
          <p:cNvSpPr txBox="1"/>
          <p:nvPr/>
        </p:nvSpPr>
        <p:spPr>
          <a:xfrm>
            <a:off x="3950375" y="670925"/>
            <a:ext cx="7949100" cy="5633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Así dice el Señor, tu Redentor, el </a:t>
            </a:r>
            <a:endParaRPr sz="36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que te formó desde el vientre: Yo soy </a:t>
            </a:r>
            <a:endParaRPr sz="36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el que dice a Jerusalén: “Volverás a ser habitada”, y a las ciudades de Judá: “Ustedes serán reconstruidas. Yo levantaré sus ruinas”.  Yo soy el que dice de Ciro: “Él es mi pastor, y llevará a cabo todo lo que yo quiero”. Yo soy el que dice a Jerusalén: “Serás edificada”, y al templo: “Serás cimentado”.  </a:t>
            </a:r>
            <a:endParaRPr sz="3600">
              <a:solidFill>
                <a:schemeClr val="dk1"/>
              </a:solidFill>
              <a:latin typeface="Lato"/>
              <a:ea typeface="Lato"/>
              <a:cs typeface="Lato"/>
              <a:sym typeface="Lato"/>
            </a:endParaRPr>
          </a:p>
        </p:txBody>
      </p:sp>
      <p:sp>
        <p:nvSpPr>
          <p:cNvPr id="307" name="Google Shape;307;g26c9d613ff4_0_12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g26c9d613ff4_0_12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09" name="Google Shape;309;g26c9d613ff4_0_12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g2c7a955ad37_0_31"/>
          <p:cNvSpPr txBox="1"/>
          <p:nvPr/>
        </p:nvSpPr>
        <p:spPr>
          <a:xfrm>
            <a:off x="3950375" y="823325"/>
            <a:ext cx="7949100" cy="5756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»Yo, el Señor, digo así a Ciro, mi </a:t>
            </a:r>
            <a:endParaRPr sz="36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ungido, al cual tomé de la mano derecha para que las naciones se sometan a su paso y los reyes huyan en desbandada; Por amor a Jacob, por amor a Israel, mi siervo escogido, te he llamado por tu nombre, el nombre que te di, aunque tú no me conocías.</a:t>
            </a:r>
            <a:endParaRPr sz="360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a:solidFill>
                  <a:schemeClr val="dk1"/>
                </a:solidFill>
                <a:latin typeface="Lato"/>
                <a:ea typeface="Lato"/>
                <a:cs typeface="Lato"/>
                <a:sym typeface="Lato"/>
              </a:rPr>
              <a:t>Isaías 44:24, 26, 28, 45:1, 4</a:t>
            </a:r>
            <a:endParaRPr sz="3600" b="0" i="0" u="none" strike="noStrike" cap="none">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a:solidFill>
                <a:schemeClr val="dk1"/>
              </a:solidFill>
              <a:latin typeface="Lato"/>
              <a:ea typeface="Lato"/>
              <a:cs typeface="Lato"/>
              <a:sym typeface="Lato"/>
            </a:endParaRPr>
          </a:p>
        </p:txBody>
      </p:sp>
      <p:sp>
        <p:nvSpPr>
          <p:cNvPr id="315" name="Google Shape;315;g2c7a955ad37_0_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6" name="Google Shape;316;g2c7a955ad37_0_31"/>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17" name="Google Shape;317;g2c7a955ad37_0_3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23" name="Google Shape;323;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24" name="Google Shape;324;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5" name="Google Shape;325;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26" name="Google Shape;326;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327" name="Google Shape;327;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328" name="Google Shape;328;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
        <p:nvSpPr>
          <p:cNvPr id="329" name="Google Shape;329;p21"/>
          <p:cNvSpPr txBox="1"/>
          <p:nvPr/>
        </p:nvSpPr>
        <p:spPr>
          <a:xfrm>
            <a:off x="4127375" y="3349425"/>
            <a:ext cx="8373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sz="3600" b="0" i="0" u="none" strike="noStrike" cap="none">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g2c79b378cdb_0_54"/>
          <p:cNvSpPr txBox="1"/>
          <p:nvPr/>
        </p:nvSpPr>
        <p:spPr>
          <a:xfrm>
            <a:off x="4127382" y="1197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335" name="Google Shape;335;g2c79b378cdb_0_5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6" name="Google Shape;336;g2c79b378cdb_0_5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37" name="Google Shape;337;g2c79b378cdb_0_54"/>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38" name="Google Shape;338;g2c79b378cdb_0_54"/>
          <p:cNvCxnSpPr/>
          <p:nvPr/>
        </p:nvCxnSpPr>
        <p:spPr>
          <a:xfrm>
            <a:off x="4230827" y="2213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39" name="Google Shape;339;g2c79b378cdb_0_54"/>
          <p:cNvSpPr txBox="1"/>
          <p:nvPr/>
        </p:nvSpPr>
        <p:spPr>
          <a:xfrm>
            <a:off x="4127375" y="2562950"/>
            <a:ext cx="7772100" cy="2062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Lato"/>
                <a:ea typeface="Lato"/>
                <a:cs typeface="Lato"/>
                <a:sym typeface="Lato"/>
              </a:rPr>
              <a:t>Parte 1 - </a:t>
            </a:r>
            <a:r>
              <a:rPr lang="en-US" sz="3200">
                <a:solidFill>
                  <a:schemeClr val="dk1"/>
                </a:solidFill>
                <a:latin typeface="Lato"/>
                <a:ea typeface="Lato"/>
                <a:cs typeface="Lato"/>
                <a:sym typeface="Lato"/>
              </a:rPr>
              <a:t>Lea la historia bíblica de Daniel 3 y contestar las preguntas de “Considerar” usando evidencia de Daniel 3. </a:t>
            </a:r>
            <a:endParaRPr sz="3200">
              <a:solidFill>
                <a:schemeClr val="dk1"/>
              </a:solidFill>
              <a:latin typeface="Lato"/>
              <a:ea typeface="Lato"/>
              <a:cs typeface="Lato"/>
              <a:sym typeface="Lato"/>
            </a:endParaRPr>
          </a:p>
          <a:p>
            <a:pPr marL="0" lvl="0" indent="0" algn="l" rtl="0">
              <a:spcBef>
                <a:spcPts val="0"/>
              </a:spcBef>
              <a:spcAft>
                <a:spcPts val="0"/>
              </a:spcAft>
              <a:buNone/>
            </a:pPr>
            <a:endParaRPr sz="3200">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3"/>
        <p:cNvGrpSpPr/>
        <p:nvPr/>
      </p:nvGrpSpPr>
      <p:grpSpPr>
        <a:xfrm>
          <a:off x="0" y="0"/>
          <a:ext cx="0" cy="0"/>
          <a:chOff x="0" y="0"/>
          <a:chExt cx="0" cy="0"/>
        </a:xfrm>
      </p:grpSpPr>
      <p:sp>
        <p:nvSpPr>
          <p:cNvPr id="344" name="Google Shape;344;g2c79b378cdb_0_141"/>
          <p:cNvSpPr txBox="1"/>
          <p:nvPr/>
        </p:nvSpPr>
        <p:spPr>
          <a:xfrm>
            <a:off x="4127382" y="1197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345" name="Google Shape;345;g2c79b378cdb_0_14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6" name="Google Shape;346;g2c79b378cdb_0_14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47" name="Google Shape;347;g2c79b378cdb_0_141"/>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48" name="Google Shape;348;g2c79b378cdb_0_141"/>
          <p:cNvCxnSpPr/>
          <p:nvPr/>
        </p:nvCxnSpPr>
        <p:spPr>
          <a:xfrm>
            <a:off x="4230827" y="2213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g2c79b378cdb_0_141"/>
          <p:cNvSpPr txBox="1"/>
          <p:nvPr/>
        </p:nvSpPr>
        <p:spPr>
          <a:xfrm>
            <a:off x="4127375" y="2562950"/>
            <a:ext cx="7772100" cy="4032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200"/>
              <a:buFont typeface="Arial"/>
              <a:buNone/>
            </a:pPr>
            <a:r>
              <a:rPr lang="en-US" sz="3200" b="1">
                <a:solidFill>
                  <a:schemeClr val="dk1"/>
                </a:solidFill>
                <a:latin typeface="Lato"/>
                <a:ea typeface="Lato"/>
                <a:cs typeface="Lato"/>
                <a:sym typeface="Lato"/>
              </a:rPr>
              <a:t>Parte 2 - </a:t>
            </a:r>
            <a:r>
              <a:rPr lang="en-US" sz="3200">
                <a:solidFill>
                  <a:schemeClr val="dk1"/>
                </a:solidFill>
                <a:latin typeface="Lato"/>
                <a:ea typeface="Lato"/>
                <a:cs typeface="Lato"/>
                <a:sym typeface="Lato"/>
              </a:rPr>
              <a:t>Ahora, enviar un audio a tu profesor explicando lo siguiente: </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¿Por qué es importante el paso de “Considerar” cuando leemos y compartimos una historia bíblica? </a:t>
            </a:r>
            <a:endParaRPr sz="3200">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¿Por qué  deseamos hacer el paso de “Considerar” ANTES de aplicar la historia bíblica a la vida personal?  </a:t>
            </a:r>
            <a:endParaRPr sz="3200" b="1">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g2c79b378cdb_0_151"/>
          <p:cNvSpPr txBox="1"/>
          <p:nvPr/>
        </p:nvSpPr>
        <p:spPr>
          <a:xfrm>
            <a:off x="4127382" y="1197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355" name="Google Shape;355;g2c79b378cdb_0_15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6" name="Google Shape;356;g2c79b378cdb_0_15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57" name="Google Shape;357;g2c79b378cdb_0_151"/>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58" name="Google Shape;358;g2c79b378cdb_0_151"/>
          <p:cNvCxnSpPr/>
          <p:nvPr/>
        </p:nvCxnSpPr>
        <p:spPr>
          <a:xfrm>
            <a:off x="4230827" y="2213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59" name="Google Shape;359;g2c79b378cdb_0_151"/>
          <p:cNvSpPr txBox="1"/>
          <p:nvPr/>
        </p:nvSpPr>
        <p:spPr>
          <a:xfrm>
            <a:off x="4127375" y="2562950"/>
            <a:ext cx="7772100" cy="35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b="1">
                <a:solidFill>
                  <a:schemeClr val="dk1"/>
                </a:solidFill>
                <a:latin typeface="Lato"/>
                <a:ea typeface="Lato"/>
                <a:cs typeface="Lato"/>
                <a:sym typeface="Lato"/>
              </a:rPr>
              <a:t>Parte 3 - </a:t>
            </a:r>
            <a:r>
              <a:rPr lang="en-US" sz="3200">
                <a:solidFill>
                  <a:schemeClr val="dk1"/>
                </a:solidFill>
                <a:latin typeface="Lato"/>
                <a:ea typeface="Lato"/>
                <a:cs typeface="Lato"/>
                <a:sym typeface="Lato"/>
              </a:rPr>
              <a:t>En este curso, hemos visto la gran fidelidad de Dios a su pueblo. Nosotros también pertenecemos al Pueblo de Dios por la fe en Jesucristo como nuestro Señor. ¿Qué significa esta realidad para ti y cómo afecta a tu vida diaria? Comparta tu respuesta por audio con tu profesor.</a:t>
            </a:r>
            <a:endParaRPr sz="3200" b="1">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p:cNvGrpSpPr/>
        <p:nvPr/>
      </p:nvGrpSpPr>
      <p:grpSpPr>
        <a:xfrm>
          <a:off x="0" y="0"/>
          <a:ext cx="0" cy="0"/>
          <a:chOff x="0" y="0"/>
          <a:chExt cx="0" cy="0"/>
        </a:xfrm>
      </p:grpSpPr>
      <p:sp>
        <p:nvSpPr>
          <p:cNvPr id="364" name="Google Shape;364;g2c79b378cdb_0_161"/>
          <p:cNvSpPr txBox="1"/>
          <p:nvPr/>
        </p:nvSpPr>
        <p:spPr>
          <a:xfrm>
            <a:off x="3836082" y="1744296"/>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sp>
        <p:nvSpPr>
          <p:cNvPr id="365" name="Google Shape;365;g2c79b378cdb_0_16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6" name="Google Shape;366;g2c79b378cdb_0_16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67" name="Google Shape;367;g2c79b378cdb_0_161"/>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68" name="Google Shape;368;g2c79b378cdb_0_161"/>
          <p:cNvCxnSpPr/>
          <p:nvPr/>
        </p:nvCxnSpPr>
        <p:spPr>
          <a:xfrm>
            <a:off x="3836082" y="2989350"/>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69" name="Google Shape;369;g2c79b378cdb_0_161"/>
          <p:cNvSpPr txBox="1"/>
          <p:nvPr/>
        </p:nvSpPr>
        <p:spPr>
          <a:xfrm>
            <a:off x="3836082" y="3382045"/>
            <a:ext cx="7772100" cy="107717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b="1" dirty="0" err="1">
                <a:solidFill>
                  <a:schemeClr val="dk1"/>
                </a:solidFill>
                <a:latin typeface="Lato"/>
                <a:ea typeface="Lato"/>
                <a:cs typeface="Lato"/>
                <a:sym typeface="Lato"/>
              </a:rPr>
              <a:t>Importancia</a:t>
            </a:r>
            <a:r>
              <a:rPr lang="en-US" sz="3200" b="1" dirty="0">
                <a:solidFill>
                  <a:schemeClr val="dk1"/>
                </a:solidFill>
                <a:latin typeface="Lato"/>
                <a:ea typeface="Lato"/>
                <a:cs typeface="Lato"/>
                <a:sym typeface="Lato"/>
              </a:rPr>
              <a:t> del </a:t>
            </a:r>
            <a:r>
              <a:rPr lang="en-US" sz="3200" b="1" dirty="0" err="1">
                <a:solidFill>
                  <a:schemeClr val="dk1"/>
                </a:solidFill>
                <a:latin typeface="Lato"/>
                <a:ea typeface="Lato"/>
                <a:cs typeface="Lato"/>
                <a:sym typeface="Lato"/>
              </a:rPr>
              <a:t>trabajo</a:t>
            </a:r>
            <a:r>
              <a:rPr lang="en-US" sz="3200" b="1" dirty="0">
                <a:solidFill>
                  <a:schemeClr val="dk1"/>
                </a:solidFill>
                <a:latin typeface="Lato"/>
                <a:ea typeface="Lato"/>
                <a:cs typeface="Lato"/>
                <a:sym typeface="Lato"/>
              </a:rPr>
              <a:t> personal</a:t>
            </a:r>
            <a:endParaRPr sz="3200" dirty="0">
              <a:solidFill>
                <a:schemeClr val="dk1"/>
              </a:solidFill>
              <a:latin typeface="Lato"/>
              <a:ea typeface="Lato"/>
              <a:cs typeface="Lato"/>
              <a:sym typeface="Lato"/>
            </a:endParaRPr>
          </a:p>
          <a:p>
            <a:pPr marL="0" lvl="0" indent="0" algn="l" rtl="0">
              <a:spcBef>
                <a:spcPts val="0"/>
              </a:spcBef>
              <a:spcAft>
                <a:spcPts val="0"/>
              </a:spcAft>
              <a:buNone/>
            </a:pPr>
            <a:endParaRPr sz="3200" dirty="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3">
          <a:extLst>
            <a:ext uri="{FF2B5EF4-FFF2-40B4-BE49-F238E27FC236}">
              <a16:creationId xmlns:a16="http://schemas.microsoft.com/office/drawing/2014/main" id="{EFA9D42A-20E5-52B0-767C-52BDB1286EBF}"/>
            </a:ext>
          </a:extLst>
        </p:cNvPr>
        <p:cNvGrpSpPr/>
        <p:nvPr/>
      </p:nvGrpSpPr>
      <p:grpSpPr>
        <a:xfrm>
          <a:off x="0" y="0"/>
          <a:ext cx="0" cy="0"/>
          <a:chOff x="0" y="0"/>
          <a:chExt cx="0" cy="0"/>
        </a:xfrm>
      </p:grpSpPr>
      <p:sp>
        <p:nvSpPr>
          <p:cNvPr id="364" name="Google Shape;364;g2c79b378cdb_0_161">
            <a:extLst>
              <a:ext uri="{FF2B5EF4-FFF2-40B4-BE49-F238E27FC236}">
                <a16:creationId xmlns:a16="http://schemas.microsoft.com/office/drawing/2014/main" id="{D00C7596-B11E-3E20-6B17-49D49400CC14}"/>
              </a:ext>
            </a:extLst>
          </p:cNvPr>
          <p:cNvSpPr txBox="1"/>
          <p:nvPr/>
        </p:nvSpPr>
        <p:spPr>
          <a:xfrm>
            <a:off x="4127382" y="1197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sz="6000" b="0" i="0" u="none" strike="noStrike" cap="none">
              <a:solidFill>
                <a:srgbClr val="009444"/>
              </a:solidFill>
              <a:latin typeface="Lato"/>
              <a:ea typeface="Lato"/>
              <a:cs typeface="Lato"/>
              <a:sym typeface="Lato"/>
            </a:endParaRPr>
          </a:p>
        </p:txBody>
      </p:sp>
      <p:sp>
        <p:nvSpPr>
          <p:cNvPr id="365" name="Google Shape;365;g2c79b378cdb_0_161">
            <a:extLst>
              <a:ext uri="{FF2B5EF4-FFF2-40B4-BE49-F238E27FC236}">
                <a16:creationId xmlns:a16="http://schemas.microsoft.com/office/drawing/2014/main" id="{3003EE1B-D479-9565-A4FA-6AD3F3E38C1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6" name="Google Shape;366;g2c79b378cdb_0_161" descr="A green bird with leaves&#10;&#10;Description automatically generated">
            <a:extLst>
              <a:ext uri="{FF2B5EF4-FFF2-40B4-BE49-F238E27FC236}">
                <a16:creationId xmlns:a16="http://schemas.microsoft.com/office/drawing/2014/main" id="{056879A8-D7DA-7E52-D1DA-BED80EAEE8CC}"/>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67" name="Google Shape;367;g2c79b378cdb_0_161">
            <a:extLst>
              <a:ext uri="{FF2B5EF4-FFF2-40B4-BE49-F238E27FC236}">
                <a16:creationId xmlns:a16="http://schemas.microsoft.com/office/drawing/2014/main" id="{A24AB635-52E5-046B-C4A2-A38241EF12E9}"/>
              </a:ext>
            </a:extLst>
          </p:cNvPr>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68" name="Google Shape;368;g2c79b378cdb_0_161">
            <a:extLst>
              <a:ext uri="{FF2B5EF4-FFF2-40B4-BE49-F238E27FC236}">
                <a16:creationId xmlns:a16="http://schemas.microsoft.com/office/drawing/2014/main" id="{73780E33-C151-1A71-5DDC-2BB232879FBE}"/>
              </a:ext>
            </a:extLst>
          </p:cNvPr>
          <p:cNvCxnSpPr/>
          <p:nvPr/>
        </p:nvCxnSpPr>
        <p:spPr>
          <a:xfrm>
            <a:off x="4230827" y="2213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69" name="Google Shape;369;g2c79b378cdb_0_161">
            <a:extLst>
              <a:ext uri="{FF2B5EF4-FFF2-40B4-BE49-F238E27FC236}">
                <a16:creationId xmlns:a16="http://schemas.microsoft.com/office/drawing/2014/main" id="{0D08DC6C-5216-BE12-C37B-B6809CDCD8ED}"/>
              </a:ext>
            </a:extLst>
          </p:cNvPr>
          <p:cNvSpPr txBox="1"/>
          <p:nvPr/>
        </p:nvSpPr>
        <p:spPr>
          <a:xfrm>
            <a:off x="4127375" y="2562950"/>
            <a:ext cx="7772100" cy="3540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3200" b="1">
                <a:solidFill>
                  <a:schemeClr val="dk1"/>
                </a:solidFill>
                <a:latin typeface="Lato"/>
                <a:ea typeface="Lato"/>
                <a:cs typeface="Lato"/>
                <a:sym typeface="Lato"/>
              </a:rPr>
              <a:t>Como entregar el Proyecto Final</a:t>
            </a:r>
            <a:endParaRPr sz="32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Documento Word; imprimir y escribir; escribir en WhatsApp</a:t>
            </a:r>
            <a:endParaRPr sz="32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Se puede compartirlo por WhatsApp o a mi correo personal. </a:t>
            </a:r>
            <a:endParaRPr sz="32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3200">
              <a:solidFill>
                <a:schemeClr val="dk1"/>
              </a:solidFill>
              <a:latin typeface="Lato"/>
              <a:ea typeface="Lato"/>
              <a:cs typeface="Lato"/>
              <a:sym typeface="Lato"/>
            </a:endParaRPr>
          </a:p>
          <a:p>
            <a:pPr marL="0" lvl="0" indent="0" algn="l" rtl="0">
              <a:spcBef>
                <a:spcPts val="0"/>
              </a:spcBef>
              <a:spcAft>
                <a:spcPts val="0"/>
              </a:spcAft>
              <a:buNone/>
            </a:pPr>
            <a:endParaRPr sz="3200">
              <a:solidFill>
                <a:schemeClr val="dk1"/>
              </a:solidFill>
              <a:latin typeface="Lato"/>
              <a:ea typeface="Lato"/>
              <a:cs typeface="Lato"/>
              <a:sym typeface="Lato"/>
            </a:endParaRPr>
          </a:p>
        </p:txBody>
      </p:sp>
    </p:spTree>
    <p:extLst>
      <p:ext uri="{BB962C8B-B14F-4D97-AF65-F5344CB8AC3E}">
        <p14:creationId xmlns:p14="http://schemas.microsoft.com/office/powerpoint/2010/main" val="907140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7</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Esdras</a:t>
            </a:r>
            <a:endParaRPr sz="3888" b="0" i="0" u="none" strike="noStrike" cap="none">
              <a:solidFill>
                <a:schemeClr val="dk1"/>
              </a:solidFill>
              <a:latin typeface="Lato"/>
              <a:ea typeface="Lato"/>
              <a:cs typeface="Lato"/>
              <a:sym typeface="Lato"/>
            </a:endParaRPr>
          </a:p>
        </p:txBody>
      </p:sp>
      <p:sp>
        <p:nvSpPr>
          <p:cNvPr id="103" name="Google Shape;103;p2"/>
          <p:cNvSpPr txBox="1"/>
          <p:nvPr/>
        </p:nvSpPr>
        <p:spPr>
          <a:xfrm>
            <a:off x="4127374" y="4198325"/>
            <a:ext cx="59553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Esdras 1:1-5; 7:1-6 y Nehemías 8:1-12</a:t>
            </a:r>
            <a:endParaRPr sz="3888"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3"/>
        <p:cNvGrpSpPr/>
        <p:nvPr/>
      </p:nvGrpSpPr>
      <p:grpSpPr>
        <a:xfrm>
          <a:off x="0" y="0"/>
          <a:ext cx="0" cy="0"/>
          <a:chOff x="0" y="0"/>
          <a:chExt cx="0" cy="0"/>
        </a:xfrm>
      </p:grpSpPr>
      <p:sp>
        <p:nvSpPr>
          <p:cNvPr id="374" name="Google Shape;374;g2c7a955ad37_0_200"/>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75" name="Google Shape;375;g2c7a955ad37_0_200"/>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76" name="Google Shape;376;g2c7a955ad37_0_20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7" name="Google Shape;377;g2c7a955ad37_0_20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378" name="Google Shape;378;g2c7a955ad37_0_20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79" name="Google Shape;379;g2c7a955ad37_0_200"/>
          <p:cNvSpPr txBox="1"/>
          <p:nvPr/>
        </p:nvSpPr>
        <p:spPr>
          <a:xfrm>
            <a:off x="4127375" y="3633850"/>
            <a:ext cx="7772100" cy="1569900"/>
          </a:xfrm>
          <a:prstGeom prst="rect">
            <a:avLst/>
          </a:prstGeom>
          <a:noFill/>
          <a:ln>
            <a:noFill/>
          </a:ln>
        </p:spPr>
        <p:txBody>
          <a:bodyPr spcFirstLastPara="1" wrap="square" lIns="91425" tIns="45700" rIns="91425" bIns="45700" anchor="t" anchorCtr="0">
            <a:spAutoFit/>
          </a:bodyPr>
          <a:lstStyle/>
          <a:p>
            <a:pPr marL="457200" lvl="0" indent="-431800" algn="l" rtl="0">
              <a:spcBef>
                <a:spcPts val="0"/>
              </a:spcBef>
              <a:spcAft>
                <a:spcPts val="0"/>
              </a:spcAft>
              <a:buClr>
                <a:schemeClr val="dk1"/>
              </a:buClr>
              <a:buSzPts val="3200"/>
              <a:buFont typeface="Lato"/>
              <a:buChar char="●"/>
            </a:pPr>
            <a:r>
              <a:rPr lang="en-US" sz="3200" b="1">
                <a:solidFill>
                  <a:schemeClr val="dk1"/>
                </a:solidFill>
                <a:latin typeface="Lato"/>
                <a:ea typeface="Lato"/>
                <a:cs typeface="Lato"/>
                <a:sym typeface="Lato"/>
              </a:rPr>
              <a:t>Ver el siguiente video para la lección 8</a:t>
            </a:r>
            <a:endParaRPr sz="3200" b="1">
              <a:solidFill>
                <a:schemeClr val="dk1"/>
              </a:solidFill>
              <a:latin typeface="Lato"/>
              <a:ea typeface="Lato"/>
              <a:cs typeface="Lato"/>
              <a:sym typeface="Lato"/>
            </a:endParaRPr>
          </a:p>
          <a:p>
            <a:pPr marL="457200" lvl="0" indent="-431800" algn="l" rtl="0">
              <a:spcBef>
                <a:spcPts val="0"/>
              </a:spcBef>
              <a:spcAft>
                <a:spcPts val="0"/>
              </a:spcAft>
              <a:buClr>
                <a:schemeClr val="dk1"/>
              </a:buClr>
              <a:buSzPts val="3200"/>
              <a:buFont typeface="Lato"/>
              <a:buChar char="●"/>
            </a:pPr>
            <a:r>
              <a:rPr lang="en-US" sz="3200" b="1">
                <a:solidFill>
                  <a:schemeClr val="dk1"/>
                </a:solidFill>
                <a:latin typeface="Lato"/>
                <a:ea typeface="Lato"/>
                <a:cs typeface="Lato"/>
                <a:sym typeface="Lato"/>
              </a:rPr>
              <a:t>Leer Nehemías capítulos 1-4 en sus Biblias</a:t>
            </a:r>
            <a:endParaRPr sz="3200" b="1">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sp>
        <p:nvSpPr>
          <p:cNvPr id="384" name="Google Shape;384;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85" name="Google Shape;385;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6" name="Google Shape;386;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87" name="Google Shape;387;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Google Shape;392;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93" name="Google Shape;393;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4" name="Google Shape;394;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95" name="Google Shape;395;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1" name="Google Shape;401;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2" name="Google Shape;402;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403" name="Google Shape;403;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404" name="Google Shape;404;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405" name="Google Shape;405;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6" name="Google Shape;406;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Saludos y bienvenidos</a:t>
            </a:r>
            <a:endParaRPr sz="6000" b="0" i="0" u="none" strike="noStrike" cap="non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pic>
        <p:nvPicPr>
          <p:cNvPr id="114" name="Google Shape;114;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pic>
        <p:nvPicPr>
          <p:cNvPr id="129" name="Google Shape;129;p5"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130" name="Google Shape;130;p5"/>
          <p:cNvSpPr/>
          <p:nvPr/>
        </p:nvSpPr>
        <p:spPr>
          <a:xfrm>
            <a:off x="745673" y="20115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086826" y="2265273"/>
            <a:ext cx="620400" cy="6204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p:nvPr/>
        </p:nvSpPr>
        <p:spPr>
          <a:xfrm>
            <a:off x="2048259" y="20110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3" name="Google Shape;133;p5"/>
          <p:cNvSpPr txBox="1"/>
          <p:nvPr/>
        </p:nvSpPr>
        <p:spPr>
          <a:xfrm>
            <a:off x="2048259" y="2011041"/>
            <a:ext cx="91476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Esdras 1:1-5; 7:1-6 y Nehemías 8:1-12.</a:t>
            </a:r>
            <a:endParaRPr sz="2500">
              <a:solidFill>
                <a:schemeClr val="lt1"/>
              </a:solidFill>
              <a:latin typeface="Lato"/>
              <a:ea typeface="Lato"/>
              <a:cs typeface="Lato"/>
              <a:sym typeface="Lato"/>
            </a:endParaRPr>
          </a:p>
        </p:txBody>
      </p:sp>
      <p:sp>
        <p:nvSpPr>
          <p:cNvPr id="134" name="Google Shape;134;p5"/>
          <p:cNvSpPr/>
          <p:nvPr/>
        </p:nvSpPr>
        <p:spPr>
          <a:xfrm>
            <a:off x="745673" y="34212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086826" y="3674999"/>
            <a:ext cx="620400" cy="6204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2048259" y="34212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txBox="1"/>
          <p:nvPr/>
        </p:nvSpPr>
        <p:spPr>
          <a:xfrm>
            <a:off x="2048259" y="3421248"/>
            <a:ext cx="9147600" cy="112770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Explicar el proyecto final del curso</a:t>
            </a:r>
            <a:endParaRPr sz="25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42" name="Google Shape;142;g26c0eec2cfd_0_221"/>
          <p:cNvSpPr txBox="1"/>
          <p:nvPr/>
        </p:nvSpPr>
        <p:spPr>
          <a:xfrm>
            <a:off x="4127382" y="2187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143" name="Google Shape;143;g26c0eec2cfd_0_221"/>
          <p:cNvCxnSpPr/>
          <p:nvPr/>
        </p:nvCxnSpPr>
        <p:spPr>
          <a:xfrm>
            <a:off x="4230827" y="33564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44" name="Google Shape;144;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5" name="Google Shape;145;g26c0eec2cfd_0_221"/>
          <p:cNvSpPr txBox="1"/>
          <p:nvPr/>
        </p:nvSpPr>
        <p:spPr>
          <a:xfrm>
            <a:off x="4127381" y="3782146"/>
            <a:ext cx="7432500" cy="1077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En su vida, ¿quiénes son algunos “héroes de la fe” y por qué? </a:t>
            </a:r>
            <a:endParaRPr sz="3200">
              <a:solidFill>
                <a:schemeClr val="dk1"/>
              </a:solidFill>
              <a:latin typeface="Lato"/>
              <a:ea typeface="Lato"/>
              <a:cs typeface="Lato"/>
              <a:sym typeface="Lato"/>
            </a:endParaRPr>
          </a:p>
        </p:txBody>
      </p:sp>
      <p:pic>
        <p:nvPicPr>
          <p:cNvPr id="146" name="Google Shape;146;g26c0eec2cfd_0_221"/>
          <p:cNvPicPr preferRelativeResize="0"/>
          <p:nvPr/>
        </p:nvPicPr>
        <p:blipFill rotWithShape="1">
          <a:blip r:embed="rId3">
            <a:alphaModFix/>
          </a:blip>
          <a:srcRect l="1446" r="1434"/>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pic>
        <p:nvPicPr>
          <p:cNvPr id="147" name="Google Shape;147;g26c0eec2cfd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2" name="Google Shape;152;g26c0eec2cfd_0_235"/>
          <p:cNvSpPr txBox="1"/>
          <p:nvPr/>
        </p:nvSpPr>
        <p:spPr>
          <a:xfrm>
            <a:off x="4127382" y="2111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153" name="Google Shape;153;g26c0eec2cfd_0_235"/>
          <p:cNvCxnSpPr/>
          <p:nvPr/>
        </p:nvCxnSpPr>
        <p:spPr>
          <a:xfrm>
            <a:off x="4230827" y="32802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4" name="Google Shape;154;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sp>
        <p:nvSpPr>
          <p:cNvPr id="156" name="Google Shape;156;g26c0eec2cfd_0_235"/>
          <p:cNvSpPr txBox="1"/>
          <p:nvPr/>
        </p:nvSpPr>
        <p:spPr>
          <a:xfrm>
            <a:off x="4127381" y="37059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a:t>
            </a:r>
            <a:r>
              <a:rPr lang="en-US" sz="3200" b="1">
                <a:solidFill>
                  <a:schemeClr val="dk1"/>
                </a:solidFill>
                <a:latin typeface="Lato"/>
                <a:ea typeface="Lato"/>
                <a:cs typeface="Lato"/>
                <a:sym typeface="Lato"/>
              </a:rPr>
              <a:t>de Esdras 1:1-5; 7:1-6 y Nehemías 8:1-12</a:t>
            </a:r>
            <a:endParaRPr sz="3200" b="1" i="0" u="none" strike="noStrike" cap="none">
              <a:solidFill>
                <a:schemeClr val="dk1"/>
              </a:solidFill>
              <a:latin typeface="Lato"/>
              <a:ea typeface="Lato"/>
              <a:cs typeface="Lato"/>
              <a:sym typeface="Lato"/>
            </a:endParaRPr>
          </a:p>
        </p:txBody>
      </p:sp>
      <p:pic>
        <p:nvPicPr>
          <p:cNvPr id="157" name="Google Shape;157;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6ba99a7413_0_427"/>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63" name="Google Shape;163;g26ba99a7413_0_427"/>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64" name="Google Shape;164;g26ba99a7413_0_427"/>
          <p:cNvSpPr txBox="1"/>
          <p:nvPr/>
        </p:nvSpPr>
        <p:spPr>
          <a:xfrm>
            <a:off x="5838753" y="3592700"/>
            <a:ext cx="6269700" cy="1289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Esdras 1:1-5; 7:1-6 y Nehemías 8:1-12</a:t>
            </a:r>
            <a:endParaRPr sz="3888" b="0" i="0" u="none" strike="noStrike" cap="none">
              <a:solidFill>
                <a:schemeClr val="dk1"/>
              </a:solidFill>
              <a:latin typeface="Lato"/>
              <a:ea typeface="Lato"/>
              <a:cs typeface="Lato"/>
              <a:sym typeface="Lato"/>
            </a:endParaRPr>
          </a:p>
        </p:txBody>
      </p:sp>
      <p:sp>
        <p:nvSpPr>
          <p:cNvPr id="165" name="Google Shape;165;g26ba99a7413_0_427"/>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6" name="Google Shape;166;g26ba99a7413_0_42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67" name="Google Shape;167;g26ba99a7413_0_427"/>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68" name="Google Shape;168;g26ba99a7413_0_427"/>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4" ma:contentTypeDescription="Create a new document." ma:contentTypeScope="" ma:versionID="361dfd8e6ecd30d7a1b801f1fef2a82b">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08a004bd0867d3abe8a9c89e06099ee7"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SharedWithUsers xmlns="5cd1452d-5967-4622-9749-a306807ee3c9">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381F6-0A09-4FBA-9F91-F04F4176C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69A08F-E96A-4A14-A1E2-17A869B0E32C}">
  <ds:schemaRefs>
    <ds:schemaRef ds:uri="http://schemas.microsoft.com/office/2006/metadata/properties"/>
    <ds:schemaRef ds:uri="http://schemas.microsoft.com/office/infopath/2007/PartnerControls"/>
    <ds:schemaRef ds:uri="9d1aa794-ada9-4a3e-9c2a-189f245fcbb8"/>
    <ds:schemaRef ds:uri="38896d1c-d48b-47b1-97a9-761dcde349b0"/>
    <ds:schemaRef ds:uri="5cd1452d-5967-4622-9749-a306807ee3c9"/>
  </ds:schemaRefs>
</ds:datastoreItem>
</file>

<file path=customXml/itemProps3.xml><?xml version="1.0" encoding="utf-8"?>
<ds:datastoreItem xmlns:ds="http://schemas.openxmlformats.org/officeDocument/2006/customXml" ds:itemID="{AAA0DE1F-0B0D-4954-B4F5-0C3F51E871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2640</Words>
  <Application>Microsoft Macintosh PowerPoint</Application>
  <PresentationFormat>Widescreen</PresentationFormat>
  <Paragraphs>182</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Lato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Michele Pfeifer</dc:creator>
  <cp:lastModifiedBy>Elise Gross</cp:lastModifiedBy>
  <cp:revision>1</cp:revision>
  <dcterms:created xsi:type="dcterms:W3CDTF">2023-11-29T19:33:05Z</dcterms:created>
  <dcterms:modified xsi:type="dcterms:W3CDTF">2026-01-15T01:46:01Z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y fmtid="{D5CDD505-2E9C-101B-9397-08002B2CF9AE}" pid="3" name="Order">
    <vt:r8>384400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y fmtid="{D5CDD505-2E9C-101B-9397-08002B2CF9AE}" pid="11" name="_ExtendedDescription">
    <vt:lpwstr/>
  </property>
  <property fmtid="{D5CDD505-2E9C-101B-9397-08002B2CF9AE}" pid="12" name="MediaServiceImageTags">
    <vt:lpwstr/>
  </property>
</Properties>
</file>