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7" r:id="rId4"/>
    <p:sldId id="258" r:id="rId5"/>
    <p:sldId id="29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94" r:id="rId36"/>
    <p:sldId id="295" r:id="rId37"/>
    <p:sldId id="289" r:id="rId38"/>
    <p:sldId id="290" r:id="rId39"/>
    <p:sldId id="291" r:id="rId40"/>
    <p:sldId id="292" r:id="rId41"/>
  </p:sldIdLst>
  <p:sldSz cx="18288000" cy="10287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Fahkwang" pitchFamily="2" charset="-34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2cujxI2Br7WfmgBAiVjGCyIpM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0F5FC-0009-4E82-B6AD-9BEF250C4B61}">
  <a:tblStyle styleId="{3C20F5FC-0009-4E82-B6AD-9BEF250C4B6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38"/>
    <p:restoredTop sz="94658"/>
  </p:normalViewPr>
  <p:slideViewPr>
    <p:cSldViewPr snapToGrid="0">
      <p:cViewPr varScale="1">
        <p:scale>
          <a:sx n="61" d="100"/>
          <a:sy n="61" d="100"/>
        </p:scale>
        <p:origin x="86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7ff39a8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117ff39a8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7ff39a855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117ff39a855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7ff39a85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117ff39a85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501a6888f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g11501a6888f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39681ae77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1139681ae77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501a6888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g11501a6888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501a6888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g11501a688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7ff39a85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117ff39a85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7ff39a855_1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117ff39a855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7ff39a855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117ff39a855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7ff39a855_1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117ff39a855_1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7ff39a855_1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117ff39a855_1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7ff39a855_1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117ff39a855_1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7ff39a855_1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117ff39a855_1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39681ae7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g1139681ae7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39681ae77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1139681ae77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139681ae7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0" name="Google Shape;410;g1139681ae7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ff39a855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7" name="Google Shape;417;g117ff39a855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17ff39a855_1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g117ff39a855_1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17ff39a855_1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g117ff39a855_1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0498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7847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1" name="Google Shape;431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8" name="Google Shape;438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6" name="Google Shape;446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3" name="Google Shape;453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934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7ff39a855_1_4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17ff39a855_1_4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17ff39a855_1_4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7ff39a855_1_4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17ff39a855_1_4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117ff39a855_1_4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17ff39a855_1_4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17ff39a855_1_4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7ff39a855_1_4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17ff39a855_1_4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17ff39a855_1_4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17ff39a855_1_4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17ff39a855_1_4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7ff39a855_1_4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17ff39a855_1_4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17ff39a855_1_4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17ff39a855_1_4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17ff39a855_1_4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ff39a855_1_4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17ff39a855_1_4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g117ff39a855_1_4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g117ff39a855_1_4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17ff39a855_1_4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17ff39a855_1_4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7ff39a855_1_4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17ff39a855_1_4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117ff39a855_1_4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g117ff39a855_1_4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17ff39a855_1_4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g117ff39a855_1_4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17ff39a855_1_4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17ff39a855_1_4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7ff39a855_1_4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17ff39a855_1_4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17ff39a855_1_4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17ff39a855_1_4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7ff39a855_1_4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17ff39a855_1_4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117ff39a855_1_46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g117ff39a855_1_4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17ff39a855_1_4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17ff39a855_1_4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7ff39a855_1_4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17ff39a855_1_4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17ff39a855_1_4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g117ff39a855_1_4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17ff39a855_1_4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17ff39a855_1_4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7ff39a855_1_4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17ff39a855_1_48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17ff39a855_1_4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17ff39a855_1_4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17ff39a855_1_4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7ff39a855_1_487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17ff39a855_1_48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17ff39a855_1_4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17ff39a855_1_4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17ff39a855_1_4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7ff39a855_1_4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117ff39a855_1_4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117ff39a855_1_4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117ff39a855_1_4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17ff39a855_1_4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17ff39a85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/>
          <p:nvPr/>
        </p:nvSpPr>
        <p:spPr>
          <a:xfrm>
            <a:off x="761716" y="553137"/>
            <a:ext cx="681984" cy="68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</a:t>
            </a:r>
            <a:endParaRPr sz="4400" b="0" i="0" u="none" strike="noStrike" cap="none">
              <a:solidFill>
                <a:srgbClr val="000000"/>
              </a:solidFill>
              <a:sym typeface="Arial"/>
            </a:endParaRPr>
          </a:p>
        </p:txBody>
      </p:sp>
      <p:pic>
        <p:nvPicPr>
          <p:cNvPr id="231" name="Google Shape;23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351" y="2567774"/>
            <a:ext cx="3431651" cy="515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4">
            <a:alphaModFix/>
          </a:blip>
          <a:srcRect l="30299"/>
          <a:stretch/>
        </p:blipFill>
        <p:spPr>
          <a:xfrm>
            <a:off x="5644100" y="2567764"/>
            <a:ext cx="6170700" cy="37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5">
            <a:alphaModFix/>
          </a:blip>
          <a:srcRect l="12535" r="27741"/>
          <a:stretch/>
        </p:blipFill>
        <p:spPr>
          <a:xfrm>
            <a:off x="12886900" y="2567775"/>
            <a:ext cx="4204325" cy="472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 txBox="1"/>
          <p:nvPr/>
        </p:nvSpPr>
        <p:spPr>
          <a:xfrm>
            <a:off x="1053875" y="1101175"/>
            <a:ext cx="37305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Espejo- 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6457050" y="1101175"/>
            <a:ext cx="51282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Fahkwang"/>
                <a:ea typeface="Fahkwang"/>
                <a:cs typeface="Fahkwang"/>
                <a:sym typeface="Fahkwang"/>
              </a:rPr>
              <a:t>Freno- </a:t>
            </a:r>
            <a:endParaRPr sz="4400" b="1"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2622025" y="1101175"/>
            <a:ext cx="51282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Fahkwang"/>
                <a:ea typeface="Fahkwang"/>
                <a:cs typeface="Fahkwang"/>
                <a:sym typeface="Fahkwang"/>
              </a:rPr>
              <a:t>Guía-</a:t>
            </a:r>
            <a:endParaRPr sz="4400" b="1"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754076" y="8211705"/>
            <a:ext cx="4204200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Mostrarnos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nuestros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pecados</a:t>
            </a:r>
            <a:endParaRPr sz="40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7001300" y="9335075"/>
            <a:ext cx="526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5550800" y="6812855"/>
            <a:ext cx="63573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Amenazas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castigo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frenar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impulsos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más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oscuros</a:t>
            </a:r>
            <a:endParaRPr sz="40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12622025" y="7894947"/>
            <a:ext cx="5128200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Para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creyentes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buscan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agradecerle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Dios</a:t>
            </a:r>
            <a:endParaRPr sz="40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/>
        </p:nvSpPr>
        <p:spPr>
          <a:xfrm>
            <a:off x="1028700" y="2996000"/>
            <a:ext cx="16230600" cy="190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Según Romanos 3:20, ¿cuál es el propósito principal de la ley?</a:t>
            </a:r>
            <a:endParaRPr sz="4400" b="1" i="0" u="none" strike="noStrike" cap="none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2247846" y="5855433"/>
            <a:ext cx="13792308" cy="157398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47" name="Google Shape;247;p12"/>
          <p:cNvSpPr txBox="1"/>
          <p:nvPr/>
        </p:nvSpPr>
        <p:spPr>
          <a:xfrm>
            <a:off x="1985558" y="6337726"/>
            <a:ext cx="143169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3159453" y="4492350"/>
            <a:ext cx="11969100" cy="134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Mostrarnos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gran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necesidad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un Salvador</a:t>
            </a:r>
            <a:endParaRPr sz="40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951925" y="1013350"/>
            <a:ext cx="16305600" cy="8383200"/>
          </a:xfrm>
          <a:prstGeom prst="rect">
            <a:avLst/>
          </a:prstGeom>
          <a:noFill/>
          <a:ln w="76200" cap="flat" cmpd="sng">
            <a:solidFill>
              <a:srgbClr val="0085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7ff39a855_1_35"/>
          <p:cNvSpPr txBox="1"/>
          <p:nvPr/>
        </p:nvSpPr>
        <p:spPr>
          <a:xfrm>
            <a:off x="1028700" y="2936969"/>
            <a:ext cx="16230600" cy="190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¿Por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qué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queremos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aplicar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primero la ley antes del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evangelio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32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60" name="Google Shape;260;g117ff39a855_1_35"/>
          <p:cNvSpPr/>
          <p:nvPr/>
        </p:nvSpPr>
        <p:spPr>
          <a:xfrm>
            <a:off x="2062496" y="6112062"/>
            <a:ext cx="14311032" cy="1750229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61" name="Google Shape;261;g117ff39a855_1_35"/>
          <p:cNvSpPr txBox="1"/>
          <p:nvPr/>
        </p:nvSpPr>
        <p:spPr>
          <a:xfrm>
            <a:off x="1914471" y="6644776"/>
            <a:ext cx="143169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7ff39a855_1_41"/>
          <p:cNvSpPr txBox="1"/>
          <p:nvPr/>
        </p:nvSpPr>
        <p:spPr>
          <a:xfrm>
            <a:off x="3159453" y="4492350"/>
            <a:ext cx="119691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32" b="1" i="0" u="none" strike="noStrike" cap="none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67" name="Google Shape;267;g117ff39a855_1_41"/>
          <p:cNvSpPr txBox="1"/>
          <p:nvPr/>
        </p:nvSpPr>
        <p:spPr>
          <a:xfrm>
            <a:off x="761716" y="553137"/>
            <a:ext cx="6819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117ff39a855_1_41"/>
          <p:cNvSpPr txBox="1"/>
          <p:nvPr/>
        </p:nvSpPr>
        <p:spPr>
          <a:xfrm>
            <a:off x="1102666" y="2096663"/>
            <a:ext cx="7437900" cy="634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SzPts val="4400"/>
              <a:buFont typeface="Fahkwang"/>
              <a:buChar char="●"/>
            </a:pP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Queremos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un poco de la gloria </a:t>
            </a: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SzPts val="4400"/>
              <a:buFont typeface="Fahkwang"/>
              <a:buChar char="●"/>
            </a:pP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No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vemos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nuestra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necesidad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de un Salvador </a:t>
            </a: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Font typeface="Fahkwang"/>
              <a:buChar char="●"/>
            </a:pP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Dios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necesita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derribarnos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para que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apreciemos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evangelio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269" name="Google Shape;269;g117ff39a855_1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0700" y="2933445"/>
            <a:ext cx="8267100" cy="466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/>
          <p:nvPr/>
        </p:nvSpPr>
        <p:spPr>
          <a:xfrm>
            <a:off x="4319884" y="536382"/>
            <a:ext cx="9569666" cy="2009967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4246050" y="1067389"/>
            <a:ext cx="97959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LECCIÓN 2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2466617" y="8271659"/>
            <a:ext cx="132762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25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5216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501a6888f_0_259"/>
          <p:cNvSpPr/>
          <p:nvPr/>
        </p:nvSpPr>
        <p:spPr>
          <a:xfrm>
            <a:off x="6539140" y="1255275"/>
            <a:ext cx="5232900" cy="1602900"/>
          </a:xfrm>
          <a:prstGeom prst="rect">
            <a:avLst/>
          </a:prstGeom>
          <a:solidFill>
            <a:srgbClr val="06753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LA BIBLIA</a:t>
            </a:r>
            <a:endParaRPr sz="4400" b="1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g11501a6888f_0_259"/>
          <p:cNvSpPr/>
          <p:nvPr/>
        </p:nvSpPr>
        <p:spPr>
          <a:xfrm>
            <a:off x="1551325" y="3997228"/>
            <a:ext cx="4781400" cy="1283100"/>
          </a:xfrm>
          <a:prstGeom prst="rect">
            <a:avLst/>
          </a:pr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5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La ley</a:t>
            </a:r>
            <a:endParaRPr sz="4500" b="1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g11501a6888f_0_259"/>
          <p:cNvSpPr/>
          <p:nvPr/>
        </p:nvSpPr>
        <p:spPr>
          <a:xfrm>
            <a:off x="11503786" y="3997228"/>
            <a:ext cx="5232900" cy="1283100"/>
          </a:xfrm>
          <a:prstGeom prst="rect">
            <a:avLst/>
          </a:pr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El evangelio</a:t>
            </a:r>
            <a:endParaRPr sz="4400" b="1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g11501a6888f_0_259"/>
          <p:cNvSpPr/>
          <p:nvPr/>
        </p:nvSpPr>
        <p:spPr>
          <a:xfrm>
            <a:off x="12038819" y="7578836"/>
            <a:ext cx="4162800" cy="1452900"/>
          </a:xfrm>
          <a:prstGeom prst="rect">
            <a:avLst/>
          </a:prstGeom>
          <a:solidFill>
            <a:srgbClr val="6CB3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Muestra nuestro Salvador</a:t>
            </a:r>
            <a:endParaRPr sz="2700" b="1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86" name="Google Shape;286;g11501a6888f_0_259"/>
          <p:cNvSpPr/>
          <p:nvPr/>
        </p:nvSpPr>
        <p:spPr>
          <a:xfrm>
            <a:off x="1860719" y="7578836"/>
            <a:ext cx="4162800" cy="1452900"/>
          </a:xfrm>
          <a:prstGeom prst="rect">
            <a:avLst/>
          </a:prstGeom>
          <a:solidFill>
            <a:srgbClr val="6CB3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Muestra nuestro pecado</a:t>
            </a:r>
            <a:endParaRPr sz="3500" b="1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cxnSp>
        <p:nvCxnSpPr>
          <p:cNvPr id="287" name="Google Shape;287;g11501a6888f_0_259"/>
          <p:cNvCxnSpPr>
            <a:stCxn id="282" idx="2"/>
            <a:endCxn id="284" idx="0"/>
          </p:cNvCxnSpPr>
          <p:nvPr/>
        </p:nvCxnSpPr>
        <p:spPr>
          <a:xfrm rot="-5400000" flipH="1">
            <a:off x="11068390" y="945375"/>
            <a:ext cx="1139100" cy="4964700"/>
          </a:xfrm>
          <a:prstGeom prst="bentConnector3">
            <a:avLst>
              <a:gd name="adj1" fmla="val 4999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" name="Google Shape;288;g11501a6888f_0_259"/>
          <p:cNvCxnSpPr>
            <a:stCxn id="283" idx="0"/>
            <a:endCxn id="282" idx="2"/>
          </p:cNvCxnSpPr>
          <p:nvPr/>
        </p:nvCxnSpPr>
        <p:spPr>
          <a:xfrm rot="-5400000">
            <a:off x="5979325" y="820828"/>
            <a:ext cx="1139100" cy="5213700"/>
          </a:xfrm>
          <a:prstGeom prst="bentConnector3">
            <a:avLst>
              <a:gd name="adj1" fmla="val 5000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289;g11501a6888f_0_259"/>
          <p:cNvCxnSpPr>
            <a:stCxn id="286" idx="0"/>
            <a:endCxn id="283" idx="2"/>
          </p:cNvCxnSpPr>
          <p:nvPr/>
        </p:nvCxnSpPr>
        <p:spPr>
          <a:xfrm rot="-5400000">
            <a:off x="2793119" y="6429236"/>
            <a:ext cx="2298600" cy="600"/>
          </a:xfrm>
          <a:prstGeom prst="bentConnector3">
            <a:avLst>
              <a:gd name="adj1" fmla="val 50003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Google Shape;290;g11501a6888f_0_259"/>
          <p:cNvCxnSpPr/>
          <p:nvPr/>
        </p:nvCxnSpPr>
        <p:spPr>
          <a:xfrm rot="-5400000" flipH="1">
            <a:off x="12970919" y="6429136"/>
            <a:ext cx="22986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g1139681ae77_0_291"/>
          <p:cNvGraphicFramePr/>
          <p:nvPr/>
        </p:nvGraphicFramePr>
        <p:xfrm>
          <a:off x="1474000" y="1859265"/>
          <a:ext cx="15340000" cy="6568455"/>
        </p:xfrm>
        <a:graphic>
          <a:graphicData uri="http://schemas.openxmlformats.org/drawingml/2006/table">
            <a:tbl>
              <a:tblPr>
                <a:noFill/>
                <a:tableStyleId>{3C20F5FC-0009-4E82-B6AD-9BEF250C4B61}</a:tableStyleId>
              </a:tblPr>
              <a:tblGrid>
                <a:gridCol w="38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57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99" b="1" dirty="0">
                          <a:solidFill>
                            <a:schemeClr val="lt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EL ANTIGUO TESTAMENTO</a:t>
                      </a:r>
                      <a:endParaRPr sz="4599" b="1" u="none" strike="noStrike" cap="none" dirty="0">
                        <a:solidFill>
                          <a:schemeClr val="lt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54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99" b="1">
                          <a:solidFill>
                            <a:schemeClr val="lt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EL NUEVO TESTAMENTO</a:t>
                      </a:r>
                      <a:endParaRPr sz="4599" b="1" u="none" strike="noStrike" cap="none">
                        <a:solidFill>
                          <a:schemeClr val="lt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54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99"/>
                        <a:buFont typeface="Arial"/>
                        <a:buNone/>
                      </a:pPr>
                      <a:endParaRPr sz="4599" u="none" strike="noStrike" cap="none" dirty="0">
                        <a:solidFill>
                          <a:schemeClr val="dk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4599" dirty="0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La ley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99"/>
                        <a:buFont typeface="Arial"/>
                        <a:buNone/>
                      </a:pPr>
                      <a:endParaRPr sz="4599" u="none" strike="noStrike" cap="none" dirty="0">
                        <a:solidFill>
                          <a:schemeClr val="dk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4599" dirty="0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El </a:t>
                      </a:r>
                      <a:r>
                        <a:rPr lang="en-US" sz="4599" dirty="0" err="1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evangelio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99"/>
                        <a:buFont typeface="Arial"/>
                        <a:buNone/>
                      </a:pPr>
                      <a:endParaRPr sz="4599" u="none" strike="noStrike" cap="none">
                        <a:solidFill>
                          <a:schemeClr val="dk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4599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Le ley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99"/>
                        <a:buFont typeface="Arial"/>
                        <a:buNone/>
                      </a:pPr>
                      <a:endParaRPr sz="4599" u="none" strike="noStrike" cap="none">
                        <a:solidFill>
                          <a:schemeClr val="dk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4599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El evangelio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9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700" b="1" dirty="0" err="1">
                          <a:solidFill>
                            <a:schemeClr val="lt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Ejemplos</a:t>
                      </a:r>
                      <a:r>
                        <a:rPr lang="en-US" sz="4700" b="1" dirty="0">
                          <a:solidFill>
                            <a:schemeClr val="lt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:</a:t>
                      </a:r>
                      <a:endParaRPr sz="4700" b="1" dirty="0">
                        <a:solidFill>
                          <a:schemeClr val="lt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54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3199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10 mandamientos (Éxodo 20)</a:t>
                      </a:r>
                      <a:endParaRPr sz="3199" u="none" strike="noStrike" cap="none">
                        <a:solidFill>
                          <a:schemeClr val="dk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3150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Promesa de un Salvador (Génesis 3:15)</a:t>
                      </a:r>
                      <a:endParaRPr sz="315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3150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Sermón del Monte </a:t>
                      </a:r>
                      <a:endParaRPr sz="3150">
                        <a:solidFill>
                          <a:schemeClr val="dk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3150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(Mateo 5 y 6)</a:t>
                      </a:r>
                      <a:endParaRPr sz="3150" u="none" strike="noStrike" cap="none">
                        <a:solidFill>
                          <a:schemeClr val="dk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endParaRPr sz="3150" dirty="0">
                        <a:solidFill>
                          <a:schemeClr val="dk1"/>
                        </a:solidFill>
                        <a:latin typeface="Fahkwang"/>
                        <a:ea typeface="Fahkwang"/>
                        <a:cs typeface="Fahkwang"/>
                        <a:sym typeface="Fahkwang"/>
                      </a:endParaRPr>
                    </a:p>
                    <a:p>
                      <a:pPr marL="0" marR="0" lvl="0" indent="0" algn="ctr" rtl="0">
                        <a:lnSpc>
                          <a:spcPct val="98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99"/>
                        <a:buFont typeface="Arial"/>
                        <a:buNone/>
                      </a:pPr>
                      <a:r>
                        <a:rPr lang="en-US" sz="3150" dirty="0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 El </a:t>
                      </a:r>
                      <a:r>
                        <a:rPr lang="en-US" sz="3150" dirty="0" err="1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sacrificio</a:t>
                      </a:r>
                      <a:r>
                        <a:rPr lang="en-US" sz="3150" dirty="0">
                          <a:solidFill>
                            <a:schemeClr val="dk1"/>
                          </a:solidFill>
                          <a:latin typeface="Fahkwang"/>
                          <a:ea typeface="Fahkwang"/>
                          <a:cs typeface="Fahkwang"/>
                          <a:sym typeface="Fahkwang"/>
                        </a:rPr>
                        <a:t> de Jesús</a:t>
                      </a:r>
                      <a:endParaRPr sz="315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501a6888f_0_175"/>
          <p:cNvSpPr txBox="1"/>
          <p:nvPr/>
        </p:nvSpPr>
        <p:spPr>
          <a:xfrm>
            <a:off x="2265875" y="3428997"/>
            <a:ext cx="15409500" cy="5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9683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99"/>
              <a:buFont typeface="Fahkwang"/>
              <a:buChar char="➢"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Quién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está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hablando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? 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9683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99"/>
              <a:buFont typeface="Fahkwang"/>
              <a:buChar char="➢"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¿A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quién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(es)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habla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? 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9683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99"/>
              <a:buFont typeface="Fahkwang"/>
              <a:buChar char="➢"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Cuándo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está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hablando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1501a6888f_0_175"/>
          <p:cNvSpPr/>
          <p:nvPr/>
        </p:nvSpPr>
        <p:spPr>
          <a:xfrm>
            <a:off x="0" y="757338"/>
            <a:ext cx="5720316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11501a6888f_0_175"/>
          <p:cNvSpPr txBox="1"/>
          <p:nvPr/>
        </p:nvSpPr>
        <p:spPr>
          <a:xfrm>
            <a:off x="1069655" y="882070"/>
            <a:ext cx="69726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El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contexto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1501a6888f_0_175"/>
          <p:cNvSpPr txBox="1"/>
          <p:nvPr/>
        </p:nvSpPr>
        <p:spPr>
          <a:xfrm>
            <a:off x="3138150" y="8374350"/>
            <a:ext cx="12011700" cy="861744"/>
          </a:xfrm>
          <a:prstGeom prst="rect">
            <a:avLst/>
          </a:prstGeom>
          <a:noFill/>
          <a:ln w="38100" cap="flat" cmpd="sng">
            <a:solidFill>
              <a:srgbClr val="0085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Por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ejemplo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: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llevar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dinero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un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viaje</a:t>
            </a:r>
            <a:endParaRPr sz="4400" dirty="0"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501a6888f_0_8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309" name="Google Shape;309;g11501a6888f_0_8"/>
          <p:cNvSpPr txBox="1"/>
          <p:nvPr/>
        </p:nvSpPr>
        <p:spPr>
          <a:xfrm>
            <a:off x="540900" y="393775"/>
            <a:ext cx="17206200" cy="159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Mateo 14-  Juan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Bautista y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rey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Herodes</a:t>
            </a:r>
            <a:endParaRPr sz="4400" b="1" i="0" u="none" strike="noStrike" cap="none" dirty="0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310" name="Google Shape;310;g11501a6888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700" y="1866775"/>
            <a:ext cx="10522075" cy="82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g117ff39a855_0_79"/>
          <p:cNvGrpSpPr/>
          <p:nvPr/>
        </p:nvGrpSpPr>
        <p:grpSpPr>
          <a:xfrm>
            <a:off x="5617722" y="5639731"/>
            <a:ext cx="7052556" cy="1101311"/>
            <a:chOff x="2639029" y="5724791"/>
            <a:chExt cx="13366141" cy="2011682"/>
          </a:xfrm>
        </p:grpSpPr>
        <p:sp>
          <p:nvSpPr>
            <p:cNvPr id="165" name="Google Shape;165;g117ff39a855_0_79"/>
            <p:cNvSpPr/>
            <p:nvPr/>
          </p:nvSpPr>
          <p:spPr>
            <a:xfrm>
              <a:off x="2639029" y="5724791"/>
              <a:ext cx="13366141" cy="2011682"/>
            </a:xfrm>
            <a:custGeom>
              <a:avLst/>
              <a:gdLst/>
              <a:ahLst/>
              <a:cxnLst/>
              <a:rect l="l" t="t" r="r" b="b"/>
              <a:pathLst>
                <a:path w="14257217" h="2145794" extrusionOk="0">
                  <a:moveTo>
                    <a:pt x="14132758" y="2145794"/>
                  </a:moveTo>
                  <a:lnTo>
                    <a:pt x="124460" y="2145794"/>
                  </a:lnTo>
                  <a:cubicBezTo>
                    <a:pt x="55880" y="2145794"/>
                    <a:pt x="0" y="2089914"/>
                    <a:pt x="0" y="2021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32758" y="0"/>
                  </a:lnTo>
                  <a:cubicBezTo>
                    <a:pt x="14201336" y="0"/>
                    <a:pt x="14257217" y="55880"/>
                    <a:pt x="14257217" y="124460"/>
                  </a:cubicBezTo>
                  <a:lnTo>
                    <a:pt x="14257217" y="2021334"/>
                  </a:lnTo>
                  <a:cubicBezTo>
                    <a:pt x="14257217" y="2089914"/>
                    <a:pt x="14201336" y="2145794"/>
                    <a:pt x="14132758" y="2145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117ff39a855_0_79"/>
            <p:cNvSpPr txBox="1"/>
            <p:nvPr/>
          </p:nvSpPr>
          <p:spPr>
            <a:xfrm>
              <a:off x="2977699" y="5724791"/>
              <a:ext cx="12688800" cy="947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99"/>
                <a:buFont typeface="Arial"/>
                <a:buNone/>
              </a:pPr>
              <a:r>
                <a:rPr lang="en-US" sz="4400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Lección</a:t>
              </a:r>
              <a:r>
                <a:rPr lang="en-US" sz="4400" b="1" i="0" u="none" strike="noStrike" cap="none" dirty="0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400" b="1" dirty="0">
                  <a:latin typeface="Fahkwang"/>
                  <a:ea typeface="Fahkwang"/>
                  <a:cs typeface="Fahkwang"/>
                  <a:sym typeface="Fahkwang"/>
                </a:rPr>
                <a:t>2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g117ff39a855_0_79"/>
          <p:cNvSpPr txBox="1"/>
          <p:nvPr/>
        </p:nvSpPr>
        <p:spPr>
          <a:xfrm>
            <a:off x="1127849" y="3970161"/>
            <a:ext cx="160323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Ley de Dios</a:t>
            </a:r>
            <a:endParaRPr sz="4400" b="0" i="0" u="none" strike="noStrike" cap="none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/>
          <p:nvPr/>
        </p:nvSpPr>
        <p:spPr>
          <a:xfrm>
            <a:off x="-516666" y="-830753"/>
            <a:ext cx="3090731" cy="310458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761716" y="553137"/>
            <a:ext cx="681984" cy="68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1809700" y="4064472"/>
            <a:ext cx="14668590" cy="3103573"/>
          </a:xfrm>
          <a:custGeom>
            <a:avLst/>
            <a:gdLst/>
            <a:ahLst/>
            <a:cxnLst/>
            <a:rect l="l" t="t" r="r" b="b"/>
            <a:pathLst>
              <a:path w="4963990" h="1405922" extrusionOk="0">
                <a:moveTo>
                  <a:pt x="0" y="0"/>
                </a:moveTo>
                <a:lnTo>
                  <a:pt x="4963990" y="0"/>
                </a:lnTo>
                <a:lnTo>
                  <a:pt x="4963990" y="1405922"/>
                </a:lnTo>
                <a:lnTo>
                  <a:pt x="0" y="1405922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318" name="Google Shape;318;p29"/>
          <p:cNvSpPr txBox="1"/>
          <p:nvPr/>
        </p:nvSpPr>
        <p:spPr>
          <a:xfrm>
            <a:off x="2273395" y="4932353"/>
            <a:ext cx="13741200" cy="136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1"/>
              <a:buFont typeface="Arial"/>
              <a:buNone/>
            </a:pP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Identifique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cuáles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pasajes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son ley y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cuáles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pasajes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son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evangelio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7ff39a855_1_535"/>
          <p:cNvSpPr/>
          <p:nvPr/>
        </p:nvSpPr>
        <p:spPr>
          <a:xfrm>
            <a:off x="0" y="757350"/>
            <a:ext cx="6422065" cy="1432957"/>
          </a:xfrm>
          <a:custGeom>
            <a:avLst/>
            <a:gdLst/>
            <a:ahLst/>
            <a:cxnLst/>
            <a:rect l="l" t="t" r="r" b="b"/>
            <a:pathLst>
              <a:path w="4348126" h="1546841" extrusionOk="0">
                <a:moveTo>
                  <a:pt x="4223666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23666" y="0"/>
                </a:lnTo>
                <a:cubicBezTo>
                  <a:pt x="4292246" y="0"/>
                  <a:pt x="4348126" y="55880"/>
                  <a:pt x="4348126" y="124460"/>
                </a:cubicBezTo>
                <a:lnTo>
                  <a:pt x="4348126" y="1422381"/>
                </a:lnTo>
                <a:cubicBezTo>
                  <a:pt x="4348126" y="1490961"/>
                  <a:pt x="4292246" y="1546841"/>
                  <a:pt x="4223666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117ff39a855_1_535"/>
          <p:cNvSpPr txBox="1"/>
          <p:nvPr/>
        </p:nvSpPr>
        <p:spPr>
          <a:xfrm>
            <a:off x="-681711" y="923848"/>
            <a:ext cx="77784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Éxodo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20:14</a:t>
            </a:r>
            <a:endParaRPr sz="1100" dirty="0"/>
          </a:p>
        </p:txBody>
      </p:sp>
      <p:sp>
        <p:nvSpPr>
          <p:cNvPr id="325" name="Google Shape;325;g117ff39a855_1_535"/>
          <p:cNvSpPr txBox="1"/>
          <p:nvPr/>
        </p:nvSpPr>
        <p:spPr>
          <a:xfrm>
            <a:off x="5580000" y="6082051"/>
            <a:ext cx="71280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00" b="1" dirty="0">
                <a:latin typeface="Fahkwang"/>
                <a:ea typeface="Fahkwang"/>
                <a:cs typeface="Fahkwang"/>
                <a:sym typeface="Fahkwang"/>
              </a:rPr>
              <a:t>LEY</a:t>
            </a:r>
            <a:r>
              <a:rPr lang="en-US" sz="3200" b="1" dirty="0">
                <a:latin typeface="Fahkwang"/>
                <a:ea typeface="Fahkwang"/>
                <a:cs typeface="Fahkwang"/>
                <a:sym typeface="Fahkwang"/>
              </a:rPr>
              <a:t>(moral)</a:t>
            </a:r>
            <a:endParaRPr sz="5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26" name="Google Shape;326;g117ff39a855_1_535"/>
          <p:cNvSpPr txBox="1"/>
          <p:nvPr/>
        </p:nvSpPr>
        <p:spPr>
          <a:xfrm>
            <a:off x="4873050" y="4298481"/>
            <a:ext cx="85419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“No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cometerás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adulterio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.” </a:t>
            </a:r>
            <a:endParaRPr sz="4000" dirty="0"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7ff39a855_1_409"/>
          <p:cNvSpPr txBox="1"/>
          <p:nvPr/>
        </p:nvSpPr>
        <p:spPr>
          <a:xfrm>
            <a:off x="-405272" y="1074575"/>
            <a:ext cx="7778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US" sz="5300" b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Éxodo 20:14</a:t>
            </a:r>
            <a:endParaRPr/>
          </a:p>
        </p:txBody>
      </p:sp>
      <p:grpSp>
        <p:nvGrpSpPr>
          <p:cNvPr id="332" name="Google Shape;332;g117ff39a855_1_409"/>
          <p:cNvGrpSpPr/>
          <p:nvPr/>
        </p:nvGrpSpPr>
        <p:grpSpPr>
          <a:xfrm>
            <a:off x="-718887" y="757338"/>
            <a:ext cx="8363100" cy="1450163"/>
            <a:chOff x="-718887" y="389938"/>
            <a:chExt cx="8363100" cy="1450163"/>
          </a:xfrm>
        </p:grpSpPr>
        <p:sp>
          <p:nvSpPr>
            <p:cNvPr id="333" name="Google Shape;333;g117ff39a855_1_409"/>
            <p:cNvSpPr/>
            <p:nvPr/>
          </p:nvSpPr>
          <p:spPr>
            <a:xfrm>
              <a:off x="0" y="389938"/>
              <a:ext cx="6967872" cy="1450163"/>
            </a:xfrm>
            <a:custGeom>
              <a:avLst/>
              <a:gdLst/>
              <a:ahLst/>
              <a:cxnLst/>
              <a:rect l="l" t="t" r="r" b="b"/>
              <a:pathLst>
                <a:path w="4348126" h="1546841" extrusionOk="0">
                  <a:moveTo>
                    <a:pt x="4223666" y="1546840"/>
                  </a:moveTo>
                  <a:lnTo>
                    <a:pt x="124460" y="1546840"/>
                  </a:lnTo>
                  <a:cubicBezTo>
                    <a:pt x="55880" y="1546840"/>
                    <a:pt x="0" y="1490960"/>
                    <a:pt x="0" y="1422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23666" y="0"/>
                  </a:lnTo>
                  <a:cubicBezTo>
                    <a:pt x="4292246" y="0"/>
                    <a:pt x="4348126" y="55880"/>
                    <a:pt x="4348126" y="124460"/>
                  </a:cubicBezTo>
                  <a:lnTo>
                    <a:pt x="4348126" y="1422381"/>
                  </a:lnTo>
                  <a:cubicBezTo>
                    <a:pt x="4348126" y="1490961"/>
                    <a:pt x="4292246" y="1546841"/>
                    <a:pt x="4223666" y="1546841"/>
                  </a:cubicBezTo>
                  <a:close/>
                </a:path>
              </a:pathLst>
            </a:custGeom>
            <a:solidFill>
              <a:srgbClr val="008540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g117ff39a855_1_409"/>
            <p:cNvSpPr txBox="1"/>
            <p:nvPr/>
          </p:nvSpPr>
          <p:spPr>
            <a:xfrm>
              <a:off x="-718887" y="574923"/>
              <a:ext cx="8363100" cy="947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Levítico</a:t>
              </a:r>
              <a:r>
                <a:rPr lang="en-US" sz="4400" b="1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 5:15</a:t>
              </a:r>
              <a:endParaRPr sz="1100" dirty="0"/>
            </a:p>
          </p:txBody>
        </p:sp>
      </p:grpSp>
      <p:sp>
        <p:nvSpPr>
          <p:cNvPr id="335" name="Google Shape;335;g117ff39a855_1_409"/>
          <p:cNvSpPr txBox="1"/>
          <p:nvPr/>
        </p:nvSpPr>
        <p:spPr>
          <a:xfrm>
            <a:off x="4962450" y="7400400"/>
            <a:ext cx="83631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00" b="1" dirty="0">
                <a:latin typeface="Fahkwang"/>
                <a:ea typeface="Fahkwang"/>
                <a:cs typeface="Fahkwang"/>
                <a:sym typeface="Fahkwang"/>
              </a:rPr>
              <a:t>LEY</a:t>
            </a:r>
            <a:r>
              <a:rPr lang="en-US" sz="3200" b="1" dirty="0">
                <a:latin typeface="Fahkwang"/>
                <a:ea typeface="Fahkwang"/>
                <a:cs typeface="Fahkwang"/>
                <a:sym typeface="Fahkwang"/>
              </a:rPr>
              <a:t>(ceremonial)</a:t>
            </a:r>
            <a:endParaRPr sz="32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36" name="Google Shape;336;g117ff39a855_1_409"/>
          <p:cNvSpPr txBox="1"/>
          <p:nvPr/>
        </p:nvSpPr>
        <p:spPr>
          <a:xfrm>
            <a:off x="1871400" y="3643300"/>
            <a:ext cx="145452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Cuando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alguien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cometa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falta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y, sin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proponérselo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peque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las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cosas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santas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del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Señor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, de sus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rebaños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presentará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al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Señor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un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carnero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sin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defecto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ofrenda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pecado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 El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precio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se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estimará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monedas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plata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según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peso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oficial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del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santuario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000" dirty="0"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7ff39a855_1_501"/>
          <p:cNvSpPr/>
          <p:nvPr/>
        </p:nvSpPr>
        <p:spPr>
          <a:xfrm>
            <a:off x="1" y="757350"/>
            <a:ext cx="5103628" cy="1450163"/>
          </a:xfrm>
          <a:custGeom>
            <a:avLst/>
            <a:gdLst/>
            <a:ahLst/>
            <a:cxnLst/>
            <a:rect l="l" t="t" r="r" b="b"/>
            <a:pathLst>
              <a:path w="4348126" h="1546841" extrusionOk="0">
                <a:moveTo>
                  <a:pt x="4223666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23666" y="0"/>
                </a:lnTo>
                <a:cubicBezTo>
                  <a:pt x="4292246" y="0"/>
                  <a:pt x="4348126" y="55880"/>
                  <a:pt x="4348126" y="124460"/>
                </a:cubicBezTo>
                <a:lnTo>
                  <a:pt x="4348126" y="1422381"/>
                </a:lnTo>
                <a:cubicBezTo>
                  <a:pt x="4348126" y="1490961"/>
                  <a:pt x="4292246" y="1546841"/>
                  <a:pt x="4223666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117ff39a855_1_501"/>
          <p:cNvSpPr txBox="1"/>
          <p:nvPr/>
        </p:nvSpPr>
        <p:spPr>
          <a:xfrm>
            <a:off x="-1242804" y="942323"/>
            <a:ext cx="77784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Salmo 46:1</a:t>
            </a:r>
            <a:endParaRPr sz="1100" dirty="0"/>
          </a:p>
        </p:txBody>
      </p:sp>
      <p:sp>
        <p:nvSpPr>
          <p:cNvPr id="343" name="Google Shape;343;g117ff39a855_1_501"/>
          <p:cNvSpPr txBox="1"/>
          <p:nvPr/>
        </p:nvSpPr>
        <p:spPr>
          <a:xfrm>
            <a:off x="4873050" y="6809250"/>
            <a:ext cx="85419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EVANGELIO</a:t>
            </a:r>
            <a:endParaRPr sz="18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44" name="Google Shape;344;g117ff39a855_1_501"/>
          <p:cNvSpPr txBox="1"/>
          <p:nvPr/>
        </p:nvSpPr>
        <p:spPr>
          <a:xfrm>
            <a:off x="3834725" y="3622500"/>
            <a:ext cx="110472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“Dios es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amparo y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fortaleza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pronto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auxilio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todos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problemas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.” </a:t>
            </a:r>
            <a:endParaRPr sz="4400" dirty="0"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g117ff39a855_1_547"/>
          <p:cNvGrpSpPr/>
          <p:nvPr/>
        </p:nvGrpSpPr>
        <p:grpSpPr>
          <a:xfrm>
            <a:off x="-901568" y="748060"/>
            <a:ext cx="6983392" cy="1450163"/>
            <a:chOff x="-1029159" y="4810650"/>
            <a:chExt cx="8363100" cy="1450163"/>
          </a:xfrm>
        </p:grpSpPr>
        <p:sp>
          <p:nvSpPr>
            <p:cNvPr id="350" name="Google Shape;350;g117ff39a855_1_547"/>
            <p:cNvSpPr/>
            <p:nvPr/>
          </p:nvSpPr>
          <p:spPr>
            <a:xfrm>
              <a:off x="0" y="4810650"/>
              <a:ext cx="6304783" cy="1450163"/>
            </a:xfrm>
            <a:custGeom>
              <a:avLst/>
              <a:gdLst/>
              <a:ahLst/>
              <a:cxnLst/>
              <a:rect l="l" t="t" r="r" b="b"/>
              <a:pathLst>
                <a:path w="4348126" h="1546841" extrusionOk="0">
                  <a:moveTo>
                    <a:pt x="4223666" y="1546840"/>
                  </a:moveTo>
                  <a:lnTo>
                    <a:pt x="124460" y="1546840"/>
                  </a:lnTo>
                  <a:cubicBezTo>
                    <a:pt x="55880" y="1546840"/>
                    <a:pt x="0" y="1490960"/>
                    <a:pt x="0" y="1422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23666" y="0"/>
                  </a:lnTo>
                  <a:cubicBezTo>
                    <a:pt x="4292246" y="0"/>
                    <a:pt x="4348126" y="55880"/>
                    <a:pt x="4348126" y="124460"/>
                  </a:cubicBezTo>
                  <a:lnTo>
                    <a:pt x="4348126" y="1422381"/>
                  </a:lnTo>
                  <a:cubicBezTo>
                    <a:pt x="4348126" y="1490961"/>
                    <a:pt x="4292246" y="1546841"/>
                    <a:pt x="4223666" y="1546841"/>
                  </a:cubicBezTo>
                  <a:close/>
                </a:path>
              </a:pathLst>
            </a:custGeom>
            <a:solidFill>
              <a:srgbClr val="008540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g117ff39a855_1_547"/>
            <p:cNvSpPr txBox="1"/>
            <p:nvPr/>
          </p:nvSpPr>
          <p:spPr>
            <a:xfrm>
              <a:off x="-1029159" y="4961247"/>
              <a:ext cx="8363100" cy="947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Salmo 1:1</a:t>
              </a:r>
              <a:endParaRPr sz="1100" dirty="0"/>
            </a:p>
          </p:txBody>
        </p:sp>
      </p:grpSp>
      <p:sp>
        <p:nvSpPr>
          <p:cNvPr id="352" name="Google Shape;352;g117ff39a855_1_547"/>
          <p:cNvSpPr txBox="1"/>
          <p:nvPr/>
        </p:nvSpPr>
        <p:spPr>
          <a:xfrm>
            <a:off x="4962450" y="7176596"/>
            <a:ext cx="83631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6000" b="1" dirty="0">
                <a:latin typeface="Fahkwang"/>
                <a:ea typeface="Fahkwang"/>
                <a:cs typeface="Fahkwang"/>
                <a:sym typeface="Fahkwang"/>
              </a:rPr>
              <a:t>LEY</a:t>
            </a:r>
            <a:r>
              <a:rPr lang="en-US" sz="3200" b="1" dirty="0">
                <a:latin typeface="Fahkwang"/>
                <a:ea typeface="Fahkwang"/>
                <a:cs typeface="Fahkwang"/>
                <a:sym typeface="Fahkwang"/>
              </a:rPr>
              <a:t>(moral)</a:t>
            </a:r>
            <a:endParaRPr sz="32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53" name="Google Shape;353;g117ff39a855_1_547"/>
          <p:cNvSpPr txBox="1"/>
          <p:nvPr/>
        </p:nvSpPr>
        <p:spPr>
          <a:xfrm>
            <a:off x="3548875" y="3857550"/>
            <a:ext cx="117897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Bienaventurado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hombre que no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anda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compañía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malvados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ni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se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detiene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hablar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con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pecadores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ni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se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sienta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conversar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con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blasfemos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400" dirty="0"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7ff39a855_1_559"/>
          <p:cNvSpPr/>
          <p:nvPr/>
        </p:nvSpPr>
        <p:spPr>
          <a:xfrm>
            <a:off x="0" y="757350"/>
            <a:ext cx="6370005" cy="1450163"/>
          </a:xfrm>
          <a:custGeom>
            <a:avLst/>
            <a:gdLst/>
            <a:ahLst/>
            <a:cxnLst/>
            <a:rect l="l" t="t" r="r" b="b"/>
            <a:pathLst>
              <a:path w="4348126" h="1546841" extrusionOk="0">
                <a:moveTo>
                  <a:pt x="4223666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23666" y="0"/>
                </a:lnTo>
                <a:cubicBezTo>
                  <a:pt x="4292246" y="0"/>
                  <a:pt x="4348126" y="55880"/>
                  <a:pt x="4348126" y="124460"/>
                </a:cubicBezTo>
                <a:lnTo>
                  <a:pt x="4348126" y="1422381"/>
                </a:lnTo>
                <a:cubicBezTo>
                  <a:pt x="4348126" y="1490961"/>
                  <a:pt x="4292246" y="1546841"/>
                  <a:pt x="4223666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117ff39a855_1_559"/>
          <p:cNvSpPr txBox="1"/>
          <p:nvPr/>
        </p:nvSpPr>
        <p:spPr>
          <a:xfrm>
            <a:off x="-704198" y="914154"/>
            <a:ext cx="77784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Romanos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5:8</a:t>
            </a:r>
            <a:endParaRPr sz="1100" dirty="0"/>
          </a:p>
        </p:txBody>
      </p:sp>
      <p:sp>
        <p:nvSpPr>
          <p:cNvPr id="360" name="Google Shape;360;g117ff39a855_1_559"/>
          <p:cNvSpPr txBox="1"/>
          <p:nvPr/>
        </p:nvSpPr>
        <p:spPr>
          <a:xfrm>
            <a:off x="4873050" y="7068272"/>
            <a:ext cx="85419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EVANGELIO</a:t>
            </a:r>
            <a:endParaRPr sz="18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61" name="Google Shape;361;g117ff39a855_1_559"/>
          <p:cNvSpPr txBox="1"/>
          <p:nvPr/>
        </p:nvSpPr>
        <p:spPr>
          <a:xfrm>
            <a:off x="3249150" y="3961900"/>
            <a:ext cx="117897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“Pero Dios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muestra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amor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nosotros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que,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cuando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aún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éramos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pecadores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, Cristo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murió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nosotros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400" dirty="0"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g117ff39a855_1_517"/>
          <p:cNvGrpSpPr/>
          <p:nvPr/>
        </p:nvGrpSpPr>
        <p:grpSpPr>
          <a:xfrm>
            <a:off x="-1029159" y="708100"/>
            <a:ext cx="7578815" cy="1450163"/>
            <a:chOff x="-1029159" y="340700"/>
            <a:chExt cx="8363100" cy="1450163"/>
          </a:xfrm>
        </p:grpSpPr>
        <p:sp>
          <p:nvSpPr>
            <p:cNvPr id="367" name="Google Shape;367;g117ff39a855_1_517"/>
            <p:cNvSpPr/>
            <p:nvPr/>
          </p:nvSpPr>
          <p:spPr>
            <a:xfrm>
              <a:off x="0" y="340700"/>
              <a:ext cx="6304783" cy="1450163"/>
            </a:xfrm>
            <a:custGeom>
              <a:avLst/>
              <a:gdLst/>
              <a:ahLst/>
              <a:cxnLst/>
              <a:rect l="l" t="t" r="r" b="b"/>
              <a:pathLst>
                <a:path w="4348126" h="1546841" extrusionOk="0">
                  <a:moveTo>
                    <a:pt x="4223666" y="1546840"/>
                  </a:moveTo>
                  <a:lnTo>
                    <a:pt x="124460" y="1546840"/>
                  </a:lnTo>
                  <a:cubicBezTo>
                    <a:pt x="55880" y="1546840"/>
                    <a:pt x="0" y="1490960"/>
                    <a:pt x="0" y="1422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23666" y="0"/>
                  </a:lnTo>
                  <a:cubicBezTo>
                    <a:pt x="4292246" y="0"/>
                    <a:pt x="4348126" y="55880"/>
                    <a:pt x="4348126" y="124460"/>
                  </a:cubicBezTo>
                  <a:lnTo>
                    <a:pt x="4348126" y="1422381"/>
                  </a:lnTo>
                  <a:cubicBezTo>
                    <a:pt x="4348126" y="1490961"/>
                    <a:pt x="4292246" y="1546841"/>
                    <a:pt x="4223666" y="1546841"/>
                  </a:cubicBezTo>
                  <a:close/>
                </a:path>
              </a:pathLst>
            </a:custGeom>
            <a:solidFill>
              <a:srgbClr val="008540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g117ff39a855_1_517"/>
            <p:cNvSpPr txBox="1"/>
            <p:nvPr/>
          </p:nvSpPr>
          <p:spPr>
            <a:xfrm>
              <a:off x="-1029159" y="475255"/>
              <a:ext cx="8363100" cy="947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Lucas 10:27</a:t>
              </a:r>
              <a:endParaRPr sz="1100" dirty="0"/>
            </a:p>
          </p:txBody>
        </p:sp>
      </p:grpSp>
      <p:sp>
        <p:nvSpPr>
          <p:cNvPr id="369" name="Google Shape;369;g117ff39a855_1_517"/>
          <p:cNvSpPr txBox="1"/>
          <p:nvPr/>
        </p:nvSpPr>
        <p:spPr>
          <a:xfrm>
            <a:off x="4962450" y="7400400"/>
            <a:ext cx="83631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6000" b="1" dirty="0">
                <a:latin typeface="Fahkwang"/>
                <a:ea typeface="Fahkwang"/>
                <a:cs typeface="Fahkwang"/>
                <a:sym typeface="Fahkwang"/>
              </a:rPr>
              <a:t>LEY</a:t>
            </a:r>
            <a:r>
              <a:rPr lang="en-US" sz="3200" b="1" dirty="0">
                <a:latin typeface="Fahkwang"/>
                <a:ea typeface="Fahkwang"/>
                <a:cs typeface="Fahkwang"/>
                <a:sym typeface="Fahkwang"/>
              </a:rPr>
              <a:t>(moral)</a:t>
            </a:r>
            <a:endParaRPr sz="32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70" name="Google Shape;370;g117ff39a855_1_517"/>
          <p:cNvSpPr txBox="1"/>
          <p:nvPr/>
        </p:nvSpPr>
        <p:spPr>
          <a:xfrm>
            <a:off x="3432750" y="3857550"/>
            <a:ext cx="114225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Amarás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al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Señor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Dios con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todo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corazón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, con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toda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alma, con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todas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tus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fuerzas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y con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toda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mente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, y a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prójimo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ti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latin typeface="Fahkwang"/>
                <a:ea typeface="Fahkwang"/>
                <a:cs typeface="Fahkwang"/>
                <a:sym typeface="Fahkwang"/>
              </a:rPr>
              <a:t>mismo</a:t>
            </a:r>
            <a:r>
              <a:rPr lang="en-US" sz="4400" dirty="0"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400" dirty="0"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/>
          <p:nvPr/>
        </p:nvSpPr>
        <p:spPr>
          <a:xfrm>
            <a:off x="-516666" y="-830753"/>
            <a:ext cx="3090731" cy="310458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1"/>
          <p:cNvSpPr/>
          <p:nvPr/>
        </p:nvSpPr>
        <p:spPr>
          <a:xfrm>
            <a:off x="1988500" y="4674050"/>
            <a:ext cx="14311032" cy="1957751"/>
          </a:xfrm>
          <a:custGeom>
            <a:avLst/>
            <a:gdLst/>
            <a:ahLst/>
            <a:cxnLst/>
            <a:rect l="l" t="t" r="r" b="b"/>
            <a:pathLst>
              <a:path w="4842989" h="1474765" extrusionOk="0">
                <a:moveTo>
                  <a:pt x="0" y="0"/>
                </a:moveTo>
                <a:lnTo>
                  <a:pt x="4842989" y="0"/>
                </a:lnTo>
                <a:lnTo>
                  <a:pt x="4842989" y="1474765"/>
                </a:lnTo>
                <a:lnTo>
                  <a:pt x="0" y="1474765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377" name="Google Shape;377;p31"/>
          <p:cNvSpPr txBox="1"/>
          <p:nvPr/>
        </p:nvSpPr>
        <p:spPr>
          <a:xfrm>
            <a:off x="761716" y="553137"/>
            <a:ext cx="681984" cy="68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1"/>
          <p:cNvSpPr txBox="1"/>
          <p:nvPr/>
        </p:nvSpPr>
        <p:spPr>
          <a:xfrm>
            <a:off x="2273405" y="5138663"/>
            <a:ext cx="13741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1"/>
              <a:buFont typeface="Arial"/>
              <a:buNone/>
            </a:pPr>
            <a:r>
              <a:rPr lang="en-US" sz="57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¿La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obediencia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trae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bendición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5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"/>
          <p:cNvSpPr txBox="1"/>
          <p:nvPr/>
        </p:nvSpPr>
        <p:spPr>
          <a:xfrm>
            <a:off x="1671875" y="4060681"/>
            <a:ext cx="15409500" cy="6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95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9"/>
              <a:buFont typeface="Fahkwang"/>
              <a:buChar char="●"/>
            </a:pP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un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sentido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sí</a:t>
            </a: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495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99"/>
              <a:buFont typeface="Fahkwang"/>
              <a:buChar char="●"/>
            </a:pP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2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Timoteo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3:12</a:t>
            </a: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495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99"/>
              <a:buFont typeface="Fahkwang"/>
              <a:buChar char="●"/>
            </a:pP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También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nos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traerá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dificultades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(Lucas 9)</a:t>
            </a: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84" name="Google Shape;384;p43"/>
          <p:cNvSpPr/>
          <p:nvPr/>
        </p:nvSpPr>
        <p:spPr>
          <a:xfrm>
            <a:off x="-1" y="757350"/>
            <a:ext cx="13992447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3"/>
          <p:cNvSpPr txBox="1"/>
          <p:nvPr/>
        </p:nvSpPr>
        <p:spPr>
          <a:xfrm>
            <a:off x="256925" y="1043950"/>
            <a:ext cx="13735522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Tenemos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general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menos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problemas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39681ae77_0_269"/>
          <p:cNvSpPr txBox="1"/>
          <p:nvPr/>
        </p:nvSpPr>
        <p:spPr>
          <a:xfrm>
            <a:off x="1468650" y="4277100"/>
            <a:ext cx="15350700" cy="439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5206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Fahkwang"/>
              <a:buChar char="●"/>
            </a:pP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No</a:t>
            </a: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206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599"/>
              <a:buFont typeface="Fahkwang"/>
              <a:buChar char="●"/>
            </a:pP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No </a:t>
            </a: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podemos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ser perfectos (Santiago 2:10)</a:t>
            </a: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206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599"/>
              <a:buFont typeface="Fahkwang"/>
              <a:buChar char="●"/>
            </a:pP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Gálatas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3:10- 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Porque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todos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dependen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las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obras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la ley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están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bajo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maldición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000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5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91" name="Google Shape;391;g1139681ae77_0_269"/>
          <p:cNvSpPr/>
          <p:nvPr/>
        </p:nvSpPr>
        <p:spPr>
          <a:xfrm>
            <a:off x="0" y="757350"/>
            <a:ext cx="12482623" cy="1867811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1139681ae77_0_269"/>
          <p:cNvSpPr txBox="1"/>
          <p:nvPr/>
        </p:nvSpPr>
        <p:spPr>
          <a:xfrm>
            <a:off x="357502" y="757350"/>
            <a:ext cx="13953921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¿Trae 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bendición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más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grande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una</a:t>
            </a:r>
            <a:endParaRPr sz="4400" b="1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relación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con Dios?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73" name="Google Shape;173;p5"/>
          <p:cNvSpPr txBox="1"/>
          <p:nvPr/>
        </p:nvSpPr>
        <p:spPr>
          <a:xfrm>
            <a:off x="610116" y="297324"/>
            <a:ext cx="4883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418739" y="2927976"/>
            <a:ext cx="12133500" cy="7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Padre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misericordioso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has dado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ley y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evangelio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salvación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Enséñanos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usar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estas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dos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enseñanzas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correctamente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aplicarlas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vidas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a las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vidas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alrededor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que la gloria sea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tuya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Enséñanos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ver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pecados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que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más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claramente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Jesús.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Muéstranos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pecado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muéstranos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Salvador.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Jesús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oramos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Amén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40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3625" y="4760470"/>
            <a:ext cx="4883101" cy="325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39681ae77_0_194"/>
          <p:cNvSpPr/>
          <p:nvPr/>
        </p:nvSpPr>
        <p:spPr>
          <a:xfrm>
            <a:off x="-516666" y="-830753"/>
            <a:ext cx="3097616" cy="311150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1139681ae77_0_194"/>
          <p:cNvSpPr txBox="1"/>
          <p:nvPr/>
        </p:nvSpPr>
        <p:spPr>
          <a:xfrm>
            <a:off x="761716" y="553137"/>
            <a:ext cx="681900" cy="68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3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139681ae77_0_194"/>
          <p:cNvSpPr/>
          <p:nvPr/>
        </p:nvSpPr>
        <p:spPr>
          <a:xfrm>
            <a:off x="2030127" y="4291666"/>
            <a:ext cx="14227746" cy="1703667"/>
          </a:xfrm>
          <a:custGeom>
            <a:avLst/>
            <a:gdLst/>
            <a:ahLst/>
            <a:cxnLst/>
            <a:rect l="l" t="t" r="r" b="b"/>
            <a:pathLst>
              <a:path w="4842989" h="1138885" extrusionOk="0">
                <a:moveTo>
                  <a:pt x="0" y="0"/>
                </a:moveTo>
                <a:lnTo>
                  <a:pt x="4842989" y="0"/>
                </a:lnTo>
                <a:lnTo>
                  <a:pt x="4842989" y="1138885"/>
                </a:lnTo>
                <a:lnTo>
                  <a:pt x="0" y="1138885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407" name="Google Shape;407;g1139681ae77_0_194"/>
          <p:cNvSpPr txBox="1"/>
          <p:nvPr/>
        </p:nvSpPr>
        <p:spPr>
          <a:xfrm>
            <a:off x="976050" y="4684350"/>
            <a:ext cx="15403500" cy="1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marR="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¿Que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relación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tiene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Jesús con la ley?</a:t>
            </a: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1"/>
              <a:buFont typeface="Arial"/>
              <a:buNone/>
            </a:pPr>
            <a:endParaRPr sz="4501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139681ae77_0_297"/>
          <p:cNvSpPr txBox="1"/>
          <p:nvPr/>
        </p:nvSpPr>
        <p:spPr>
          <a:xfrm>
            <a:off x="1102475" y="3558299"/>
            <a:ext cx="15409500" cy="6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00" b="1" dirty="0" err="1">
                <a:latin typeface="Fahkwang"/>
                <a:ea typeface="Fahkwang"/>
                <a:cs typeface="Fahkwang"/>
                <a:sym typeface="Fahkwang"/>
              </a:rPr>
              <a:t>Sí</a:t>
            </a:r>
            <a:r>
              <a:rPr lang="en-US" sz="5400" b="1" dirty="0"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5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Gálatas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4:4-5,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“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Cuando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se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cumplió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tiempo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señalado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, Dios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envió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Hijo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, que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nació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mujer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sujeto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a la ley, para que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redimiera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estaban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sujetos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a la ley, a fin de que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recibiéramos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la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adopción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hijos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000" dirty="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413" name="Google Shape;413;g1139681ae77_0_297"/>
          <p:cNvSpPr/>
          <p:nvPr/>
        </p:nvSpPr>
        <p:spPr>
          <a:xfrm>
            <a:off x="0" y="757350"/>
            <a:ext cx="14174697" cy="126454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139681ae77_0_297"/>
          <p:cNvSpPr txBox="1"/>
          <p:nvPr/>
        </p:nvSpPr>
        <p:spPr>
          <a:xfrm>
            <a:off x="479950" y="882854"/>
            <a:ext cx="145833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Tenía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Jesús que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obedecer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la ley de Dios?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17ff39a855_1_588"/>
          <p:cNvSpPr txBox="1"/>
          <p:nvPr/>
        </p:nvSpPr>
        <p:spPr>
          <a:xfrm>
            <a:off x="1102475" y="3558299"/>
            <a:ext cx="15409500" cy="6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00" b="1" dirty="0" err="1">
                <a:latin typeface="Fahkwang"/>
                <a:ea typeface="Fahkwang"/>
                <a:cs typeface="Fahkwang"/>
                <a:sym typeface="Fahkwang"/>
              </a:rPr>
              <a:t>Sí</a:t>
            </a:r>
            <a:r>
              <a:rPr lang="en-US" sz="5400" b="1" dirty="0"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5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Hebreos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4:15, 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Porque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no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tenemos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un sumo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sacerdote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(Jesús) que no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pueda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compadecerse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nuestras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debilidades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sino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uno que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fue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tentado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todo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la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misma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manera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nosotros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aunque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sin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pecado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.” </a:t>
            </a:r>
            <a:endParaRPr sz="4000" dirty="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420" name="Google Shape;420;g117ff39a855_1_588"/>
          <p:cNvSpPr/>
          <p:nvPr/>
        </p:nvSpPr>
        <p:spPr>
          <a:xfrm>
            <a:off x="0" y="757350"/>
            <a:ext cx="6145619" cy="126454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117ff39a855_1_588"/>
          <p:cNvSpPr txBox="1"/>
          <p:nvPr/>
        </p:nvSpPr>
        <p:spPr>
          <a:xfrm>
            <a:off x="494533" y="757350"/>
            <a:ext cx="145833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Perfectamente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7ff39a855_1_596"/>
          <p:cNvSpPr txBox="1"/>
          <p:nvPr/>
        </p:nvSpPr>
        <p:spPr>
          <a:xfrm>
            <a:off x="770575" y="3252150"/>
            <a:ext cx="16257000" cy="6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00" b="1" dirty="0">
                <a:latin typeface="Fahkwang"/>
                <a:ea typeface="Fahkwang"/>
                <a:cs typeface="Fahkwang"/>
                <a:sym typeface="Fahkwang"/>
              </a:rPr>
              <a:t>Es </a:t>
            </a:r>
            <a:r>
              <a:rPr lang="en-US" sz="5400" b="1" dirty="0" err="1">
                <a:latin typeface="Fahkwang"/>
                <a:ea typeface="Fahkwang"/>
                <a:cs typeface="Fahkwang"/>
                <a:sym typeface="Fahkwang"/>
              </a:rPr>
              <a:t>atribuida</a:t>
            </a:r>
            <a:r>
              <a:rPr lang="en-US" sz="5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5400" b="1" dirty="0" err="1"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5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5400" b="1" dirty="0" err="1">
                <a:latin typeface="Fahkwang"/>
                <a:ea typeface="Fahkwang"/>
                <a:cs typeface="Fahkwang"/>
                <a:sym typeface="Fahkwang"/>
              </a:rPr>
              <a:t>nuestra</a:t>
            </a:r>
            <a:endParaRPr sz="5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atin typeface="Fahkwang"/>
                <a:ea typeface="Fahkwang"/>
                <a:cs typeface="Fahkwang"/>
                <a:sym typeface="Fahkwang"/>
              </a:rPr>
              <a:t>Romanos</a:t>
            </a:r>
            <a:r>
              <a:rPr lang="en-US" sz="4000" b="1" dirty="0">
                <a:latin typeface="Fahkwang"/>
                <a:ea typeface="Fahkwang"/>
                <a:cs typeface="Fahkwang"/>
                <a:sym typeface="Fahkwang"/>
              </a:rPr>
              <a:t> 5:19, 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Porque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así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la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desobediencia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un solo hombre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muchos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fueron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constituidos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pecadores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así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Guía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del Maestro - La Ley y El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Evangelio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11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también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la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obediencia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de uno solo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muchos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serán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constituidos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justos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.”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Ahora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tenemos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expediente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perfecto de Jesús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nuestro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expediente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perfecto. Este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hecho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es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parte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clave de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nuestra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latin typeface="Fahkwang"/>
                <a:ea typeface="Fahkwang"/>
                <a:cs typeface="Fahkwang"/>
                <a:sym typeface="Fahkwang"/>
              </a:rPr>
              <a:t>salvación</a:t>
            </a:r>
            <a:r>
              <a:rPr lang="en-US" sz="4000" dirty="0"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4000" dirty="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427" name="Google Shape;427;g117ff39a855_1_596"/>
          <p:cNvSpPr/>
          <p:nvPr/>
        </p:nvSpPr>
        <p:spPr>
          <a:xfrm>
            <a:off x="0" y="757350"/>
            <a:ext cx="14583300" cy="126454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117ff39a855_1_596"/>
          <p:cNvSpPr txBox="1"/>
          <p:nvPr/>
        </p:nvSpPr>
        <p:spPr>
          <a:xfrm>
            <a:off x="418725" y="937446"/>
            <a:ext cx="145833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Cómo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nos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beneficia 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obediencia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de Jesús?</a:t>
            </a:r>
            <a:endParaRPr sz="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7ff39a855_1_596"/>
          <p:cNvSpPr txBox="1"/>
          <p:nvPr/>
        </p:nvSpPr>
        <p:spPr>
          <a:xfrm>
            <a:off x="1015500" y="4035072"/>
            <a:ext cx="16257000" cy="6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lnSpc>
                <a:spcPct val="98999"/>
              </a:lnSpc>
              <a:buSzPts val="4499"/>
            </a:pPr>
            <a:r>
              <a:rPr lang="es-MX" sz="4400" b="1" dirty="0">
                <a:latin typeface="Fahkwang" pitchFamily="2" charset="-34"/>
                <a:cs typeface="Fahkwang" pitchFamily="2" charset="-34"/>
              </a:rPr>
              <a:t>2 Corintios 5:21 </a:t>
            </a:r>
            <a:endParaRPr sz="4400" b="1" dirty="0"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  <a:p>
            <a:pPr marL="45720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  <a:p>
            <a:pPr marL="457200" lvl="0" algn="just">
              <a:lnSpc>
                <a:spcPct val="98999"/>
              </a:lnSpc>
            </a:pPr>
            <a:r>
              <a:rPr lang="es-MX" sz="4000" dirty="0">
                <a:latin typeface="Fahkwang" pitchFamily="2" charset="-34"/>
                <a:cs typeface="Fahkwang" pitchFamily="2" charset="-34"/>
              </a:rPr>
              <a:t>“</a:t>
            </a:r>
            <a:r>
              <a:rPr lang="es-EC" sz="4000" dirty="0">
                <a:latin typeface="Fahkwang" pitchFamily="2" charset="-34"/>
                <a:cs typeface="Fahkwang" pitchFamily="2" charset="-34"/>
              </a:rPr>
              <a:t>Al que no cometió pecado alguno, por nosotros Dios lo trató como pecador,</a:t>
            </a:r>
            <a:r>
              <a:rPr lang="es-EC" sz="4000" baseline="30000" dirty="0">
                <a:latin typeface="Fahkwang" pitchFamily="2" charset="-34"/>
                <a:cs typeface="Fahkwang" pitchFamily="2" charset="-34"/>
              </a:rPr>
              <a:t> </a:t>
            </a:r>
            <a:r>
              <a:rPr lang="es-EC" sz="4000" dirty="0">
                <a:latin typeface="Fahkwang" pitchFamily="2" charset="-34"/>
                <a:cs typeface="Fahkwang" pitchFamily="2" charset="-34"/>
              </a:rPr>
              <a:t>para que en él recibiéramos la justicia de Dios.” </a:t>
            </a:r>
            <a:endParaRPr sz="4000" dirty="0"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  <p:sp>
        <p:nvSpPr>
          <p:cNvPr id="427" name="Google Shape;427;g117ff39a855_1_596"/>
          <p:cNvSpPr/>
          <p:nvPr/>
        </p:nvSpPr>
        <p:spPr>
          <a:xfrm>
            <a:off x="0" y="757350"/>
            <a:ext cx="14583300" cy="2130229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117ff39a855_1_596"/>
          <p:cNvSpPr txBox="1"/>
          <p:nvPr/>
        </p:nvSpPr>
        <p:spPr>
          <a:xfrm>
            <a:off x="418725" y="937446"/>
            <a:ext cx="14583300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s-MX" sz="3600" b="1" dirty="0">
                <a:solidFill>
                  <a:schemeClr val="bg1"/>
                </a:solidFill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La obediencia activa  y pasiva de Jesucristo en nuestro lugar nos da la justicia de Dios</a:t>
            </a:r>
            <a:r>
              <a:rPr lang="es-MX" sz="3600" dirty="0">
                <a:solidFill>
                  <a:schemeClr val="bg1"/>
                </a:solidFill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. </a:t>
            </a:r>
            <a:endParaRPr sz="3600" b="0" i="0" u="none" strike="noStrike" cap="none" dirty="0">
              <a:solidFill>
                <a:schemeClr val="bg1"/>
              </a:solidFill>
              <a:latin typeface="Fahkwang" pitchFamily="2" charset="-34"/>
              <a:cs typeface="Fahkwang" pitchFamily="2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2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73" name="Google Shape;173;p5"/>
          <p:cNvSpPr txBox="1"/>
          <p:nvPr/>
        </p:nvSpPr>
        <p:spPr>
          <a:xfrm>
            <a:off x="610115" y="297324"/>
            <a:ext cx="8918895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Conclusion de 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leccion</a:t>
            </a:r>
            <a:r>
              <a:rPr lang="en-US" sz="4400" b="1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2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3077250" y="3601745"/>
            <a:ext cx="12133500" cy="50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¿Cuáles son las dos enseñanzas principales de la biblia?  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¿Qué significado espiritual tiene para usted  la obediencia perfecta de Jesucristo a toda la ley de Dios? </a:t>
            </a: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</p:spTree>
    <p:extLst>
      <p:ext uri="{BB962C8B-B14F-4D97-AF65-F5344CB8AC3E}">
        <p14:creationId xmlns:p14="http://schemas.microsoft.com/office/powerpoint/2010/main" val="1555376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1139681ae77_0_361"/>
          <p:cNvSpPr txBox="1"/>
          <p:nvPr/>
        </p:nvSpPr>
        <p:spPr>
          <a:xfrm>
            <a:off x="300450" y="4195548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1139681ae77_0_355"/>
          <p:cNvSpPr txBox="1"/>
          <p:nvPr/>
        </p:nvSpPr>
        <p:spPr>
          <a:xfrm>
            <a:off x="300448" y="2002784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7" y="3285878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1139681ae77_0_373"/>
          <p:cNvSpPr txBox="1"/>
          <p:nvPr/>
        </p:nvSpPr>
        <p:spPr>
          <a:xfrm>
            <a:off x="300450" y="4195548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73" name="Google Shape;173;p5"/>
          <p:cNvSpPr txBox="1"/>
          <p:nvPr/>
        </p:nvSpPr>
        <p:spPr>
          <a:xfrm>
            <a:off x="610115" y="297324"/>
            <a:ext cx="8918895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Objetivos</a:t>
            </a:r>
            <a:r>
              <a:rPr lang="en-US" sz="4400" b="1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de 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leccion</a:t>
            </a:r>
            <a:r>
              <a:rPr lang="en-US" sz="4400" b="1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dos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2536297" y="2735471"/>
            <a:ext cx="12133500" cy="725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600200" marR="0" lvl="3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Entender el significado practico de los tres tipos de leyes de la Biblia </a:t>
            </a:r>
          </a:p>
          <a:p>
            <a:pPr marL="1600200" marR="0" lvl="3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1600200" marR="0" lvl="3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Explicar las dos enseñanzas principales de la Biblia y el propósito principal de la ley de Dios</a:t>
            </a:r>
          </a:p>
          <a:p>
            <a:pPr marL="1600200" marR="0" lvl="3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1600200" marR="0" lvl="3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 Explicar la importancia de la obediencia activa y pasiva de Jesucristo a toda la ley de Dios</a:t>
            </a: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  <p:extLst>
      <p:ext uri="{BB962C8B-B14F-4D97-AF65-F5344CB8AC3E}">
        <p14:creationId xmlns:p14="http://schemas.microsoft.com/office/powerpoint/2010/main" val="6630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569" y="2406664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4872" y="2604058"/>
            <a:ext cx="1549336" cy="130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126" y="4146741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8535" y="4222100"/>
            <a:ext cx="1365672" cy="154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401" y="8047633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7513" y="7837699"/>
            <a:ext cx="2087717" cy="209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6205136" y="3009109"/>
            <a:ext cx="11054164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Venir preparado.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725810" y="823494"/>
            <a:ext cx="11286132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SESIÓN EXITOSA 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6205136" y="4468273"/>
            <a:ext cx="1045929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Puntualidad y respeto por el tiempo.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6205136" y="6446469"/>
            <a:ext cx="1045929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Escuchar y esperar su turno para hablar.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6205136" y="8639696"/>
            <a:ext cx="11445709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Buen uso del chat.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 t="22000" b="22000"/>
          <a:stretch/>
        </p:blipFill>
        <p:spPr>
          <a:xfrm>
            <a:off x="1595979" y="6018032"/>
            <a:ext cx="3848616" cy="1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5810" y="6108406"/>
            <a:ext cx="3565552" cy="172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7" y="2703504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3072183" y="1340433"/>
            <a:ext cx="12143631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3383814" y="8654620"/>
            <a:ext cx="118320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20-25</a:t>
            </a:r>
            <a:r>
              <a:rPr lang="en-US" sz="4400" b="1" i="0" u="none" strike="noStrike" cap="none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i="0" u="none" strike="noStrike" cap="none" dirty="0" err="1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/>
        </p:nvSpPr>
        <p:spPr>
          <a:xfrm>
            <a:off x="1436337" y="3312422"/>
            <a:ext cx="15409500" cy="366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Cuáles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son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tres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tipos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leyes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 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7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5832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5832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grpSp>
        <p:nvGrpSpPr>
          <p:cNvPr id="207" name="Google Shape;207;p8"/>
          <p:cNvGrpSpPr/>
          <p:nvPr/>
        </p:nvGrpSpPr>
        <p:grpSpPr>
          <a:xfrm>
            <a:off x="1907346" y="5768695"/>
            <a:ext cx="14467482" cy="1750229"/>
            <a:chOff x="1755133" y="5805012"/>
            <a:chExt cx="14467482" cy="1750229"/>
          </a:xfrm>
        </p:grpSpPr>
        <p:sp>
          <p:nvSpPr>
            <p:cNvPr id="208" name="Google Shape;208;p8"/>
            <p:cNvSpPr/>
            <p:nvPr/>
          </p:nvSpPr>
          <p:spPr>
            <a:xfrm>
              <a:off x="1911583" y="5805012"/>
              <a:ext cx="14311032" cy="1750229"/>
            </a:xfrm>
            <a:custGeom>
              <a:avLst/>
              <a:gdLst/>
              <a:ahLst/>
              <a:cxnLst/>
              <a:rect l="l" t="t" r="r" b="b"/>
              <a:pathLst>
                <a:path w="4842989" h="592294" extrusionOk="0">
                  <a:moveTo>
                    <a:pt x="0" y="0"/>
                  </a:moveTo>
                  <a:lnTo>
                    <a:pt x="4842989" y="0"/>
                  </a:lnTo>
                  <a:lnTo>
                    <a:pt x="4842989" y="592294"/>
                  </a:lnTo>
                  <a:lnTo>
                    <a:pt x="0" y="592294"/>
                  </a:lnTo>
                  <a:close/>
                </a:path>
              </a:pathLst>
            </a:custGeom>
            <a:solidFill>
              <a:srgbClr val="129242"/>
            </a:solidFill>
            <a:ln>
              <a:noFill/>
            </a:ln>
          </p:spPr>
        </p:sp>
        <p:sp>
          <p:nvSpPr>
            <p:cNvPr id="209" name="Google Shape;209;p8"/>
            <p:cNvSpPr txBox="1"/>
            <p:nvPr/>
          </p:nvSpPr>
          <p:spPr>
            <a:xfrm>
              <a:off x="1755133" y="6337376"/>
              <a:ext cx="1431690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99"/>
                <a:buFont typeface="Arial"/>
                <a:buNone/>
              </a:pP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Comparemos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, </a:t>
              </a: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veamos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 lo que </a:t>
              </a: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otros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han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dicho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​ 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/>
        </p:nvSpPr>
        <p:spPr>
          <a:xfrm>
            <a:off x="2667112" y="6469675"/>
            <a:ext cx="13249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 i="0" u="none" strike="noStrike" cap="none">
              <a:solidFill>
                <a:schemeClr val="lt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0" y="740700"/>
            <a:ext cx="15200100" cy="9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highlight>
                  <a:srgbClr val="129242"/>
                </a:highlight>
                <a:latin typeface="Fahkwang"/>
                <a:ea typeface="Fahkwang"/>
                <a:cs typeface="Fahkwang"/>
                <a:sym typeface="Fahkwang"/>
              </a:rPr>
              <a:t>          La ley civil-    </a:t>
            </a:r>
            <a:endParaRPr sz="4500" b="1" dirty="0">
              <a:solidFill>
                <a:schemeClr val="lt1"/>
              </a:solidFill>
              <a:highlight>
                <a:srgbClr val="129242"/>
              </a:highlight>
              <a:latin typeface="Fahkwang"/>
              <a:ea typeface="Fahkwang"/>
              <a:cs typeface="Fahkwang"/>
              <a:sym typeface="Fahkwang"/>
            </a:endParaRPr>
          </a:p>
          <a:p>
            <a:pPr marL="2743200" marR="0" lvl="5" indent="-476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Fahkwang"/>
              <a:buChar char="■"/>
            </a:pP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decía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israelitas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cómo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manejar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gobierno</a:t>
            </a:r>
            <a:endParaRPr sz="39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2743200" marR="0" lvl="5" indent="-476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Fahkwang"/>
              <a:buChar char="■"/>
            </a:pP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Deuteronomio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17:14-20</a:t>
            </a:r>
            <a:endParaRPr sz="39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highlight>
                  <a:srgbClr val="129242"/>
                </a:highlight>
                <a:latin typeface="Fahkwang"/>
                <a:ea typeface="Fahkwang"/>
                <a:cs typeface="Fahkwang"/>
                <a:sym typeface="Fahkwang"/>
              </a:rPr>
              <a:t>          La ley ceremonial-</a:t>
            </a:r>
            <a:endParaRPr sz="4500" b="1" dirty="0">
              <a:solidFill>
                <a:schemeClr val="lt1"/>
              </a:solidFill>
              <a:highlight>
                <a:srgbClr val="129242"/>
              </a:highlight>
              <a:latin typeface="Fahkwang"/>
              <a:ea typeface="Fahkwang"/>
              <a:cs typeface="Fahkwang"/>
              <a:sym typeface="Fahkwang"/>
            </a:endParaRPr>
          </a:p>
          <a:p>
            <a:pPr marL="2743200" marR="0" lvl="5" indent="-476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Fahkwang"/>
              <a:buChar char="■"/>
            </a:pP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la </a:t>
            </a: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adoración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del pueblo</a:t>
            </a:r>
            <a:endParaRPr sz="39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2743200" marR="0" lvl="5" indent="-476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Fahkwang"/>
              <a:buChar char="■"/>
            </a:pP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señalaba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Cristo</a:t>
            </a:r>
            <a:endParaRPr sz="39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2743200" marR="0" lvl="5" indent="-476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Fahkwang"/>
              <a:buChar char="■"/>
            </a:pP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Levítico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16</a:t>
            </a:r>
            <a:endParaRPr sz="39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highlight>
                  <a:srgbClr val="129242"/>
                </a:highlight>
                <a:latin typeface="Fahkwang"/>
                <a:ea typeface="Fahkwang"/>
                <a:cs typeface="Fahkwang"/>
                <a:sym typeface="Fahkwang"/>
              </a:rPr>
              <a:t>          La ley moral-</a:t>
            </a:r>
            <a:endParaRPr sz="4500" b="1" dirty="0">
              <a:solidFill>
                <a:schemeClr val="lt1"/>
              </a:solidFill>
              <a:highlight>
                <a:srgbClr val="129242"/>
              </a:highlight>
              <a:latin typeface="Fahkwang"/>
              <a:ea typeface="Fahkwang"/>
              <a:cs typeface="Fahkwang"/>
              <a:sym typeface="Fahkwang"/>
            </a:endParaRPr>
          </a:p>
          <a:p>
            <a:pPr marL="2743200" marR="0" lvl="5" indent="-476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Fahkwang"/>
              <a:buChar char="■"/>
            </a:pPr>
            <a:r>
              <a:rPr lang="en-US" sz="39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para </a:t>
            </a:r>
            <a:r>
              <a:rPr lang="en-US" sz="39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todas</a:t>
            </a:r>
            <a:r>
              <a:rPr lang="en-US" sz="39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las personas de </a:t>
            </a:r>
            <a:r>
              <a:rPr lang="en-US" sz="39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todos</a:t>
            </a:r>
            <a:r>
              <a:rPr lang="en-US" sz="39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39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39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39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tiempos</a:t>
            </a:r>
            <a:endParaRPr sz="39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2743200" marR="0" lvl="5" indent="-476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Fahkwang"/>
              <a:buChar char="■"/>
            </a:pPr>
            <a:r>
              <a:rPr lang="en-US" sz="39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Éxodo</a:t>
            </a:r>
            <a:r>
              <a:rPr lang="en-US" sz="39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20:15</a:t>
            </a:r>
            <a:endParaRPr sz="39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217" name="Google Shape;21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7350" y="3021139"/>
            <a:ext cx="5177050" cy="46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1439250" y="3216761"/>
            <a:ext cx="15409500" cy="169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Cuáles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son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tres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propósitos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la ley?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5832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grpSp>
        <p:nvGrpSpPr>
          <p:cNvPr id="223" name="Google Shape;223;p10"/>
          <p:cNvGrpSpPr/>
          <p:nvPr/>
        </p:nvGrpSpPr>
        <p:grpSpPr>
          <a:xfrm>
            <a:off x="1985550" y="5922775"/>
            <a:ext cx="14316900" cy="1750943"/>
            <a:chOff x="2133583" y="5805012"/>
            <a:chExt cx="14316900" cy="1750943"/>
          </a:xfrm>
        </p:grpSpPr>
        <p:sp>
          <p:nvSpPr>
            <p:cNvPr id="224" name="Google Shape;224;p10"/>
            <p:cNvSpPr/>
            <p:nvPr/>
          </p:nvSpPr>
          <p:spPr>
            <a:xfrm>
              <a:off x="2133583" y="5805012"/>
              <a:ext cx="14316865" cy="1750943"/>
            </a:xfrm>
            <a:custGeom>
              <a:avLst/>
              <a:gdLst/>
              <a:ahLst/>
              <a:cxnLst/>
              <a:rect l="l" t="t" r="r" b="b"/>
              <a:pathLst>
                <a:path w="4842989" h="592294" extrusionOk="0">
                  <a:moveTo>
                    <a:pt x="0" y="0"/>
                  </a:moveTo>
                  <a:lnTo>
                    <a:pt x="4842989" y="0"/>
                  </a:lnTo>
                  <a:lnTo>
                    <a:pt x="4842989" y="592294"/>
                  </a:lnTo>
                  <a:lnTo>
                    <a:pt x="0" y="592294"/>
                  </a:lnTo>
                  <a:close/>
                </a:path>
              </a:pathLst>
            </a:custGeom>
            <a:solidFill>
              <a:srgbClr val="129242"/>
            </a:solidFill>
            <a:ln>
              <a:noFill/>
            </a:ln>
          </p:spPr>
        </p:sp>
        <p:sp>
          <p:nvSpPr>
            <p:cNvPr id="225" name="Google Shape;225;p10"/>
            <p:cNvSpPr txBox="1"/>
            <p:nvPr/>
          </p:nvSpPr>
          <p:spPr>
            <a:xfrm>
              <a:off x="2133583" y="6220476"/>
              <a:ext cx="1431690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99"/>
                <a:buFont typeface="Arial"/>
                <a:buNone/>
              </a:pP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Comparemos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, </a:t>
              </a: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veamos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 lo que </a:t>
              </a: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otros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han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i="0" u="none" strike="noStrike" cap="none" dirty="0" err="1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dicho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Fahkwang"/>
                  <a:ea typeface="Fahkwang"/>
                  <a:cs typeface="Fahkwang"/>
                  <a:sym typeface="Fahkwang"/>
                </a:rPr>
                <a:t>​ 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981</Words>
  <Application>Microsoft Macintosh PowerPoint</Application>
  <PresentationFormat>Custom</PresentationFormat>
  <Paragraphs>141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Roboto</vt:lpstr>
      <vt:lpstr>Arial</vt:lpstr>
      <vt:lpstr>Fahkwang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juan david escobar amaya</cp:lastModifiedBy>
  <cp:revision>3</cp:revision>
  <dcterms:created xsi:type="dcterms:W3CDTF">2006-08-16T00:00:00Z</dcterms:created>
  <dcterms:modified xsi:type="dcterms:W3CDTF">2023-05-22T21:53:37Z</dcterms:modified>
</cp:coreProperties>
</file>