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embeddedFontLs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imh4Ly4RRwV84I7QN1KtOAYkJb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La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grupo de WhatsApp, pídeles a los alumnos que hagan la siguiente tarea antes de asistir a clase: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el siguiente video de instrucción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Marcos 2:1-12.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Preparar respuestas a las siguientes preguntas: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hacía que los amigos de Marcos 2:1-12 fueran buenos amigos?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fue lo mejor que le sucedió al paralítico en Marcos 2:1-12?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papel tiene la creatividad en la formación de un público para el Evangelio?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52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formas creativas existen para poner a las personas frente a Jesús? En otras palabras, ¿qué formas creativas existen para crear un público para el Evangelio?  </a:t>
            </a: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Revisa las preguntas enviadas por WhatsApp.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hacía que los amigos de Marcos 2:1-12 fueran buenos amigos?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2" marL="12573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amigos, como fruto de su fe en Jesús, encontraron una manera de poner a su amigo paralítico frente a su Salvador.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2" marL="12573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(Dado que esto se respondió en la introducción, el instructor puede simplemente mencionarlo aquí).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ae502832d3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fue lo mejor que le sucedió al paralítico en Marcos 2:1-12?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2" marL="12573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hombre pudo caminar. Eso le permitió disfrutar de las facultades físicas que Dios le dio. Lo más probable es que eso haya tenido implicaciones económicas positivas para él y su familia. Jesús pudo hacer por él algo que ningún médico ni terapeuta había podido hacer.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2" marL="12573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más importante es que escuchó palabras de perdón directamente de la boca del Salvador. Jesús tenía la autoridad para proporcionarle esa absolución porque estaba viviendo y moriría en lugar de este hombre. Esas palabras tenían implicaciones eternas.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ae502832d3_0_1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6b526867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papel tiene la creatividad en la formación de un público para el Evangelio?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2" marL="1371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Vemos a cuatro hombres ser creativos para poner a su amigo frente a Jesús en Marcos 2:1-12.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3" marL="1600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 un obstáculo entre su amigo paralizado y Jesús: una multitud de personas.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3" marL="1600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 buscaron una forma de solucionar ese obstáculo. Llevaron a su amigo paralítico al techo, hicieron un agujero en él y bajaron a su amigo con cuerdas para que pudiera estar frente a Jesús.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2" marL="1371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 también tenemos un obstáculo para hacer que otros escuchen el Evangelio: La naturaleza pecaminosa.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3" marL="1600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Evangelio motiva a los creyentes a que permanezcan en la Palabra.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3" marL="1600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incrédulos no pueden tener la motivación adecuada para estudiar la palabra de Dios. Por el contrario, pueden estar motivados por: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66b526867c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66b526867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4" marL="2057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culpa o la obligación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4" marL="2057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miedo a la muerte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4" marL="2057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curiosidad por las creencias de los demás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4" marL="2057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que estén intrigados por la paz o el amor que ven en los cristianos y quieren saber de dónde viene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4" marL="2057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que tengan algún otro interés equivocado o egoísta (deseo de prosperar, no tener problemas, etc.).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3" marL="1485900" marR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 que los incrédulos no pueden elegir estudiar la Palabra de Dios por las razones correctas, es posible que los creyentes tengan que ser creativos en cuanto a la manera de invitarlos.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66b526867c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6b526867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formas creativas existen para poner a las personas frente a Jesús? En otras palabras, ¿qué formas creativas existen para crear un público para el Evangelio?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2" marL="12573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haber diferentes respuestas. El instructor debe compartir algunas experiencias personales e invitar a los estudiantes a que compartan sus ideas de invitaciones creativas a estudiar para su proyecto final.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266b526867c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6b526867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150" lvl="2" marL="1257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han hecho algunas iglesias para crear un público para el Evangelio?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3" marL="1600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 usan eventos comunitarios, clases de inglés, despensas de alimentos o visitas puerta a puerta.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266b526867c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6b526867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150" lvl="2" marL="1257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 qué manera las personas han creado un público para el Evangelio?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3" marL="1600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ser a través de los otros métodos que mencionamos, como conversaciones sinceras o entrega de recursos impresos y digitales.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3" marL="1600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ser invitando a amigos a cenar y después leer una historia bíblica.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3" marL="1600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ser mostrándole amor o haciéndole un favor a otra persona y pidiéndole que estudie una historia bíblica contigo a cambio.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3" marL="1600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ser poniendo en práctica los Cinco hábitos de un discípulo que aprendiste en La Palabra crece: Discípulo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3" marL="1600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ser usando tu proyecto final como oportunidad para reunir a las personas en torno a la palabra de Dios.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266b526867c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66b526867c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 con el proyecto final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8001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forma de ser creativo para formar un público para el Evangelio es pedirles a otros que te ayuden con tu proyecto final.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8001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 ajustar tu invitación según tu estilo, tus circunstancias y tu situación. Sin embargo, podría ser así: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5269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“He estado estudiando con un programa de capacitación bíblica llamado Academia Cristo y realmente me ha encantado lo que estoy aprendiendo. He aprendido sobre la Biblia, sobre Dios y sobre mi Salvador. Tengo respuestas a grandes preguntas sobre la vida y la muerte, el pecado y la gracia, y la culpa y el perdón. Realmente me gustaría compartir contigo un poco de lo que he aprendido. En este momento, estoy tomando un curso y el proyecto final es compartir cuatro conceptos bíblicos clave con otras personas. En realidad, tengo que reunir a 10 participantes para este proyecto. ¿Te gustaría participar?".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5269" lvl="2" marL="1371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Incluso podría ser más sencillo: “En este momento estoy tomando clases en un programa de capacitación cristiana y tengo un proyecto final que implica enseñarles algunas historias bíblicas a otras personas. ¿Podrías hacerme el favor de participar como estudiante?".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66b526867c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66b526867c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800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Pedirle a alguien que te ayude con tu proyecto final puede ser una forma de trabajar dentro de tu zona de confort.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5269" lvl="2" marL="1371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 debemos engañar a la gente para que escuche el Evangelio. Por ejemplo, Pablo escribió en 2 Corintios 4:1-2: "Por lo tanto, puesto que por la misericordia de Dios hemos recibido este ministerio, no nos desanimamos; por el contrario, renunciamos a lo oculto y vergonzoso, y no andamos con engaños, ni falseamos la palabra de Dios,  sino que por medio de la manifestación de la verdad nos recomendamos a toda conciencia humana delante de Dios".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5269" lvl="2" marL="1371600" marR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embargo, invitar a que te ayuden con tu proyecto final es ser sincero y puede parecer menos intimidante que pedirle a alguien que estudie un curso bíblico de cuatro lecciones contigo.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266b526867c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ae502832d3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Ejercicio de juego de roles en grupos pequeños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instructor debe formar grupos pequeños. Pueden tener tres estudiantes. Tener tres estudiantes permitirá que dos participen si uno de los tres tiene problemas técnicos.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9144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instructor deberá pedirles a los estudiantes que practiquen el solicitarles a otras personas que los ayuden con su proyecto final.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2ae502832d3_0_3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502832d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ae502832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66b526867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Aprovechar al máximo cada oportunidad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dos cartas, Pablo animó a los creyentes a que aprovecharan al máximo cada oportunidad.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5269" lvl="2" marL="1371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 5:15-16 Por tanto, ¡cuidado con su manera de vivir! No vivan ya como necios, sino como sabios. Aprovechen bien el tiempo, porque los días son malos.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5269" lvl="2" marL="1371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Colosenses 4:2-6, Dedíquense a la oración, y sean constantes en sus acciones de gracias. Oren también por nosotros, para que el Señor nos abra las puertas y prediquemos la palabra, para que demos a conocer el misterio de Cristo, por el cual también estoy preso.  Oren para que pueda proclamarlo como debo hacerlo. Compórtense sabiamente con los no creyentes, y aprovechen bien el tiempo.  Procuren que su conversación siempre sea agradable y de buen gusto, para que den a cada uno la respuesta debida.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9144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embargo, un incrédulo no va a tomar la decisión de estudiar la palabra de Dios por las razones correctas. Dado que eso es así, podemos sugerir razones alternativas para hacerlo, como pedirle a un amigo que ayude con un proyecto final. Es una forma más de crear un público para el Evangelio, para que el Espíritu Santo pueda acercar a ese amigo a la fe y al deseo de aprender más.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266b526867c_0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Avísales a los estudiantes que vas a publicar la grabación de la clase y la tarea para la siguiente clase en el chat grupal.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adf25473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91440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 con una oración (relacionada con la lección) o una bendición.</a:t>
            </a:r>
            <a:endParaRPr/>
          </a:p>
        </p:txBody>
      </p:sp>
      <p:sp>
        <p:nvSpPr>
          <p:cNvPr id="268" name="Google Shape;268;g2adf254731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df254731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91440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 (dales todo el tiempo que necesiten)</a:t>
            </a:r>
            <a:endParaRPr/>
          </a:p>
        </p:txBody>
      </p:sp>
      <p:sp>
        <p:nvSpPr>
          <p:cNvPr id="276" name="Google Shape;276;g2adf2547317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ac1ba269c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g2ac1ba269cb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 de apertura: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 Jesús, te damos gracias por las personas que usaste para acercarnos a ti. Ahora úsanos para que también acerquemos a otras personas a ti. Amén.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612c5aba9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 de la Lección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 un juego de roles relacionado con pedirles a otros que les ayuden con el proyecto final.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spcBef>
                <a:spcPts val="4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los estímulos bíblicos sobre la importancia de ser creativo para reunir a los demás.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6612c5aba9_0_1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ae502832d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Comienza planteando la siguiente pregunta: ¿Qué hace que alguien sea un buen amigo? Da tiempo para el debate.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 de la discusión, haz la siguiente afirmación y pregúntales a los asistentes cuál es su reacción: Un verdadero amigo es una persona que ayuda a otra en su camino al cielo.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2" marL="12573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instructor puede explicar el concepto de otra manera, enfatizando que un verdadero amigo debe compartir el Evangelio, presentarle a Cristo a otras personas, etc.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2" marL="12573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es el tipo de amigo que se preocupa por el bienestar espiritual y eterno de los demás.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ae502832d3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66b526867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150" lvl="2" marL="1257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dijo en Juan 15:12-13: "Éste es mi mandamiento:  Que se amen unos a otros, como yo los he amado. Nadie tiene mayor amor que este, que es el poner su vida por sus amigos".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2" marL="12573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nos amó cambiando nuestra eternidad al dar su vida por nosotros.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2" marL="12573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 tener un papel activo para cambiar la eternidad de los demás conectándolos con Jesús, quien dio su vida por ellos.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66b526867c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6b526867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Marcos 2:1-12, Jesús sana a un paralítico. Muchas veces, la atención se centra en estas palabras: "Te digo, levántate, toma tu camilla y vete a casa". Pero Jesús pronunció palabras aún más poderosas: "Hijo, los pecados te son perdonados". Ese hombre logró escuchar esas palabras porque sus amigos encontraron la manera de ponerlo delante de Jesús.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914400" marR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nuestra clase de hoy, vamos a hablar sobre las formas como podemos poner a las personas frente a Jesús (en su Palabra) para que puedan escuchar estas mismas palabras: "Hijo, los pecados te son perdonados".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66b526867c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8248" l="17157" r="29534" t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cross and a bird&#10;&#10;Description automatically generated"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en-US" sz="6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b="0" i="0" sz="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en-US" sz="6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b="0" i="0" sz="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71" name="Google Shape;171;p28"/>
          <p:cNvSpPr txBox="1"/>
          <p:nvPr/>
        </p:nvSpPr>
        <p:spPr>
          <a:xfrm>
            <a:off x="3875725" y="23945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hacía que los amigos de Marcos 2:1-12 fueran buenos amigos? </a:t>
            </a:r>
            <a:endParaRPr b="1"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een bird with leaves&#10;&#10;Description automatically generated" id="172" name="Google Shape;17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ae502832d3_0_13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g2ae502832d3_0_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79" name="Google Shape;179;g2ae502832d3_0_137"/>
          <p:cNvSpPr txBox="1"/>
          <p:nvPr/>
        </p:nvSpPr>
        <p:spPr>
          <a:xfrm>
            <a:off x="3875725" y="2623150"/>
            <a:ext cx="75924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fue lo mejor que le sucedió al paralítico en Marcos 2:1-12? </a:t>
            </a:r>
            <a:endParaRPr b="1"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een bird with leaves&#10;&#10;Description automatically generated" id="180" name="Google Shape;180;g2ae502832d3_0_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6b526867c_0_2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266b526867c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87" name="Google Shape;187;g266b526867c_0_28"/>
          <p:cNvSpPr txBox="1"/>
          <p:nvPr/>
        </p:nvSpPr>
        <p:spPr>
          <a:xfrm>
            <a:off x="3875725" y="22421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papel tiene la creatividad en la formación de un público para el Evangelio?</a:t>
            </a:r>
            <a:endParaRPr b="1"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een bird with leaves&#10;&#10;Description automatically generated" id="188" name="Google Shape;188;g266b526867c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66b526867c_0_36"/>
          <p:cNvSpPr txBox="1"/>
          <p:nvPr/>
        </p:nvSpPr>
        <p:spPr>
          <a:xfrm>
            <a:off x="1995000" y="1523225"/>
            <a:ext cx="98922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culpa o la obligación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miedo a la muerte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curiosidad por otras creencias 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Están intrigados por la paz o el amor que ven en los cristianos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Tienen </a:t>
            </a: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otro interés e</a:t>
            </a: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quivocado o egoísta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g266b526867c_0_3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een bird with leaves&#10;&#10;Description automatically generated" id="195" name="Google Shape;195;g266b526867c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66b526867c_0_4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g266b526867c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02" name="Google Shape;202;g266b526867c_0_45"/>
          <p:cNvSpPr txBox="1"/>
          <p:nvPr/>
        </p:nvSpPr>
        <p:spPr>
          <a:xfrm>
            <a:off x="3875725" y="22421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formas creativas existen para poner a las personas frente a Jesús? </a:t>
            </a:r>
            <a:endParaRPr b="1"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een bird with leaves&#10;&#10;Description automatically generated" id="203" name="Google Shape;203;g266b526867c_0_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66b526867c_0_5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g266b526867c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10" name="Google Shape;210;g266b526867c_0_53"/>
          <p:cNvSpPr txBox="1"/>
          <p:nvPr/>
        </p:nvSpPr>
        <p:spPr>
          <a:xfrm>
            <a:off x="3875725" y="22421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han hecho algunas iglesias para crear un público para el Evangelio? </a:t>
            </a:r>
            <a:endParaRPr b="1"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een bird with leaves&#10;&#10;Description automatically generated" id="211" name="Google Shape;211;g266b526867c_0_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66b526867c_0_6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g266b526867c_0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18" name="Google Shape;218;g266b526867c_0_61"/>
          <p:cNvSpPr txBox="1"/>
          <p:nvPr/>
        </p:nvSpPr>
        <p:spPr>
          <a:xfrm>
            <a:off x="3875725" y="22421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¿De qué manera las personas han creado un público para el Evangelio? </a:t>
            </a:r>
            <a:endParaRPr b="1"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een bird with leaves&#10;&#10;Description automatically generated" id="219" name="Google Shape;219;g266b526867c_0_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66b526867c_0_70"/>
          <p:cNvSpPr txBox="1"/>
          <p:nvPr/>
        </p:nvSpPr>
        <p:spPr>
          <a:xfrm>
            <a:off x="3670174" y="2111650"/>
            <a:ext cx="80646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Ayuda con el proyecto final</a:t>
            </a:r>
            <a:endParaRPr b="0" i="0" sz="60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5" name="Google Shape;225;g266b526867c_0_70"/>
          <p:cNvCxnSpPr/>
          <p:nvPr/>
        </p:nvCxnSpPr>
        <p:spPr>
          <a:xfrm>
            <a:off x="3773627" y="3356495"/>
            <a:ext cx="6269700" cy="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" name="Google Shape;226;g266b526867c_0_7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266b526867c_0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28" name="Google Shape;228;g266b526867c_0_70"/>
          <p:cNvSpPr txBox="1"/>
          <p:nvPr/>
        </p:nvSpPr>
        <p:spPr>
          <a:xfrm>
            <a:off x="3670182" y="3710047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Puedes ajustar tu invitación según tu estilo, tus circunstancias y tu situación.</a:t>
            </a:r>
            <a:endParaRPr b="0" sz="3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een bird with leaves&#10;&#10;Description automatically generated" id="229" name="Google Shape;229;g266b526867c_0_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66b526867c_0_8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g266b526867c_0_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36" name="Google Shape;236;g266b526867c_0_84"/>
          <p:cNvSpPr txBox="1"/>
          <p:nvPr/>
        </p:nvSpPr>
        <p:spPr>
          <a:xfrm>
            <a:off x="3754650" y="743025"/>
            <a:ext cx="7885200" cy="54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 lo tanto, puesto que por la misericordia de Dios hemos recibido este ministerio, no nos desanimamos; por el contrario, renunciamos a lo oculto y vergonzoso, y no andamos con engaños, ni falseamos la palabra de Dios,  sino que por medio de la manifestación de la verdad nos recomendamos a toda conciencia humana delante de Dios.</a:t>
            </a:r>
            <a:endParaRPr b="0" i="0" sz="11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1" lang="en-US" sz="2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Corintios 4:1-2</a:t>
            </a:r>
            <a:endParaRPr b="0" i="1" sz="2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een bird with leaves&#10;&#10;Description automatically generated" id="237" name="Google Shape;237;g266b526867c_0_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ae502832d3_0_373"/>
          <p:cNvSpPr txBox="1"/>
          <p:nvPr/>
        </p:nvSpPr>
        <p:spPr>
          <a:xfrm>
            <a:off x="4078901" y="2513050"/>
            <a:ext cx="73626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Juego de roles en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grupos pequeños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g2ae502832d3_0_37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een bird with leaves&#10;&#10;Description automatically generated" id="244" name="Google Shape;244;g2ae502832d3_0_3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ae502832d3_0_3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9350" y="1193687"/>
            <a:ext cx="4165800" cy="41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502832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66b526867c_0_9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g266b526867c_0_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green bird with leaves&#10;&#10;Description automatically generated" id="252" name="Google Shape;252;g266b526867c_0_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66b526867c_0_95"/>
          <p:cNvSpPr txBox="1"/>
          <p:nvPr/>
        </p:nvSpPr>
        <p:spPr>
          <a:xfrm>
            <a:off x="3670174" y="1502050"/>
            <a:ext cx="80646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Aprovechar al máximo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cada oportunidad</a:t>
            </a:r>
            <a:endParaRPr b="0" i="0" sz="60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4" name="Google Shape;254;g266b526867c_0_95"/>
          <p:cNvCxnSpPr/>
          <p:nvPr/>
        </p:nvCxnSpPr>
        <p:spPr>
          <a:xfrm>
            <a:off x="3773627" y="3356495"/>
            <a:ext cx="6269700" cy="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5" name="Google Shape;255;g266b526867c_0_95"/>
          <p:cNvSpPr txBox="1"/>
          <p:nvPr/>
        </p:nvSpPr>
        <p:spPr>
          <a:xfrm>
            <a:off x="3670182" y="3710047"/>
            <a:ext cx="74325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Efesios 5:15-16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Colosenses 4:2-6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b="0" i="0" lang="en-US" sz="4860" u="none" cap="none" strike="noStrik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b="0" i="0" sz="60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1" name="Google Shape;261;p3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2" name="Google Shape;262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64" name="Google Shape;264;p30"/>
          <p:cNvSpPr txBox="1"/>
          <p:nvPr/>
        </p:nvSpPr>
        <p:spPr>
          <a:xfrm>
            <a:off x="4127382" y="3633847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el grupo de WhatsApp</a:t>
            </a:r>
            <a:endParaRPr b="0" i="1" sz="3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een bird with leaves&#10;&#10;Description automatically generated" id="265" name="Google Shape;26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adf2547317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b="0" i="0" lang="en-US" sz="4860" u="none" cap="none" strike="noStrik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 o Bendición </a:t>
            </a:r>
            <a:endParaRPr b="0" i="0" sz="60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g2adf254731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green bird with leaves&#10;&#10;Description automatically generated" id="273" name="Google Shape;273;g2adf2547317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adf2547317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b="0" i="0" lang="en-US" sz="4860" u="none" cap="none" strike="noStrik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b="0" i="0" sz="60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g2adf2547317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g2adf2547317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green bird with leaves&#10;&#10;Description automatically generated" id="281" name="Google Shape;281;g2adf2547317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g2ac1ba269cb_0_46"/>
          <p:cNvPicPr preferRelativeResize="0"/>
          <p:nvPr/>
        </p:nvPicPr>
        <p:blipFill rotWithShape="1">
          <a:blip r:embed="rId3">
            <a:alphaModFix/>
          </a:blip>
          <a:srcRect b="8239" l="17158" r="29536" t="8250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cross and a bird&#10;&#10;Description automatically generated" id="289" name="Google Shape;289;g2ac1ba269cb_0_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en-US" sz="6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b="0" i="0" sz="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en-US" sz="6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b="0" i="0" sz="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1" name="Google Shape;291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b="0" i="0" lang="en-US" sz="4860" u="none" cap="none" strike="noStrik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b="0" i="0" sz="60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2" y="3349425"/>
            <a:ext cx="74352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Pedir ayuda para el proyecto final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een circle with a white book and a magnifying glass&#10;&#10;Description automatically generated"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green bird with leaves&#10;&#10;Description automatically generated" id="105" name="Google Shape;10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b="0" i="0" lang="en-US" sz="4860" u="none" cap="none" strike="noStrik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b="0" i="0" sz="60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green bird with leaves&#10;&#10;Description automatically generated" id="113" name="Google Shape;11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4059441" y="2856483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b="0" i="0" lang="en-US" sz="4860" u="none" cap="none" strike="noStrik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b="0" i="0" sz="60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green bird with leaves&#10;&#10;Description automatically generated" id="121" name="Google Shape;12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612c5aba9_0_152"/>
          <p:cNvSpPr txBox="1"/>
          <p:nvPr/>
        </p:nvSpPr>
        <p:spPr>
          <a:xfrm>
            <a:off x="1670377" y="628000"/>
            <a:ext cx="8958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4500" u="none" cap="none" strike="noStrik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b="0" i="0" sz="45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g26612c5aba9_0_152"/>
          <p:cNvCxnSpPr/>
          <p:nvPr/>
        </p:nvCxnSpPr>
        <p:spPr>
          <a:xfrm>
            <a:off x="2373086" y="1597768"/>
            <a:ext cx="7195500" cy="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green bird with leaves&#10;&#10;Description automatically generated" id="128" name="Google Shape;128;g26612c5aba9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0489" y="2137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6612c5aba9_0_152"/>
          <p:cNvSpPr/>
          <p:nvPr/>
        </p:nvSpPr>
        <p:spPr>
          <a:xfrm>
            <a:off x="551000" y="1994822"/>
            <a:ext cx="11197500" cy="950700"/>
          </a:xfrm>
          <a:prstGeom prst="roundRect">
            <a:avLst>
              <a:gd fmla="val 10000" name="adj"/>
            </a:avLst>
          </a:prstGeom>
          <a:solidFill>
            <a:srgbClr val="E1EF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g26612c5aba9_0_152"/>
          <p:cNvSpPr/>
          <p:nvPr/>
        </p:nvSpPr>
        <p:spPr>
          <a:xfrm>
            <a:off x="916545" y="2208708"/>
            <a:ext cx="664500" cy="522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g26612c5aba9_0_152"/>
          <p:cNvSpPr/>
          <p:nvPr/>
        </p:nvSpPr>
        <p:spPr>
          <a:xfrm>
            <a:off x="1946721" y="1994822"/>
            <a:ext cx="9801900" cy="950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g26612c5aba9_0_152"/>
          <p:cNvSpPr txBox="1"/>
          <p:nvPr/>
        </p:nvSpPr>
        <p:spPr>
          <a:xfrm>
            <a:off x="1946721" y="1994822"/>
            <a:ext cx="98016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50" lIns="119350" spcFirstLastPara="1" rIns="119350" wrap="square" tIns="119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Hacer un juego de roles relacionado con pedirles a otros que les ayuden con el proyecto final. </a:t>
            </a:r>
            <a:endParaRPr b="0" i="0" sz="25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g26612c5aba9_0_152"/>
          <p:cNvSpPr/>
          <p:nvPr/>
        </p:nvSpPr>
        <p:spPr>
          <a:xfrm>
            <a:off x="551013" y="3183072"/>
            <a:ext cx="11197500" cy="950700"/>
          </a:xfrm>
          <a:prstGeom prst="roundRect">
            <a:avLst>
              <a:gd fmla="val 10000" name="adj"/>
            </a:avLst>
          </a:prstGeom>
          <a:solidFill>
            <a:srgbClr val="E1EF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g26612c5aba9_0_152"/>
          <p:cNvSpPr/>
          <p:nvPr/>
        </p:nvSpPr>
        <p:spPr>
          <a:xfrm>
            <a:off x="916558" y="3396958"/>
            <a:ext cx="664500" cy="522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g26612c5aba9_0_152"/>
          <p:cNvSpPr/>
          <p:nvPr/>
        </p:nvSpPr>
        <p:spPr>
          <a:xfrm>
            <a:off x="1946733" y="3183072"/>
            <a:ext cx="9801900" cy="950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g26612c5aba9_0_152"/>
          <p:cNvSpPr txBox="1"/>
          <p:nvPr/>
        </p:nvSpPr>
        <p:spPr>
          <a:xfrm>
            <a:off x="1946733" y="3183072"/>
            <a:ext cx="98016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50" lIns="119350" spcFirstLastPara="1" rIns="119350" wrap="square" tIns="119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Discutir sobre el papel de la persistencia y la paciencia para reunir personas. </a:t>
            </a:r>
            <a:endParaRPr b="0" i="0" sz="25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Google Shape;141;g2ae502832d3_0_10"/>
          <p:cNvCxnSpPr/>
          <p:nvPr/>
        </p:nvCxnSpPr>
        <p:spPr>
          <a:xfrm>
            <a:off x="4336502" y="3832745"/>
            <a:ext cx="6269700" cy="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g2ae502832d3_0_10"/>
          <p:cNvSpPr/>
          <p:nvPr/>
        </p:nvSpPr>
        <p:spPr>
          <a:xfrm>
            <a:off x="1839945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ae502832d3_0_10"/>
          <p:cNvSpPr txBox="1"/>
          <p:nvPr/>
        </p:nvSpPr>
        <p:spPr>
          <a:xfrm>
            <a:off x="8811229" y="1803633"/>
            <a:ext cx="251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ae502832d3_0_10"/>
          <p:cNvSpPr txBox="1"/>
          <p:nvPr/>
        </p:nvSpPr>
        <p:spPr>
          <a:xfrm>
            <a:off x="5125150" y="2816487"/>
            <a:ext cx="4614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Introducción</a:t>
            </a:r>
            <a:endParaRPr b="0" i="0" sz="48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een bird with leaves&#10;&#10;Description automatically generated" id="145" name="Google Shape;145;g2ae502832d3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ae502832d3_0_10"/>
          <p:cNvSpPr/>
          <p:nvPr/>
        </p:nvSpPr>
        <p:spPr>
          <a:xfrm>
            <a:off x="861100" y="1856675"/>
            <a:ext cx="126000" cy="41151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ae502832d3_0_10"/>
          <p:cNvSpPr txBox="1"/>
          <p:nvPr/>
        </p:nvSpPr>
        <p:spPr>
          <a:xfrm>
            <a:off x="5125156" y="4062438"/>
            <a:ext cx="65685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hace que alguien sea 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 buen amigo? </a:t>
            </a:r>
            <a:endParaRPr b="0" i="1" sz="2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8" name="Google Shape;148;g2ae502832d3_0_10"/>
          <p:cNvPicPr preferRelativeResize="0"/>
          <p:nvPr/>
        </p:nvPicPr>
        <p:blipFill rotWithShape="1">
          <a:blip r:embed="rId4">
            <a:alphaModFix/>
          </a:blip>
          <a:srcRect b="0" l="0" r="0" t="23259"/>
          <a:stretch/>
        </p:blipFill>
        <p:spPr>
          <a:xfrm>
            <a:off x="987100" y="1856674"/>
            <a:ext cx="3574075" cy="411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6b526867c_0_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266b526867c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55" name="Google Shape;155;g266b526867c_0_6"/>
          <p:cNvSpPr txBox="1"/>
          <p:nvPr/>
        </p:nvSpPr>
        <p:spPr>
          <a:xfrm>
            <a:off x="3959950" y="1803200"/>
            <a:ext cx="79395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Éste es mi mandamiento:  Que se amen unos a otros, como yo los he amado. Nadie tiene mayor amor que este, que es el poner su vida por sus amigos.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1" sz="2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1" lang="en-US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15:12-13</a:t>
            </a:r>
            <a:endParaRPr b="0" i="1" sz="2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een bird with leaves&#10;&#10;Description automatically generated" id="156" name="Google Shape;156;g266b526867c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6b526867c_0_1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een bird with leaves&#10;&#10;Description automatically generated" id="162" name="Google Shape;162;g266b526867c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66b526867c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2300" y="0"/>
            <a:ext cx="52235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66b526867c_0_14"/>
          <p:cNvSpPr txBox="1"/>
          <p:nvPr/>
        </p:nvSpPr>
        <p:spPr>
          <a:xfrm>
            <a:off x="7791527" y="2634750"/>
            <a:ext cx="6269700" cy="31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Jesús sana a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un paralítico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i="1"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i="1" lang="en-US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Marcos 2:1-12</a:t>
            </a:r>
            <a:endParaRPr i="1"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t/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2023-11-29T19:33:05Z</dcterms:created>
  <dc:creator>Michele Pfeifer</dc:creator>
</cp:coreProperties>
</file>