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99" r:id="rId14"/>
    <p:sldId id="275" r:id="rId15"/>
    <p:sldId id="270" r:id="rId16"/>
    <p:sldId id="271" r:id="rId17"/>
    <p:sldId id="274" r:id="rId18"/>
    <p:sldId id="306" r:id="rId19"/>
    <p:sldId id="307" r:id="rId20"/>
    <p:sldId id="285" r:id="rId21"/>
    <p:sldId id="286" r:id="rId22"/>
    <p:sldId id="308" r:id="rId23"/>
    <p:sldId id="287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443"/>
    <a:srgbClr val="5F391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78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20166-486D-4A91-A14D-0F5886A2BE21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E2035-59E8-4149-BD1B-827783978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8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4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3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5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0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6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2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1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0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107E-542C-4F93-8F1B-75D8E47B02A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EF412-7A27-464D-A465-13275E07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2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09" y="523366"/>
            <a:ext cx="8878298" cy="58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8683" y="311162"/>
            <a:ext cx="10674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5F3913"/>
                </a:solidFill>
                <a:latin typeface="Berlin Sans FB Demi" panose="020E0802020502020306" pitchFamily="34" charset="0"/>
              </a:rPr>
              <a:t>¿Cómo quiere Dios que se administren los sacramentos del bautismo y la Cena del Señor? </a:t>
            </a:r>
            <a:endParaRPr lang="en-US" sz="40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017" y="1740914"/>
            <a:ext cx="9883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5F3913"/>
                </a:solidFill>
                <a:latin typeface="Berlin Sans FB" panose="020E0602020502020306" pitchFamily="34" charset="0"/>
              </a:rPr>
              <a:t>La Cena del Señor:</a:t>
            </a:r>
            <a:r>
              <a:rPr lang="es-ES" sz="3200" dirty="0">
                <a:solidFill>
                  <a:srgbClr val="018443"/>
                </a:solidFill>
                <a:latin typeface="Berlin Sans FB" panose="020E0602020502020306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018443"/>
                </a:solidFill>
                <a:latin typeface="Berlin Sans FB" panose="020E0602020502020306" pitchFamily="34" charset="0"/>
              </a:rPr>
              <a:t>Creyendo que junto con el pan y el vino, uno recibe el verdadero cuerpo y la sangre de Cristo.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5F3913"/>
                </a:solidFill>
                <a:latin typeface="Berlin Sans FB" panose="020E0602020502020306" pitchFamily="34" charset="0"/>
              </a:rPr>
              <a:t>Llegamos a la comunión con corazones arrepentidos.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018443"/>
                </a:solidFill>
                <a:latin typeface="Berlin Sans FB" panose="020E0602020502020306" pitchFamily="34" charset="0"/>
              </a:rPr>
              <a:t>Comunión significa compartir algo en común. En la Cena del Señor compartimos en el cuerpo y la sangre de Cristo (comunión vertical), pero también compartimos una fe común con aquellos que se comunican con nosotros (comunión horizontal).</a:t>
            </a:r>
            <a:endParaRPr lang="en-US" sz="3200" dirty="0">
              <a:solidFill>
                <a:srgbClr val="018443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11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18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6508" y="1006720"/>
            <a:ext cx="1036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018443"/>
                </a:solidFill>
                <a:latin typeface="Berlin Sans FB Demi" panose="020E0802020502020306" pitchFamily="34" charset="0"/>
              </a:rPr>
              <a:t>Resumamos  5-10 minutos</a:t>
            </a:r>
            <a:endParaRPr lang="en-US" sz="4400" dirty="0">
              <a:solidFill>
                <a:srgbClr val="018443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8434" name="Picture 2" descr="Image result for professor teaching carto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23" y="1776161"/>
            <a:ext cx="6250484" cy="41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5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19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79560" y="448990"/>
            <a:ext cx="7572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018443"/>
                </a:solidFill>
                <a:latin typeface="Berlin Sans FB" panose="020E0602020502020306" pitchFamily="34" charset="0"/>
              </a:rPr>
              <a:t>Nuestra Armadura Espiritual</a:t>
            </a:r>
            <a:endParaRPr lang="en-US" sz="4400" dirty="0">
              <a:solidFill>
                <a:srgbClr val="018443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 descr="Image result for baptis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6" r="20537"/>
          <a:stretch/>
        </p:blipFill>
        <p:spPr bwMode="auto">
          <a:xfrm>
            <a:off x="1014344" y="1619707"/>
            <a:ext cx="2305318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ly commun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r="21397"/>
          <a:stretch/>
        </p:blipFill>
        <p:spPr bwMode="auto">
          <a:xfrm>
            <a:off x="8626309" y="1604120"/>
            <a:ext cx="2884867" cy="321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nta bibl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2946" y="1824429"/>
            <a:ext cx="4280079" cy="321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79560" y="5294666"/>
            <a:ext cx="757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18443"/>
                </a:solidFill>
                <a:latin typeface="Berlin Sans FB" panose="020E0602020502020306" pitchFamily="34" charset="0"/>
              </a:rPr>
              <a:t>El Poder del Evangelio</a:t>
            </a:r>
            <a:endParaRPr lang="en-US" sz="4000" dirty="0">
              <a:solidFill>
                <a:srgbClr val="018443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2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15" y="6276548"/>
            <a:ext cx="156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20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83610" y="519680"/>
            <a:ext cx="101605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018443"/>
                </a:solidFill>
                <a:latin typeface="Berlin Sans FB" panose="020E0602020502020306" pitchFamily="34" charset="0"/>
              </a:rPr>
              <a:t> </a:t>
            </a:r>
            <a:r>
              <a:rPr lang="es-CO" sz="4400" dirty="0">
                <a:solidFill>
                  <a:srgbClr val="018443"/>
                </a:solidFill>
                <a:latin typeface="Berlin Sans FB" panose="020E0602020502020306" pitchFamily="34" charset="0"/>
              </a:rPr>
              <a:t>¿Cómo y a quién debemos administrar estos dos sacramentos?</a:t>
            </a:r>
            <a:endParaRPr lang="es-ES" sz="4400" dirty="0">
              <a:solidFill>
                <a:srgbClr val="5F3913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0" name="Picture 2" descr="Image result for baptis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/>
          <a:stretch/>
        </p:blipFill>
        <p:spPr bwMode="auto">
          <a:xfrm>
            <a:off x="969819" y="2168670"/>
            <a:ext cx="4744206" cy="34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ceiving holy communion in lutheran chu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66" y="216867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14" y="6276548"/>
            <a:ext cx="155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24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8144" y="375936"/>
            <a:ext cx="1036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>
                <a:solidFill>
                  <a:srgbClr val="5F3913"/>
                </a:solidFill>
                <a:latin typeface="Berlin Sans FB Demi" panose="020E0802020502020306" pitchFamily="34" charset="0"/>
              </a:rPr>
              <a:t>Profundizemos</a:t>
            </a:r>
            <a:endParaRPr lang="en-US" sz="44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5362" name="Picture 2" descr="Image result for cartoon man diving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4"/>
          <a:stretch/>
        </p:blipFill>
        <p:spPr bwMode="auto">
          <a:xfrm>
            <a:off x="1393360" y="2114315"/>
            <a:ext cx="3090545" cy="34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94728" y="4843298"/>
            <a:ext cx="358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rgbClr val="018443"/>
                </a:solidFill>
                <a:latin typeface="Berlin Sans FB Demi" panose="020E0802020502020306" pitchFamily="34" charset="0"/>
              </a:rPr>
              <a:t>15 - 20 Minutos</a:t>
            </a:r>
            <a:endParaRPr lang="en-US" sz="4000" dirty="0">
              <a:solidFill>
                <a:srgbClr val="018443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5364" name="Picture 4" descr="Image result for clock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62" y="2200216"/>
            <a:ext cx="2525611" cy="25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rot="18251760">
            <a:off x="8675646" y="3222288"/>
            <a:ext cx="289932" cy="748021"/>
          </a:xfrm>
          <a:prstGeom prst="downArrow">
            <a:avLst/>
          </a:prstGeom>
          <a:solidFill>
            <a:srgbClr val="0184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33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8144" y="519371"/>
            <a:ext cx="1036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5F3913"/>
                </a:solidFill>
                <a:latin typeface="Berlin Sans FB Demi" panose="020E0802020502020306" pitchFamily="34" charset="0"/>
              </a:rPr>
              <a:t>Bautismo</a:t>
            </a:r>
            <a:endParaRPr lang="en-US" sz="44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1731" y="2170396"/>
            <a:ext cx="10020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S" sz="4000" dirty="0">
                <a:solidFill>
                  <a:srgbClr val="018443"/>
                </a:solidFill>
                <a:latin typeface="Berlin Sans FB" panose="020E0602020502020306" pitchFamily="34" charset="77"/>
              </a:rPr>
              <a:t>¿Quién ha bautizado? </a:t>
            </a:r>
            <a:endParaRPr lang="en-US" sz="4000" dirty="0">
              <a:solidFill>
                <a:srgbClr val="018443"/>
              </a:solidFill>
              <a:latin typeface="Berlin Sans FB" panose="020E0602020502020306" pitchFamily="34" charset="77"/>
            </a:endParaRPr>
          </a:p>
          <a:p>
            <a:pPr lvl="2"/>
            <a:r>
              <a:rPr lang="es-ES" sz="4000" dirty="0">
                <a:solidFill>
                  <a:srgbClr val="018443"/>
                </a:solidFill>
                <a:latin typeface="Berlin Sans FB" panose="020E0602020502020306" pitchFamily="34" charset="77"/>
              </a:rPr>
              <a:t>¿Cómo bautizar? </a:t>
            </a:r>
            <a:endParaRPr lang="en-US" sz="4000" dirty="0">
              <a:solidFill>
                <a:srgbClr val="018443"/>
              </a:solidFill>
              <a:latin typeface="Berlin Sans FB" panose="020E0602020502020306" pitchFamily="34" charset="77"/>
            </a:endParaRPr>
          </a:p>
          <a:p>
            <a:pPr lvl="2"/>
            <a:r>
              <a:rPr lang="es-ES" sz="4000" dirty="0">
                <a:solidFill>
                  <a:srgbClr val="018443"/>
                </a:solidFill>
                <a:latin typeface="Berlin Sans FB" panose="020E0602020502020306" pitchFamily="34" charset="77"/>
              </a:rPr>
              <a:t>¿Cuándo bautizar en grupo y cuándo bautizar en privado?</a:t>
            </a:r>
            <a:endParaRPr lang="en-US" sz="4000" dirty="0">
              <a:solidFill>
                <a:srgbClr val="018443"/>
              </a:solidFill>
              <a:latin typeface="Berlin Sans FB" panose="020E0602020502020306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87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33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8144" y="519371"/>
            <a:ext cx="1036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5F3913"/>
                </a:solidFill>
                <a:latin typeface="Berlin Sans FB Demi" panose="020E0802020502020306" pitchFamily="34" charset="0"/>
              </a:rPr>
              <a:t>Bautismo</a:t>
            </a:r>
            <a:endParaRPr lang="en-US" sz="44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601" y="1615310"/>
            <a:ext cx="100205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4550" lvl="3" indent="-742950">
              <a:buFont typeface="+mj-lt"/>
              <a:buAutoNum type="arabicPeriod"/>
            </a:pPr>
            <a:r>
              <a:rPr lang="es-ES" sz="3600" dirty="0">
                <a:solidFill>
                  <a:srgbClr val="018443"/>
                </a:solidFill>
                <a:latin typeface="Berlin Sans FB" panose="020E0602020502020306" pitchFamily="34" charset="77"/>
              </a:rPr>
              <a:t>En grupo: El beneficio: Sirve de testimonio y recordatorio. la familia de Dios</a:t>
            </a:r>
          </a:p>
          <a:p>
            <a:pPr marL="2114550" lvl="3" indent="-742950">
              <a:buFont typeface="+mj-lt"/>
              <a:buAutoNum type="arabicPeriod"/>
            </a:pPr>
            <a:r>
              <a:rPr lang="es-ES" sz="3600" dirty="0">
                <a:solidFill>
                  <a:srgbClr val="018443"/>
                </a:solidFill>
                <a:latin typeface="Berlin Sans FB" panose="020E0602020502020306" pitchFamily="34" charset="77"/>
              </a:rPr>
              <a:t>En privado: En casos de emergencia, no hay que esperar. O si los tiempos y la logística serían muy complicadas, mejor bautizar ya donde haya agua (Felipe y el Etíope). </a:t>
            </a:r>
            <a:endParaRPr lang="en-US" sz="3600" dirty="0">
              <a:solidFill>
                <a:srgbClr val="018443"/>
              </a:solidFill>
              <a:latin typeface="Berlin Sans FB" panose="020E0602020502020306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71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14" y="6276548"/>
            <a:ext cx="163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34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8144" y="470695"/>
            <a:ext cx="1036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5F3913"/>
                </a:solidFill>
                <a:latin typeface="Berlin Sans FB Demi" panose="020E0802020502020306" pitchFamily="34" charset="0"/>
              </a:rPr>
              <a:t>Oración</a:t>
            </a:r>
            <a:endParaRPr lang="en-US" sz="44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34" y="1746968"/>
            <a:ext cx="7840134" cy="39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8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35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8144" y="259134"/>
            <a:ext cx="1036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5F3913"/>
                </a:solidFill>
                <a:latin typeface="Berlin Sans FB Demi" panose="020E0802020502020306" pitchFamily="34" charset="0"/>
              </a:rPr>
              <a:t>La Tarea</a:t>
            </a:r>
            <a:endParaRPr lang="en-US" sz="44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84" y="1677690"/>
            <a:ext cx="11030434" cy="419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sz="3600" dirty="0">
                <a:solidFill>
                  <a:srgbClr val="018443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 Mirar el video 4 y responder las siguientes preguntas</a:t>
            </a:r>
            <a:r>
              <a:rPr lang="es-PY" sz="3600" dirty="0">
                <a:solidFill>
                  <a:srgbClr val="018443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:</a:t>
            </a:r>
            <a:endParaRPr lang="en-US" sz="3600" dirty="0">
              <a:solidFill>
                <a:srgbClr val="018443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3600" dirty="0">
                <a:solidFill>
                  <a:srgbClr val="018443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¿Cuál es el punto principal del video 4?</a:t>
            </a:r>
            <a:endParaRPr lang="en-US" sz="3600" dirty="0">
              <a:solidFill>
                <a:srgbClr val="018443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3600" dirty="0">
                <a:solidFill>
                  <a:srgbClr val="018443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Si adoramos en un entorno muy formal con un formato de adoración muy formal (liturgia) o si es un arreglo mucho más informal (como podría encontrar en un “grupo de apoyo”), ¿qué debemos recordar?</a:t>
            </a:r>
            <a:endParaRPr lang="en-US" sz="3600" dirty="0">
              <a:solidFill>
                <a:srgbClr val="018443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35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8144" y="259134"/>
            <a:ext cx="1036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5F3913"/>
                </a:solidFill>
                <a:latin typeface="Berlin Sans FB Demi" panose="020E0802020502020306" pitchFamily="34" charset="0"/>
              </a:rPr>
              <a:t>La Tarea</a:t>
            </a:r>
            <a:endParaRPr lang="en-US" sz="44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483" y="1394962"/>
            <a:ext cx="9983435" cy="478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2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3600" dirty="0">
                <a:solidFill>
                  <a:srgbClr val="018443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¿Cuál es el significado raíz de la palabra "liturgia" y qué es la adoración litúrgica?</a:t>
            </a:r>
            <a:endParaRPr lang="en-US" sz="3600" dirty="0">
              <a:solidFill>
                <a:srgbClr val="018443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3600" dirty="0">
                <a:solidFill>
                  <a:srgbClr val="018443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La adoración litúrgica consiste en “el Propio” y “el Ordinario”. ¿Cómo se definen esas palabras y qué componentes de la adoración se encuentran en cada una?</a:t>
            </a:r>
            <a:endParaRPr lang="en-US" sz="3600" dirty="0">
              <a:solidFill>
                <a:srgbClr val="018443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3600" dirty="0">
                <a:solidFill>
                  <a:srgbClr val="018443"/>
                </a:solidFill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b. R</a:t>
            </a:r>
            <a:r>
              <a:rPr lang="es-ES" sz="3600" dirty="0">
                <a:solidFill>
                  <a:srgbClr val="018443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evisar el leccionario, el calendario con el ciclo de lecturas y el año eclesiástico</a:t>
            </a:r>
            <a:endParaRPr lang="en-US" sz="3600" dirty="0">
              <a:solidFill>
                <a:srgbClr val="018443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1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9172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018443"/>
                </a:solidFill>
                <a:latin typeface="Berlin Sans FB Demi" panose="020E0802020502020306" pitchFamily="34" charset="0"/>
              </a:rPr>
              <a:t>Adoremos al Señor II </a:t>
            </a:r>
            <a:r>
              <a:rPr lang="en-US" sz="4400" dirty="0">
                <a:solidFill>
                  <a:srgbClr val="018443"/>
                </a:solidFill>
                <a:latin typeface="Berlin Sans FB Demi" panose="020E0802020502020306" pitchFamily="34" charset="0"/>
              </a:rPr>
              <a:t>– 3</a:t>
            </a:r>
            <a:endParaRPr lang="es-CO" sz="4400" dirty="0">
              <a:solidFill>
                <a:srgbClr val="018443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83717" y="3429000"/>
            <a:ext cx="8141590" cy="1323439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5F3913"/>
                </a:solidFill>
                <a:latin typeface="Berlin Sans FB" panose="020E0602020502020306" pitchFamily="34" charset="0"/>
              </a:rPr>
              <a:t>Los sacramentos del Bautismo y la Cena del Señor en la adoración</a:t>
            </a:r>
            <a:endParaRPr lang="en-US" sz="4000" dirty="0">
              <a:solidFill>
                <a:srgbClr val="5F3913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6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36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8144" y="259134"/>
            <a:ext cx="1036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5F3913"/>
                </a:solidFill>
                <a:latin typeface="Berlin Sans FB Demi" panose="020E0802020502020306" pitchFamily="34" charset="0"/>
              </a:rPr>
              <a:t>La Despedida</a:t>
            </a:r>
            <a:endParaRPr lang="en-US" sz="44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5602" name="Picture 2" descr="Image result for la despedid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62" y="1682769"/>
            <a:ext cx="7460708" cy="419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49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100351"/>
            <a:ext cx="10168128" cy="66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3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058" y="5168834"/>
            <a:ext cx="980260" cy="643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171" y="495278"/>
            <a:ext cx="104300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600" dirty="0">
                <a:solidFill>
                  <a:srgbClr val="5F3913"/>
                </a:solidFill>
                <a:latin typeface="Berlin Sans FB" panose="020E0602020502020306" pitchFamily="34" charset="0"/>
              </a:rPr>
              <a:t>Padre misericordioso, a medida que continuamos nuestro estudio de la adoración cristiana, ayúdanos a recordar que los medios de gracia, el poder del evangelio en la Palabra y el sacramento, deben estar en el centro de todo lo que hagamos. Ya sea que nuestra adoración sea formal y elaborada, o simple y familiar, no solo exalte tu santo Nombre, sino que también sirva como armadura espiritual contra los ataques del diablo que busca despojarnos de nuestra fe. En el nombre de Jesús oramos.  </a:t>
            </a:r>
            <a:r>
              <a:rPr lang="es-ES" sz="3600" dirty="0">
                <a:solidFill>
                  <a:srgbClr val="018443"/>
                </a:solidFill>
                <a:latin typeface="Berlin Sans FB" panose="020E0602020502020306" pitchFamily="34" charset="0"/>
              </a:rPr>
              <a:t>Amén.</a:t>
            </a:r>
            <a:r>
              <a:rPr lang="es-ES" sz="3600" dirty="0">
                <a:solidFill>
                  <a:srgbClr val="5F3913"/>
                </a:solidFill>
                <a:latin typeface="Berlin Sans FB" panose="020E0602020502020306" pitchFamily="34" charset="0"/>
              </a:rPr>
              <a:t> </a:t>
            </a:r>
            <a:endParaRPr lang="en-US" sz="3600" dirty="0">
              <a:solidFill>
                <a:srgbClr val="5F3913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2" name="Picture 4" descr="Image result for praying hand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t="4477" r="16984" b="8684"/>
          <a:stretch/>
        </p:blipFill>
        <p:spPr bwMode="auto">
          <a:xfrm>
            <a:off x="10798213" y="5360526"/>
            <a:ext cx="964015" cy="128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4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69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7223" y="1423240"/>
            <a:ext cx="75276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4400" dirty="0">
                <a:solidFill>
                  <a:srgbClr val="5F3913"/>
                </a:solidFill>
                <a:latin typeface="Berlin Sans FB" panose="020E0602020502020306" pitchFamily="34" charset="0"/>
              </a:rPr>
              <a:t>Por venir preparado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4400" dirty="0">
                <a:solidFill>
                  <a:srgbClr val="5F3913"/>
                </a:solidFill>
                <a:latin typeface="Berlin Sans FB" panose="020E0602020502020306" pitchFamily="34" charset="0"/>
              </a:rPr>
              <a:t>Por respetar la hora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4400" dirty="0">
                <a:solidFill>
                  <a:srgbClr val="5F3913"/>
                </a:solidFill>
                <a:latin typeface="Berlin Sans FB" panose="020E0602020502020306" pitchFamily="34" charset="0"/>
              </a:rPr>
              <a:t>Por los que nos sirven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4400" dirty="0">
                <a:solidFill>
                  <a:srgbClr val="5F3913"/>
                </a:solidFill>
                <a:latin typeface="Berlin Sans FB" panose="020E0602020502020306" pitchFamily="34" charset="0"/>
              </a:rPr>
              <a:t>Por los </a:t>
            </a:r>
            <a:r>
              <a:rPr lang="es-CO" sz="4400" dirty="0" err="1">
                <a:solidFill>
                  <a:srgbClr val="5F3913"/>
                </a:solidFill>
                <a:latin typeface="Berlin Sans FB" panose="020E0602020502020306" pitchFamily="34" charset="0"/>
              </a:rPr>
              <a:t>co</a:t>
            </a:r>
            <a:r>
              <a:rPr lang="es-CO" sz="4400" dirty="0">
                <a:solidFill>
                  <a:srgbClr val="5F3913"/>
                </a:solidFill>
                <a:latin typeface="Berlin Sans FB" panose="020E0602020502020306" pitchFamily="34" charset="0"/>
              </a:rPr>
              <a:t>-alumnos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4400" dirty="0">
                <a:solidFill>
                  <a:srgbClr val="5F3913"/>
                </a:solidFill>
                <a:latin typeface="Berlin Sans FB" panose="020E0602020502020306" pitchFamily="34" charset="0"/>
              </a:rPr>
              <a:t>Por el grupo de </a:t>
            </a:r>
            <a:r>
              <a:rPr lang="es-CO" sz="4400" dirty="0" err="1">
                <a:solidFill>
                  <a:srgbClr val="5F3913"/>
                </a:solidFill>
                <a:latin typeface="Berlin Sans FB" panose="020E0602020502020306" pitchFamily="34" charset="0"/>
              </a:rPr>
              <a:t>Whatsapp</a:t>
            </a:r>
            <a:endParaRPr lang="en-US" sz="4400" dirty="0">
              <a:solidFill>
                <a:srgbClr val="5F3913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078" name="Picture 6" descr="Image result for respet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3" b="36396"/>
          <a:stretch/>
        </p:blipFill>
        <p:spPr bwMode="auto">
          <a:xfrm rot="16200000">
            <a:off x="-644268" y="2316028"/>
            <a:ext cx="5215075" cy="16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1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pic>
        <p:nvPicPr>
          <p:cNvPr id="4098" name="Picture 2" descr="Image result for repas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38" y="1698040"/>
            <a:ext cx="6961923" cy="18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2957" y="4178484"/>
            <a:ext cx="7202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018443"/>
                </a:solidFill>
                <a:latin typeface="Berlin Sans FB Demi" panose="020E0802020502020306" pitchFamily="34" charset="0"/>
              </a:rPr>
              <a:t>15-20 Minutos</a:t>
            </a:r>
            <a:endParaRPr lang="en-US" sz="4400" dirty="0">
              <a:solidFill>
                <a:srgbClr val="01844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6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63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2307" y="2135693"/>
            <a:ext cx="10107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5F3913"/>
                </a:solidFill>
                <a:latin typeface="Berlin Sans FB Demi" panose="020E0802020502020306" pitchFamily="34" charset="0"/>
              </a:rPr>
              <a:t>¿Cuál es el punto principal del video 3?</a:t>
            </a:r>
            <a:endParaRPr lang="en-US" sz="44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606" y="3792977"/>
            <a:ext cx="9944788" cy="707886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rgbClr val="018443"/>
                </a:solidFill>
                <a:latin typeface="Berlin Sans FB" panose="020E0602020502020306" pitchFamily="34" charset="0"/>
              </a:rPr>
              <a:t>Comparemos, veamos lo que otros han dicho</a:t>
            </a:r>
            <a:endParaRPr lang="en-US" sz="4000" dirty="0">
              <a:solidFill>
                <a:srgbClr val="018443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7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7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1006" y="433953"/>
            <a:ext cx="10753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5F3913"/>
                </a:solidFill>
                <a:latin typeface="Berlin Sans FB Demi" panose="020E0802020502020306" pitchFamily="34" charset="0"/>
              </a:rPr>
              <a:t>¿Cuál es el punto principal de esta lección? </a:t>
            </a:r>
            <a:endParaRPr lang="en-US" sz="44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116" y="1589053"/>
            <a:ext cx="96313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18443"/>
                </a:solidFill>
                <a:latin typeface="Berlin Sans FB" panose="020E0602020502020306" pitchFamily="34" charset="0"/>
              </a:rPr>
              <a:t>En la lección anterior, vimos que la Palabra de Dios es una armadura espiritual.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5F3913"/>
                </a:solidFill>
                <a:latin typeface="Berlin Sans FB" panose="020E0602020502020306" pitchFamily="34" charset="0"/>
              </a:rPr>
              <a:t>En esta lección vemos que los sacramentos del Bautismo y la Sagrada Comunión también son armaduras espirituales.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18443"/>
                </a:solidFill>
                <a:latin typeface="Berlin Sans FB" panose="020E0602020502020306" pitchFamily="34" charset="0"/>
              </a:rPr>
              <a:t>Ambos (Palabra y Sacramento) contienen el poder del evangelio. Son los </a:t>
            </a:r>
            <a:r>
              <a:rPr lang="es-ES" sz="3600" dirty="0">
                <a:solidFill>
                  <a:srgbClr val="5F3913"/>
                </a:solidFill>
                <a:latin typeface="Berlin Sans FB" panose="020E0602020502020306" pitchFamily="34" charset="0"/>
              </a:rPr>
              <a:t>“medios de gracia”.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3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6508" y="1305342"/>
            <a:ext cx="10364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5F3913"/>
                </a:solidFill>
                <a:latin typeface="Berlin Sans FB Demi" panose="020E0802020502020306" pitchFamily="34" charset="0"/>
              </a:rPr>
              <a:t>¿Cómo quiere Dios que se administren los sacramentos del bautismo y la Cena del Señor? </a:t>
            </a:r>
            <a:endParaRPr lang="en-US" sz="44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606" y="4224835"/>
            <a:ext cx="9944788" cy="707886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rgbClr val="018443"/>
                </a:solidFill>
                <a:latin typeface="Berlin Sans FB" panose="020E0602020502020306" pitchFamily="34" charset="0"/>
              </a:rPr>
              <a:t>Comparemos, veamos lo que otros han dicho</a:t>
            </a:r>
            <a:endParaRPr lang="en-US" sz="4000" dirty="0">
              <a:solidFill>
                <a:srgbClr val="018443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9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28" y="6002552"/>
            <a:ext cx="980260" cy="643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128" y="456421"/>
            <a:ext cx="10674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5F3913"/>
                </a:solidFill>
                <a:latin typeface="Berlin Sans FB Demi" panose="020E0802020502020306" pitchFamily="34" charset="0"/>
              </a:rPr>
              <a:t>¿Cómo quiere Dios que se administren los sacramentos del bautismo y la Cena del Señor? </a:t>
            </a:r>
            <a:endParaRPr lang="en-US" sz="4000" dirty="0">
              <a:solidFill>
                <a:srgbClr val="5F391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889" y="2043045"/>
            <a:ext cx="94731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5F3913"/>
                </a:solidFill>
                <a:latin typeface="Berlin Sans FB" panose="020E0602020502020306" pitchFamily="34" charset="0"/>
              </a:rPr>
              <a:t>Bautismo: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18443"/>
                </a:solidFill>
                <a:latin typeface="Berlin Sans FB" panose="020E0602020502020306" pitchFamily="34" charset="0"/>
              </a:rPr>
              <a:t>Con agua en el nombre del Padre, Hijo y Espíritu Santo.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5F3913"/>
                </a:solidFill>
                <a:latin typeface="Berlin Sans FB" panose="020E0602020502020306" pitchFamily="34" charset="0"/>
              </a:rPr>
              <a:t>Esos son los dos únicos elementos esenciales del Bautismo.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18443"/>
                </a:solidFill>
                <a:latin typeface="Berlin Sans FB" panose="020E0602020502020306" pitchFamily="34" charset="0"/>
              </a:rPr>
              <a:t>El agua puede ser aplicada de diferentes maneras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5F3913"/>
                </a:solidFill>
                <a:latin typeface="Berlin Sans FB" panose="020E0602020502020306" pitchFamily="34" charset="0"/>
              </a:rPr>
              <a:t>Diapositiva 10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67003" y="6488108"/>
            <a:ext cx="8214126" cy="374"/>
          </a:xfrm>
          <a:prstGeom prst="line">
            <a:avLst/>
          </a:prstGeom>
          <a:ln w="38100">
            <a:solidFill>
              <a:srgbClr val="018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7" ma:contentTypeDescription="Create a new document." ma:contentTypeScope="" ma:versionID="a9d7e2e169b0dd4dee5e799b0b927e87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f3dec56afaddf601f15aab203107d7af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_x0023_ xmlns="d9dd568f-92e7-4aa1-8e50-87aa9ffea924" xsi:nil="true"/>
  </documentManagement>
</p:properties>
</file>

<file path=customXml/itemProps1.xml><?xml version="1.0" encoding="utf-8"?>
<ds:datastoreItem xmlns:ds="http://schemas.openxmlformats.org/officeDocument/2006/customXml" ds:itemID="{AA01B29E-9C4E-4392-B17D-10FA6681A4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98216E-CEEE-4238-BADE-424EF3CD2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59EC58-CEC2-4FCB-AC41-CEF7ACC01803}">
  <ds:schemaRefs>
    <ds:schemaRef ds:uri="http://schemas.microsoft.com/office/2006/metadata/properties"/>
    <ds:schemaRef ds:uri="http://schemas.microsoft.com/office/infopath/2007/PartnerControls"/>
    <ds:schemaRef ds:uri="d9dd568f-92e7-4aa1-8e50-87aa9ffea9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4811</TotalTime>
  <Words>660</Words>
  <Application>Microsoft Macintosh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Berlin Sans FB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Leyrer</dc:creator>
  <cp:lastModifiedBy>juan david escobar amaya</cp:lastModifiedBy>
  <cp:revision>91</cp:revision>
  <dcterms:created xsi:type="dcterms:W3CDTF">2019-11-25T17:14:25Z</dcterms:created>
  <dcterms:modified xsi:type="dcterms:W3CDTF">2023-06-12T16:31:27Z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