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257" r:id="rId6"/>
    <p:sldId id="258" r:id="rId7"/>
    <p:sldId id="260" r:id="rId8"/>
    <p:sldId id="285" r:id="rId9"/>
    <p:sldId id="261" r:id="rId10"/>
    <p:sldId id="265" r:id="rId11"/>
    <p:sldId id="345" r:id="rId12"/>
    <p:sldId id="262" r:id="rId13"/>
    <p:sldId id="347" r:id="rId14"/>
    <p:sldId id="268" r:id="rId15"/>
    <p:sldId id="348" r:id="rId16"/>
    <p:sldId id="349" r:id="rId17"/>
    <p:sldId id="350" r:id="rId18"/>
    <p:sldId id="326" r:id="rId19"/>
    <p:sldId id="351" r:id="rId20"/>
    <p:sldId id="352" r:id="rId21"/>
    <p:sldId id="336" r:id="rId22"/>
    <p:sldId id="346" r:id="rId23"/>
    <p:sldId id="353" r:id="rId24"/>
    <p:sldId id="263" r:id="rId25"/>
    <p:sldId id="354" r:id="rId26"/>
    <p:sldId id="355" r:id="rId27"/>
    <p:sldId id="356" r:id="rId28"/>
    <p:sldId id="357" r:id="rId29"/>
    <p:sldId id="274" r:id="rId30"/>
    <p:sldId id="358" r:id="rId31"/>
    <p:sldId id="275" r:id="rId32"/>
    <p:sldId id="359" r:id="rId33"/>
    <p:sldId id="360" r:id="rId34"/>
    <p:sldId id="361" r:id="rId35"/>
    <p:sldId id="362" r:id="rId36"/>
    <p:sldId id="363" r:id="rId37"/>
    <p:sldId id="344" r:id="rId38"/>
    <p:sldId id="364" r:id="rId39"/>
    <p:sldId id="365" r:id="rId40"/>
    <p:sldId id="366" r:id="rId41"/>
    <p:sldId id="367" r:id="rId42"/>
    <p:sldId id="368" r:id="rId43"/>
    <p:sldId id="278" r:id="rId44"/>
    <p:sldId id="282" r:id="rId45"/>
    <p:sldId id="281" r:id="rId46"/>
    <p:sldId id="284" r:id="rId47"/>
  </p:sldIdLst>
  <p:sldSz cx="12192000" cy="6858000"/>
  <p:notesSz cx="6858000" cy="9144000"/>
  <p:embeddedFontLst>
    <p:embeddedFont>
      <p:font typeface="Aharoni" panose="02010803020104030203" pitchFamily="2" charset="-79"/>
      <p:bold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jStoHV18d/6cAEAOYLfJRG2Og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75"/>
    <p:restoredTop sz="56698"/>
  </p:normalViewPr>
  <p:slideViewPr>
    <p:cSldViewPr snapToGrid="0">
      <p:cViewPr varScale="1">
        <p:scale>
          <a:sx n="46" d="100"/>
          <a:sy n="46" d="100"/>
        </p:scale>
        <p:origin x="67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6AE149ED-A5AB-702D-4B66-27FC66D52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>
            <a:extLst>
              <a:ext uri="{FF2B5EF4-FFF2-40B4-BE49-F238E27FC236}">
                <a16:creationId xmlns:a16="http://schemas.microsoft.com/office/drawing/2014/main" id="{6236D06C-69CE-CD45-CAE1-CD69441E4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Identificar la centralidad de Jesucristo en la Biblia y en la salvación.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Reconocer nuestra necesidad de un Salvador.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Explicar por qué Jesús tuvo que ser verdadero hombre y verdadero Dios.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69F2B10D-2139-DE9D-4497-8C2F21C021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90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e3aea5128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¿Por qué necesitamos a un Salvador?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ee3aea5128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1F664862-EE2A-7FC3-6C5E-EDDF81C6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1646408B-7C7B-04B9-8F86-61329FE0B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Necesitamos un Salvador porque Dios exige una santidad que no podemos alcanzar.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Mateo 5:48 Por lo tanto, sean ustedes perfectos, como su Padre que está en los cielos es perfecto.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3:23 Pues todos han pecado y están privados de la gloria de Dios.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5:12 Por tanto, como el pecado entró en el mundo por un solo hombre, y por medio del pecado entró la muerte, así la muerte pasó a todos los hombres, por cuanto todos pecaron.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C4C3225E-38E3-88AE-5C67-EB3E85B9D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4326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A4658FC-BC83-5307-B80B-FCC79875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76D2857D-D8AC-1568-2C78-462721FEC8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Necesitamos un Salvador porque no nos podemos salvar a nosotros mismos</a:t>
            </a: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3:10-18 nos deja claro que nadie puede salvarse por sus propios méritos: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está escrito: ¡No hay ni uno solo que sea justo! No hay quien entienda; no hay quien busque a Dios. Todos se desviaron, a una se han corrompido. No hay quien haga lo bueno, ¡no hay ni siquiera uno! Su garganta es un sepulcro abierto, y con su lengua engañan. ¡En sus labios hay veneno de serpientes! Su boca está llena de maldición y de amargura. Sus pies son veloces para derramar sangre. Destrucción y desgracia hay en sus caminos, Y no conocen el camino de la paz. No hay temor de Dios delante de sus ojos.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C75DA71F-FB8E-A98A-E621-78D9206D3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341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1995DE7-89BA-AB8B-2FD4-F8533459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DF269CA4-72D3-FAAF-B2AE-550C21816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Necesitamos un Salvador porque no nos podemos salvar a nosotros mismos</a:t>
            </a:r>
          </a:p>
          <a:p>
            <a:pPr marL="0" marR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3:20 … por las obras de la ley ningún ser humano será justificado delante de él; porque por medio de la ley es el conocimiento del pecado.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7DA50CF2-64F4-52A8-BE80-4DE2867FD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39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Dios vio nuestra necesidad, y envió su Hijo para salvarnos.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E431244B-D672-89A4-C7C6-8588FA1D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3aea5128_1_0:notes">
            <a:extLst>
              <a:ext uri="{FF2B5EF4-FFF2-40B4-BE49-F238E27FC236}">
                <a16:creationId xmlns:a16="http://schemas.microsoft.com/office/drawing/2014/main" id="{7D2B6790-F015-AFAF-6436-84E942979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Dios vio nuestra necesidad, y envió su Hijo para salvarnos.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4:4-5 Pero cuando se cumplió el tiempo señalado, Dios envió a su Hijo, que nació de una mujer y sujeto a ley, para que redimiera a los que estaban sujetos a la ley, a fin de que recibiéramos la adopción de hijos.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es nuestro sustituto: soportó las exigencias y el castigo de la ley en nuestro lugar.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la tarea de hoy, ustedes leyeron Lucas 2, la historia del nacimiento de Jesús.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Creemos “en Jesucristo, su único hijo, nuestro Señor, que fue concebido por obra del Espíritu Santo y nació de la virgen María.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e3aea5128_1_0:notes">
            <a:extLst>
              <a:ext uri="{FF2B5EF4-FFF2-40B4-BE49-F238E27FC236}">
                <a16:creationId xmlns:a16="http://schemas.microsoft.com/office/drawing/2014/main" id="{9E6755F3-131A-F7F5-F654-7DE8B4708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621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5A6B4671-3A2C-BBA1-5909-B0808861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>
            <a:extLst>
              <a:ext uri="{FF2B5EF4-FFF2-40B4-BE49-F238E27FC236}">
                <a16:creationId xmlns:a16="http://schemas.microsoft.com/office/drawing/2014/main" id="{9C2464FA-D9A5-4CE9-5DBC-353C4FBC32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Identificar la centralidad de Jesucristo en la Biblia y en la salvación.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Reconocer nuestra necesidad de un Salvador.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Explicar por qué Jesús tuvo que ser verdadero hombre y verdadero Dios.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E2D6C269-0EB1-599E-ED12-45448F748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478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Jesús es verdadero hombre y verdadero Dios.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su tarea de hoy, también examinaron Juan 11, la historia de la resurrección de Lázaro.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A7F7E7EE-5737-830B-9AAC-BB03C4A1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f58b83d9_0_989:notes">
            <a:extLst>
              <a:ext uri="{FF2B5EF4-FFF2-40B4-BE49-F238E27FC236}">
                <a16:creationId xmlns:a16="http://schemas.microsoft.com/office/drawing/2014/main" id="{F873BC31-AD25-0925-0F59-859629331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partes de Juan 11 muestran la humanidad de Jesús?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8f58b83d9_0_989:notes">
            <a:extLst>
              <a:ext uri="{FF2B5EF4-FFF2-40B4-BE49-F238E27FC236}">
                <a16:creationId xmlns:a16="http://schemas.microsoft.com/office/drawing/2014/main" id="{4F055794-0D74-98AD-3FD1-BAC396573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79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Bienvenida y saludos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Queridos estudiantes, bienvenidos a nuestra segunda lección. Es un gozo reunirnos nuevamente para profundizar en el conocimiento del Dios Verdadero.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42CDC59A-171B-66C9-F1C6-3E457D2A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F7EA5B91-20D5-954C-7516-25D3A24E1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partes de Juan 11 muestran la humanidad de Jesús?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 lágrimas derramadas sobre la muerte de Lázaro. “Jesús lloró.” (Juan 11:35)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 interacción con otras personas como lo haría cualquier ser humano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 caminar de un lugar a otro. “Cuando Jesús llegó…” (Juan 11:17)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DE3F11AD-478E-F362-CC3C-7A18650A9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576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partes de Juan 11 muestran la divinidad de Jesús?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F41641F1-0FAF-BD40-E6FE-398910883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6752FEA5-FE14-3BC4-4F5A-770AD5F6B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partes de Juan 11 muestran la divinidad de Jesús?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Resucitó a Lázaro de entre los muertos. </a:t>
            </a: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11:25-26 “Yo soy la resurrección y la vida. El que cree en mí vivirá, aunque muera; y el que vive y cree en mí nunca morirá.”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3317CED3-AA57-6E83-2F49-EDB5F069DD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284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2AE4-EF78-E6C0-0AA6-43EC77F7A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F2A6C-F250-2997-7010-1D00285E0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B31AF-7C33-7578-EBC5-DB75E700D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982FF-FF18-32B8-2FAB-F0A832586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3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CE14063-8CEA-02F8-E98F-1953F305B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769A6F7D-1865-2A14-E79A-F4FC408F1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Además de lo que vimos en Juan 11, ¿qué otros pasajes de la Biblia nos dan evidencia de que Jesús es Dios?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Mateo 1:23 “La virgen concebirá y dará a luz un hijo, y lo llamarán Emanuel (que significa: Dios con nosotros).”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20:28 “Entonces Tomás respondió y le dijo: “¡Señor mío, y Dios mío!”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1030F500-2E91-FADB-CC35-498C75B80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352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FD4A6C6-BA6F-9167-07CE-2294EAD6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72B4070F-2452-3503-31A4-6FA92DBB1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Además de lo que vimos en Juan 11, ¿qué otros pasajes de la Biblia nos dan evidencia de que Jesús es Dios?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Juan 5:20 “Pero sabemos que el Hijo de Dios ha venido, y nos ha dado entendimiento para conocer al que es verdadero; y estamos en el verdadero, en su Hijo Jesucristo. Este es el verdadero Dios, y la vida eterna.”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9:5 “… Cristo, el cual es Dios sobre todas las cosas…”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95EF8B03-4F65-FB9A-01B7-0194CAEB6B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751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e3aea5128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¿Cuáles son algunos de las características que tiene Jesús que demuestran que él es Dios?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ee3aea5128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CF9048E-3670-749C-9720-50DA65F4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ACFEDAC7-79EF-5050-A284-32A089830C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 características demuestran que Él es Dios.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1:2 La Palabra (el Verbo) “era en el principio con Dios.”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Hebreos 13:8 Jesucristo es el mismo ayer, hoy, y por los siglos.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Mateo 28:18 Jesús se acercó y les dijo: Toda autoridad me ha sido dada en el cielo y en la tierra.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43630AE8-E651-20BD-2EBE-45CC2A92D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0624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e3aea5128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¿Cuáles son algunas de las acciones que Jesús ha hecho para probar que él es Dios?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ee3aea5128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CE0F784A-0C25-2E8F-3CF8-81BDAB32D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7CFBDB93-DD22-3261-A526-AF7C4CC0D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 milagros comprueban que Jesús es Dios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20:31 Pero éstas se han escrito para que ustedes crean que Jesús es el Cristo, el Hijo de Dios, y para que al creer tengan vida en su nombre.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97B2EEF8-565E-CAC9-7F2A-F7C93BB52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704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Introducción breve a la lección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Hoy, enfocaremos en Dios Hijo, Jesucristo, nuestro Señor y Salvador. Exploraremos su persona y su centralidad en nuestra salvación. Que el Espíritu Santo nos guíe en nuestro estudio.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E8BE4646-752F-D9CC-170A-67F4C95E2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DDD32FE7-1219-7AA6-513F-038861D4A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 nos llama a adorar a Jesús como Dios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5:23 Para que todos honren al Hijo tal y como honran al Padre. El que no honra al Hijo, no honra al Padre que lo envió.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Apocalipsis 5:13 Al que está sentado en el trono, y al Cordero, sean dadas la alabanza, la honra, la gloria y el poder, por los siglos de los siglos. </a:t>
            </a:r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C392F6D4-5CB6-BF56-7653-C1BE7EC32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7566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8961C-9064-CA68-1DB9-DD1DAC2E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50FE4-49BD-6A57-A793-A135C4447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7DB93-5771-126E-E383-1456FB70E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Jesús es verdadero hombre.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3C062-586A-2C77-F2E0-4A8A85F28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68E2EDA5-B36B-77AC-306A-0EE7205CC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23C29F48-A84E-5AA8-0416-BF37FF5A5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Además de lo que vimos en Juan 11 en el video, ¿Cuáles son algunos otros pasajes de la Biblia que nos dan evidencia de que Jesús es también verdadero hombre?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Timoteo 2:5 Porque hay un solo Dios, y un solo mediador entre Dios y los hombres, que es Jesucristo hombre.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Romanos 1:3 Les escribo acerca de su Hijo, nuestro Señor Jesucristo, que conforme a los hombres descendía de David. </a:t>
            </a:r>
          </a:p>
          <a:p>
            <a:pPr marL="171450" marR="0" lvl="0" indent="-171450"/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Hebreos 2:14 Así como los hijos eran de carne y hueso, también él era de carne y hueso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02B1EF09-3EE8-D090-059F-49AD8BC45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0510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14EA8D97-7FCC-3CE5-F63C-2F315E307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113293D0-2180-335D-3BBC-A2296FB16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Más evidencia que Jesús es también un ser humano…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4:4 Pero, cuando se cumplió el tiempo señalado, Dios envió a su Hijo, nacido de mujer y sujeto a la ley.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Lucas 2:40 El niño crecía y se fortalecía, y se llenaba de sabiduría; y la gracia de Dios era sobre él.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Mateo 8:24 De repente se desató una gran tormenta en el mar, de modo que las olas cubrían la barca; pero Jesús dormía.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Lucas 24:39 Miren mis manos y mis pies, que soy yo mismo. Tóquenme y vean; porque un espíritu no tiene carne ni huesos, como ven que yo tengo.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804FDDBB-CE46-DEA1-C007-E2BE24224A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902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E9DAAFC3-E7B3-FD8B-0B8A-B2B62E10E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DD33EB08-8CC7-1D51-ED77-757C38C4C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Considerando la verdad sobre la Trinidad, ¿Está bien decir que Dios murió en la cruz?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Deja que contesten.</a:t>
            </a:r>
            <a:endParaRPr lang="en-US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es Dios. Jesús murió en la cruz. Entonces, decir que Dios murió es bíblico.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¡Sí! Debemos afirmar que Dios murió en la cruz para ser fieles a las Escrituras.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se menciona en el video, sería incorrecto decir que Dios Padre murió en la cruz.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Pero Jesús es Dios, y Jesús murió, por lo que podemos decir correctamente que Dios murió en la cruz.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419F4C40-F7FE-52A3-9C5E-6B0E51508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7453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¿Por qué tenía que ser Jesús Dios verdadero y hombre verdadero para salvarnos?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0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F5D1CDF9-D25C-89BC-D88F-00AC8B71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3aea5128_1_0:notes">
            <a:extLst>
              <a:ext uri="{FF2B5EF4-FFF2-40B4-BE49-F238E27FC236}">
                <a16:creationId xmlns:a16="http://schemas.microsoft.com/office/drawing/2014/main" id="{D77BAC4F-377C-058C-8474-BF764C929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4:4-5 Pero cuando se cumplió el tiempo señalado, Dios envió a su Hijo, que nació de una mujer y sujeto a la ley, para que redimiera a los que estaban sujetos a la ley, a fin de que recibiéramos la adopción de hijos.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hombre para…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Someterse a la ley de Dios en nuestro lugar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Sufrir y morir bajo el castigo que merecemos.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Dios para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Obedecer perfectamente la ley en nuestro lugar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 el sustituto de todos, tanto en la vida como en muerte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e3aea5128_1_0:notes">
            <a:extLst>
              <a:ext uri="{FF2B5EF4-FFF2-40B4-BE49-F238E27FC236}">
                <a16:creationId xmlns:a16="http://schemas.microsoft.com/office/drawing/2014/main" id="{A5A8A38B-74D0-3D54-73BB-C1B382E8A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344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DD9FE281-9C80-BE45-897D-E08A5F30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3aea5128_1_0:notes">
            <a:extLst>
              <a:ext uri="{FF2B5EF4-FFF2-40B4-BE49-F238E27FC236}">
                <a16:creationId xmlns:a16="http://schemas.microsoft.com/office/drawing/2014/main" id="{714F23AA-7AFF-F22D-5B0A-59BE79166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Hebreos 2:14 Así como los hijos eran de carne y hueso, también él era de carne y hueso, para que por medio de la muerte destruyera al que tenía el dominio sobre la muerte, es decir, al diablo.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Dios para…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Conquistar el diablo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e3aea5128_1_0:notes">
            <a:extLst>
              <a:ext uri="{FF2B5EF4-FFF2-40B4-BE49-F238E27FC236}">
                <a16:creationId xmlns:a16="http://schemas.microsoft.com/office/drawing/2014/main" id="{A5894BF6-0AEA-F40F-0772-E10A2725E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999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F23A80F9-5551-5086-71C3-623194EC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3aea5128_1_0:notes">
            <a:extLst>
              <a:ext uri="{FF2B5EF4-FFF2-40B4-BE49-F238E27FC236}">
                <a16:creationId xmlns:a16="http://schemas.microsoft.com/office/drawing/2014/main" id="{85E6856F-FFEB-27FE-EF8C-E192645894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Salmo 49:7-8 ¡Ninguno de ellos puede salvar a su hermano, ni dar nada a Dios a cambio de su vida! El rescate de una vida tiene un alto precio, y ningún dinero será jamás suficiente.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Dios para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Obedecer perfectamente la ley en nuestro lugar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 el sustituto de todos, tanto en la vida como en muerte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e3aea5128_1_0:notes">
            <a:extLst>
              <a:ext uri="{FF2B5EF4-FFF2-40B4-BE49-F238E27FC236}">
                <a16:creationId xmlns:a16="http://schemas.microsoft.com/office/drawing/2014/main" id="{BC47D5C8-D10C-AE4B-6E51-D7709FE02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0729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31D6D5B9-B572-8503-06DA-87D13B2A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>
            <a:extLst>
              <a:ext uri="{FF2B5EF4-FFF2-40B4-BE49-F238E27FC236}">
                <a16:creationId xmlns:a16="http://schemas.microsoft.com/office/drawing/2014/main" id="{96A0DA4A-B555-2467-8EE3-A13E8A826D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hombre para…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Someterse a la ley de Dios en nuestro lugar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Sufrir y morir bajo el castigo que merecemos.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Tenía que ser verdadero Dios para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Obedecer perfectamente la ley en nuestro lugar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 el sustituto de todos, tanto en la vida como en muerte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el proyecto final, tendrán la oportunidad de confesar su fe en Jesucristo, nuestro Señor; que fue concebido por obra del Espíritu Santo, nació de la virgen María.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#4 Por qué Jesús tuvo que ser verdadero hombre y verdadero Dios?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152" name="Google Shape;152;g2e8f58b83d9_0_989:notes">
            <a:extLst>
              <a:ext uri="{FF2B5EF4-FFF2-40B4-BE49-F238E27FC236}">
                <a16:creationId xmlns:a16="http://schemas.microsoft.com/office/drawing/2014/main" id="{597CF399-FFE1-2AF3-6031-124405C486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210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3. Oración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Comienza con la siguiente oración (o usa una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Señor Jesucristo, te alabamos porque eres nuestro Dios y también nuestro hermano en la humanidad. En amor, te humillaste y te hiciste hombre para salvarnos. Te damos gracias por tu gran amor al ser nuestro sustituto. Concédenos siempre confianza plena en tu persona y en tu obra salvadora, para que podamos algún día verte cara a cara en la vida eterna. Amén. Ayúdanos a comprender mejor nuestra salvación y a estar verdaderamente agradecidos por tu gracia. En el nombre de Jesús oramos, Amén.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Estas son las preguntas del Proyecto Final que correspondientes a esta lección. Animo ustedes a comenzar desde ahora, escribiendo sus respuestas en un cuaderno utilizando información de la clase.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Creo en Jesucristo, nuestro Señor. ¿Por qué llamamos a la Biblia “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cristocéntica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Creo en Jesucristo, nuestro Señor; que fue concebido por obra del Espíritu Santo, nació de la virgen María. ¿Por qué Jesús tuvo que ser verdadero hombre y verdadero Dios?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Encargar la tarea para la Lección 3: </a:t>
            </a:r>
          </a:p>
          <a:p>
            <a:pPr marL="0" marR="0" indent="0"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Ver el siguiente video breve de instrucción: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Reflexionar y responder:</a:t>
            </a:r>
            <a:b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 versículos bíblicos se mencionan en el video para mostrar que los seres humanos no podemos salvarnos a nosotros mismos?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hizo Jesús para nuestra salvación en su muerte?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logró Jesús para nuestra salvación en su vida?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Oración de clausura y despedida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Amado Padre celestial, te damos gracias por esta oportunidad de estudiar tu Palabra y conocer más sobre nuestro Salvador, Jesucristo. Gracias porque en tu infinito amor nos enviaste a tu Hijo, verdadero Dios y verdadero hombre, para redimirnos del pecado y darnos vida eterna. Que tu Espíritu Santo nos guíe siempre a la verdad y nos dé la sabiduría para compartir este mensaje con otros.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Señor, al finalizar esta clase, te pedimos que nos sigas acompañando en nuestro diario vivir. Danos fuerza para enfrentar las pruebas y valentía para proclamar el Evangelio con fidelidad. Que nuestra vida refleje el amor y la misericordia de Cristo, y que nunca nos apartemos de su camino. En su precioso nombre oramos. Amén.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e3aea512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Recordamos lo aprendido en Lección 1 sobre la Trinidad.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Trinidad significa “tres en uno”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 nos revela que Dios Padre, Dios Hijo y Dios Espíritu Santo son tres “personas” distintas, pero cada una es plenamente Dios, y son un solo Dios.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Trinidad es un equipo, donde cada persona cumple un papel fundamental en nuestra salvación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Dios Padre envió a su Hijo para salvarnos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Dios Hijo, Jesús vivió una vida perfecta en nuestro lugar y murió como nuestro sustituto.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Dios Espíritu Santo nos lleva a la fe en Jesús a través del Evangelio. </a:t>
            </a:r>
          </a:p>
          <a:p>
            <a:pPr marL="628650" marR="0" lvl="1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 de hoy, enfocaremos en Dios Hijo, Jesucristo.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ee3aea512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OBJECTIVOS DE LA CLASE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 los tres objetivos principales de la lección. Invite a los estudiantes a tomar notas y a tener sus Biblias listas. </a:t>
            </a:r>
          </a:p>
          <a:p>
            <a:pPr marL="0" marR="0" indent="0"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 hoy día, nuestro objetivo es: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Identificar la centralidad de Jesucristo en la Biblia y en la salvación.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Reconocer nuestra necesidad de un Salvador.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Explicar por qué Jesús tuvo que ser verdadero hombre y verdadero Dios.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8f58b83d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Dios Hijo, Jesucristo</a:t>
            </a:r>
          </a:p>
          <a:p>
            <a:pPr marL="342900" marR="0" indent="-34290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Toda la Biblia es lo que llamamos “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cristocéntrica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”, es decir, apunta a Cristo y se centra en Él.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creyentes del Antiguo Testamento miraron hacia la salvación futura que Jesús traería, mientras que nosotros, en la era del Nuevo Testamento, miramos hacia el pasado a la salvación que Jesús ya ha logrado.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 es la figura histórica más importante de la Biblia. Por eso, en este curso, vamos a tener varias lecciones dedicados a él.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e8f58b83d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EE63A43B-1D83-1950-DD96-9255FD932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e3aea5128_1_0:notes">
            <a:extLst>
              <a:ext uri="{FF2B5EF4-FFF2-40B4-BE49-F238E27FC236}">
                <a16:creationId xmlns:a16="http://schemas.microsoft.com/office/drawing/2014/main" id="{FDDFE6CB-02A3-F679-C761-B2568DC20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no comprendemos bien quien es Jesús, no somos salvos. Él mismo declaro que es el único camino al Padre. Por lo tanto, conocerlo bien es esencial para nuestra salvación.</a:t>
            </a: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14:6 Jesús le dijo: Yo soy el camino, y la verdad, y la vida; nadie viene al Padre sino por mí. </a:t>
            </a: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eso, el diablo, desde el principio, intenta convencer al mundo que Jesús no es Dios. Pero creyentes escuchan la voz de la Verdad, la Biblia, y confesamos que Jesús si es Dios y nuestro Salvador.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e3aea5128_1_0:notes">
            <a:extLst>
              <a:ext uri="{FF2B5EF4-FFF2-40B4-BE49-F238E27FC236}">
                <a16:creationId xmlns:a16="http://schemas.microsoft.com/office/drawing/2014/main" id="{487C222C-EB99-0425-B23B-C4F8C3FC7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8566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La centralidad de Jesucristo en el Credo Apostólico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Credo Apostólico dice: </a:t>
            </a:r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Creo en Dios Padre todopoderoso, creador del cielo y de la tierra. Y en Jesucristo, su único Hijo, nuestro Señor.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 confesión destaca que la salvación está centrada en Jesucristo. Nadie puede ser salvo sin fe en Él.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el proyecto final, tendrán la oportunidad de confesar su fe en Jesucristo, nuestro Señor.</a:t>
            </a:r>
          </a:p>
          <a:p>
            <a:pPr marL="628650" marR="0" lvl="1" indent="-171450"/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#3 </a:t>
            </a:r>
            <a:r>
              <a:rPr lang="es-E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Creo en Jesucristo, nuestro Señor. ¿Por qué llamamos a la Biblia “</a:t>
            </a:r>
            <a:r>
              <a:rPr lang="es-ES" sz="11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cristocéntica</a:t>
            </a:r>
            <a:r>
              <a:rPr lang="es-E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36A04FA9-B044-C8CA-78F8-246F7723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FF2B5EF4-FFF2-40B4-BE49-F238E27FC236}">
                <a16:creationId xmlns:a16="http://schemas.microsoft.com/office/drawing/2014/main" id="{313FFBC5-4289-037B-B0AF-68ED3CF922F4}"/>
              </a:ext>
            </a:extLst>
          </p:cNvPr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>
            <a:extLst>
              <a:ext uri="{FF2B5EF4-FFF2-40B4-BE49-F238E27FC236}">
                <a16:creationId xmlns:a16="http://schemas.microsoft.com/office/drawing/2014/main" id="{53B85787-191E-68FB-2DA6-C70542EE81BC}"/>
              </a:ext>
            </a:extLst>
          </p:cNvPr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>
            <a:extLst>
              <a:ext uri="{FF2B5EF4-FFF2-40B4-BE49-F238E27FC236}">
                <a16:creationId xmlns:a16="http://schemas.microsoft.com/office/drawing/2014/main" id="{EA90FFB7-8DB6-3C2E-33E9-3BD70FA8BE39}"/>
              </a:ext>
            </a:extLst>
          </p:cNvPr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>
              <a:extLst>
                <a:ext uri="{FF2B5EF4-FFF2-40B4-BE49-F238E27FC236}">
                  <a16:creationId xmlns:a16="http://schemas.microsoft.com/office/drawing/2014/main" id="{CECBC327-7B5E-70ED-AE19-E48E8F6B0059}"/>
                </a:ext>
              </a:extLst>
            </p:cNvPr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>
              <a:extLst>
                <a:ext uri="{FF2B5EF4-FFF2-40B4-BE49-F238E27FC236}">
                  <a16:creationId xmlns:a16="http://schemas.microsoft.com/office/drawing/2014/main" id="{36B928B3-4AD6-A87C-9663-DF971457641B}"/>
                </a:ext>
              </a:extLst>
            </p:cNvPr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>
              <a:extLst>
                <a:ext uri="{FF2B5EF4-FFF2-40B4-BE49-F238E27FC236}">
                  <a16:creationId xmlns:a16="http://schemas.microsoft.com/office/drawing/2014/main" id="{FF8EB536-BDA4-2AB0-25D6-1070BD111838}"/>
                </a:ext>
              </a:extLst>
            </p:cNvPr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>
              <a:extLst>
                <a:ext uri="{FF2B5EF4-FFF2-40B4-BE49-F238E27FC236}">
                  <a16:creationId xmlns:a16="http://schemas.microsoft.com/office/drawing/2014/main" id="{20DF1817-D426-DDCD-F156-B50C93A5B1EC}"/>
                </a:ext>
              </a:extLst>
            </p:cNvPr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centralidad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32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J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esucristo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Biblia y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salvación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320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>
              <a:extLst>
                <a:ext uri="{FF2B5EF4-FFF2-40B4-BE49-F238E27FC236}">
                  <a16:creationId xmlns:a16="http://schemas.microsoft.com/office/drawing/2014/main" id="{91B120FC-99C2-6362-1BFB-A6F3C371AC49}"/>
                </a:ext>
              </a:extLst>
            </p:cNvPr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>
              <a:extLst>
                <a:ext uri="{FF2B5EF4-FFF2-40B4-BE49-F238E27FC236}">
                  <a16:creationId xmlns:a16="http://schemas.microsoft.com/office/drawing/2014/main" id="{D27AE71F-EACB-4E36-BF1E-8BA6EA7D516E}"/>
                </a:ext>
              </a:extLst>
            </p:cNvPr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>
              <a:extLst>
                <a:ext uri="{FF2B5EF4-FFF2-40B4-BE49-F238E27FC236}">
                  <a16:creationId xmlns:a16="http://schemas.microsoft.com/office/drawing/2014/main" id="{AFA30A8D-534D-89C1-60E3-1D911FFB8FF7}"/>
                </a:ext>
              </a:extLst>
            </p:cNvPr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>
              <a:extLst>
                <a:ext uri="{FF2B5EF4-FFF2-40B4-BE49-F238E27FC236}">
                  <a16:creationId xmlns:a16="http://schemas.microsoft.com/office/drawing/2014/main" id="{98751D6F-87B0-8D87-496D-2CC593E5CD1E}"/>
                </a:ext>
              </a:extLst>
            </p:cNvPr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Reconocer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nuestra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necesidad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un Salvador. </a:t>
              </a:r>
              <a:endParaRPr sz="32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>
              <a:extLst>
                <a:ext uri="{FF2B5EF4-FFF2-40B4-BE49-F238E27FC236}">
                  <a16:creationId xmlns:a16="http://schemas.microsoft.com/office/drawing/2014/main" id="{B26860BD-B3E9-6C3F-5320-6B5CA96B5146}"/>
                </a:ext>
              </a:extLst>
            </p:cNvPr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>
              <a:extLst>
                <a:ext uri="{FF2B5EF4-FFF2-40B4-BE49-F238E27FC236}">
                  <a16:creationId xmlns:a16="http://schemas.microsoft.com/office/drawing/2014/main" id="{1E959386-38B3-A963-B12B-BA5DAAC5400E}"/>
                </a:ext>
              </a:extLst>
            </p:cNvPr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>
              <a:extLst>
                <a:ext uri="{FF2B5EF4-FFF2-40B4-BE49-F238E27FC236}">
                  <a16:creationId xmlns:a16="http://schemas.microsoft.com/office/drawing/2014/main" id="{1088702F-52FD-D666-7CF1-707364E7FD89}"/>
                </a:ext>
              </a:extLst>
            </p:cNvPr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>
              <a:extLst>
                <a:ext uri="{FF2B5EF4-FFF2-40B4-BE49-F238E27FC236}">
                  <a16:creationId xmlns:a16="http://schemas.microsoft.com/office/drawing/2014/main" id="{A9CEB989-DBED-4D8B-3047-608E30920144}"/>
                </a:ext>
              </a:extLst>
            </p:cNvPr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qué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Jesús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tuvo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que ser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hombr</a:t>
              </a:r>
              <a:r>
                <a:rPr lang="en-US" sz="32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 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Dios. </a:t>
              </a:r>
              <a:endParaRPr sz="32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>
            <a:extLst>
              <a:ext uri="{FF2B5EF4-FFF2-40B4-BE49-F238E27FC236}">
                <a16:creationId xmlns:a16="http://schemas.microsoft.com/office/drawing/2014/main" id="{C0F71F64-5B1D-C5B1-7856-D1E84E0DA6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e3aea5128_0_3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ee3aea5128_0_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9953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8" name="Google Shape;198;g2ee3aea5128_0_3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ee3aea5128_0_389"/>
          <p:cNvSpPr txBox="1"/>
          <p:nvPr/>
        </p:nvSpPr>
        <p:spPr>
          <a:xfrm>
            <a:off x="3125597" y="276720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necesitamos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Salvador?</a:t>
            </a:r>
            <a:endParaRPr sz="3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F4E6CBD-4AEA-770B-1A81-EEE35E45A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F93C8F19-4C37-6D39-FE99-D5C8AC130EA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22E59-82E3-D3DF-C8C9-70BF879BBAC5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Mateo 5:48 </a:t>
            </a:r>
            <a:r>
              <a:rPr lang="es-EC" sz="3600" dirty="0">
                <a:cs typeface="Arial" panose="020B0604020202020204" pitchFamily="34" charset="0"/>
              </a:rPr>
              <a:t>“sean ustedes perfectos, como su Padre”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3:23 </a:t>
            </a:r>
            <a:r>
              <a:rPr lang="es-EC" sz="3600" dirty="0">
                <a:cs typeface="Arial" panose="020B0604020202020204" pitchFamily="34" charset="0"/>
              </a:rPr>
              <a:t>“todos han pecado” </a:t>
            </a:r>
          </a:p>
          <a:p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5:12 “</a:t>
            </a:r>
            <a:r>
              <a:rPr lang="es-EC" sz="3600" dirty="0">
                <a:cs typeface="Arial" panose="020B0604020202020204" pitchFamily="34" charset="0"/>
              </a:rPr>
              <a:t>Como el pecado entró en el mundo por un solo hombre, y por medio del pecado entró la muerte, así la muerte pasó a todos los hombres, por cuanto todos pecaron.”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D3A18B25-B3F6-3883-6474-2D2D467D298C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Por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Dios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exige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santidad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que no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podemos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alcanzar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F28E8A17-C001-0A6F-24D1-2C477C568C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2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03913648-402F-F77B-52B7-2D06B4A6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6080D589-FAE8-E977-E30D-47EFC4C9D1EA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604835-5480-2FFC-99A3-F1323B12F2EC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3:10-18</a:t>
            </a:r>
          </a:p>
          <a:p>
            <a:pPr marL="0" indent="0">
              <a:buNone/>
            </a:pPr>
            <a:r>
              <a:rPr lang="es-ES" dirty="0"/>
              <a:t>Como está escrito: ¡No hay ni uno solo que sea justo! No hay quien entienda; no hay quien busque a Dios. Todos se desviaron, a una se han corrompido. No hay quien haga lo bueno, ¡no hay ni siquiera uno! Su garganta es un sepulcro abierto, y con su lengua engañan. ¡En sus labios hay veneno de serpientes! Su boca está llena de maldición y de amargura. Sus pies son veloces para derramar sangre. Destrucción y desgracia hay en sus caminos, Y no conocen el camino de la paz. No hay temor de Dios delante de sus ojos. </a:t>
            </a:r>
            <a:endParaRPr lang="en-US" dirty="0"/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B91D98BA-5DB8-1B22-06F4-63B87842922C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Por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podemos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salvar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mismos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79;g2ee3aea5128_1_0">
            <a:extLst>
              <a:ext uri="{FF2B5EF4-FFF2-40B4-BE49-F238E27FC236}">
                <a16:creationId xmlns:a16="http://schemas.microsoft.com/office/drawing/2014/main" id="{DC679233-0773-3792-13E0-12EEAE0851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518074"/>
            <a:ext cx="1643700" cy="1821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9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068A3B6-3DEA-518F-D508-8D94E20F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B7DEFFE7-4CE3-713C-4F08-4C01E681306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36D878-7214-F345-0EF6-EF0AAAE36073}"/>
              </a:ext>
            </a:extLst>
          </p:cNvPr>
          <p:cNvSpPr txBox="1">
            <a:spLocks/>
          </p:cNvSpPr>
          <p:nvPr/>
        </p:nvSpPr>
        <p:spPr>
          <a:xfrm>
            <a:off x="2025480" y="246888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3:20</a:t>
            </a:r>
            <a:endParaRPr lang="es-ES" sz="3600" dirty="0"/>
          </a:p>
          <a:p>
            <a:pPr marL="0" indent="0">
              <a:buNone/>
            </a:pPr>
            <a:r>
              <a:rPr lang="es-ES" sz="3600" dirty="0"/>
              <a:t>… por las obras de la ley ningún ser humano será justificado delante de él; porque por medio de la ley es el conocimiento del pecado.</a:t>
            </a:r>
            <a:r>
              <a:rPr lang="en-US" sz="3600" dirty="0"/>
              <a:t> </a:t>
            </a:r>
            <a:endParaRPr lang="es-EC" sz="3600" dirty="0">
              <a:cs typeface="Arial" panose="020B0604020202020204" pitchFamily="34" charset="0"/>
            </a:endParaRP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D83B4484-E5E9-C4C9-C378-0ACD266304C0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Por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podemos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salvar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mismos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79;g2ee3aea5128_1_0">
            <a:extLst>
              <a:ext uri="{FF2B5EF4-FFF2-40B4-BE49-F238E27FC236}">
                <a16:creationId xmlns:a16="http://schemas.microsoft.com/office/drawing/2014/main" id="{D74F0BE9-C20F-7873-9B8B-0A73ACEFD1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518074"/>
            <a:ext cx="1643700" cy="1821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4"/>
          <a:stretch/>
        </p:blipFill>
        <p:spPr>
          <a:xfrm>
            <a:off x="1643699" y="840021"/>
            <a:ext cx="6037261" cy="5177957"/>
          </a:xfrm>
        </p:spPr>
      </p:pic>
      <p:sp>
        <p:nvSpPr>
          <p:cNvPr id="4" name="Google Shape;146;g2e8f58b83d9_0_989">
            <a:extLst>
              <a:ext uri="{FF2B5EF4-FFF2-40B4-BE49-F238E27FC236}">
                <a16:creationId xmlns:a16="http://schemas.microsoft.com/office/drawing/2014/main" id="{73D87B03-75E4-DDB7-2D19-04A6B41096B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4;g2eb293faa54_0_126">
            <a:extLst>
              <a:ext uri="{FF2B5EF4-FFF2-40B4-BE49-F238E27FC236}">
                <a16:creationId xmlns:a16="http://schemas.microsoft.com/office/drawing/2014/main" id="{7CB0F4F1-F35C-B04A-BA26-7EB0CBCEBB96}"/>
              </a:ext>
            </a:extLst>
          </p:cNvPr>
          <p:cNvSpPr txBox="1"/>
          <p:nvPr/>
        </p:nvSpPr>
        <p:spPr>
          <a:xfrm>
            <a:off x="8074980" y="3155696"/>
            <a:ext cx="329184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Dios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vio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necesidad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, y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envió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salvarnos</a:t>
            </a:r>
            <a:r>
              <a:rPr lang="en-US" sz="36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6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8951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4DBF4BA1-B0A6-1716-9441-02AEABEEA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3aea5128_1_0">
            <a:extLst>
              <a:ext uri="{FF2B5EF4-FFF2-40B4-BE49-F238E27FC236}">
                <a16:creationId xmlns:a16="http://schemas.microsoft.com/office/drawing/2014/main" id="{230C4328-0706-82C1-2A78-1ECCD37EDBB0}"/>
              </a:ext>
            </a:extLst>
          </p:cNvPr>
          <p:cNvSpPr txBox="1"/>
          <p:nvPr/>
        </p:nvSpPr>
        <p:spPr>
          <a:xfrm>
            <a:off x="3206497" y="1460358"/>
            <a:ext cx="788871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cumplió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tiempo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señalado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Dios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mujer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sujeto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ley, para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redimiera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estaban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sujetos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ley, a fin de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recibiéramos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adopción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</a:t>
            </a: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4:4-5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e3aea5128_1_0">
            <a:extLst>
              <a:ext uri="{FF2B5EF4-FFF2-40B4-BE49-F238E27FC236}">
                <a16:creationId xmlns:a16="http://schemas.microsoft.com/office/drawing/2014/main" id="{38FEF6A0-4548-6953-0B77-C2F5D7BAF09B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ee3aea5128_1_0">
            <a:extLst>
              <a:ext uri="{FF2B5EF4-FFF2-40B4-BE49-F238E27FC236}">
                <a16:creationId xmlns:a16="http://schemas.microsoft.com/office/drawing/2014/main" id="{315F5C9A-60EB-3974-20A9-6D4C2052F4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46035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ee3aea5128_1_0" descr="A green bird with leaves&#10;&#10;Description automatically generated">
            <a:extLst>
              <a:ext uri="{FF2B5EF4-FFF2-40B4-BE49-F238E27FC236}">
                <a16:creationId xmlns:a16="http://schemas.microsoft.com/office/drawing/2014/main" id="{DBD62814-03C8-6D95-2227-6790E318C9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1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5D98B315-BF66-604F-0231-2D13258B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FF2B5EF4-FFF2-40B4-BE49-F238E27FC236}">
                <a16:creationId xmlns:a16="http://schemas.microsoft.com/office/drawing/2014/main" id="{7024ACC9-B3DA-0987-0FC6-FD44BC220879}"/>
              </a:ext>
            </a:extLst>
          </p:cNvPr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>
            <a:extLst>
              <a:ext uri="{FF2B5EF4-FFF2-40B4-BE49-F238E27FC236}">
                <a16:creationId xmlns:a16="http://schemas.microsoft.com/office/drawing/2014/main" id="{11A3440F-5BC2-D391-5403-024C0817A0D1}"/>
              </a:ext>
            </a:extLst>
          </p:cNvPr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>
            <a:extLst>
              <a:ext uri="{FF2B5EF4-FFF2-40B4-BE49-F238E27FC236}">
                <a16:creationId xmlns:a16="http://schemas.microsoft.com/office/drawing/2014/main" id="{6E7CA86A-8F1A-4D4F-EC57-00BFAE3AF9F7}"/>
              </a:ext>
            </a:extLst>
          </p:cNvPr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>
              <a:extLst>
                <a:ext uri="{FF2B5EF4-FFF2-40B4-BE49-F238E27FC236}">
                  <a16:creationId xmlns:a16="http://schemas.microsoft.com/office/drawing/2014/main" id="{28030827-B92A-AD62-A5FD-A1B84544C257}"/>
                </a:ext>
              </a:extLst>
            </p:cNvPr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>
              <a:extLst>
                <a:ext uri="{FF2B5EF4-FFF2-40B4-BE49-F238E27FC236}">
                  <a16:creationId xmlns:a16="http://schemas.microsoft.com/office/drawing/2014/main" id="{80CC79BE-64C0-2E0A-5C59-BBF55AB0C90B}"/>
                </a:ext>
              </a:extLst>
            </p:cNvPr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>
              <a:extLst>
                <a:ext uri="{FF2B5EF4-FFF2-40B4-BE49-F238E27FC236}">
                  <a16:creationId xmlns:a16="http://schemas.microsoft.com/office/drawing/2014/main" id="{42DADA4C-25CA-7913-5AF1-72896FAC9514}"/>
                </a:ext>
              </a:extLst>
            </p:cNvPr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>
              <a:extLst>
                <a:ext uri="{FF2B5EF4-FFF2-40B4-BE49-F238E27FC236}">
                  <a16:creationId xmlns:a16="http://schemas.microsoft.com/office/drawing/2014/main" id="{CBB48C0E-014D-D240-C4AD-D0C6EF2456CF}"/>
                </a:ext>
              </a:extLst>
            </p:cNvPr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centralidad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32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J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esucristo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Biblia y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salvación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320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>
              <a:extLst>
                <a:ext uri="{FF2B5EF4-FFF2-40B4-BE49-F238E27FC236}">
                  <a16:creationId xmlns:a16="http://schemas.microsoft.com/office/drawing/2014/main" id="{315D721C-C424-5ADF-0899-C87B76D89C83}"/>
                </a:ext>
              </a:extLst>
            </p:cNvPr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>
              <a:extLst>
                <a:ext uri="{FF2B5EF4-FFF2-40B4-BE49-F238E27FC236}">
                  <a16:creationId xmlns:a16="http://schemas.microsoft.com/office/drawing/2014/main" id="{8BCD5F86-D049-6B68-5A52-83E220951837}"/>
                </a:ext>
              </a:extLst>
            </p:cNvPr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>
              <a:extLst>
                <a:ext uri="{FF2B5EF4-FFF2-40B4-BE49-F238E27FC236}">
                  <a16:creationId xmlns:a16="http://schemas.microsoft.com/office/drawing/2014/main" id="{F7969505-DD60-27E2-6143-6E50CB8DE118}"/>
                </a:ext>
              </a:extLst>
            </p:cNvPr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>
              <a:extLst>
                <a:ext uri="{FF2B5EF4-FFF2-40B4-BE49-F238E27FC236}">
                  <a16:creationId xmlns:a16="http://schemas.microsoft.com/office/drawing/2014/main" id="{99086B4E-D4C1-4CE4-27DB-22C872C6FE75}"/>
                </a:ext>
              </a:extLst>
            </p:cNvPr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Reconocer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nuestra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1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necesidad</a:t>
              </a:r>
              <a:r>
                <a:rPr lang="en-US" sz="3200" b="1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un Salvador. </a:t>
              </a:r>
              <a:endParaRPr sz="32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>
              <a:extLst>
                <a:ext uri="{FF2B5EF4-FFF2-40B4-BE49-F238E27FC236}">
                  <a16:creationId xmlns:a16="http://schemas.microsoft.com/office/drawing/2014/main" id="{9FE38637-14E6-50AF-DC48-56BD491CF8AC}"/>
                </a:ext>
              </a:extLst>
            </p:cNvPr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>
              <a:extLst>
                <a:ext uri="{FF2B5EF4-FFF2-40B4-BE49-F238E27FC236}">
                  <a16:creationId xmlns:a16="http://schemas.microsoft.com/office/drawing/2014/main" id="{9410812A-CDCF-8B08-1F62-00013F056315}"/>
                </a:ext>
              </a:extLst>
            </p:cNvPr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>
              <a:extLst>
                <a:ext uri="{FF2B5EF4-FFF2-40B4-BE49-F238E27FC236}">
                  <a16:creationId xmlns:a16="http://schemas.microsoft.com/office/drawing/2014/main" id="{F0A78426-2ECE-ACDB-6070-3615763E5CB3}"/>
                </a:ext>
              </a:extLst>
            </p:cNvPr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>
              <a:extLst>
                <a:ext uri="{FF2B5EF4-FFF2-40B4-BE49-F238E27FC236}">
                  <a16:creationId xmlns:a16="http://schemas.microsoft.com/office/drawing/2014/main" id="{D2E47E88-7E96-26B1-3DDE-9DF0BBC8C7E5}"/>
                </a:ext>
              </a:extLst>
            </p:cNvPr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Explicar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por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qué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Jesús </a:t>
              </a: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tuvo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que ser </a:t>
              </a: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hombr</a:t>
              </a:r>
              <a:r>
                <a:rPr lang="en-US" sz="32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 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y </a:t>
              </a:r>
              <a:r>
                <a:rPr lang="en-US" sz="32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Dios. </a:t>
              </a:r>
              <a:endParaRPr sz="32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>
            <a:extLst>
              <a:ext uri="{FF2B5EF4-FFF2-40B4-BE49-F238E27FC236}">
                <a16:creationId xmlns:a16="http://schemas.microsoft.com/office/drawing/2014/main" id="{1FE351DF-6CD5-324B-24BD-146C72AFB1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09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950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800" y="3008961"/>
            <a:ext cx="8360888" cy="1488558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es  verdadero Dios y verdadero hombre.</a:t>
            </a:r>
            <a:endParaRPr lang="en-US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090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>
          <a:extLst>
            <a:ext uri="{FF2B5EF4-FFF2-40B4-BE49-F238E27FC236}">
              <a16:creationId xmlns:a16="http://schemas.microsoft.com/office/drawing/2014/main" id="{EBE2C5E5-D846-2A7B-7855-8D00F248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f58b83d9_0_989">
            <a:extLst>
              <a:ext uri="{FF2B5EF4-FFF2-40B4-BE49-F238E27FC236}">
                <a16:creationId xmlns:a16="http://schemas.microsoft.com/office/drawing/2014/main" id="{6065DA16-6686-099B-C664-9EC507C54558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e8f58b83d9_0_989">
            <a:extLst>
              <a:ext uri="{FF2B5EF4-FFF2-40B4-BE49-F238E27FC236}">
                <a16:creationId xmlns:a16="http://schemas.microsoft.com/office/drawing/2014/main" id="{5BC5C84A-2A33-2D03-5C29-98C4C5DC62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46035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8" name="Google Shape;148;g2e8f58b83d9_0_989">
            <a:extLst>
              <a:ext uri="{FF2B5EF4-FFF2-40B4-BE49-F238E27FC236}">
                <a16:creationId xmlns:a16="http://schemas.microsoft.com/office/drawing/2014/main" id="{C76E4B50-9716-CEE7-220A-01B7438F94CD}"/>
              </a:ext>
            </a:extLst>
          </p:cNvPr>
          <p:cNvSpPr txBox="1"/>
          <p:nvPr/>
        </p:nvSpPr>
        <p:spPr>
          <a:xfrm>
            <a:off x="3176206" y="2407776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partes de Juan 11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muestran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humanidad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Jesús?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e8f58b83d9_0_989" descr="A green bird with leaves&#10;&#10;Description automatically generated">
            <a:extLst>
              <a:ext uri="{FF2B5EF4-FFF2-40B4-BE49-F238E27FC236}">
                <a16:creationId xmlns:a16="http://schemas.microsoft.com/office/drawing/2014/main" id="{14A21289-B3E2-A3AE-5F01-5CF3499B1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85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F5856FC5-74A8-E22B-1426-0EFBE0D0A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EA3C50ED-E7D5-FB4F-E595-35FB0C231048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70A29A-8920-3511-FA88-A332D1F6AE1B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Sus lágrimas (v. 35)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Su interacción con otras personas.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Su caminar de un lugar a otro (v. 17) 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6A65AFC5-AB84-E507-0186-D706A74DBA26}"/>
              </a:ext>
            </a:extLst>
          </p:cNvPr>
          <p:cNvSpPr txBox="1"/>
          <p:nvPr/>
        </p:nvSpPr>
        <p:spPr>
          <a:xfrm>
            <a:off x="2025480" y="304800"/>
            <a:ext cx="93435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humanidad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Jesús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Juan 11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692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9953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eb293faa54_0_118"/>
          <p:cNvSpPr txBox="1"/>
          <p:nvPr/>
        </p:nvSpPr>
        <p:spPr>
          <a:xfrm>
            <a:off x="3125596" y="276720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partes de Juan 11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muestran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divinidad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Jesús?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5DEB8522-997A-1C25-248E-3F8CB2923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32B8342A-2C14-0FBD-53A5-3685CF47329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81E4A6-1934-ED5D-5C81-7C631CC5389A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Resucitó a Lázaro de entre los muertos.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“Yo soy la resurrección y la vida. El que cree en mí vivirá, aunque muera; y el que vive y cree en mí nunca morirá. (v. 25-26)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120F4D15-8613-D001-D15A-097383D455E1}"/>
              </a:ext>
            </a:extLst>
          </p:cNvPr>
          <p:cNvSpPr txBox="1"/>
          <p:nvPr/>
        </p:nvSpPr>
        <p:spPr>
          <a:xfrm>
            <a:off x="2025480" y="304800"/>
            <a:ext cx="93435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divinidad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Jesús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Juan 11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40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6BB2-43B0-5FAA-FC97-3BA57949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67A525-8743-ECE4-B5FB-1FF696AD9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950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7E32-09DC-0CB4-AECE-CD2351A1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800" y="3008961"/>
            <a:ext cx="8360888" cy="104487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es verdadero Dios </a:t>
            </a:r>
            <a:endParaRPr lang="en-US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79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397D45D-9CAA-98E6-49D3-33697CE04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33FB680A-1849-C2EA-2BF6-5BDE5653DA5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A60D8E-42EF-0066-0B6E-8206FE25318D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Mateo 1:23 </a:t>
            </a:r>
            <a:r>
              <a:rPr lang="es-EC" sz="3600" dirty="0">
                <a:cs typeface="Arial" panose="020B0604020202020204" pitchFamily="34" charset="0"/>
              </a:rPr>
              <a:t>“La virgen concebirá y dará a luz un hijo, y lo llamarán Emanuel (que significa: Dios con nosotros).”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Juan 20:28 </a:t>
            </a:r>
            <a:r>
              <a:rPr lang="es-EC" sz="3600" dirty="0">
                <a:cs typeface="Arial" panose="020B0604020202020204" pitchFamily="34" charset="0"/>
              </a:rPr>
              <a:t>“Entonces Tomás respondió y le dijo: Señor mío, y Dios mío!” </a:t>
            </a:r>
          </a:p>
          <a:p>
            <a:endParaRPr lang="es-EC" sz="3600" dirty="0">
              <a:cs typeface="Arial" panose="020B0604020202020204" pitchFamily="34" charset="0"/>
            </a:endParaRP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AEFFBBDD-7212-FF2D-F1DF-F6D92353041B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pasajes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que Jesús es Dios.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7F817CF9-7846-18B1-A3D6-8B05B05E09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8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0EE94C84-B017-E9C9-6795-3F57B07B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56342E0E-25F2-314B-8E4F-0B712901D0B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E9967E-FD63-81DC-B360-E4C5734A05B0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1 Juan 5:20 </a:t>
            </a:r>
            <a:r>
              <a:rPr lang="es-EC" sz="3600" dirty="0">
                <a:cs typeface="Arial" panose="020B0604020202020204" pitchFamily="34" charset="0"/>
              </a:rPr>
              <a:t>“Pero sabemos que el Hijo de Dios ha venido, y nos ha dado entendimiento para conocer al que es verdadero; y estamos en el verdadero, en su Hijo Jesucristo. Este es el verdadero Dios, y la vida eterna.”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9:5 </a:t>
            </a:r>
            <a:r>
              <a:rPr lang="es-EC" sz="3600" dirty="0">
                <a:cs typeface="Arial" panose="020B0604020202020204" pitchFamily="34" charset="0"/>
              </a:rPr>
              <a:t>“… Cristo, el cual es Dios sobre todas las cosas…” 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C8455489-28AF-92ED-AC13-5AD79441636A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pasajes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que Jesús es Dios.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CB15430A-6E6A-9CBC-1CEE-029E501D90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6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e3aea5128_1_72"/>
          <p:cNvSpPr txBox="1"/>
          <p:nvPr/>
        </p:nvSpPr>
        <p:spPr>
          <a:xfrm>
            <a:off x="3403223" y="2455172"/>
            <a:ext cx="72339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Cuáles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características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demuestran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Dios?</a:t>
            </a: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ee3aea5128_1_7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ee3aea5128_1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5430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g2ee3aea5128_1_7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07F5BE15-7E8A-0210-C857-B2C2DA11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702CDB4F-0BD1-8155-820B-13DEBBB2A81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7A0B0A-813C-B51F-934F-0601234A14BD}"/>
              </a:ext>
            </a:extLst>
          </p:cNvPr>
          <p:cNvSpPr txBox="1">
            <a:spLocks/>
          </p:cNvSpPr>
          <p:nvPr/>
        </p:nvSpPr>
        <p:spPr>
          <a:xfrm>
            <a:off x="2025480" y="182880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Juan 1:2 </a:t>
            </a:r>
            <a:r>
              <a:rPr lang="es-EC" sz="3600" dirty="0">
                <a:cs typeface="Arial" panose="020B0604020202020204" pitchFamily="34" charset="0"/>
              </a:rPr>
              <a:t>Jesús era en el principio con Dios.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Hebreos 13:8 </a:t>
            </a:r>
            <a:r>
              <a:rPr lang="es-EC" sz="3600" dirty="0">
                <a:cs typeface="Arial" panose="020B0604020202020204" pitchFamily="34" charset="0"/>
              </a:rPr>
              <a:t>“Jesucristo es el mismo ayer, hoy, y por los siglos.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Mateo 28:18 </a:t>
            </a:r>
            <a:r>
              <a:rPr lang="es-EC" sz="3600" dirty="0">
                <a:cs typeface="Arial" panose="020B0604020202020204" pitchFamily="34" charset="0"/>
              </a:rPr>
              <a:t>”Jesús se acercó y les dijó: Toda autoridad me ha sido dada en el cielo y en la tierra.”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01072C77-4E76-1B80-1879-790F3C447962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Sus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características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demuestran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es Dios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D152CE0A-BC8E-9906-4D65-7179FA9B15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e3aea5128_1_80"/>
          <p:cNvSpPr txBox="1"/>
          <p:nvPr/>
        </p:nvSpPr>
        <p:spPr>
          <a:xfrm>
            <a:off x="3287398" y="2459250"/>
            <a:ext cx="7233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Cuáles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acciones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Jesús ha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probar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Dios?</a:t>
            </a:r>
            <a:endParaRPr sz="3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ee3aea5128_1_8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ee3aea5128_1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6026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5" name="Google Shape;255;g2ee3aea5128_1_8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EB1959E-1AE5-008F-D189-61DD6F9D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E7019382-A619-BB44-CF40-BDB711EC8C5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C01502-CBE4-ECFE-3398-12A6DDCA756F}"/>
              </a:ext>
            </a:extLst>
          </p:cNvPr>
          <p:cNvSpPr txBox="1">
            <a:spLocks/>
          </p:cNvSpPr>
          <p:nvPr/>
        </p:nvSpPr>
        <p:spPr>
          <a:xfrm>
            <a:off x="2025480" y="225552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Juan 20:31 </a:t>
            </a:r>
          </a:p>
          <a:p>
            <a:pPr marL="0" indent="0">
              <a:buNone/>
            </a:pPr>
            <a:r>
              <a:rPr lang="es-EC" sz="3600" dirty="0">
                <a:cs typeface="Arial" panose="020B0604020202020204" pitchFamily="34" charset="0"/>
              </a:rPr>
              <a:t>Pero éstas se han escrito para que ustedes crean que Jesús es el Cristo, el Hijo de Dios, y para que al creer tengan vida en su nombre. 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56259B32-D1B7-1DD8-08DA-025414FD82A1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Sus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milagros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comprueban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que Jesús es Dios.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F29957D5-F908-D92F-68E8-F981C57D2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5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persona de Jesús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6EE9C09B-0886-43DB-0435-199596D9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7130D805-2E39-57E4-DAC2-47DDEB95AC9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095F2-F780-E6A7-30F6-E51705C56972}"/>
              </a:ext>
            </a:extLst>
          </p:cNvPr>
          <p:cNvSpPr txBox="1">
            <a:spLocks/>
          </p:cNvSpPr>
          <p:nvPr/>
        </p:nvSpPr>
        <p:spPr>
          <a:xfrm>
            <a:off x="2025480" y="2042160"/>
            <a:ext cx="986172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Juan 5:23  </a:t>
            </a:r>
            <a:r>
              <a:rPr lang="es-EC" sz="3600" dirty="0">
                <a:cs typeface="Arial" panose="020B0604020202020204" pitchFamily="34" charset="0"/>
              </a:rPr>
              <a:t>“Para que todos honren al Hijo tal y como honran al Padre. El que no honra al Hijo, no honra al Padre que lo envió.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Apocalipsis 5:13 </a:t>
            </a:r>
            <a:r>
              <a:rPr lang="es-EC" sz="3600" dirty="0">
                <a:cs typeface="Arial" panose="020B0604020202020204" pitchFamily="34" charset="0"/>
              </a:rPr>
              <a:t>“Al que está sentado en el trono, y al Cordero, sean dadas la alabanza, la honra, la gloria y el poder, por los siglos de los siglos. 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D88078F8-31C4-F666-A0B9-3ECD9049715E}"/>
              </a:ext>
            </a:extLst>
          </p:cNvPr>
          <p:cNvSpPr txBox="1"/>
          <p:nvPr/>
        </p:nvSpPr>
        <p:spPr>
          <a:xfrm>
            <a:off x="2025480" y="3048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Biblia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llama a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adorar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a Jesús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Dios.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C4C1613B-7649-713C-FA6C-E0580EA8C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1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DE1C-8972-5DB3-48D7-B06C1E28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BB9ACC4-D5EE-D86B-C46F-2E6554E09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950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05F1A-BF70-089F-76A1-DECF9112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800" y="3008961"/>
            <a:ext cx="8360888" cy="104487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es verdadero hombre. </a:t>
            </a:r>
            <a:endParaRPr lang="en-US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86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8C1A1354-ADDD-5D66-CAC0-5BCAD981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639FEDB3-22BD-DFFA-5C89-C4BF3336F38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DF5BF4-2906-6809-6F34-66A0DDB2CCC4}"/>
              </a:ext>
            </a:extLst>
          </p:cNvPr>
          <p:cNvSpPr txBox="1">
            <a:spLocks/>
          </p:cNvSpPr>
          <p:nvPr/>
        </p:nvSpPr>
        <p:spPr>
          <a:xfrm>
            <a:off x="2025480" y="1628199"/>
            <a:ext cx="9861720" cy="5229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1 Timoteo 2:5 </a:t>
            </a:r>
            <a:r>
              <a:rPr lang="es-EC" sz="3600" dirty="0">
                <a:cs typeface="Arial" panose="020B0604020202020204" pitchFamily="34" charset="0"/>
              </a:rPr>
              <a:t>“Porque hay un solo Dios, y un solo mediador ente Dios y los hombres, que es Jesucristo hombre.”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Romanos 1:3 </a:t>
            </a:r>
            <a:r>
              <a:rPr lang="es-EC" sz="3600" dirty="0">
                <a:cs typeface="Arial" panose="020B0604020202020204" pitchFamily="34" charset="0"/>
              </a:rPr>
              <a:t>“Les escribo acerca de su Hijo, nuestro Señor Jesucristo, que conforme a los hombres descendía de David.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Hebreos 2:14 </a:t>
            </a:r>
            <a:r>
              <a:rPr lang="es-EC" sz="3600" dirty="0">
                <a:cs typeface="Arial" panose="020B0604020202020204" pitchFamily="34" charset="0"/>
              </a:rPr>
              <a:t>“Así como los hijos eran de carne y hueso, también él era de carne y hueso </a:t>
            </a:r>
          </a:p>
          <a:p>
            <a:pPr marL="0" indent="0">
              <a:buNone/>
            </a:pPr>
            <a:endParaRPr lang="es-EC" sz="3600" dirty="0">
              <a:cs typeface="Arial" panose="020B0604020202020204" pitchFamily="34" charset="0"/>
            </a:endParaRP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93288CB5-FBF1-64AD-7890-B0AC5FE44968}"/>
              </a:ext>
            </a:extLst>
          </p:cNvPr>
          <p:cNvSpPr txBox="1"/>
          <p:nvPr/>
        </p:nvSpPr>
        <p:spPr>
          <a:xfrm>
            <a:off x="2025480" y="1524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pasajes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que Jesús es también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hombre.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4A4360CE-16BA-C48C-C042-FAC6DB16BE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2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9C683FC7-15C2-A7C1-6F88-0FB85618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54452803-B205-7AA1-A4A7-04C75775FD7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1C89E0-BFBD-4E7E-BADB-19BBAB1C1D10}"/>
              </a:ext>
            </a:extLst>
          </p:cNvPr>
          <p:cNvSpPr txBox="1">
            <a:spLocks/>
          </p:cNvSpPr>
          <p:nvPr/>
        </p:nvSpPr>
        <p:spPr>
          <a:xfrm>
            <a:off x="2025480" y="2146359"/>
            <a:ext cx="9861720" cy="52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Gálatas 4:4  </a:t>
            </a:r>
            <a:r>
              <a:rPr lang="es-EC" sz="3600" dirty="0">
                <a:cs typeface="Arial" panose="020B0604020202020204" pitchFamily="34" charset="0"/>
              </a:rPr>
              <a:t>Nacido de mujer</a:t>
            </a: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Lucas 2:40 </a:t>
            </a:r>
            <a:r>
              <a:rPr lang="es-EC" sz="3600" dirty="0">
                <a:cs typeface="Arial" panose="020B0604020202020204" pitchFamily="34" charset="0"/>
              </a:rPr>
              <a:t>El niño crecía y se fortalecía</a:t>
            </a: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Mateo 8:24 </a:t>
            </a:r>
            <a:r>
              <a:rPr lang="es-EC" sz="3600" dirty="0">
                <a:cs typeface="Arial" panose="020B0604020202020204" pitchFamily="34" charset="0"/>
              </a:rPr>
              <a:t>Jesús dormía</a:t>
            </a: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Lucas 24:39 </a:t>
            </a:r>
            <a:r>
              <a:rPr lang="es-EC" sz="3600" dirty="0">
                <a:cs typeface="Arial" panose="020B0604020202020204" pitchFamily="34" charset="0"/>
              </a:rPr>
              <a:t>“Miren mis manos y mis pies, que soy yo mismo. Tóquenme y vean; porque un espíritu no tiene carne ni huesos, como ven que yo tengo.”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5B5F2E29-16F7-1683-8EE4-DE892451293D}"/>
              </a:ext>
            </a:extLst>
          </p:cNvPr>
          <p:cNvSpPr txBox="1"/>
          <p:nvPr/>
        </p:nvSpPr>
        <p:spPr>
          <a:xfrm>
            <a:off x="2025480" y="1524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pasajes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que Jesús es también </a:t>
            </a:r>
            <a:r>
              <a:rPr lang="en-US" sz="4000" b="1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4000" b="1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hombre.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79;g2ee3aea5128_1_0">
            <a:extLst>
              <a:ext uri="{FF2B5EF4-FFF2-40B4-BE49-F238E27FC236}">
                <a16:creationId xmlns:a16="http://schemas.microsoft.com/office/drawing/2014/main" id="{525863B7-DCE7-8627-432B-8B08AE65EC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40" y="2618598"/>
            <a:ext cx="1673139" cy="17705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1A04B44D-6033-B10F-54E1-C694993E6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DC8AD4EF-A430-B3BD-3E54-417149C8502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738BF1-16AA-23C3-BFF0-89E5F09DC372}"/>
              </a:ext>
            </a:extLst>
          </p:cNvPr>
          <p:cNvSpPr txBox="1">
            <a:spLocks/>
          </p:cNvSpPr>
          <p:nvPr/>
        </p:nvSpPr>
        <p:spPr>
          <a:xfrm>
            <a:off x="2299800" y="2345149"/>
            <a:ext cx="7789762" cy="3623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4400" dirty="0">
                <a:cs typeface="Arial" panose="020B0604020202020204" pitchFamily="34" charset="0"/>
              </a:rPr>
              <a:t> Jesús es Dios.</a:t>
            </a:r>
          </a:p>
          <a:p>
            <a:r>
              <a:rPr lang="es-EC" sz="4400" dirty="0">
                <a:cs typeface="Arial" panose="020B0604020202020204" pitchFamily="34" charset="0"/>
              </a:rPr>
              <a:t> Jesús murió en la cruz </a:t>
            </a:r>
          </a:p>
          <a:p>
            <a:r>
              <a:rPr lang="es-EC" sz="4400" dirty="0">
                <a:cs typeface="Arial" panose="020B0604020202020204" pitchFamily="34" charset="0"/>
              </a:rPr>
              <a:t> Entonces, Dios murió. </a:t>
            </a:r>
          </a:p>
          <a:p>
            <a:r>
              <a:rPr lang="es-EC" sz="4400" dirty="0">
                <a:cs typeface="Arial" panose="020B0604020202020204" pitchFamily="34" charset="0"/>
              </a:rPr>
              <a:t> Decir, “Dios murió en la cruz,” es ser fiel a las Escrituras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1CB38BBC-0119-23AF-E389-25575667D6F6}"/>
              </a:ext>
            </a:extLst>
          </p:cNvPr>
          <p:cNvSpPr txBox="1"/>
          <p:nvPr/>
        </p:nvSpPr>
        <p:spPr>
          <a:xfrm>
            <a:off x="2299800" y="614382"/>
            <a:ext cx="75924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bien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murió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cruz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164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605735"/>
            <a:ext cx="10668000" cy="1924105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4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¿Por qué tenía que ser Jesús Dios verdadero y hombre verdadero </a:t>
            </a:r>
          </a:p>
          <a:p>
            <a:pPr marL="0" indent="0" algn="ctr">
              <a:buNone/>
            </a:pPr>
            <a:r>
              <a:rPr lang="es-EC" sz="4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salvarnos? </a:t>
            </a:r>
            <a:endParaRPr lang="en-US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723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F334C5F3-3461-3DA8-EF8F-9BE2BF18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3aea5128_1_0">
            <a:extLst>
              <a:ext uri="{FF2B5EF4-FFF2-40B4-BE49-F238E27FC236}">
                <a16:creationId xmlns:a16="http://schemas.microsoft.com/office/drawing/2014/main" id="{9C9FACBA-DA2A-7A2F-6E7D-5F128664AFBD}"/>
              </a:ext>
            </a:extLst>
          </p:cNvPr>
          <p:cNvSpPr txBox="1"/>
          <p:nvPr/>
        </p:nvSpPr>
        <p:spPr>
          <a:xfrm>
            <a:off x="3206497" y="1460358"/>
            <a:ext cx="788871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cumplió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tiempo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señalado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Dios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nació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mujer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sujeto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ley, para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redimiera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estaban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sujetos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ley, a fin de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recibiéramos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adopción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</a:t>
            </a: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4:4-5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e3aea5128_1_0">
            <a:extLst>
              <a:ext uri="{FF2B5EF4-FFF2-40B4-BE49-F238E27FC236}">
                <a16:creationId xmlns:a16="http://schemas.microsoft.com/office/drawing/2014/main" id="{8A96E335-6B7D-13AA-8AC4-235D4DFF487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ee3aea5128_1_0">
            <a:extLst>
              <a:ext uri="{FF2B5EF4-FFF2-40B4-BE49-F238E27FC236}">
                <a16:creationId xmlns:a16="http://schemas.microsoft.com/office/drawing/2014/main" id="{822B4000-E2C9-5D51-72CD-47C7FCE827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46035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ee3aea5128_1_0" descr="A green bird with leaves&#10;&#10;Description automatically generated">
            <a:extLst>
              <a:ext uri="{FF2B5EF4-FFF2-40B4-BE49-F238E27FC236}">
                <a16:creationId xmlns:a16="http://schemas.microsoft.com/office/drawing/2014/main" id="{1AFA0C06-6033-CB72-3154-BF56E686F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614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5EBBF886-2A18-EADA-7E9B-ECFB70524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3aea5128_1_0">
            <a:extLst>
              <a:ext uri="{FF2B5EF4-FFF2-40B4-BE49-F238E27FC236}">
                <a16:creationId xmlns:a16="http://schemas.microsoft.com/office/drawing/2014/main" id="{1272841E-6DD5-D8AB-CD83-882AA05D8257}"/>
              </a:ext>
            </a:extLst>
          </p:cNvPr>
          <p:cNvSpPr txBox="1"/>
          <p:nvPr/>
        </p:nvSpPr>
        <p:spPr>
          <a:xfrm>
            <a:off x="3206497" y="1659305"/>
            <a:ext cx="788871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eran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carne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hueso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también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era de carne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hueso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para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medio de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destruyera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que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tenía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dominio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es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al diablo.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Hebr</a:t>
            </a:r>
            <a:r>
              <a:rPr lang="en-US" sz="2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eos</a:t>
            </a: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2:14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e3aea5128_1_0">
            <a:extLst>
              <a:ext uri="{FF2B5EF4-FFF2-40B4-BE49-F238E27FC236}">
                <a16:creationId xmlns:a16="http://schemas.microsoft.com/office/drawing/2014/main" id="{73C90D9A-FAC9-DE11-160A-F9CE4DB8114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ee3aea5128_1_0">
            <a:extLst>
              <a:ext uri="{FF2B5EF4-FFF2-40B4-BE49-F238E27FC236}">
                <a16:creationId xmlns:a16="http://schemas.microsoft.com/office/drawing/2014/main" id="{B1838E4C-8BD7-ACE1-9BB7-5218F02DB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46035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ee3aea5128_1_0" descr="A green bird with leaves&#10;&#10;Description automatically generated">
            <a:extLst>
              <a:ext uri="{FF2B5EF4-FFF2-40B4-BE49-F238E27FC236}">
                <a16:creationId xmlns:a16="http://schemas.microsoft.com/office/drawing/2014/main" id="{AB2F0F0D-2683-4C91-8FC9-D15A9F3A91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38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6B4E0154-762A-C137-C3D2-80C14962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3aea5128_1_0">
            <a:extLst>
              <a:ext uri="{FF2B5EF4-FFF2-40B4-BE49-F238E27FC236}">
                <a16:creationId xmlns:a16="http://schemas.microsoft.com/office/drawing/2014/main" id="{C9730118-FC90-D173-BA34-5BC5B83B9A32}"/>
              </a:ext>
            </a:extLst>
          </p:cNvPr>
          <p:cNvSpPr txBox="1"/>
          <p:nvPr/>
        </p:nvSpPr>
        <p:spPr>
          <a:xfrm>
            <a:off x="3206497" y="1659305"/>
            <a:ext cx="788871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Ninguno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ellos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salvar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hermano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nada a Dios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cambio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 El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rescate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alto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precio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ningún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dinero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será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jamás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suficiente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Salmo 49:7-8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e3aea5128_1_0">
            <a:extLst>
              <a:ext uri="{FF2B5EF4-FFF2-40B4-BE49-F238E27FC236}">
                <a16:creationId xmlns:a16="http://schemas.microsoft.com/office/drawing/2014/main" id="{A8ED860A-AF5E-8228-7CFB-E6C2B2CDBB5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ee3aea5128_1_0">
            <a:extLst>
              <a:ext uri="{FF2B5EF4-FFF2-40B4-BE49-F238E27FC236}">
                <a16:creationId xmlns:a16="http://schemas.microsoft.com/office/drawing/2014/main" id="{B2723095-2611-07BB-87D5-646FCF2AC3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46035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ee3aea5128_1_0" descr="A green bird with leaves&#10;&#10;Description automatically generated">
            <a:extLst>
              <a:ext uri="{FF2B5EF4-FFF2-40B4-BE49-F238E27FC236}">
                <a16:creationId xmlns:a16="http://schemas.microsoft.com/office/drawing/2014/main" id="{FA06AA7D-B3CC-D4FE-ABDE-FA8E01EF8F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50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7695DF84-2773-17C4-B2A4-A9A03E60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>
            <a:extLst>
              <a:ext uri="{FF2B5EF4-FFF2-40B4-BE49-F238E27FC236}">
                <a16:creationId xmlns:a16="http://schemas.microsoft.com/office/drawing/2014/main" id="{343F744B-AF74-8159-D5CC-515729FD6A23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B10515-D6AF-712A-8634-955F0A7424DD}"/>
              </a:ext>
            </a:extLst>
          </p:cNvPr>
          <p:cNvSpPr txBox="1">
            <a:spLocks/>
          </p:cNvSpPr>
          <p:nvPr/>
        </p:nvSpPr>
        <p:spPr>
          <a:xfrm>
            <a:off x="2025480" y="1902519"/>
            <a:ext cx="9861720" cy="5229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Verdadero hombre</a:t>
            </a:r>
          </a:p>
          <a:p>
            <a:r>
              <a:rPr lang="es-EC" sz="3600" dirty="0">
                <a:cs typeface="Arial" panose="020B0604020202020204" pitchFamily="34" charset="0"/>
              </a:rPr>
              <a:t>Someterse a la ley de Dios en nuestro lugar</a:t>
            </a:r>
          </a:p>
          <a:p>
            <a:r>
              <a:rPr lang="es-EC" sz="3600" dirty="0">
                <a:cs typeface="Arial" panose="020B0604020202020204" pitchFamily="34" charset="0"/>
              </a:rPr>
              <a:t>Sufrir y morir bajo el castigo que merecemos</a:t>
            </a:r>
          </a:p>
          <a:p>
            <a:endParaRPr lang="es-EC" sz="3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Verdadero Dios</a:t>
            </a:r>
          </a:p>
          <a:p>
            <a:r>
              <a:rPr lang="es-EC" sz="3600" dirty="0">
                <a:cs typeface="Arial" panose="020B0604020202020204" pitchFamily="34" charset="0"/>
              </a:rPr>
              <a:t>Obedecer perfectamente la ley en nuestro lugar</a:t>
            </a:r>
          </a:p>
          <a:p>
            <a:r>
              <a:rPr lang="es-EC" sz="3600" dirty="0">
                <a:cs typeface="Arial" panose="020B0604020202020204" pitchFamily="34" charset="0"/>
              </a:rPr>
              <a:t>Ser el sustituto de todos, tanto en la vida como en muerte</a:t>
            </a:r>
          </a:p>
        </p:txBody>
      </p:sp>
      <p:sp>
        <p:nvSpPr>
          <p:cNvPr id="2" name="Google Shape;164;g2eb293faa54_0_126">
            <a:extLst>
              <a:ext uri="{FF2B5EF4-FFF2-40B4-BE49-F238E27FC236}">
                <a16:creationId xmlns:a16="http://schemas.microsoft.com/office/drawing/2014/main" id="{5507C926-5693-1722-428B-5FCFD11B2207}"/>
              </a:ext>
            </a:extLst>
          </p:cNvPr>
          <p:cNvSpPr txBox="1"/>
          <p:nvPr/>
        </p:nvSpPr>
        <p:spPr>
          <a:xfrm>
            <a:off x="2025480" y="152400"/>
            <a:ext cx="93435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¿Por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tenía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que ser Jesús Dios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y hombre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654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/>
        </p:nvSpPr>
        <p:spPr>
          <a:xfrm>
            <a:off x="3219682" y="245092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30"/>
          <p:cNvCxnSpPr/>
          <p:nvPr/>
        </p:nvCxnSpPr>
        <p:spPr>
          <a:xfrm>
            <a:off x="3311122" y="11602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06843"/>
            <a:ext cx="3125596" cy="3218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5" name="Google Shape;285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8;g2eb293faa54_0_451">
            <a:extLst>
              <a:ext uri="{FF2B5EF4-FFF2-40B4-BE49-F238E27FC236}">
                <a16:creationId xmlns:a16="http://schemas.microsoft.com/office/drawing/2014/main" id="{2ABFE245-AE40-42B2-B76D-9578D8BEAB2E}"/>
              </a:ext>
            </a:extLst>
          </p:cNvPr>
          <p:cNvSpPr txBox="1"/>
          <p:nvPr/>
        </p:nvSpPr>
        <p:spPr>
          <a:xfrm>
            <a:off x="3158722" y="1535329"/>
            <a:ext cx="8740802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Creo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¿Por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llamamos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Biblia “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Cristocéntrica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7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Creo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que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concebido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obra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Espíritu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Santo,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nació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virgen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María. ¿Por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tuvo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ser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hombre y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verdadero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Dios?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2" name="Google Shape;312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3" name="Google Shape;303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ee3aea5128_0_27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ee3aea5128_0_275"/>
          <p:cNvSpPr/>
          <p:nvPr/>
        </p:nvSpPr>
        <p:spPr>
          <a:xfrm>
            <a:off x="3592623" y="1344829"/>
            <a:ext cx="5079900" cy="4999500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g2ee3aea5128_0_275"/>
          <p:cNvGrpSpPr/>
          <p:nvPr/>
        </p:nvGrpSpPr>
        <p:grpSpPr>
          <a:xfrm>
            <a:off x="4561372" y="513678"/>
            <a:ext cx="3142649" cy="3092831"/>
            <a:chOff x="3611776" y="414352"/>
            <a:chExt cx="2166000" cy="2166000"/>
          </a:xfrm>
        </p:grpSpPr>
        <p:sp>
          <p:nvSpPr>
            <p:cNvPr id="173" name="Google Shape;173;g2ee3aea5128_0_275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g2ee3aea5128_0_275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Padre</a:t>
              </a:r>
              <a:endPara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5" name="Google Shape;175;g2ee3aea5128_0_275"/>
          <p:cNvGrpSpPr/>
          <p:nvPr/>
        </p:nvGrpSpPr>
        <p:grpSpPr>
          <a:xfrm>
            <a:off x="6141028" y="3295794"/>
            <a:ext cx="3142649" cy="3092831"/>
            <a:chOff x="4562258" y="2078951"/>
            <a:chExt cx="2166000" cy="2166000"/>
          </a:xfrm>
        </p:grpSpPr>
        <p:sp>
          <p:nvSpPr>
            <p:cNvPr id="176" name="Google Shape;176;g2ee3aea5128_0_275"/>
            <p:cNvSpPr/>
            <p:nvPr/>
          </p:nvSpPr>
          <p:spPr>
            <a:xfrm>
              <a:off x="4562258" y="2078951"/>
              <a:ext cx="2166000" cy="21660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g2ee3aea5128_0_275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 err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Espíritu</a:t>
              </a:r>
              <a:r>
                <a:rPr lang="en-US" sz="3300" b="0" i="0" u="none" strike="noStrike" cap="none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Santo</a:t>
              </a:r>
              <a:endParaRPr sz="3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8" name="Google Shape;178;g2ee3aea5128_0_275"/>
          <p:cNvGrpSpPr/>
          <p:nvPr/>
        </p:nvGrpSpPr>
        <p:grpSpPr>
          <a:xfrm>
            <a:off x="2908316" y="3295794"/>
            <a:ext cx="3142649" cy="3092831"/>
            <a:chOff x="2702876" y="2032864"/>
            <a:chExt cx="2166000" cy="2166000"/>
          </a:xfrm>
        </p:grpSpPr>
        <p:sp>
          <p:nvSpPr>
            <p:cNvPr id="179" name="Google Shape;179;g2ee3aea5128_0_275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g2ee3aea5128_0_275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Hijo (Jesús)</a:t>
              </a:r>
              <a:endPara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1" name="Google Shape;181;g2ee3aea5128_0_275"/>
          <p:cNvSpPr/>
          <p:nvPr/>
        </p:nvSpPr>
        <p:spPr>
          <a:xfrm>
            <a:off x="5247515" y="2964314"/>
            <a:ext cx="1778400" cy="1750500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ee3aea5128_0_275"/>
          <p:cNvSpPr txBox="1"/>
          <p:nvPr/>
        </p:nvSpPr>
        <p:spPr>
          <a:xfrm>
            <a:off x="5473048" y="3563111"/>
            <a:ext cx="1305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</a:t>
            </a:r>
            <a:endParaRPr sz="36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EE905-63F9-3A8F-D1FC-37FBB5A45C52}"/>
              </a:ext>
            </a:extLst>
          </p:cNvPr>
          <p:cNvSpPr txBox="1"/>
          <p:nvPr/>
        </p:nvSpPr>
        <p:spPr>
          <a:xfrm>
            <a:off x="715617" y="513678"/>
            <a:ext cx="2877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Trinidad </a:t>
            </a:r>
            <a:r>
              <a:rPr lang="en-US" sz="4000" dirty="0"/>
              <a:t>= </a:t>
            </a:r>
            <a:r>
              <a:rPr lang="en-US" sz="4000" dirty="0" err="1"/>
              <a:t>tres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uno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centralidad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32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J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esucristo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Biblia y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320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salvación</a:t>
              </a:r>
              <a:r>
                <a:rPr lang="en-US" sz="320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320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Reconocer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nuestra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necesidad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un Salvador. </a:t>
              </a:r>
              <a:endParaRPr sz="32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por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qué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Jesús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tuvo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que ser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hombr</a:t>
              </a:r>
              <a:r>
                <a:rPr lang="en-US" sz="32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 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y </a:t>
              </a:r>
              <a:r>
                <a:rPr lang="en-US" sz="32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verdadero</a:t>
              </a:r>
              <a:r>
                <a:rPr lang="en-US" sz="32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Dios. </a:t>
              </a:r>
              <a:endParaRPr sz="32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8f58b83d9_0_96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e8f58b83d9_0_9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e8f58b83d9_0_96"/>
          <p:cNvPicPr preferRelativeResize="0"/>
          <p:nvPr/>
        </p:nvPicPr>
        <p:blipFill rotWithShape="1">
          <a:blip r:embed="rId4">
            <a:alphaModFix/>
          </a:blip>
          <a:srcRect r="21513"/>
          <a:stretch/>
        </p:blipFill>
        <p:spPr>
          <a:xfrm>
            <a:off x="2329499" y="1829165"/>
            <a:ext cx="7185110" cy="4602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g2e8f58b83d9_0_989">
            <a:extLst>
              <a:ext uri="{FF2B5EF4-FFF2-40B4-BE49-F238E27FC236}">
                <a16:creationId xmlns:a16="http://schemas.microsoft.com/office/drawing/2014/main" id="{8DF3F029-8C7B-A2BD-B134-21E5BA107F17}"/>
              </a:ext>
            </a:extLst>
          </p:cNvPr>
          <p:cNvSpPr txBox="1"/>
          <p:nvPr/>
        </p:nvSpPr>
        <p:spPr>
          <a:xfrm>
            <a:off x="2476689" y="611949"/>
            <a:ext cx="8023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 la Biblia es “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Cristocéntrica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8C683F5A-63BA-46B2-26A4-6F1D1E25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3aea5128_1_0">
            <a:extLst>
              <a:ext uri="{FF2B5EF4-FFF2-40B4-BE49-F238E27FC236}">
                <a16:creationId xmlns:a16="http://schemas.microsoft.com/office/drawing/2014/main" id="{A334EC60-DBE0-9E0C-AD21-E715F0C38569}"/>
              </a:ext>
            </a:extLst>
          </p:cNvPr>
          <p:cNvSpPr txBox="1"/>
          <p:nvPr/>
        </p:nvSpPr>
        <p:spPr>
          <a:xfrm>
            <a:off x="3206497" y="2278177"/>
            <a:ext cx="788871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le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dijo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camino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nadie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viene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Padre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14:6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ee3aea5128_1_0">
            <a:extLst>
              <a:ext uri="{FF2B5EF4-FFF2-40B4-BE49-F238E27FC236}">
                <a16:creationId xmlns:a16="http://schemas.microsoft.com/office/drawing/2014/main" id="{1484C7ED-FAE0-7023-1545-1B0E401D106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ee3aea5128_1_0">
            <a:extLst>
              <a:ext uri="{FF2B5EF4-FFF2-40B4-BE49-F238E27FC236}">
                <a16:creationId xmlns:a16="http://schemas.microsoft.com/office/drawing/2014/main" id="{F62D5AFE-036D-FBEC-A221-6E801EE8CB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46035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ee3aea5128_1_0" descr="A green bird with leaves&#10;&#10;Description automatically generated">
            <a:extLst>
              <a:ext uri="{FF2B5EF4-FFF2-40B4-BE49-F238E27FC236}">
                <a16:creationId xmlns:a16="http://schemas.microsoft.com/office/drawing/2014/main" id="{22DEF7F7-EAFC-BE4A-7B15-2F1703587F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86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e8f58b83d9_0_989"/>
          <p:cNvSpPr txBox="1"/>
          <p:nvPr/>
        </p:nvSpPr>
        <p:spPr>
          <a:xfrm>
            <a:off x="2084100" y="875141"/>
            <a:ext cx="8023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centralidad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i="0" u="none" strike="noStrike" cap="none" dirty="0" err="1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endParaRPr sz="4000" b="1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e8f58b83d9_0_98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g2e8f58b83d9_0_989">
            <a:extLst>
              <a:ext uri="{FF2B5EF4-FFF2-40B4-BE49-F238E27FC236}">
                <a16:creationId xmlns:a16="http://schemas.microsoft.com/office/drawing/2014/main" id="{E9610979-01D5-DE73-23AA-747E8415CC20}"/>
              </a:ext>
            </a:extLst>
          </p:cNvPr>
          <p:cNvSpPr txBox="1"/>
          <p:nvPr/>
        </p:nvSpPr>
        <p:spPr>
          <a:xfrm>
            <a:off x="2084100" y="2257800"/>
            <a:ext cx="955926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Creo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Padre,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todopoderoso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creador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60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cielo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de la tierra. </a:t>
            </a:r>
            <a:endParaRPr lang="en-US"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60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único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endParaRPr sz="36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bca69263e33c1911cf951456934afcd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18516b53694c4711c9cc8f6e351cad6f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38896d1c-d48b-47b1-97a9-761dcde349b0">
      <Terms xmlns="http://schemas.microsoft.com/office/infopath/2007/PartnerControls"/>
    </lcf76f155ced4ddcb4097134ff3c332f>
    <Doc_x002e__x0023_ xmlns="38896d1c-d48b-47b1-97a9-761dcde349b0" xsi:nil="true"/>
  </documentManagement>
</p:properties>
</file>

<file path=customXml/itemProps1.xml><?xml version="1.0" encoding="utf-8"?>
<ds:datastoreItem xmlns:ds="http://schemas.openxmlformats.org/officeDocument/2006/customXml" ds:itemID="{0A17CB68-14B8-46B4-AE1A-32C97DFCA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2E899-24AA-47DC-93D3-BF20B771A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C6D77D-FF29-4C21-B0CE-91B2A88CADBB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  <ds:schemaRef ds:uri="38896d1c-d48b-47b1-97a9-761dcde349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4115</Words>
  <Application>Microsoft Macintosh PowerPoint</Application>
  <PresentationFormat>Widescreen</PresentationFormat>
  <Paragraphs>324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Symbol</vt:lpstr>
      <vt:lpstr>Arial</vt:lpstr>
      <vt:lpstr>Aharoni</vt:lpstr>
      <vt:lpstr>Times New Roman</vt:lpstr>
      <vt:lpstr>Calibri</vt:lpstr>
      <vt:lpstr>Lato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Elise Gross</cp:lastModifiedBy>
  <cp:revision>49</cp:revision>
  <dcterms:created xsi:type="dcterms:W3CDTF">2023-11-29T19:33:05Z</dcterms:created>
  <dcterms:modified xsi:type="dcterms:W3CDTF">2025-07-05T15:54:24Z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