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Lato"/>
      <p:regular r:id="rId27"/>
      <p:bold r:id="rId28"/>
      <p:italic r:id="rId29"/>
      <p:boldItalic r:id="rId30"/>
    </p:embeddedFont>
    <p:embeddedFont>
      <p:font typeface="Lato Black"/>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eOnNqHhfpgAiuvdqyj4SJJ5lq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34" Type="http://schemas.openxmlformats.org/officeDocument/2006/relationships/customXml" Target="../customXml/item1.xml"/><Relationship Id="rId25" Type="http://schemas.openxmlformats.org/officeDocument/2006/relationships/slide" Target="slides/slide21.xml"/><Relationship Id="rId7" Type="http://schemas.openxmlformats.org/officeDocument/2006/relationships/slide" Target="slides/slide3.xml"/><Relationship Id="rId33" Type="http://customschemas.google.com/relationships/presentationmetadata" Target="metadata"/><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Lato-italic.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LatoBlack-boldItalic.fntdata"/><Relationship Id="rId23" Type="http://schemas.openxmlformats.org/officeDocument/2006/relationships/slide" Target="slides/slide19.xml"/><Relationship Id="rId28" Type="http://schemas.openxmlformats.org/officeDocument/2006/relationships/font" Target="fonts/Lato-bold.fntdata"/><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3.xml"/><Relationship Id="rId31" Type="http://schemas.openxmlformats.org/officeDocument/2006/relationships/font" Target="fonts/LatoBlack-bold.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Lato-regular.fntdata"/><Relationship Id="rId30" Type="http://schemas.openxmlformats.org/officeDocument/2006/relationships/font" Target="fonts/Lato-boldItalic.fntdata"/><Relationship Id="rId14" Type="http://schemas.openxmlformats.org/officeDocument/2006/relationships/slide" Target="slides/slide10.xml"/><Relationship Id="rId35" Type="http://schemas.openxmlformats.org/officeDocument/2006/relationships/customXml" Target="../customXml/item2.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y responda las preguntas que lo acompañan:</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versículos de la Biblia se usaron en el video para mostrar que los humanos no podemos salvarnos a nosotros mismos?</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hizo Jesús para nuestra salvación en su muerte?</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logró Jesús para nuestra salvación en su vida?</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Efesios 2.</a:t>
            </a:r>
            <a:endParaRPr b="1" i="1">
              <a:solidFill>
                <a:schemeClr val="dk1"/>
              </a:solidFill>
              <a:latin typeface="Calibri"/>
              <a:ea typeface="Calibri"/>
              <a:cs typeface="Calibri"/>
              <a:sym typeface="Calibri"/>
            </a:endParaRPr>
          </a:p>
          <a:p>
            <a:pPr indent="0" lvl="0" marL="91440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e3aea512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Diapositiva uno: 1 Pedro 1:18-19 describe bellamente la obra de salvación de Jesús: “no fuisteis redimidos</a:t>
            </a:r>
            <a:r>
              <a:rPr baseline="30000" lang="en-US">
                <a:solidFill>
                  <a:schemeClr val="dk1"/>
                </a:solidFill>
                <a:latin typeface="Calibri"/>
                <a:ea typeface="Calibri"/>
                <a:cs typeface="Calibri"/>
                <a:sym typeface="Calibri"/>
              </a:rPr>
              <a:t>[</a:t>
            </a:r>
            <a:r>
              <a:rPr baseline="30000" lang="en-US">
                <a:solidFill>
                  <a:srgbClr val="0000FF"/>
                </a:solidFill>
                <a:latin typeface="Calibri"/>
                <a:ea typeface="Calibri"/>
                <a:cs typeface="Calibri"/>
                <a:sym typeface="Calibri"/>
              </a:rPr>
              <a:t>a</a:t>
            </a:r>
            <a:r>
              <a:rPr baseline="30000" lang="en-US">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 de vuestra vana manera de vivir heredada de vuestros padres con cosas perecederas </a:t>
            </a:r>
            <a:r>
              <a:rPr i="1" lang="en-US">
                <a:solidFill>
                  <a:schemeClr val="dk1"/>
                </a:solidFill>
                <a:latin typeface="Calibri"/>
                <a:ea typeface="Calibri"/>
                <a:cs typeface="Calibri"/>
                <a:sym typeface="Calibri"/>
              </a:rPr>
              <a:t>como </a:t>
            </a:r>
            <a:r>
              <a:rPr lang="en-US">
                <a:solidFill>
                  <a:schemeClr val="dk1"/>
                </a:solidFill>
                <a:latin typeface="Calibri"/>
                <a:ea typeface="Calibri"/>
                <a:cs typeface="Calibri"/>
                <a:sym typeface="Calibri"/>
              </a:rPr>
              <a:t>oro o plata, </a:t>
            </a:r>
            <a:r>
              <a:rPr baseline="30000" lang="en-US">
                <a:solidFill>
                  <a:schemeClr val="dk1"/>
                </a:solidFill>
                <a:latin typeface="Calibri"/>
                <a:ea typeface="Calibri"/>
                <a:cs typeface="Calibri"/>
                <a:sym typeface="Calibri"/>
              </a:rPr>
              <a:t>19</a:t>
            </a:r>
            <a:r>
              <a:rPr lang="en-US">
                <a:solidFill>
                  <a:schemeClr val="dk1"/>
                </a:solidFill>
                <a:latin typeface="Calibri"/>
                <a:ea typeface="Calibri"/>
                <a:cs typeface="Calibri"/>
                <a:sym typeface="Calibri"/>
              </a:rPr>
              <a:t> sino con sangre preciosa, como de un cordero sin tacha y sin mancha, </a:t>
            </a:r>
            <a:r>
              <a:rPr i="1" lang="en-US">
                <a:solidFill>
                  <a:schemeClr val="dk1"/>
                </a:solidFill>
                <a:latin typeface="Calibri"/>
                <a:ea typeface="Calibri"/>
                <a:cs typeface="Calibri"/>
                <a:sym typeface="Calibri"/>
              </a:rPr>
              <a:t>la sangre </a:t>
            </a:r>
            <a:r>
              <a:rPr lang="en-US">
                <a:solidFill>
                  <a:schemeClr val="dk1"/>
                </a:solidFill>
                <a:latin typeface="Calibri"/>
                <a:ea typeface="Calibri"/>
                <a:cs typeface="Calibri"/>
                <a:sym typeface="Calibri"/>
              </a:rPr>
              <a:t>de Cristo. (LBLA)”. Hay muchas maneras en que la Biblia describe y comunica su misión de rescate de nosotros. En esta lección, veremos algunas de esas descripciones y el lenguaje de la imagen. En este versículo de Pedro, vemos la palabra “redimir”.</a:t>
            </a:r>
            <a:endParaRPr b="1" sz="1104">
              <a:solidFill>
                <a:schemeClr val="dk1"/>
              </a:solidFill>
              <a:highlight>
                <a:srgbClr val="FFFFFF"/>
              </a:highlight>
              <a:latin typeface="Calibri"/>
              <a:ea typeface="Calibri"/>
              <a:cs typeface="Calibri"/>
              <a:sym typeface="Calibri"/>
            </a:endParaRPr>
          </a:p>
        </p:txBody>
      </p:sp>
      <p:sp>
        <p:nvSpPr>
          <p:cNvPr id="168" name="Google Shape;168;g2ee3aea512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9abd6aa8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Redimir significa volver a comprar. No es que Dios tuvo que pagarle al diablo una cantidad, pero sí pagó un precio. Dios entregó a su único Hijo para redimirnos.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76" name="Google Shape;176;g279abd6aa8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9abd6aa86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dos: La obra de Jesús está completa. Esa es la razón por la que dijo: “Consumado es” en la cruz cuando murió (Juan 19:30). No había nada más que cumplir para salvar al mundo. Lo hizo todo, desde el principio hasta el final de su vida. Él destruyó el poder del pecado (ya no estamos bajo su condenación aunque luchemos contra él todos los días hasta que estemos en el cielo), la muerte (moriremos, pero no sufriremos la muerte eterna), y el diablo (todavía nos tentará, pero ya no puede acusarnos correctamente de los pecados por los cuales ya se ha pagado).</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83" name="Google Shape;183;g279abd6aa86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9abd6aa86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tres: </a:t>
            </a:r>
            <a:r>
              <a:rPr lang="en-US" u="sng">
                <a:solidFill>
                  <a:schemeClr val="dk1"/>
                </a:solidFill>
                <a:latin typeface="Calibri"/>
                <a:ea typeface="Calibri"/>
                <a:cs typeface="Calibri"/>
                <a:sym typeface="Calibri"/>
              </a:rPr>
              <a:t>Desafortunadamente, muchas personas solo recuerdan lo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Jesús hizo en la cruz y se olvidan de la importancia de su vida. Jesús evitó</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todos los pecados de comisión (hacer lo que Dios dice que no debe hacer)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nunca pecó de omisión (no haciendo lo que Dios nos dice que hagamos). Jesús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obedeció la ley para darnos un registro perfecto. Ya no estamos obligados por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la ley a obedecer. Nuestra actitud y motivación han cambiado. Ahora vivimos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con corazones agradecidos que quieren hacer cosas buenas para agradecer 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Dios por salvarnos.</a:t>
            </a:r>
            <a:endParaRPr u="sng">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a:solidFill>
                <a:schemeClr val="dk1"/>
              </a:solidFill>
              <a:latin typeface="Calibri"/>
              <a:ea typeface="Calibri"/>
              <a:cs typeface="Calibri"/>
              <a:sym typeface="Calibri"/>
            </a:endParaRPr>
          </a:p>
        </p:txBody>
      </p:sp>
      <p:sp>
        <p:nvSpPr>
          <p:cNvPr id="191" name="Google Shape;191;g279abd6aa86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79abd6aa86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Diapositiva cuatro: Esta vida de gratitud encuentra su energía y gozo en la obra de salvación de Jesús. Como dice Romanos 12:1: “Así que, hermanos, yo les ruego, por las misericordias de Dios, que se presenten ustedes mismos como un sacrificio vivo, santo y agradable a Dios. ¡Así es como se debe adorar a Dios!”</a:t>
            </a:r>
            <a:endParaRPr b="1" sz="1104">
              <a:solidFill>
                <a:schemeClr val="dk1"/>
              </a:solidFill>
              <a:highlight>
                <a:srgbClr val="FFFFFF"/>
              </a:highlight>
              <a:latin typeface="Calibri"/>
              <a:ea typeface="Calibri"/>
              <a:cs typeface="Calibri"/>
              <a:sym typeface="Calibri"/>
            </a:endParaRPr>
          </a:p>
        </p:txBody>
      </p:sp>
      <p:sp>
        <p:nvSpPr>
          <p:cNvPr id="200" name="Google Shape;200;g279abd6aa86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e3aea5128_0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Uno: Jesús tuvo muchos roles que describen su obra de salvación. Muchos de ellos cumplieron y completaron algunas de las vocaciones que encontramos en el Antiguo Testamento. A veces los dividimos en tres funciones u oficinas principales: Jesús fue nuestro Profeta, nuestro Sacerdote y nuestro Rey. Lea los siguientes versículos y describa qué rol están describiendo y qué consuelo encontramos en la obra de Jesús</a:t>
            </a:r>
            <a:r>
              <a:rPr lang="en-US">
                <a:solidFill>
                  <a:schemeClr val="dk1"/>
                </a:solidFill>
                <a:latin typeface="Calibri"/>
                <a:ea typeface="Calibri"/>
                <a:cs typeface="Calibri"/>
                <a:sym typeface="Calibri"/>
              </a:rPr>
              <a:t>. El maestro permitirá que los estudiantes discutan los versículos mientras los muestra a la clase. Según sea necesario, agregue los siguientes pensamientos.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08" name="Google Shape;208;g2ee3aea5128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9abd6aa86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Juan 18:33-36. La sección describe a Jesús como un rey. Aunque Jesús gobierna y controla el mundo, su verdadero reino no es de este mundo. Él ha preparado un reino eterno donde disfrutaremos viviendo con él para siempre. Él mismo ha luchado para que estemos con él. Mientras tanto, aquí en la tierra él gobierna por gracia en los corazones de los que creen en él (Lucas 17:21).</a:t>
            </a:r>
            <a:endParaRPr>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Deuteronomio 18:15. Moisés habla de la venida de Jesús como un profeta como él mismo. Un profeta habla la palabra de Dios y comunica lo que Dios tiene que decir. Jesús fue un profeta perfecto que fue la comunicación de Dios de su amor al mundo.</a:t>
            </a:r>
            <a:endParaRPr sz="1104">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Hebreos 7:26-27. Jesús fue el sacerdote perfecto porque no tenía pecado y pudo sacrificarse por los pecados de la gente.</a:t>
            </a:r>
            <a:endParaRPr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Efesios 5:2. Jesús fue nuestro sacerdote que pudo dar el sacrificio máximo que agradó a su Padre.</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Hebreos 2:14. Jesús es nuestro rey victorioso que destruyó la obra del diablo.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Lucas 8:1. Jesús predicó las buenas nuevas como nuestro profeta. (El versículo también menciona el reinado de Jesús como rey.)</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16" name="Google Shape;216;g279abd6aa86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e3aea5128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Pregunta dos: La siguiente imagen es un grafiti que se encuentra en Roma que data entre el primer y tercer siglo. Es un ataque obviamente anticristiano porque representa a Jesús con la cabeza de un burro y dice: “Alexámenos adora a su Dios”. ¿Qué tipo de estímulo le darías a Alexamenos si tuvieras la oportunidad de hablar con él? </a:t>
            </a:r>
            <a:r>
              <a:rPr lang="en-US">
                <a:solidFill>
                  <a:schemeClr val="dk1"/>
                </a:solidFill>
                <a:latin typeface="Calibri"/>
                <a:ea typeface="Calibri"/>
                <a:cs typeface="Calibri"/>
                <a:sym typeface="Calibri"/>
              </a:rPr>
              <a:t>El profesor dejará que los alumnos discutan. </a:t>
            </a:r>
            <a:r>
              <a:rPr b="1" lang="en-US">
                <a:solidFill>
                  <a:schemeClr val="dk1"/>
                </a:solidFill>
                <a:latin typeface="Calibri"/>
                <a:ea typeface="Calibri"/>
                <a:cs typeface="Calibri"/>
                <a:sym typeface="Calibri"/>
              </a:rPr>
              <a:t>Recomendación al Docente: Para esta actividad se podría dividir la clase en grupos pequeños durante unos minutos. </a:t>
            </a:r>
            <a:r>
              <a:rPr lang="en-US">
                <a:solidFill>
                  <a:schemeClr val="dk1"/>
                </a:solidFill>
                <a:latin typeface="Calibri"/>
                <a:ea typeface="Calibri"/>
                <a:cs typeface="Calibri"/>
                <a:sym typeface="Calibri"/>
              </a:rPr>
              <a:t>Según sea necesario, agregue los siguientes pensamientos:</a:t>
            </a:r>
            <a:endParaRPr b="1" sz="1104">
              <a:solidFill>
                <a:schemeClr val="dk1"/>
              </a:solidFill>
              <a:highlight>
                <a:srgbClr val="FFFFFF"/>
              </a:highlight>
              <a:latin typeface="Calibri"/>
              <a:ea typeface="Calibri"/>
              <a:cs typeface="Calibri"/>
              <a:sym typeface="Calibri"/>
            </a:endParaRPr>
          </a:p>
        </p:txBody>
      </p:sp>
      <p:sp>
        <p:nvSpPr>
          <p:cNvPr id="224" name="Google Shape;224;g2ee3aea5128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e3aea5128_1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clase de verso o verdad de la Biblia compartirías?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Las respuestas variarán pero algunas buenas para compartir incluyen 1 Corintios 1:18, Apocalipsis 2:10 y Mateo 10:25.</a:t>
            </a:r>
            <a:endParaRPr>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¿Qué tipo de oración orarías con él? </a:t>
            </a:r>
            <a:endParaRPr u="sng">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a:solidFill>
                  <a:schemeClr val="dk1"/>
                </a:solidFill>
                <a:latin typeface="Calibri"/>
                <a:ea typeface="Calibri"/>
                <a:cs typeface="Calibri"/>
                <a:sym typeface="Calibri"/>
              </a:rPr>
              <a:t>Las respuestas variarán pero es muy probable que sigan las líneas de pensamiento que se encuentran en los versículos compartidos.</a:t>
            </a:r>
            <a:endParaRPr>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¿Qué te hace estar preparado para enfrentar la persecución por tu fe? </a:t>
            </a:r>
            <a:endParaRPr u="sng">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a:solidFill>
                  <a:schemeClr val="dk1"/>
                </a:solidFill>
                <a:latin typeface="Calibri"/>
                <a:ea typeface="Calibri"/>
                <a:cs typeface="Calibri"/>
                <a:sym typeface="Calibri"/>
              </a:rPr>
              <a:t>Esta pregunta está dirigida más a los estudiantes para hacerles considerar sus convicciones. Un versículo que usted puede querer compartir con ellos es Hebreos 12:2.</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34" name="Google Shape;234;g2ee3aea5128_1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a:t>
            </a:r>
            <a:endParaRPr b="1">
              <a:solidFill>
                <a:schemeClr val="dk1"/>
              </a:solidFill>
              <a:latin typeface="Calibri"/>
              <a:ea typeface="Calibri"/>
              <a:cs typeface="Calibri"/>
              <a:sym typeface="Calibri"/>
            </a:endParaRPr>
          </a:p>
        </p:txBody>
      </p:sp>
      <p:sp>
        <p:nvSpPr>
          <p:cNvPr id="242" name="Google Shape;242;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sz="1104">
              <a:solidFill>
                <a:schemeClr val="dk1"/>
              </a:solidFill>
              <a:latin typeface="Calibri"/>
              <a:ea typeface="Calibri"/>
              <a:cs typeface="Calibri"/>
              <a:sym typeface="Calibri"/>
            </a:endParaRPr>
          </a:p>
        </p:txBody>
      </p:sp>
      <p:sp>
        <p:nvSpPr>
          <p:cNvPr id="250" name="Google Shape;25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260" name="Google Shape;260;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significa “redimir”?</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un versículo de la Biblia que muestra que todos somos pecadores?</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un versículo de la Biblia que muestra lo que Jesús hizo por nosotros en la cruz?</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versículo de la Biblia nos muestra lo que la vida de Jesús significó para nuestra salvación?</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228600" rtl="0" algn="l">
              <a:spcBef>
                <a:spcPts val="75"/>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Temas que pueden surgir durante la clase:</a:t>
            </a:r>
            <a:endParaRPr b="1"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Edad de la responsabilidad. La mayoría de las personas admitirán que todas las personas son pecadoras. Sin embargo, especialmente al estudiar los temas futuros del bautismo, niegan que los niños sean pecaminosos o que sean responsables de sus pecados porque todavía no son conscientes de ellos y, supuestamente, no tienen el control total de sus acciones hasta que alcanzan una cierta edad (por lo general en algún lugar entre los 6 y 12 años). Si bien los pasajes como Romanos 3:23 deberían ser suficientes para demostrar la pecaminosidad de los niños, es posible que desee incluir Romanos 5:18 junto con su explicación que muestre claramente que con el pecado de Adán todos están condenados. “Así que, como por la transgresión de uno solo vino la condenación a todos los hombres, de la misma manera por la justicia de uno solo vino la justificación de vida a todos los hombres”.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¿Son los bebés y los infantes responsables de sus pecados?</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Buenas obras. Algunos estudiantes pueden confundirse cuando escuchan y comprenden la presentación de la ley/evangelio por primera vez. Pueden sorprenderse de no estar obligados a guardar ninguna de las leyes de Dios. Muchos en la línea de Romanos 6:1, pueden pensar que estamos diciendo que el pecado es bueno y que nadie debe esforzarse en seguir los mandamientos de Dios. Los creyentes no están obligados a hacer nada porque ya no estamos bajo las exigencias de la ley. Tenemos una motivación diferente y una fuente diferente de energía para hacer buenas obras. Como dice Hebreos 12:28, buscamos hacer buenas obras por gratitud y agradecimiento por lo que Dios ha hecho por nosotros. Trabajamos desde una fuente de paz que ya tenemos en lugar de esforzarnos por lograr la paz a través de nuestras obras.</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¿Cuál es la diferencia entre decir “estoy obligado a hacer buenas obras” y “Quiero hacer buenas obras”?</a:t>
            </a:r>
            <a:endParaRPr b="1" u="sng">
              <a:solidFill>
                <a:schemeClr val="dk1"/>
              </a:solidFill>
              <a:latin typeface="Calibri"/>
              <a:ea typeface="Calibri"/>
              <a:cs typeface="Calibri"/>
              <a:sym typeface="Calibri"/>
            </a:endParaRPr>
          </a:p>
        </p:txBody>
      </p:sp>
      <p:sp>
        <p:nvSpPr>
          <p:cNvPr id="268" name="Google Shape;26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Estas introducciones pueden tomar más tiempo dado que es la primera clase. Preséntese a sí mismo y comparta un poco de sus antecedentes. (10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Señor y Salvador Jesús, venimos ante ti como mendigos y tú es el único lugar donde podemos encontrar alimento espiritual para satisfacer nuestros deseos eternos. No podemos ayudarnos a nosotros mismos, pero tú nos has salvado por tu gracia. En tu nombre oramos, Amén.</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(10 minutos)</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versículos de la Biblia se usaron en el video para mostrar que los humanos no podemos salvarnos a nosotros mismos?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Mateo 5:48 muestra los estándares de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Dios. Romanos 3:12 muestra que nadie es perfecto ni bueno. Isaías 64:6 muestra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incluso nuestras buenas obras están contaminadas por el pecado. Romanos</a:t>
            </a:r>
            <a:endParaRPr>
              <a:solidFill>
                <a:schemeClr val="dk1"/>
              </a:solidFill>
              <a:latin typeface="Calibri"/>
              <a:ea typeface="Calibri"/>
              <a:cs typeface="Calibri"/>
              <a:sym typeface="Calibri"/>
            </a:endParaRPr>
          </a:p>
          <a:p>
            <a:pPr indent="0" lvl="0" marL="975995" marR="133350" rtl="0" algn="l">
              <a:lnSpc>
                <a:spcPct val="105833"/>
              </a:lnSpc>
              <a:spcBef>
                <a:spcPts val="1000"/>
              </a:spcBef>
              <a:spcAft>
                <a:spcPts val="0"/>
              </a:spcAft>
              <a:buClr>
                <a:schemeClr val="dk1"/>
              </a:buClr>
              <a:buSzPts val="1100"/>
              <a:buFont typeface="Arial"/>
              <a:buNone/>
            </a:pPr>
            <a:r>
              <a:rPr lang="en-US" u="sng">
                <a:solidFill>
                  <a:schemeClr val="dk1"/>
                </a:solidFill>
                <a:latin typeface="Calibri"/>
                <a:ea typeface="Calibri"/>
                <a:cs typeface="Calibri"/>
                <a:sym typeface="Calibri"/>
              </a:rPr>
              <a:t>3:22-23 muestra que ni siquiera podemos compararnos con pecadores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supuestamente peores.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44" name="Google Shape;144;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hizo Jesús para nuestra salvación en su muerte?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En la muerte, Jesús sufrió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castigo eterno en un solo día por todos los pecados de todos los tiempos de todas las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personas. Él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fue nuestro sustituto. Nosotros éramos los que se suponía que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estábamos en la cruz</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sufriendo la condena eterna de Dios, pero él, en su</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misericordia, tomó nuestro lugar.</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52" name="Google Shape;152;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b293faa5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logró Jesús para nuestra salvación en su vida?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Las normas de Dios no solo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exigen que estemos sin pecado, sino que también dicen que debemos tener un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registro perfecto de obediencia. Jesús, actuando como nuestro sustituto, obedeció</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perfectamente la ley de Dios y nos atribuyó la obediencia que necesitábamos. Dios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ahora nos ve como sin pecado y completamente obedientes porque Jesús nos ha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dado su perfección.</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60" name="Google Shape;160;g2eb293faa5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ee3aea5128_1_0"/>
          <p:cNvSpPr txBox="1"/>
          <p:nvPr/>
        </p:nvSpPr>
        <p:spPr>
          <a:xfrm>
            <a:off x="3602250" y="1381325"/>
            <a:ext cx="78057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fuisteis redimidos de vuestra vana manera de vivir heredada de vuestros padres con cosas perecederas como oro o plata, sino con sangre preciosa, como de un cordero sin tacha y sin mancha, la sangre de Cristo.”</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1 Pedro 1:18-19</a:t>
            </a:r>
            <a:endParaRPr b="0" i="0" sz="3400" u="none" cap="none" strike="noStrike">
              <a:solidFill>
                <a:schemeClr val="dk1"/>
              </a:solidFill>
              <a:latin typeface="Lato"/>
              <a:ea typeface="Lato"/>
              <a:cs typeface="Lato"/>
              <a:sym typeface="Lato"/>
            </a:endParaRPr>
          </a:p>
        </p:txBody>
      </p:sp>
      <p:sp>
        <p:nvSpPr>
          <p:cNvPr id="171" name="Google Shape;171;g2ee3aea5128_1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2" name="Google Shape;172;g2ee3aea5128_1_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73" name="Google Shape;173;g2ee3aea5128_1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g279abd6aa86_0_5"/>
          <p:cNvSpPr txBox="1"/>
          <p:nvPr/>
        </p:nvSpPr>
        <p:spPr>
          <a:xfrm>
            <a:off x="1248300" y="3812850"/>
            <a:ext cx="9695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volver a comprar</a:t>
            </a:r>
            <a:endParaRPr b="0" i="0" sz="4000" u="none" cap="none" strike="noStrike">
              <a:solidFill>
                <a:schemeClr val="dk1"/>
              </a:solidFill>
              <a:latin typeface="Lato"/>
              <a:ea typeface="Lato"/>
              <a:cs typeface="Lato"/>
              <a:sym typeface="Lato"/>
            </a:endParaRPr>
          </a:p>
        </p:txBody>
      </p:sp>
      <p:pic>
        <p:nvPicPr>
          <p:cNvPr descr="A green bird with leaves&#10;&#10;Description automatically generated" id="179" name="Google Shape;179;g279abd6aa86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80" name="Google Shape;180;g279abd6aa86_0_5"/>
          <p:cNvSpPr txBox="1"/>
          <p:nvPr/>
        </p:nvSpPr>
        <p:spPr>
          <a:xfrm>
            <a:off x="746850" y="2203400"/>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redimir</a:t>
            </a:r>
            <a:endParaRPr b="0" i="0" sz="8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79abd6aa86_0_86"/>
          <p:cNvSpPr txBox="1"/>
          <p:nvPr/>
        </p:nvSpPr>
        <p:spPr>
          <a:xfrm>
            <a:off x="3602250" y="2067125"/>
            <a:ext cx="78057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Cuando Jesús hubo tomado el vinagre, dijo: </a:t>
            </a:r>
            <a:r>
              <a:rPr b="1" lang="en-US" sz="3400">
                <a:solidFill>
                  <a:schemeClr val="dk1"/>
                </a:solidFill>
                <a:latin typeface="Lato"/>
                <a:ea typeface="Lato"/>
                <a:cs typeface="Lato"/>
                <a:sym typeface="Lato"/>
              </a:rPr>
              <a:t>Consumado es. </a:t>
            </a:r>
            <a:r>
              <a:rPr lang="en-US" sz="3400">
                <a:solidFill>
                  <a:schemeClr val="dk1"/>
                </a:solidFill>
                <a:latin typeface="Lato"/>
                <a:ea typeface="Lato"/>
                <a:cs typeface="Lato"/>
                <a:sym typeface="Lato"/>
              </a:rPr>
              <a:t>Y habiendo inclinado la cabeza, entregó el espíritu.</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Juan 19:30</a:t>
            </a:r>
            <a:endParaRPr b="0" i="0" sz="3400" u="none" cap="none" strike="noStrike">
              <a:solidFill>
                <a:schemeClr val="dk1"/>
              </a:solidFill>
              <a:latin typeface="Lato"/>
              <a:ea typeface="Lato"/>
              <a:cs typeface="Lato"/>
              <a:sym typeface="Lato"/>
            </a:endParaRPr>
          </a:p>
        </p:txBody>
      </p:sp>
      <p:sp>
        <p:nvSpPr>
          <p:cNvPr id="186" name="Google Shape;186;g279abd6aa86_0_8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g279abd6aa86_0_8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8" name="Google Shape;188;g279abd6aa86_0_8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g279abd6aa86_0_9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g279abd6aa86_0_94"/>
          <p:cNvSpPr txBox="1"/>
          <p:nvPr/>
        </p:nvSpPr>
        <p:spPr>
          <a:xfrm>
            <a:off x="2191925" y="2048700"/>
            <a:ext cx="8207400" cy="44226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Evitó todos los pecados de comisión</a:t>
            </a:r>
            <a:endParaRPr sz="3400">
              <a:solidFill>
                <a:schemeClr val="dk1"/>
              </a:solidFill>
              <a:latin typeface="Lato"/>
              <a:ea typeface="Lato"/>
              <a:cs typeface="Lato"/>
              <a:sym typeface="Lato"/>
            </a:endParaRPr>
          </a:p>
          <a:p>
            <a:pPr indent="-444500" lvl="0" marL="457200" marR="0" rtl="0" algn="l">
              <a:lnSpc>
                <a:spcPct val="100000"/>
              </a:lnSpc>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Nunca pecó de omisión</a:t>
            </a:r>
            <a:endParaRPr sz="3400">
              <a:solidFill>
                <a:schemeClr val="dk1"/>
              </a:solidFill>
              <a:latin typeface="Lato"/>
              <a:ea typeface="Lato"/>
              <a:cs typeface="Lato"/>
              <a:sym typeface="Lato"/>
            </a:endParaRPr>
          </a:p>
          <a:p>
            <a:pPr indent="-444500" lvl="0" marL="457200" marR="0" rtl="0" algn="l">
              <a:lnSpc>
                <a:spcPct val="100000"/>
              </a:lnSpc>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Obedeció la ley para darnos un registro perfecto</a:t>
            </a:r>
            <a:endParaRPr sz="3400">
              <a:solidFill>
                <a:schemeClr val="dk1"/>
              </a:solidFill>
              <a:latin typeface="Lato"/>
              <a:ea typeface="Lato"/>
              <a:cs typeface="Lato"/>
              <a:sym typeface="Lato"/>
            </a:endParaRPr>
          </a:p>
          <a:p>
            <a:pPr indent="0" lvl="0" marL="0" marR="0" rtl="0" algn="l">
              <a:lnSpc>
                <a:spcPct val="100000"/>
              </a:lnSpc>
              <a:spcBef>
                <a:spcPts val="1000"/>
              </a:spcBef>
              <a:spcAft>
                <a:spcPts val="0"/>
              </a:spcAft>
              <a:buNone/>
            </a:pPr>
            <a:r>
              <a:t/>
            </a:r>
            <a:endParaRPr sz="1000">
              <a:solidFill>
                <a:schemeClr val="dk1"/>
              </a:solidFill>
              <a:latin typeface="Lato"/>
              <a:ea typeface="Lato"/>
              <a:cs typeface="Lato"/>
              <a:sym typeface="Lato"/>
            </a:endParaRPr>
          </a:p>
          <a:p>
            <a:pPr indent="0" lvl="0" marL="0" marR="0" rtl="0" algn="l">
              <a:lnSpc>
                <a:spcPct val="100000"/>
              </a:lnSpc>
              <a:spcBef>
                <a:spcPts val="1000"/>
              </a:spcBef>
              <a:spcAft>
                <a:spcPts val="1000"/>
              </a:spcAft>
              <a:buNone/>
            </a:pPr>
            <a:r>
              <a:rPr i="1" lang="en-US" sz="3400">
                <a:solidFill>
                  <a:schemeClr val="dk1"/>
                </a:solidFill>
                <a:latin typeface="Lato"/>
                <a:ea typeface="Lato"/>
                <a:cs typeface="Lato"/>
                <a:sym typeface="Lato"/>
              </a:rPr>
              <a:t>Ahora vivimos con corazones agradecidos que quieren hacer cosas buenas para agradecer a Dios por salvarnos.</a:t>
            </a:r>
            <a:endParaRPr i="1" sz="3400">
              <a:solidFill>
                <a:schemeClr val="dk1"/>
              </a:solidFill>
              <a:latin typeface="Lato"/>
              <a:ea typeface="Lato"/>
              <a:cs typeface="Lato"/>
              <a:sym typeface="Lato"/>
            </a:endParaRPr>
          </a:p>
        </p:txBody>
      </p:sp>
      <p:pic>
        <p:nvPicPr>
          <p:cNvPr descr="A green bird with leaves&#10;&#10;Description automatically generated" id="195" name="Google Shape;195;g279abd6aa86_0_9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96" name="Google Shape;196;g279abd6aa86_0_94"/>
          <p:cNvSpPr txBox="1"/>
          <p:nvPr/>
        </p:nvSpPr>
        <p:spPr>
          <a:xfrm>
            <a:off x="2191932" y="670918"/>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Vida de Jesús </a:t>
            </a:r>
            <a:endParaRPr b="0" i="0" sz="6000" u="none" cap="none" strike="noStrike">
              <a:solidFill>
                <a:srgbClr val="009444"/>
              </a:solidFill>
              <a:latin typeface="Lato"/>
              <a:ea typeface="Lato"/>
              <a:cs typeface="Lato"/>
              <a:sym typeface="Lato"/>
            </a:endParaRPr>
          </a:p>
        </p:txBody>
      </p:sp>
      <p:cxnSp>
        <p:nvCxnSpPr>
          <p:cNvPr id="197" name="Google Shape;197;g279abd6aa86_0_94"/>
          <p:cNvCxnSpPr/>
          <p:nvPr/>
        </p:nvCxnSpPr>
        <p:spPr>
          <a:xfrm>
            <a:off x="2295377" y="1763370"/>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g279abd6aa86_0_183"/>
          <p:cNvSpPr txBox="1"/>
          <p:nvPr/>
        </p:nvSpPr>
        <p:spPr>
          <a:xfrm>
            <a:off x="3602250" y="1762325"/>
            <a:ext cx="7805700" cy="344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Así que, hermanos, yo les ruego, por las misericordias de Dios, que se presenten ustedes mismos como un sacrificio vivo, santo y agradable a Dios. ¡Así es como se debe adorar a Dios!</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Romanos 12:1</a:t>
            </a:r>
            <a:endParaRPr b="0" i="0" sz="3400" u="none" cap="none" strike="noStrike">
              <a:solidFill>
                <a:schemeClr val="dk1"/>
              </a:solidFill>
              <a:latin typeface="Lato"/>
              <a:ea typeface="Lato"/>
              <a:cs typeface="Lato"/>
              <a:sym typeface="Lato"/>
            </a:endParaRPr>
          </a:p>
        </p:txBody>
      </p:sp>
      <p:sp>
        <p:nvSpPr>
          <p:cNvPr id="203" name="Google Shape;203;g279abd6aa86_0_1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4" name="Google Shape;204;g279abd6aa86_0_18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5" name="Google Shape;205;g279abd6aa86_0_1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g2ee3aea5128_0_3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1" name="Google Shape;211;g2ee3aea5128_0_3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2" name="Google Shape;212;g2ee3aea5128_0_3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13" name="Google Shape;213;g2ee3aea5128_0_389"/>
          <p:cNvSpPr txBox="1"/>
          <p:nvPr/>
        </p:nvSpPr>
        <p:spPr>
          <a:xfrm>
            <a:off x="3875725" y="489550"/>
            <a:ext cx="8023800" cy="609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900">
                <a:solidFill>
                  <a:schemeClr val="dk1"/>
                </a:solidFill>
                <a:latin typeface="Lato"/>
                <a:ea typeface="Lato"/>
                <a:cs typeface="Lato"/>
                <a:sym typeface="Lato"/>
              </a:rPr>
              <a:t>Dividimos los roles de Jesús </a:t>
            </a:r>
            <a:endParaRPr sz="39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900">
                <a:solidFill>
                  <a:schemeClr val="dk1"/>
                </a:solidFill>
                <a:latin typeface="Lato"/>
                <a:ea typeface="Lato"/>
                <a:cs typeface="Lato"/>
                <a:sym typeface="Lato"/>
              </a:rPr>
              <a:t>en tres funciones u oficinas principales: Jesús fue nuestro Profeta, nuestro Sacerdote y nuestro Rey.</a:t>
            </a:r>
            <a:r>
              <a:rPr b="1" lang="en-US" sz="3900">
                <a:solidFill>
                  <a:schemeClr val="dk1"/>
                </a:solidFill>
                <a:latin typeface="Lato"/>
                <a:ea typeface="Lato"/>
                <a:cs typeface="Lato"/>
                <a:sym typeface="Lato"/>
              </a:rPr>
              <a:t> </a:t>
            </a:r>
            <a:endParaRPr b="1" sz="39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39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3900">
                <a:solidFill>
                  <a:schemeClr val="dk1"/>
                </a:solidFill>
                <a:latin typeface="Lato"/>
                <a:ea typeface="Lato"/>
                <a:cs typeface="Lato"/>
                <a:sym typeface="Lato"/>
              </a:rPr>
              <a:t>Lea los siguientes versículos y describa qué rol están describiendo y qué consuelo encontramos en la obra de Jesús.</a:t>
            </a:r>
            <a:endParaRPr b="0" i="1" sz="29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g279abd6aa86_0_193"/>
          <p:cNvSpPr txBox="1"/>
          <p:nvPr/>
        </p:nvSpPr>
        <p:spPr>
          <a:xfrm>
            <a:off x="3602250" y="1762325"/>
            <a:ext cx="8297400" cy="32325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Juan 18:33-36</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Deuteronomio 18:15</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Hebreos 7:26-27</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Efesios 5:2</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Hebreos 2:14</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Lucas 8:1</a:t>
            </a:r>
            <a:endParaRPr sz="3400">
              <a:solidFill>
                <a:schemeClr val="dk1"/>
              </a:solidFill>
              <a:latin typeface="Lato"/>
              <a:ea typeface="Lato"/>
              <a:cs typeface="Lato"/>
              <a:sym typeface="Lato"/>
            </a:endParaRPr>
          </a:p>
        </p:txBody>
      </p:sp>
      <p:sp>
        <p:nvSpPr>
          <p:cNvPr id="219" name="Google Shape;219;g279abd6aa86_0_19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0" name="Google Shape;220;g279abd6aa86_0_19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1" name="Google Shape;221;g279abd6aa86_0_19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pic>
        <p:nvPicPr>
          <p:cNvPr descr="A green bird with leaves&#10;&#10;Description automatically generated" id="226" name="Google Shape;226;g2ee3aea5128_1_2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grpSp>
        <p:nvGrpSpPr>
          <p:cNvPr id="227" name="Google Shape;227;g2ee3aea5128_1_22"/>
          <p:cNvGrpSpPr/>
          <p:nvPr/>
        </p:nvGrpSpPr>
        <p:grpSpPr>
          <a:xfrm>
            <a:off x="875750" y="381000"/>
            <a:ext cx="4736950" cy="6201000"/>
            <a:chOff x="4107" y="256"/>
            <a:chExt cx="3915" cy="5125"/>
          </a:xfrm>
        </p:grpSpPr>
        <p:sp>
          <p:nvSpPr>
            <p:cNvPr id="228" name="Google Shape;228;g2ee3aea5128_1_22"/>
            <p:cNvSpPr/>
            <p:nvPr/>
          </p:nvSpPr>
          <p:spPr>
            <a:xfrm>
              <a:off x="4107" y="256"/>
              <a:ext cx="3850" cy="5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g2ee3aea5128_1_22"/>
            <p:cNvPicPr preferRelativeResize="0"/>
            <p:nvPr/>
          </p:nvPicPr>
          <p:blipFill rotWithShape="1">
            <a:blip r:embed="rId4">
              <a:alphaModFix/>
            </a:blip>
            <a:srcRect b="0" l="0" r="0" t="0"/>
            <a:stretch/>
          </p:blipFill>
          <p:spPr>
            <a:xfrm>
              <a:off x="4156" y="286"/>
              <a:ext cx="3790" cy="5073"/>
            </a:xfrm>
            <a:prstGeom prst="rect">
              <a:avLst/>
            </a:prstGeom>
            <a:noFill/>
            <a:ln>
              <a:noFill/>
            </a:ln>
          </p:spPr>
        </p:pic>
        <p:sp>
          <p:nvSpPr>
            <p:cNvPr id="230" name="Google Shape;230;g2ee3aea5128_1_22"/>
            <p:cNvSpPr/>
            <p:nvPr/>
          </p:nvSpPr>
          <p:spPr>
            <a:xfrm>
              <a:off x="4122" y="271"/>
              <a:ext cx="3900" cy="5100"/>
            </a:xfrm>
            <a:prstGeom prst="rect">
              <a:avLst/>
            </a:prstGeom>
            <a:noFill/>
            <a:ln cap="flat" cmpd="sng" w="1905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g2ee3aea5128_1_22"/>
          <p:cNvSpPr txBox="1"/>
          <p:nvPr/>
        </p:nvSpPr>
        <p:spPr>
          <a:xfrm>
            <a:off x="6239575" y="2210250"/>
            <a:ext cx="50541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chemeClr val="dk1"/>
                </a:solidFill>
                <a:latin typeface="Lato"/>
                <a:ea typeface="Lato"/>
                <a:cs typeface="Lato"/>
                <a:sym typeface="Lato"/>
              </a:rPr>
              <a:t>¿Qué tipo de estímulo le darías a Alexamenos si tuvieras la oportunidad de hablar con él?</a:t>
            </a:r>
            <a:endParaRPr b="1">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g2ee3aea5128_1_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g2ee3aea5128_1_5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8" name="Google Shape;238;g2ee3aea5128_1_5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39" name="Google Shape;239;g2ee3aea5128_1_54"/>
          <p:cNvSpPr txBox="1"/>
          <p:nvPr/>
        </p:nvSpPr>
        <p:spPr>
          <a:xfrm>
            <a:off x="3602250" y="1099150"/>
            <a:ext cx="82974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clase de verso o verdad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de la Biblia compartirías?</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tipo de oración orarías con él?</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te hace estar preparado para enfrentar la persecución por tu fe?</a:t>
            </a:r>
            <a:endParaRPr b="1" sz="40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45" name="Google Shape;245;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6" name="Google Shape;246;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7" name="Google Shape;247;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53" name="Google Shape;253;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4" name="Google Shape;254;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5" name="Google Shape;255;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56" name="Google Shape;256;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57" name="Google Shape;257;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63" name="Google Shape;263;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4" name="Google Shape;264;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5" name="Google Shape;265;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2" name="Google Shape;27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73" name="Google Shape;273;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74" name="Google Shape;274;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75" name="Google Shape;275;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oficio y la obra de Cristo</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g2e8f58b83d9_0_989"/>
          <p:cNvSpPr txBox="1"/>
          <p:nvPr/>
        </p:nvSpPr>
        <p:spPr>
          <a:xfrm>
            <a:off x="3875725" y="2089750"/>
            <a:ext cx="80238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versículos de la Biblia se usaron en el video para mostrar que los humanos no  podemos salvarnos a nosotros mismos?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b293faa54_0_118"/>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hizo Jesús para nuestra salvación en su muerte?</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b293faa54_0_1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b293faa54_0_12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b293faa54_0_126"/>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logró Jesús para nuestra salvación en su vida?</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b293faa54_0_1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91EF31D2-ED55-4CF2-BA9B-92A7D68B9B1D}"/>
</file>

<file path=customXml/itemProps2.xml><?xml version="1.0" encoding="utf-8"?>
<ds:datastoreItem xmlns:ds="http://schemas.openxmlformats.org/officeDocument/2006/customXml" ds:itemID="{6BD1E4BE-FA16-4DA8-99D3-35A172FBBBBB}"/>
</file>

<file path=customXml/itemProps3.xml><?xml version="1.0" encoding="utf-8"?>
<ds:datastoreItem xmlns:ds="http://schemas.openxmlformats.org/officeDocument/2006/customXml" ds:itemID="{DE97AA9A-5F2D-4007-A46F-B9A18B0EEB9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