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Lato"/>
      <p:regular r:id="rId35"/>
      <p:bold r:id="rId36"/>
      <p:italic r:id="rId37"/>
      <p:boldItalic r:id="rId38"/>
    </p:embeddedFont>
    <p:embeddedFont>
      <p:font typeface="Lato Black"/>
      <p:bold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pcAqJAInbjiB+Rjs9ymarHfZs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lack-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39" Type="http://schemas.openxmlformats.org/officeDocument/2006/relationships/font" Target="fonts/LatoBlack-bold.fntdata"/><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d1mbgMjob4I"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lsprod.blob.core.windows.net/media/media/academiacristo/pdf-content/biblioteca%20te%C3%B3logica/bibliapopular09-1y2reyes.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un video personal de bienvenido al curso.</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instrucciones para conectarse y el horario para la clase en vivo y el plan de estudios (el plan de estudios se encuentra en páginas 1-2 de este documento)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 tarea para Lección 1: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https://www.youtube.com/watch?v=d1mbgMjob4I</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la historia de 1 Reyes 17 en sus Biblias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una escala de 1 al 5 (siendo 1 completamente incómodo y 5 extremadamente cómodo), ¿Qué tan cómodo se siente leyendo una historia bíblica solo? Explica por qué elegiste este número.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c0eec2cfd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Objetivos del curso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Leeremos historias clave de la segunda mitad de la historia de Israel en el Antiguo Testamento utilizando el método de las Cuatro “C”: Captar, Contar, Considerar, Consolidar.</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Explicaremos la importancia del tercer paso de las 4 C— “Considerar” en entender y enseñar una historia bíblica. </a:t>
            </a:r>
            <a:endParaRPr b="1">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Describiremos como creyentes pertenecen al Pueblo de Dios y el afecto de esta realidad en nuestra vida diaria.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Mi oración es que Dios nos enseñe por medio de su Palabra, y que Dios abra nuestros ojos para ver, entender y compartir su gran plan de salvación para un pueblo infiel, o sea, para nosotros.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86" name="Google Shape;186;g26c0eec2cfd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c0eec2cfd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una escala de 1 al 5, ¿qué tan cómodo se siente leyendo una historia bíblica del Antiguo Testamento solo?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Completamente incómodo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Incómodo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sé! Nunca lo he intentado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Cómodo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Extremadamente cómodo</a:t>
            </a:r>
            <a:endParaRPr>
              <a:solidFill>
                <a:schemeClr val="dk1"/>
              </a:solidFill>
              <a:latin typeface="Calibri"/>
              <a:ea typeface="Calibri"/>
              <a:cs typeface="Calibri"/>
              <a:sym typeface="Calibri"/>
            </a:endParaRPr>
          </a:p>
          <a:p>
            <a:pPr indent="0" lvl="0" marL="0" rtl="0" algn="l">
              <a:spcBef>
                <a:spcPts val="1000"/>
              </a:spcBef>
              <a:spcAft>
                <a:spcPts val="1000"/>
              </a:spcAft>
              <a:buNone/>
            </a:pPr>
            <a:r>
              <a:t/>
            </a:r>
            <a:endParaRPr>
              <a:solidFill>
                <a:schemeClr val="dk1"/>
              </a:solidFill>
              <a:latin typeface="Calibri"/>
              <a:ea typeface="Calibri"/>
              <a:cs typeface="Calibri"/>
              <a:sym typeface="Calibri"/>
            </a:endParaRPr>
          </a:p>
        </p:txBody>
      </p:sp>
      <p:sp>
        <p:nvSpPr>
          <p:cNvPr id="205" name="Google Shape;205;g26c0eec2cfd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la introducción. Es algo interesante que capte la atención y los pone a pensar en el tema del día</a:t>
            </a:r>
            <a:endParaRPr b="1">
              <a:solidFill>
                <a:schemeClr val="dk1"/>
              </a:solidFill>
              <a:latin typeface="Calibri"/>
              <a:ea typeface="Calibri"/>
              <a:cs typeface="Calibri"/>
              <a:sym typeface="Calibri"/>
            </a:endParaRPr>
          </a:p>
          <a:p>
            <a:pPr indent="-298450" lvl="0" marL="914400" marR="171450" rtl="0" algn="l">
              <a:spcBef>
                <a:spcPts val="1000"/>
              </a:spcBef>
              <a:spcAft>
                <a:spcPts val="600"/>
              </a:spcAft>
              <a:buClr>
                <a:schemeClr val="dk1"/>
              </a:buClr>
              <a:buSzPts val="1100"/>
              <a:buFont typeface="Calibri"/>
              <a:buAutoNum type="arabicPeriod"/>
            </a:pPr>
            <a:r>
              <a:rPr lang="en-US">
                <a:solidFill>
                  <a:schemeClr val="dk1"/>
                </a:solidFill>
                <a:latin typeface="Calibri"/>
                <a:ea typeface="Calibri"/>
                <a:cs typeface="Calibri"/>
                <a:sym typeface="Calibri"/>
              </a:rPr>
              <a:t>¿Cuándo fue un momento de necesidad en tu vida cuando Dios proveyó? </a:t>
            </a:r>
            <a:endParaRPr>
              <a:solidFill>
                <a:schemeClr val="dk1"/>
              </a:solidFill>
              <a:latin typeface="Calibri"/>
              <a:ea typeface="Calibri"/>
              <a:cs typeface="Calibri"/>
              <a:sym typeface="Calibri"/>
            </a:endParaRPr>
          </a:p>
        </p:txBody>
      </p:sp>
      <p:sp>
        <p:nvSpPr>
          <p:cNvPr id="226" name="Google Shape;226;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b="1">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Explique que ahora va a repasar la historia de 1 Reyes 17 y que demostrará cómo contar una historia bíblica. Deseamos que los oyentes sepan la historia. También deseamos contar la historia sin explicar, sin añadir comentarios, sin dar opiniones…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Trate de tener la historia memorizada. Concéntrese en contar la historia con sus propias palabras, PERO asegúrese de que los detalles sean precisos.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1 Reyes 17.&gt;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7" name="Google Shape;237;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a:p>
            <a:pPr indent="0" lvl="0" marL="228600" marR="171450" rtl="0" algn="ctr">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***CONSIDERAR es el enfoque del curso y el Proyecto Final.***</a:t>
            </a:r>
            <a:endParaRPr i="1">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248" name="Google Shape;248;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Acab (o Ajab) – Rey de Israel (v.1)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Elías el tisbita que vivía en Galaad – profeta de Dios (v.1)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Señor, Dios de Israel (v.1)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cuervos (v.6)</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viuda y su hijo</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59" name="Google Shape;2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pan y carne; agua del arroyo; leña (v.6, 10)</a:t>
            </a:r>
            <a:endParaRPr b="1">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puerta de la ciudad de Sarepta (v.10)</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Agua en un vaso y un bocado de pan (v. 10-11)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poca harina y unas gotitas de aceite que le quedaban (v.12)</a:t>
            </a:r>
            <a:endParaRPr b="1">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Vasijas, tinaja (v.16)</a:t>
            </a:r>
            <a:endParaRPr b="1">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cama del hijo (v.19)</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71" name="Google Shape;27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¿Samaria o Israel? V.1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arroyo de Querit frente al Río Jordán (v.2)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Sarepta de Sidón (por la costa mediterránea); todavía hoy en día existe Sidón; y las ruinas da Sarepta se llaman Sarafand. Hoy en día es Líbano. (v.9)</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83" name="Google Shape;2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Durante el reinado de Acab (entre 870 y 850 A.C.) </a:t>
            </a:r>
            <a:endParaRPr>
              <a:solidFill>
                <a:schemeClr val="dk1"/>
              </a:solidFill>
              <a:latin typeface="Calibri"/>
              <a:ea typeface="Calibri"/>
              <a:cs typeface="Calibri"/>
              <a:sym typeface="Calibri"/>
            </a:endParaRPr>
          </a:p>
        </p:txBody>
      </p:sp>
      <p:sp>
        <p:nvSpPr>
          <p:cNvPr id="295" name="Google Shape;2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incredulidad del Pueblo Israel</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 la sequía, Elías tiene que esconderse.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hay comida.</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niño se enfermó y murió. </a:t>
            </a:r>
            <a:endParaRPr>
              <a:solidFill>
                <a:schemeClr val="dk1"/>
              </a:solidFill>
              <a:latin typeface="Calibri"/>
              <a:ea typeface="Calibri"/>
              <a:cs typeface="Calibri"/>
              <a:sym typeface="Calibri"/>
            </a:endParaRPr>
          </a:p>
        </p:txBody>
      </p:sp>
      <p:sp>
        <p:nvSpPr>
          <p:cNvPr id="307" name="Google Shape;30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Sí, Dios provee para Elías, (y para la viuda y su hijo) de manera milagrosa.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tiene poder sobre la muerte y permite que Elías lo resucite.  </a:t>
            </a:r>
            <a:endParaRPr i="1">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19" name="Google Shape;31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331" name="Google Shape;331;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Mientras Dios reprendía al reino del norte de Israel por su idolatría, él protegía y bendecía el testimonio de su profeta fiel Elías. </a:t>
            </a:r>
            <a:endParaRPr>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342" name="Google Shape;34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a veces me gustaría unirme a la mayoría y abandonar al Dios verdadero.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Dudo de su poder para proveer.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Quiero ser aceptado por mi gente, pero “ningún profeta es bien recibido en su propia tierra.” (Lucas 4:25-27).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Solo quiero aceptar lo bueno de Dios y no las cosas difíciles.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a veces estoy enojada con Dios cuando no recibo las bendiciones y milagros que yo quiero. </a:t>
            </a:r>
            <a:endParaRPr>
              <a:solidFill>
                <a:schemeClr val="dk1"/>
              </a:solidFill>
              <a:latin typeface="Calibri"/>
              <a:ea typeface="Calibri"/>
              <a:cs typeface="Calibri"/>
              <a:sym typeface="Calibri"/>
            </a:endParaRPr>
          </a:p>
          <a:p>
            <a:pPr indent="-298450" lvl="2" marL="177165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No es extraña la respuesta de la viuda a la muerte de su hijo – enojada con Dios y su profeta, atormentaba. Preguntaba si la muerte de su hijo era el castigo de Dios por un pecado.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54" name="Google Shape;35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6c0eec2cfd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177165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Pero la Biblia nos asegura que Dios nunca castiga a su pueblo por los pecados que han cometido. “Ahora, pues, ninguna condenación hay para los que están en Cristo Jesús.” (Romanos 8:1). </a:t>
            </a:r>
            <a:endParaRPr>
              <a:solidFill>
                <a:schemeClr val="dk1"/>
              </a:solidFill>
              <a:latin typeface="Calibri"/>
              <a:ea typeface="Calibri"/>
              <a:cs typeface="Calibri"/>
              <a:sym typeface="Calibri"/>
            </a:endParaRPr>
          </a:p>
          <a:p>
            <a:pPr indent="-298450" lvl="2" marL="177165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Pero hay una conexión directa entre el pecado y la muerte. La enfermedad y la muerte son recordatorios permanentes de que vivimos en un mundo pecador.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None/>
            </a:pPr>
            <a:r>
              <a:t/>
            </a:r>
            <a:endParaRPr>
              <a:solidFill>
                <a:schemeClr val="dk1"/>
              </a:solidFill>
              <a:latin typeface="Calibri"/>
              <a:ea typeface="Calibri"/>
              <a:cs typeface="Calibri"/>
              <a:sym typeface="Calibri"/>
            </a:endParaRPr>
          </a:p>
        </p:txBody>
      </p:sp>
      <p:sp>
        <p:nvSpPr>
          <p:cNvPr id="366" name="Google Shape;366;g26c0eec2cfd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protegió a su portavoz, dándole comida y agua y, después, apoyando su ministerio al levantar de la muerte al hijo de la viuda. Dios cuida a los suyos aun cuando el mundo los persigue. </a:t>
            </a:r>
            <a:endParaRPr b="1">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provee para mí aun en tiempos difíciles. Por lo general Dios provee para su pueblo usando medios naturales, pero a veces provee por milagros. </a:t>
            </a:r>
            <a:endParaRPr b="1">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ama a los extranjeros. Ella no era israelita. Pero de todas las viudas, Dios mandó a Elías con ella. (Lucas 4:25-27)</a:t>
            </a:r>
            <a:endParaRPr b="1">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promete levantarme a mí y a todos de entre los muertos en el último día.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74" name="Google Shape;37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quiere que vayamos a él en oración pidiendo que nos proteja y nos bendiga según su buena voluntad. </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Confiar en él, y sus promesas aun cuando no le halle lógica</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estamos en circunstancias difíciles tanto espiritualmente como en lo físico queremos reflexionar sobre las verdades de esta historia. </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tengo fe como Elías siguiendo la dirección de Dios, y fe como la viuda con el pan. La fe es “la convicción de lo que no se ve” (Hebreos 11:1; Lucas 4:26)</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86" name="Google Shape;38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video de lección 2 </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1 Reyes 18:16-19:2 en sus Biblias</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398" name="Google Shape;398;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408" name="Google Shape;408;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416" name="Google Shape;416;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Biblia Popular: 1, 2 Reyes” en el sitio de Academia Cristo. Te ayuda en entender las Escrituras con muchas ayudas del fondo histórico, geografía y explicaciones de la palabra.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https://welsprod.blob.core.windows.net/media/media/academiacristo/pdf-content/biblioteca%20teólogica/bibliapopular09-1y2reyes.pdf</a:t>
            </a:r>
            <a:endParaRPr>
              <a:solidFill>
                <a:schemeClr val="dk1"/>
              </a:solidFill>
              <a:latin typeface="Calibri"/>
              <a:ea typeface="Calibri"/>
              <a:cs typeface="Calibri"/>
              <a:sym typeface="Calibri"/>
            </a:endParaRPr>
          </a:p>
          <a:p>
            <a:pPr indent="0" lvl="0" marL="0" rtl="0" algn="l">
              <a:lnSpc>
                <a:spcPct val="107916"/>
              </a:lnSpc>
              <a:spcBef>
                <a:spcPts val="1000"/>
              </a:spcBef>
              <a:spcAft>
                <a:spcPts val="0"/>
              </a:spcAft>
              <a:buNone/>
            </a:pPr>
            <a:r>
              <a:t/>
            </a:r>
            <a:endParaRPr b="1" u="sng">
              <a:solidFill>
                <a:schemeClr val="dk1"/>
              </a:solidFill>
              <a:latin typeface="Calibri"/>
              <a:ea typeface="Calibri"/>
              <a:cs typeface="Calibri"/>
              <a:sym typeface="Calibri"/>
            </a:endParaRPr>
          </a:p>
        </p:txBody>
      </p:sp>
      <p:sp>
        <p:nvSpPr>
          <p:cNvPr id="424" name="Google Shape;42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Padre celestial, somos tentados a caminar un camino ancho y fácil que muchos siguen alejándose de ti hacia la destrucción. Pero nosotros recordamos que tu Hijo eterno y nuestro Salvador Jesús nos enseñó que solamente él es el camino, la verdad y la vida. Mantennos en ese camino estrecho. Protégenos y bendiciones a través de tu gracia para permanecer fieles a ti, como protegiste y bendijiste a Elías.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Presentarnos</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el propósito y los objetivos del curso</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1 Reyes 17</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ba99a7413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Descripción del curso: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Sean bienvenidos a nuestro curso </a:t>
            </a:r>
            <a:r>
              <a:rPr i="1" lang="en-US">
                <a:solidFill>
                  <a:schemeClr val="dk1"/>
                </a:solidFill>
                <a:latin typeface="Calibri"/>
                <a:ea typeface="Calibri"/>
                <a:cs typeface="Calibri"/>
                <a:sym typeface="Calibri"/>
              </a:rPr>
              <a:t>Una Nación Caída. </a:t>
            </a:r>
            <a:r>
              <a:rPr lang="en-US">
                <a:solidFill>
                  <a:schemeClr val="dk1"/>
                </a:solidFill>
                <a:latin typeface="Calibri"/>
                <a:ea typeface="Calibri"/>
                <a:cs typeface="Calibri"/>
                <a:sym typeface="Calibri"/>
              </a:rPr>
              <a:t>En este curso</a:t>
            </a:r>
            <a:r>
              <a:rPr i="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veremos la triste historia de la idolatría del Pueblo de Dios que no siempre siguió a su Padre Celestial. Recordamos que nosotros creyentes también pertenecemos al Pueblo de Dios por fe en Cristo, y nosotros también hemos fallado en palabra, meditación y acción cómo los de Israel y Judá. Es verdad que las consecuencias del pecado son sumamente tristes.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¡Pero no paramos allá en la oscuridad! En este curso contemplaremos el asombroso amor y fidelidad del Señor. Él guarda sus promesas y mantiene viva la esperanza de su pueblo. Veremos cómo Él sigue preparando el escenario a lo largo del Antiguo Testamento para la llegada del Salvador Jesucristo. Y de la misma manera, Dios es fiel a nosotros. Nos rescató. Nos libró del pecado y del diablo. Y nos guía al cielo dónde estaremos con Él para siempre. </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45" name="Google Shape;145;g26ba99a7413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6c0eec2cfd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1 Pedro 2:9-10 Pero ustedes son linaje escogido, sacerdocio real, nación santa, pueblo adquirido por Dios, para que anuncien los hechos maravillosos de aquel que los llamó de las tinieblas a su luz admirable. Antes, ustedes no eran un pueblo; ¡pero ahora son el pueblo de Dios!; antes no habían sido compadecidos, pero ahora ya han sido compadecidos.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None/>
            </a:pPr>
            <a:r>
              <a:t/>
            </a:r>
            <a:endParaRPr>
              <a:solidFill>
                <a:schemeClr val="dk1"/>
              </a:solidFill>
              <a:latin typeface="Calibri"/>
              <a:ea typeface="Calibri"/>
              <a:cs typeface="Calibri"/>
              <a:sym typeface="Calibri"/>
            </a:endParaRPr>
          </a:p>
        </p:txBody>
      </p:sp>
      <p:sp>
        <p:nvSpPr>
          <p:cNvPr id="156" name="Google Shape;156;g26c0eec2cfd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ba99a7413_0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Este curso fue diseñado con el fin de prepararlos para leer la Biblia en una forma Cristocéntrica. Mientras leemos historias clave sobre el pueblo de Dios en el Antiguo Testamento, practicaremos el método de las Cuatro “C” que nos ayudará a comprender mejor lo que estamos leyendo y que nos enfocará siempre en Cristo y la historia grande de todo la Biblia, la historia de salvación. Enfocaremos especialmente en las preguntas de “Considerar” para aumentar nuestras habilidades de comprensión lectora. </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El curso consta de 8 lecciones con períodos de clases en vivo que duran aproximadamente una hora cada una. Las tareas generalmente incluyen un video, una lectura de la Biblia y algunas preguntas. Las tareas están creadas para ayudar a ustedes a prepararse para la próxima sesión en vivo y contienen información valiosa y necesaria para completar el curso con éxito.</a:t>
            </a:r>
            <a:r>
              <a:rPr lang="en-US">
                <a:solidFill>
                  <a:srgbClr val="FF0000"/>
                </a:solidFill>
                <a:latin typeface="Calibri"/>
                <a:ea typeface="Calibri"/>
                <a:cs typeface="Calibri"/>
                <a:sym typeface="Calibri"/>
              </a:rPr>
              <a:t> </a:t>
            </a:r>
            <a:r>
              <a:rPr lang="en-US">
                <a:solidFill>
                  <a:schemeClr val="dk1"/>
                </a:solidFill>
                <a:latin typeface="Calibri"/>
                <a:ea typeface="Calibri"/>
                <a:cs typeface="Calibri"/>
                <a:sym typeface="Calibri"/>
              </a:rPr>
              <a:t>Cada clase comenzará con un saludo y una oración. Es muy importante participar tanto como puedan. Termine la clase revisando la tarea para la siguiente clase, concluyendo con una oración o bendición. Estudiantes siempre están invitados a quedar después de las clases si tienen más preguntas, dudas o comentarios. </a:t>
            </a:r>
            <a:endParaRPr>
              <a:solidFill>
                <a:schemeClr val="dk1"/>
              </a:solidFill>
              <a:latin typeface="Calibri"/>
              <a:ea typeface="Calibri"/>
              <a:cs typeface="Calibri"/>
              <a:sym typeface="Calibri"/>
            </a:endParaRPr>
          </a:p>
        </p:txBody>
      </p:sp>
      <p:sp>
        <p:nvSpPr>
          <p:cNvPr id="164" name="Google Shape;164;g26ba99a7413_0_3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30.png"/><Relationship Id="rId5"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6c0eec2cfd_0_89"/>
          <p:cNvSpPr txBox="1"/>
          <p:nvPr/>
        </p:nvSpPr>
        <p:spPr>
          <a:xfrm>
            <a:off x="1475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a:t>
            </a:r>
            <a:r>
              <a:rPr lang="en-US" sz="6000">
                <a:solidFill>
                  <a:srgbClr val="009444"/>
                </a:solidFill>
                <a:latin typeface="Lato"/>
                <a:ea typeface="Lato"/>
                <a:cs typeface="Lato"/>
                <a:sym typeface="Lato"/>
              </a:rPr>
              <a:t>l Curso</a:t>
            </a:r>
            <a:endParaRPr b="0" i="0" sz="6000" u="none" cap="none" strike="noStrike">
              <a:solidFill>
                <a:srgbClr val="009444"/>
              </a:solidFill>
              <a:latin typeface="Lato"/>
              <a:ea typeface="Lato"/>
              <a:cs typeface="Lato"/>
              <a:sym typeface="Lato"/>
            </a:endParaRPr>
          </a:p>
        </p:txBody>
      </p:sp>
      <p:cxnSp>
        <p:nvCxnSpPr>
          <p:cNvPr id="189" name="Google Shape;189;g26c0eec2cfd_0_89"/>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sp>
        <p:nvSpPr>
          <p:cNvPr id="190" name="Google Shape;190;g26c0eec2cfd_0_89"/>
          <p:cNvSpPr/>
          <p:nvPr/>
        </p:nvSpPr>
        <p:spPr>
          <a:xfrm>
            <a:off x="745675" y="2011694"/>
            <a:ext cx="10450200" cy="14994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1" name="Google Shape;191;g26c0eec2cfd_0_89"/>
          <p:cNvSpPr/>
          <p:nvPr/>
        </p:nvSpPr>
        <p:spPr>
          <a:xfrm>
            <a:off x="1086826" y="24176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2" name="Google Shape;192;g26c0eec2cfd_0_89"/>
          <p:cNvSpPr/>
          <p:nvPr/>
        </p:nvSpPr>
        <p:spPr>
          <a:xfrm>
            <a:off x="2048261" y="2011054"/>
            <a:ext cx="9147600" cy="14994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3" name="Google Shape;193;g26c0eec2cfd_0_89"/>
          <p:cNvSpPr txBox="1"/>
          <p:nvPr/>
        </p:nvSpPr>
        <p:spPr>
          <a:xfrm>
            <a:off x="2048261" y="2011054"/>
            <a:ext cx="9147600" cy="1499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Leeremos historias clave de la segunda mitad de la historia de Israel en el Antiguo Testamento utilizando el método de las Cuatro “C”: Captar, Contar, Considerar, Consolidar.</a:t>
            </a:r>
            <a:endParaRPr b="0" i="0" sz="2500" u="none" cap="none" strike="noStrike">
              <a:solidFill>
                <a:schemeClr val="lt1"/>
              </a:solidFill>
              <a:latin typeface="Lato"/>
              <a:ea typeface="Lato"/>
              <a:cs typeface="Lato"/>
              <a:sym typeface="Lato"/>
            </a:endParaRPr>
          </a:p>
        </p:txBody>
      </p:sp>
      <p:sp>
        <p:nvSpPr>
          <p:cNvPr id="194" name="Google Shape;194;g26c0eec2cfd_0_89"/>
          <p:cNvSpPr/>
          <p:nvPr/>
        </p:nvSpPr>
        <p:spPr>
          <a:xfrm>
            <a:off x="745673" y="38022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5" name="Google Shape;195;g26c0eec2cfd_0_89"/>
          <p:cNvSpPr/>
          <p:nvPr/>
        </p:nvSpPr>
        <p:spPr>
          <a:xfrm>
            <a:off x="1086826" y="40559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6" name="Google Shape;196;g26c0eec2cfd_0_89"/>
          <p:cNvSpPr/>
          <p:nvPr/>
        </p:nvSpPr>
        <p:spPr>
          <a:xfrm>
            <a:off x="2048259" y="38022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7" name="Google Shape;197;g26c0eec2cfd_0_89"/>
          <p:cNvSpPr txBox="1"/>
          <p:nvPr/>
        </p:nvSpPr>
        <p:spPr>
          <a:xfrm>
            <a:off x="2048259" y="38022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Explicaremos la importancia del tercer paso de las 4 C— “Considerar” en entender y enseñar una historia bíblica. </a:t>
            </a:r>
            <a:endParaRPr b="0" i="0" sz="2500" u="none" cap="none" strike="noStrike">
              <a:solidFill>
                <a:schemeClr val="lt1"/>
              </a:solidFill>
              <a:latin typeface="Lato"/>
              <a:ea typeface="Lato"/>
              <a:cs typeface="Lato"/>
              <a:sym typeface="Lato"/>
            </a:endParaRPr>
          </a:p>
        </p:txBody>
      </p:sp>
      <p:sp>
        <p:nvSpPr>
          <p:cNvPr id="198" name="Google Shape;198;g26c0eec2cfd_0_89"/>
          <p:cNvSpPr/>
          <p:nvPr/>
        </p:nvSpPr>
        <p:spPr>
          <a:xfrm>
            <a:off x="745673" y="5211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99" name="Google Shape;199;g26c0eec2cfd_0_89"/>
          <p:cNvSpPr/>
          <p:nvPr/>
        </p:nvSpPr>
        <p:spPr>
          <a:xfrm>
            <a:off x="1086826" y="5465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0" name="Google Shape;200;g26c0eec2cfd_0_89"/>
          <p:cNvSpPr/>
          <p:nvPr/>
        </p:nvSpPr>
        <p:spPr>
          <a:xfrm>
            <a:off x="2048259" y="5211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1" name="Google Shape;201;g26c0eec2cfd_0_89"/>
          <p:cNvSpPr txBox="1"/>
          <p:nvPr/>
        </p:nvSpPr>
        <p:spPr>
          <a:xfrm>
            <a:off x="2048259" y="5211974"/>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Describiremos como creyentes pertenecen al Pueblo de Dios y el afecto de esta realidad en nuestra vida diaria. </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202" name="Google Shape;202;g26c0eec2cfd_0_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pic>
        <p:nvPicPr>
          <p:cNvPr descr="A green bird with leaves&#10;&#10;Description automatically generated" id="207" name="Google Shape;207;g26c0eec2cfd_0_11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208" name="Google Shape;208;g26c0eec2cfd_0_111"/>
          <p:cNvCxnSpPr/>
          <p:nvPr/>
        </p:nvCxnSpPr>
        <p:spPr>
          <a:xfrm>
            <a:off x="905575" y="3235750"/>
            <a:ext cx="10469100" cy="0"/>
          </a:xfrm>
          <a:prstGeom prst="straightConnector1">
            <a:avLst/>
          </a:prstGeom>
          <a:noFill/>
          <a:ln cap="flat" cmpd="sng" w="28575">
            <a:solidFill>
              <a:schemeClr val="dk2"/>
            </a:solidFill>
            <a:prstDash val="solid"/>
            <a:round/>
            <a:headEnd len="med" w="med" type="none"/>
            <a:tailEnd len="med" w="med" type="none"/>
          </a:ln>
        </p:spPr>
      </p:cxnSp>
      <p:cxnSp>
        <p:nvCxnSpPr>
          <p:cNvPr id="209" name="Google Shape;209;g26c0eec2cfd_0_111"/>
          <p:cNvCxnSpPr/>
          <p:nvPr/>
        </p:nvCxnSpPr>
        <p:spPr>
          <a:xfrm flipH="1" rot="10800000">
            <a:off x="9922200" y="2783650"/>
            <a:ext cx="8100" cy="833100"/>
          </a:xfrm>
          <a:prstGeom prst="straightConnector1">
            <a:avLst/>
          </a:prstGeom>
          <a:noFill/>
          <a:ln cap="flat" cmpd="sng" w="28575">
            <a:solidFill>
              <a:schemeClr val="dk2"/>
            </a:solidFill>
            <a:prstDash val="solid"/>
            <a:round/>
            <a:headEnd len="med" w="med" type="none"/>
            <a:tailEnd len="med" w="med" type="none"/>
          </a:ln>
        </p:spPr>
      </p:cxnSp>
      <p:cxnSp>
        <p:nvCxnSpPr>
          <p:cNvPr id="210" name="Google Shape;210;g26c0eec2cfd_0_111"/>
          <p:cNvCxnSpPr/>
          <p:nvPr/>
        </p:nvCxnSpPr>
        <p:spPr>
          <a:xfrm flipH="1" rot="10800000">
            <a:off x="2303500" y="2783650"/>
            <a:ext cx="8100" cy="833100"/>
          </a:xfrm>
          <a:prstGeom prst="straightConnector1">
            <a:avLst/>
          </a:prstGeom>
          <a:noFill/>
          <a:ln cap="flat" cmpd="sng" w="28575">
            <a:solidFill>
              <a:schemeClr val="dk2"/>
            </a:solidFill>
            <a:prstDash val="solid"/>
            <a:round/>
            <a:headEnd len="med" w="med" type="none"/>
            <a:tailEnd len="med" w="med" type="none"/>
          </a:ln>
        </p:spPr>
      </p:cxnSp>
      <p:cxnSp>
        <p:nvCxnSpPr>
          <p:cNvPr id="211" name="Google Shape;211;g26c0eec2cfd_0_111"/>
          <p:cNvCxnSpPr/>
          <p:nvPr/>
        </p:nvCxnSpPr>
        <p:spPr>
          <a:xfrm flipH="1" rot="10800000">
            <a:off x="4232150" y="2783650"/>
            <a:ext cx="8100" cy="833100"/>
          </a:xfrm>
          <a:prstGeom prst="straightConnector1">
            <a:avLst/>
          </a:prstGeom>
          <a:noFill/>
          <a:ln cap="flat" cmpd="sng" w="28575">
            <a:solidFill>
              <a:schemeClr val="dk2"/>
            </a:solidFill>
            <a:prstDash val="solid"/>
            <a:round/>
            <a:headEnd len="med" w="med" type="none"/>
            <a:tailEnd len="med" w="med" type="none"/>
          </a:ln>
        </p:spPr>
      </p:cxnSp>
      <p:cxnSp>
        <p:nvCxnSpPr>
          <p:cNvPr id="212" name="Google Shape;212;g26c0eec2cfd_0_111"/>
          <p:cNvCxnSpPr/>
          <p:nvPr/>
        </p:nvCxnSpPr>
        <p:spPr>
          <a:xfrm flipH="1" rot="10800000">
            <a:off x="8120488" y="2783650"/>
            <a:ext cx="8100" cy="833100"/>
          </a:xfrm>
          <a:prstGeom prst="straightConnector1">
            <a:avLst/>
          </a:prstGeom>
          <a:noFill/>
          <a:ln cap="flat" cmpd="sng" w="28575">
            <a:solidFill>
              <a:schemeClr val="dk2"/>
            </a:solidFill>
            <a:prstDash val="solid"/>
            <a:round/>
            <a:headEnd len="med" w="med" type="none"/>
            <a:tailEnd len="med" w="med" type="none"/>
          </a:ln>
        </p:spPr>
      </p:cxnSp>
      <p:cxnSp>
        <p:nvCxnSpPr>
          <p:cNvPr id="213" name="Google Shape;213;g26c0eec2cfd_0_111"/>
          <p:cNvCxnSpPr/>
          <p:nvPr/>
        </p:nvCxnSpPr>
        <p:spPr>
          <a:xfrm flipH="1" rot="10800000">
            <a:off x="6207975" y="2795050"/>
            <a:ext cx="8100" cy="833100"/>
          </a:xfrm>
          <a:prstGeom prst="straightConnector1">
            <a:avLst/>
          </a:prstGeom>
          <a:noFill/>
          <a:ln cap="flat" cmpd="sng" w="28575">
            <a:solidFill>
              <a:schemeClr val="dk2"/>
            </a:solidFill>
            <a:prstDash val="solid"/>
            <a:round/>
            <a:headEnd len="med" w="med" type="none"/>
            <a:tailEnd len="med" w="med" type="none"/>
          </a:ln>
        </p:spPr>
      </p:cxnSp>
      <p:sp>
        <p:nvSpPr>
          <p:cNvPr id="214" name="Google Shape;214;g26c0eec2cfd_0_111"/>
          <p:cNvSpPr txBox="1"/>
          <p:nvPr/>
        </p:nvSpPr>
        <p:spPr>
          <a:xfrm>
            <a:off x="1906750" y="1746000"/>
            <a:ext cx="801600" cy="83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000">
                <a:solidFill>
                  <a:srgbClr val="009444"/>
                </a:solidFill>
                <a:latin typeface="Lato Black"/>
                <a:ea typeface="Lato Black"/>
                <a:cs typeface="Lato Black"/>
                <a:sym typeface="Lato Black"/>
              </a:rPr>
              <a:t>1</a:t>
            </a:r>
            <a:endParaRPr sz="5000">
              <a:solidFill>
                <a:srgbClr val="009444"/>
              </a:solidFill>
              <a:latin typeface="Lato Black"/>
              <a:ea typeface="Lato Black"/>
              <a:cs typeface="Lato Black"/>
              <a:sym typeface="Lato Black"/>
            </a:endParaRPr>
          </a:p>
        </p:txBody>
      </p:sp>
      <p:sp>
        <p:nvSpPr>
          <p:cNvPr id="215" name="Google Shape;215;g26c0eec2cfd_0_111"/>
          <p:cNvSpPr txBox="1"/>
          <p:nvPr/>
        </p:nvSpPr>
        <p:spPr>
          <a:xfrm>
            <a:off x="3835400" y="1746000"/>
            <a:ext cx="801600" cy="83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000">
                <a:solidFill>
                  <a:srgbClr val="009444"/>
                </a:solidFill>
                <a:latin typeface="Lato Black"/>
                <a:ea typeface="Lato Black"/>
                <a:cs typeface="Lato Black"/>
                <a:sym typeface="Lato Black"/>
              </a:rPr>
              <a:t>2</a:t>
            </a:r>
            <a:endParaRPr sz="5000">
              <a:solidFill>
                <a:srgbClr val="009444"/>
              </a:solidFill>
              <a:latin typeface="Lato Black"/>
              <a:ea typeface="Lato Black"/>
              <a:cs typeface="Lato Black"/>
              <a:sym typeface="Lato Black"/>
            </a:endParaRPr>
          </a:p>
        </p:txBody>
      </p:sp>
      <p:sp>
        <p:nvSpPr>
          <p:cNvPr id="216" name="Google Shape;216;g26c0eec2cfd_0_111"/>
          <p:cNvSpPr txBox="1"/>
          <p:nvPr/>
        </p:nvSpPr>
        <p:spPr>
          <a:xfrm>
            <a:off x="5811225" y="1746000"/>
            <a:ext cx="801600" cy="83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000">
                <a:solidFill>
                  <a:srgbClr val="009444"/>
                </a:solidFill>
                <a:latin typeface="Lato Black"/>
                <a:ea typeface="Lato Black"/>
                <a:cs typeface="Lato Black"/>
                <a:sym typeface="Lato Black"/>
              </a:rPr>
              <a:t>3</a:t>
            </a:r>
            <a:endParaRPr sz="5000">
              <a:solidFill>
                <a:srgbClr val="009444"/>
              </a:solidFill>
              <a:latin typeface="Lato Black"/>
              <a:ea typeface="Lato Black"/>
              <a:cs typeface="Lato Black"/>
              <a:sym typeface="Lato Black"/>
            </a:endParaRPr>
          </a:p>
        </p:txBody>
      </p:sp>
      <p:sp>
        <p:nvSpPr>
          <p:cNvPr id="217" name="Google Shape;217;g26c0eec2cfd_0_111"/>
          <p:cNvSpPr txBox="1"/>
          <p:nvPr/>
        </p:nvSpPr>
        <p:spPr>
          <a:xfrm>
            <a:off x="7723750" y="1746000"/>
            <a:ext cx="801600" cy="83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000">
                <a:solidFill>
                  <a:srgbClr val="009444"/>
                </a:solidFill>
                <a:latin typeface="Lato Black"/>
                <a:ea typeface="Lato Black"/>
                <a:cs typeface="Lato Black"/>
                <a:sym typeface="Lato Black"/>
              </a:rPr>
              <a:t>4</a:t>
            </a:r>
            <a:endParaRPr sz="5000">
              <a:solidFill>
                <a:srgbClr val="009444"/>
              </a:solidFill>
              <a:latin typeface="Lato Black"/>
              <a:ea typeface="Lato Black"/>
              <a:cs typeface="Lato Black"/>
              <a:sym typeface="Lato Black"/>
            </a:endParaRPr>
          </a:p>
        </p:txBody>
      </p:sp>
      <p:sp>
        <p:nvSpPr>
          <p:cNvPr id="218" name="Google Shape;218;g26c0eec2cfd_0_111"/>
          <p:cNvSpPr txBox="1"/>
          <p:nvPr/>
        </p:nvSpPr>
        <p:spPr>
          <a:xfrm>
            <a:off x="9525450" y="1746000"/>
            <a:ext cx="801600" cy="83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000">
                <a:solidFill>
                  <a:srgbClr val="009444"/>
                </a:solidFill>
                <a:latin typeface="Lato Black"/>
                <a:ea typeface="Lato Black"/>
                <a:cs typeface="Lato Black"/>
                <a:sym typeface="Lato Black"/>
              </a:rPr>
              <a:t>5</a:t>
            </a:r>
            <a:endParaRPr sz="5000">
              <a:solidFill>
                <a:srgbClr val="009444"/>
              </a:solidFill>
              <a:latin typeface="Lato Black"/>
              <a:ea typeface="Lato Black"/>
              <a:cs typeface="Lato Black"/>
              <a:sym typeface="Lato Black"/>
            </a:endParaRPr>
          </a:p>
        </p:txBody>
      </p:sp>
      <p:sp>
        <p:nvSpPr>
          <p:cNvPr id="219" name="Google Shape;219;g26c0eec2cfd_0_111"/>
          <p:cNvSpPr txBox="1"/>
          <p:nvPr/>
        </p:nvSpPr>
        <p:spPr>
          <a:xfrm>
            <a:off x="1118350" y="3821300"/>
            <a:ext cx="2378400" cy="9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Lato"/>
                <a:ea typeface="Lato"/>
                <a:cs typeface="Lato"/>
                <a:sym typeface="Lato"/>
              </a:rPr>
              <a:t>Completamente incómodo</a:t>
            </a:r>
            <a:endParaRPr sz="2000">
              <a:solidFill>
                <a:schemeClr val="dk1"/>
              </a:solidFill>
              <a:latin typeface="Lato"/>
              <a:ea typeface="Lato"/>
              <a:cs typeface="Lato"/>
              <a:sym typeface="Lato"/>
            </a:endParaRPr>
          </a:p>
        </p:txBody>
      </p:sp>
      <p:sp>
        <p:nvSpPr>
          <p:cNvPr id="220" name="Google Shape;220;g26c0eec2cfd_0_111"/>
          <p:cNvSpPr txBox="1"/>
          <p:nvPr/>
        </p:nvSpPr>
        <p:spPr>
          <a:xfrm>
            <a:off x="3047000" y="3821300"/>
            <a:ext cx="2378400" cy="9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Lato"/>
                <a:ea typeface="Lato"/>
                <a:cs typeface="Lato"/>
                <a:sym typeface="Lato"/>
              </a:rPr>
              <a:t>I</a:t>
            </a:r>
            <a:r>
              <a:rPr lang="en-US" sz="2000">
                <a:solidFill>
                  <a:schemeClr val="dk1"/>
                </a:solidFill>
                <a:latin typeface="Lato"/>
                <a:ea typeface="Lato"/>
                <a:cs typeface="Lato"/>
                <a:sym typeface="Lato"/>
              </a:rPr>
              <a:t>ncómodo</a:t>
            </a:r>
            <a:endParaRPr sz="2000">
              <a:solidFill>
                <a:schemeClr val="dk1"/>
              </a:solidFill>
              <a:latin typeface="Lato"/>
              <a:ea typeface="Lato"/>
              <a:cs typeface="Lato"/>
              <a:sym typeface="Lato"/>
            </a:endParaRPr>
          </a:p>
        </p:txBody>
      </p:sp>
      <p:sp>
        <p:nvSpPr>
          <p:cNvPr id="221" name="Google Shape;221;g26c0eec2cfd_0_111"/>
          <p:cNvSpPr txBox="1"/>
          <p:nvPr/>
        </p:nvSpPr>
        <p:spPr>
          <a:xfrm>
            <a:off x="5022825" y="3844100"/>
            <a:ext cx="2378400" cy="9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Lato"/>
                <a:ea typeface="Lato"/>
                <a:cs typeface="Lato"/>
                <a:sym typeface="Lato"/>
              </a:rPr>
              <a:t>¡No sé! Nunca </a:t>
            </a:r>
            <a:endParaRPr sz="2000">
              <a:solidFill>
                <a:schemeClr val="dk1"/>
              </a:solidFill>
              <a:latin typeface="Lato"/>
              <a:ea typeface="Lato"/>
              <a:cs typeface="Lato"/>
              <a:sym typeface="Lato"/>
            </a:endParaRPr>
          </a:p>
          <a:p>
            <a:pPr indent="0" lvl="0" marL="0" rtl="0" algn="ctr">
              <a:spcBef>
                <a:spcPts val="0"/>
              </a:spcBef>
              <a:spcAft>
                <a:spcPts val="0"/>
              </a:spcAft>
              <a:buNone/>
            </a:pPr>
            <a:r>
              <a:rPr lang="en-US" sz="2000">
                <a:solidFill>
                  <a:schemeClr val="dk1"/>
                </a:solidFill>
                <a:latin typeface="Lato"/>
                <a:ea typeface="Lato"/>
                <a:cs typeface="Lato"/>
                <a:sym typeface="Lato"/>
              </a:rPr>
              <a:t>lo he intentado </a:t>
            </a:r>
            <a:endParaRPr sz="2000">
              <a:solidFill>
                <a:schemeClr val="dk1"/>
              </a:solidFill>
              <a:latin typeface="Lato"/>
              <a:ea typeface="Lato"/>
              <a:cs typeface="Lato"/>
              <a:sym typeface="Lato"/>
            </a:endParaRPr>
          </a:p>
        </p:txBody>
      </p:sp>
      <p:sp>
        <p:nvSpPr>
          <p:cNvPr id="222" name="Google Shape;222;g26c0eec2cfd_0_111"/>
          <p:cNvSpPr txBox="1"/>
          <p:nvPr/>
        </p:nvSpPr>
        <p:spPr>
          <a:xfrm>
            <a:off x="6935350" y="3821300"/>
            <a:ext cx="2378400" cy="9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Lato"/>
                <a:ea typeface="Lato"/>
                <a:cs typeface="Lato"/>
                <a:sym typeface="Lato"/>
              </a:rPr>
              <a:t>Cómodo </a:t>
            </a:r>
            <a:endParaRPr sz="2000">
              <a:solidFill>
                <a:schemeClr val="dk1"/>
              </a:solidFill>
              <a:latin typeface="Lato"/>
              <a:ea typeface="Lato"/>
              <a:cs typeface="Lato"/>
              <a:sym typeface="Lato"/>
            </a:endParaRPr>
          </a:p>
        </p:txBody>
      </p:sp>
      <p:sp>
        <p:nvSpPr>
          <p:cNvPr id="223" name="Google Shape;223;g26c0eec2cfd_0_111"/>
          <p:cNvSpPr txBox="1"/>
          <p:nvPr/>
        </p:nvSpPr>
        <p:spPr>
          <a:xfrm>
            <a:off x="8737050" y="3821300"/>
            <a:ext cx="2378400" cy="9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Lato"/>
                <a:ea typeface="Lato"/>
                <a:cs typeface="Lato"/>
                <a:sym typeface="Lato"/>
              </a:rPr>
              <a:t>Extremadamente cómodo</a:t>
            </a:r>
            <a:endParaRPr sz="20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g26c0eec2cfd_0_221"/>
          <p:cNvSpPr txBox="1"/>
          <p:nvPr/>
        </p:nvSpPr>
        <p:spPr>
          <a:xfrm>
            <a:off x="4127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229" name="Google Shape;229;g26c0eec2cfd_0_221"/>
          <p:cNvCxnSpPr/>
          <p:nvPr/>
        </p:nvCxnSpPr>
        <p:spPr>
          <a:xfrm>
            <a:off x="4230827" y="3737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0" name="Google Shape;230;g26c0eec2cfd_0_221"/>
          <p:cNvSpPr txBox="1"/>
          <p:nvPr/>
        </p:nvSpPr>
        <p:spPr>
          <a:xfrm>
            <a:off x="4157625" y="2342050"/>
            <a:ext cx="64191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i="1" lang="en-US" sz="3200">
                <a:solidFill>
                  <a:schemeClr val="dk1"/>
                </a:solidFill>
                <a:latin typeface="Lato"/>
                <a:ea typeface="Lato"/>
                <a:cs typeface="Lato"/>
                <a:sym typeface="Lato"/>
              </a:rPr>
              <a:t>La introducción; captar la atención </a:t>
            </a:r>
            <a:endParaRPr i="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3888"/>
              <a:buFont typeface="Arial"/>
              <a:buNone/>
            </a:pPr>
            <a:r>
              <a:rPr i="1" lang="en-US" sz="3200">
                <a:solidFill>
                  <a:schemeClr val="dk1"/>
                </a:solidFill>
                <a:latin typeface="Lato"/>
                <a:ea typeface="Lato"/>
                <a:cs typeface="Lato"/>
                <a:sym typeface="Lato"/>
              </a:rPr>
              <a:t>y pensar en el tema del día</a:t>
            </a:r>
            <a:endParaRPr b="0" i="1" sz="3200" u="none" cap="none" strike="noStrike">
              <a:solidFill>
                <a:schemeClr val="dk1"/>
              </a:solidFill>
              <a:latin typeface="Lato"/>
              <a:ea typeface="Lato"/>
              <a:cs typeface="Lato"/>
              <a:sym typeface="Lato"/>
            </a:endParaRPr>
          </a:p>
        </p:txBody>
      </p:sp>
      <p:sp>
        <p:nvSpPr>
          <p:cNvPr id="231" name="Google Shape;231;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2" name="Google Shape;232;g26c0eec2cfd_0_221"/>
          <p:cNvPicPr preferRelativeResize="0"/>
          <p:nvPr/>
        </p:nvPicPr>
        <p:blipFill rotWithShape="1">
          <a:blip r:embed="rId3">
            <a:alphaModFix/>
          </a:blip>
          <a:srcRect b="0" l="1447" r="1437"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233" name="Google Shape;233;g26c0eec2cfd_0_22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¿Cuándo fue un momento de necesidad en tu vida cuando Dios proveyó? </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234" name="Google Shape;234;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g26c0eec2cfd_0_235"/>
          <p:cNvSpPr txBox="1"/>
          <p:nvPr/>
        </p:nvSpPr>
        <p:spPr>
          <a:xfrm>
            <a:off x="4127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240" name="Google Shape;240;g26c0eec2cfd_0_235"/>
          <p:cNvCxnSpPr/>
          <p:nvPr/>
        </p:nvCxnSpPr>
        <p:spPr>
          <a:xfrm>
            <a:off x="4230827" y="3737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1" name="Google Shape;241;g26c0eec2cfd_0_235"/>
          <p:cNvSpPr txBox="1"/>
          <p:nvPr/>
        </p:nvSpPr>
        <p:spPr>
          <a:xfrm>
            <a:off x="4157625" y="2342050"/>
            <a:ext cx="80343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i="1" lang="en-US" sz="3200">
                <a:solidFill>
                  <a:schemeClr val="dk1"/>
                </a:solidFill>
                <a:latin typeface="Lato"/>
                <a:ea typeface="Lato"/>
                <a:cs typeface="Lato"/>
                <a:sym typeface="Lato"/>
              </a:rPr>
              <a:t>Repasar la historia (de 1 Reyes 17); </a:t>
            </a:r>
            <a:endParaRPr i="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3888"/>
              <a:buFont typeface="Arial"/>
              <a:buNone/>
            </a:pPr>
            <a:r>
              <a:rPr i="1" lang="en-US" sz="3200">
                <a:solidFill>
                  <a:schemeClr val="dk1"/>
                </a:solidFill>
                <a:latin typeface="Lato"/>
                <a:ea typeface="Lato"/>
                <a:cs typeface="Lato"/>
                <a:sym typeface="Lato"/>
              </a:rPr>
              <a:t>demostrará cómo contar una historia bíblica</a:t>
            </a:r>
            <a:endParaRPr b="0" i="1" sz="3200" u="none" cap="none" strike="noStrike">
              <a:solidFill>
                <a:schemeClr val="dk1"/>
              </a:solidFill>
              <a:latin typeface="Lato"/>
              <a:ea typeface="Lato"/>
              <a:cs typeface="Lato"/>
              <a:sym typeface="Lato"/>
            </a:endParaRPr>
          </a:p>
        </p:txBody>
      </p:sp>
      <p:sp>
        <p:nvSpPr>
          <p:cNvPr id="242" name="Google Shape;242;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3" name="Google Shape;243;g26c0eec2cfd_0_235"/>
          <p:cNvPicPr preferRelativeResize="0"/>
          <p:nvPr/>
        </p:nvPicPr>
        <p:blipFill rotWithShape="1">
          <a:blip r:embed="rId3">
            <a:alphaModFix/>
          </a:blip>
          <a:srcRect b="0" l="1437"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244" name="Google Shape;244;g26c0eec2cfd_0_23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Se cuenta la historia de 1 Reyes 17</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245" name="Google Shape;245;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1" name="Google Shape;251;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2" name="Google Shape;252;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1 Reyes 17</a:t>
            </a:r>
            <a:endParaRPr b="0" i="0" sz="4800" u="none" cap="none" strike="noStrike">
              <a:solidFill>
                <a:schemeClr val="dk1"/>
              </a:solidFill>
              <a:latin typeface="Lato"/>
              <a:ea typeface="Lato"/>
              <a:cs typeface="Lato"/>
              <a:sym typeface="Lato"/>
            </a:endParaRPr>
          </a:p>
        </p:txBody>
      </p:sp>
      <p:sp>
        <p:nvSpPr>
          <p:cNvPr id="253" name="Google Shape;253;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54" name="Google Shape;254;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55" name="Google Shape;255;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56" name="Google Shape;256;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62" name="Google Shape;262;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3" name="Google Shape;263;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17</a:t>
            </a:r>
            <a:endParaRPr b="0" i="0" sz="4800" u="none" cap="none" strike="noStrike">
              <a:solidFill>
                <a:schemeClr val="dk1"/>
              </a:solidFill>
              <a:latin typeface="Lato"/>
              <a:ea typeface="Lato"/>
              <a:cs typeface="Lato"/>
              <a:sym typeface="Lato"/>
            </a:endParaRPr>
          </a:p>
        </p:txBody>
      </p:sp>
      <p:sp>
        <p:nvSpPr>
          <p:cNvPr id="264" name="Google Shape;264;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5" name="Google Shape;265;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6" name="Google Shape;266;p1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67" name="Google Shape;267;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268" name="Google Shape;268;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74" name="Google Shape;274;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5" name="Google Shape;275;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17</a:t>
            </a:r>
            <a:endParaRPr b="0" i="0" sz="4800" u="none" cap="none" strike="noStrike">
              <a:solidFill>
                <a:schemeClr val="dk1"/>
              </a:solidFill>
              <a:latin typeface="Lato"/>
              <a:ea typeface="Lato"/>
              <a:cs typeface="Lato"/>
              <a:sym typeface="Lato"/>
            </a:endParaRPr>
          </a:p>
        </p:txBody>
      </p:sp>
      <p:sp>
        <p:nvSpPr>
          <p:cNvPr id="276" name="Google Shape;276;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7" name="Google Shape;277;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8" name="Google Shape;278;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9" name="Google Shape;279;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80" name="Google Shape;280;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86" name="Google Shape;286;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7" name="Google Shape;287;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17</a:t>
            </a:r>
            <a:endParaRPr b="0" i="0" sz="4800" u="none" cap="none" strike="noStrike">
              <a:solidFill>
                <a:schemeClr val="dk1"/>
              </a:solidFill>
              <a:latin typeface="Lato"/>
              <a:ea typeface="Lato"/>
              <a:cs typeface="Lato"/>
              <a:sym typeface="Lato"/>
            </a:endParaRPr>
          </a:p>
        </p:txBody>
      </p:sp>
      <p:sp>
        <p:nvSpPr>
          <p:cNvPr id="288" name="Google Shape;288;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9" name="Google Shape;289;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0" name="Google Shape;290;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1" name="Google Shape;291;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92" name="Google Shape;292;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98" name="Google Shape;298;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9" name="Google Shape;299;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17</a:t>
            </a:r>
            <a:endParaRPr b="0" i="0" sz="4800" u="none" cap="none" strike="noStrike">
              <a:solidFill>
                <a:schemeClr val="dk1"/>
              </a:solidFill>
              <a:latin typeface="Lato"/>
              <a:ea typeface="Lato"/>
              <a:cs typeface="Lato"/>
              <a:sym typeface="Lato"/>
            </a:endParaRPr>
          </a:p>
        </p:txBody>
      </p:sp>
      <p:sp>
        <p:nvSpPr>
          <p:cNvPr id="300" name="Google Shape;300;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1" name="Google Shape;301;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2" name="Google Shape;302;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3" name="Google Shape;303;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304" name="Google Shape;304;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310" name="Google Shape;310;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1" name="Google Shape;311;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17</a:t>
            </a:r>
            <a:endParaRPr b="0" i="0" sz="4800" u="none" cap="none" strike="noStrike">
              <a:solidFill>
                <a:schemeClr val="dk1"/>
              </a:solidFill>
              <a:latin typeface="Lato"/>
              <a:ea typeface="Lato"/>
              <a:cs typeface="Lato"/>
              <a:sym typeface="Lato"/>
            </a:endParaRPr>
          </a:p>
        </p:txBody>
      </p:sp>
      <p:sp>
        <p:nvSpPr>
          <p:cNvPr id="312" name="Google Shape;312;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3" name="Google Shape;313;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4" name="Google Shape;314;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5" name="Google Shape;315;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316" name="Google Shape;316;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322" name="Google Shape;322;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23" name="Google Shape;323;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1 Reyes 17</a:t>
            </a:r>
            <a:endParaRPr b="0" i="0" sz="4800" u="none" cap="none" strike="noStrike">
              <a:solidFill>
                <a:schemeClr val="dk1"/>
              </a:solidFill>
              <a:latin typeface="Lato"/>
              <a:ea typeface="Lato"/>
              <a:cs typeface="Lato"/>
              <a:sym typeface="Lato"/>
            </a:endParaRPr>
          </a:p>
        </p:txBody>
      </p:sp>
      <p:sp>
        <p:nvSpPr>
          <p:cNvPr id="324" name="Google Shape;324;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5" name="Google Shape;325;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6" name="Google Shape;326;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327" name="Google Shape;327;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328" name="Google Shape;328;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34" name="Google Shape;334;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5" name="Google Shape;335;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1 Reyes 17</a:t>
            </a:r>
            <a:endParaRPr b="0" i="0" sz="3888" u="none" cap="none" strike="noStrike">
              <a:solidFill>
                <a:schemeClr val="dk1"/>
              </a:solidFill>
              <a:latin typeface="Lato"/>
              <a:ea typeface="Lato"/>
              <a:cs typeface="Lato"/>
              <a:sym typeface="Lato"/>
            </a:endParaRPr>
          </a:p>
        </p:txBody>
      </p:sp>
      <p:sp>
        <p:nvSpPr>
          <p:cNvPr id="336" name="Google Shape;336;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7" name="Google Shape;337;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38" name="Google Shape;338;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339" name="Google Shape;339;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45" name="Google Shape;345;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46" name="Google Shape;346;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1 Reyes 17</a:t>
            </a:r>
            <a:endParaRPr b="0" i="0" sz="3888" u="none" cap="none" strike="noStrike">
              <a:solidFill>
                <a:schemeClr val="dk1"/>
              </a:solidFill>
              <a:latin typeface="Lato"/>
              <a:ea typeface="Lato"/>
              <a:cs typeface="Lato"/>
              <a:sym typeface="Lato"/>
            </a:endParaRPr>
          </a:p>
        </p:txBody>
      </p:sp>
      <p:sp>
        <p:nvSpPr>
          <p:cNvPr id="347" name="Google Shape;347;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8" name="Google Shape;348;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49" name="Google Shape;349;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50" name="Google Shape;350;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351" name="Google Shape;351;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57" name="Google Shape;357;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58" name="Google Shape;358;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1 Reyes 17</a:t>
            </a:r>
            <a:endParaRPr b="0" i="0" sz="3888" u="none" cap="none" strike="noStrike">
              <a:solidFill>
                <a:schemeClr val="dk1"/>
              </a:solidFill>
              <a:latin typeface="Lato"/>
              <a:ea typeface="Lato"/>
              <a:cs typeface="Lato"/>
              <a:sym typeface="Lato"/>
            </a:endParaRPr>
          </a:p>
        </p:txBody>
      </p:sp>
      <p:sp>
        <p:nvSpPr>
          <p:cNvPr id="359" name="Google Shape;359;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0" name="Google Shape;360;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61" name="Google Shape;361;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62" name="Google Shape;362;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363" name="Google Shape;363;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g26c0eec2cfd_0_26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9" name="Google Shape;369;g26c0eec2cfd_0_262"/>
          <p:cNvSpPr txBox="1"/>
          <p:nvPr/>
        </p:nvSpPr>
        <p:spPr>
          <a:xfrm>
            <a:off x="3721825" y="2434563"/>
            <a:ext cx="81777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Ahora, pues, ninguna condenación hay para los que están en Cristo Jesús.</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Romanos 8:1</a:t>
            </a:r>
            <a:endParaRPr b="0" i="0" sz="3600" u="none" cap="none" strike="noStrike">
              <a:solidFill>
                <a:schemeClr val="dk1"/>
              </a:solidFill>
              <a:latin typeface="Lato"/>
              <a:ea typeface="Lato"/>
              <a:cs typeface="Lato"/>
              <a:sym typeface="Lato"/>
            </a:endParaRPr>
          </a:p>
        </p:txBody>
      </p:sp>
      <p:pic>
        <p:nvPicPr>
          <p:cNvPr id="370" name="Google Shape;370;g26c0eec2cfd_0_26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1" name="Google Shape;371;g26c0eec2cfd_0_26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77" name="Google Shape;377;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78" name="Google Shape;378;p20"/>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1 Reyes 17</a:t>
            </a:r>
            <a:endParaRPr b="0" i="0" sz="3888"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3888"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3888"/>
              <a:buFont typeface="Arial"/>
              <a:buNone/>
            </a:pPr>
            <a:r>
              <a:t/>
            </a:r>
            <a:endParaRPr b="0" i="0" sz="3888" u="none" cap="none" strike="noStrike">
              <a:solidFill>
                <a:schemeClr val="dk1"/>
              </a:solidFill>
              <a:latin typeface="Lato"/>
              <a:ea typeface="Lato"/>
              <a:cs typeface="Lato"/>
              <a:sym typeface="Lato"/>
            </a:endParaRPr>
          </a:p>
        </p:txBody>
      </p:sp>
      <p:sp>
        <p:nvSpPr>
          <p:cNvPr id="379" name="Google Shape;379;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0" name="Google Shape;380;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81" name="Google Shape;381;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82" name="Google Shape;382;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83" name="Google Shape;383;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89" name="Google Shape;389;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90" name="Google Shape;390;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1 Reyes 17</a:t>
            </a:r>
            <a:endParaRPr b="0" i="0" sz="3888" u="none" cap="none" strike="noStrike">
              <a:solidFill>
                <a:schemeClr val="dk1"/>
              </a:solidFill>
              <a:latin typeface="Lato"/>
              <a:ea typeface="Lato"/>
              <a:cs typeface="Lato"/>
              <a:sym typeface="Lato"/>
            </a:endParaRPr>
          </a:p>
        </p:txBody>
      </p:sp>
      <p:sp>
        <p:nvSpPr>
          <p:cNvPr id="391" name="Google Shape;391;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2" name="Google Shape;392;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93" name="Google Shape;393;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94" name="Google Shape;394;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95" name="Google Shape;395;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sp>
        <p:nvSpPr>
          <p:cNvPr id="400" name="Google Shape;400;g26ba99a7413_0_63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401" name="Google Shape;401;g26ba99a7413_0_63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02" name="Google Shape;402;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3" name="Google Shape;403;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04" name="Google Shape;404;g26ba99a7413_0_633"/>
          <p:cNvSpPr txBox="1"/>
          <p:nvPr/>
        </p:nvSpPr>
        <p:spPr>
          <a:xfrm>
            <a:off x="4127375" y="3633850"/>
            <a:ext cx="7772100" cy="1154400"/>
          </a:xfrm>
          <a:prstGeom prst="rect">
            <a:avLst/>
          </a:prstGeom>
          <a:noFill/>
          <a:ln>
            <a:noFill/>
          </a:ln>
        </p:spPr>
        <p:txBody>
          <a:bodyPr anchorCtr="0" anchor="t" bIns="45700" lIns="91425" spcFirstLastPara="1" rIns="91425" wrap="square" tIns="45700">
            <a:spAutoFit/>
          </a:bodyPr>
          <a:lstStyle/>
          <a:p>
            <a:pPr indent="-431800" lvl="0" marL="457200" rtl="0" algn="l">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Ver el video de lección 2 </a:t>
            </a:r>
            <a:endParaRPr b="1" sz="3200">
              <a:solidFill>
                <a:schemeClr val="dk1"/>
              </a:solidFill>
              <a:latin typeface="Lato"/>
              <a:ea typeface="Lato"/>
              <a:cs typeface="Lato"/>
              <a:sym typeface="Lato"/>
            </a:endParaRPr>
          </a:p>
          <a:p>
            <a:pPr indent="-431800" lvl="0" marL="457200" rtl="0" algn="l">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Leer 1 Reyes 18:16-19:2 en sus Biblias</a:t>
            </a:r>
            <a:endParaRPr b="1" sz="3200">
              <a:solidFill>
                <a:schemeClr val="dk1"/>
              </a:solidFill>
              <a:latin typeface="Lato"/>
              <a:ea typeface="Lato"/>
              <a:cs typeface="Lato"/>
              <a:sym typeface="Lato"/>
            </a:endParaRPr>
          </a:p>
        </p:txBody>
      </p:sp>
      <p:pic>
        <p:nvPicPr>
          <p:cNvPr descr="A green bird with leaves&#10;&#10;Description automatically generated" id="405" name="Google Shape;405;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sp>
        <p:nvSpPr>
          <p:cNvPr id="410" name="Google Shape;410;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411" name="Google Shape;411;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2" name="Google Shape;412;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13" name="Google Shape;413;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19" name="Google Shape;419;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0" name="Google Shape;420;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21" name="Google Shape;421;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Elías y la Viuda de Sarepta</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82" y="41983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1 Reyes 17</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8" name="Google Shape;42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29" name="Google Shape;429;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30" name="Google Shape;430;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31" name="Google Shape;431;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9" name="Google Shape;129;p5"/>
          <p:cNvGrpSpPr/>
          <p:nvPr/>
        </p:nvGrpSpPr>
        <p:grpSpPr>
          <a:xfrm>
            <a:off x="745673" y="2011041"/>
            <a:ext cx="10450280" cy="3947713"/>
            <a:chOff x="0" y="0"/>
            <a:chExt cx="10450280" cy="3947713"/>
          </a:xfrm>
        </p:grpSpPr>
        <p:sp>
          <p:nvSpPr>
            <p:cNvPr id="130" name="Google Shape;130;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Presentarnos</a:t>
              </a:r>
              <a:endParaRPr b="0" i="0" sz="2500" u="none" cap="none" strike="noStrike">
                <a:solidFill>
                  <a:schemeClr val="lt1"/>
                </a:solidFill>
                <a:latin typeface="Lato"/>
                <a:ea typeface="Lato"/>
                <a:cs typeface="Lato"/>
                <a:sym typeface="Lato"/>
              </a:endParaRPr>
            </a:p>
          </p:txBody>
        </p:sp>
        <p:sp>
          <p:nvSpPr>
            <p:cNvPr id="134" name="Google Shape;134;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7" name="Google Shape;137;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el propósito y los objetivos del curso</a:t>
              </a:r>
              <a:endParaRPr b="0" i="0" sz="2500" u="none" cap="none" strike="noStrike">
                <a:solidFill>
                  <a:schemeClr val="lt1"/>
                </a:solidFill>
                <a:latin typeface="Lato"/>
                <a:ea typeface="Lato"/>
                <a:cs typeface="Lato"/>
                <a:sym typeface="Lato"/>
              </a:endParaRPr>
            </a:p>
          </p:txBody>
        </p:sp>
        <p:sp>
          <p:nvSpPr>
            <p:cNvPr id="138" name="Google Shape;138;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1" name="Google Shape;141;p5"/>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Cuatro “C” para leer y entender 1 Reyes 17</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2" name="Google Shape;142;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pic>
        <p:nvPicPr>
          <p:cNvPr id="147" name="Google Shape;147;g26ba99a7413_0_221"/>
          <p:cNvPicPr preferRelativeResize="0"/>
          <p:nvPr/>
        </p:nvPicPr>
        <p:blipFill rotWithShape="1">
          <a:blip r:embed="rId3">
            <a:alphaModFix/>
          </a:blip>
          <a:srcRect b="0" l="0" r="0" t="0"/>
          <a:stretch/>
        </p:blipFill>
        <p:spPr>
          <a:xfrm>
            <a:off x="762000" y="0"/>
            <a:ext cx="11430000" cy="6010275"/>
          </a:xfrm>
          <a:prstGeom prst="rect">
            <a:avLst/>
          </a:prstGeom>
          <a:noFill/>
          <a:ln>
            <a:noFill/>
          </a:ln>
        </p:spPr>
      </p:pic>
      <p:sp>
        <p:nvSpPr>
          <p:cNvPr id="148" name="Google Shape;148;g26ba99a7413_0_221"/>
          <p:cNvSpPr txBox="1"/>
          <p:nvPr/>
        </p:nvSpPr>
        <p:spPr>
          <a:xfrm>
            <a:off x="2275771" y="4137794"/>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Panorama del curso</a:t>
            </a:r>
            <a:endParaRPr b="0" i="0" sz="6000" u="none" cap="none" strike="noStrike">
              <a:solidFill>
                <a:srgbClr val="009444"/>
              </a:solidFill>
              <a:latin typeface="Lato"/>
              <a:ea typeface="Lato"/>
              <a:cs typeface="Lato"/>
              <a:sym typeface="Lato"/>
            </a:endParaRPr>
          </a:p>
        </p:txBody>
      </p:sp>
      <p:cxnSp>
        <p:nvCxnSpPr>
          <p:cNvPr id="149" name="Google Shape;149;g26ba99a7413_0_221"/>
          <p:cNvCxnSpPr/>
          <p:nvPr/>
        </p:nvCxnSpPr>
        <p:spPr>
          <a:xfrm>
            <a:off x="2379216" y="5156143"/>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0" name="Google Shape;150;g26ba99a7413_0_221"/>
          <p:cNvSpPr txBox="1"/>
          <p:nvPr/>
        </p:nvSpPr>
        <p:spPr>
          <a:xfrm>
            <a:off x="2275770" y="5319637"/>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La Biblia: La Nación Elegida</a:t>
            </a:r>
            <a:endParaRPr b="0" i="0" sz="4800" u="none" cap="none" strike="noStrike">
              <a:solidFill>
                <a:schemeClr val="dk1"/>
              </a:solidFill>
              <a:latin typeface="Lato"/>
              <a:ea typeface="Lato"/>
              <a:cs typeface="Lato"/>
              <a:sym typeface="Lato"/>
            </a:endParaRPr>
          </a:p>
        </p:txBody>
      </p:sp>
      <p:sp>
        <p:nvSpPr>
          <p:cNvPr id="151" name="Google Shape;151;g26ba99a7413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52" name="Google Shape;152;g26ba99a7413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53" name="Google Shape;153;g26ba99a7413_0_221"/>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g26c0eec2cfd_0_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g26c0eec2cfd_0_6"/>
          <p:cNvSpPr txBox="1"/>
          <p:nvPr/>
        </p:nvSpPr>
        <p:spPr>
          <a:xfrm>
            <a:off x="3721825" y="758163"/>
            <a:ext cx="8177700" cy="521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Pero ustedes son linaje escogido, sacerdocio real, nación santa, pueblo adquirido por Dios, para que anuncien los hechos maravillosos de aquel que los llamó de las tinieblas a su luz admirable. Antes, ustedes no eran un pueblo; ¡pero ahora son el pueblo de Dios!; antes no habían sido compadecidos, pero ahora ya han sido compadecidos.</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1 Pedro 2:9-10</a:t>
            </a:r>
            <a:endParaRPr b="0" i="0" sz="3600" u="none" cap="none" strike="noStrike">
              <a:solidFill>
                <a:schemeClr val="dk1"/>
              </a:solidFill>
              <a:latin typeface="Lato"/>
              <a:ea typeface="Lato"/>
              <a:cs typeface="Lato"/>
              <a:sym typeface="Lato"/>
            </a:endParaRPr>
          </a:p>
        </p:txBody>
      </p:sp>
      <p:pic>
        <p:nvPicPr>
          <p:cNvPr id="160" name="Google Shape;160;g26c0eec2cfd_0_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61" name="Google Shape;161;g26c0eec2cfd_0_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6ba99a7413_0_331"/>
          <p:cNvSpPr/>
          <p:nvPr/>
        </p:nvSpPr>
        <p:spPr>
          <a:xfrm rot="10800000">
            <a:off x="4626347" y="54525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7" name="Google Shape;167;g26ba99a7413_0_331"/>
          <p:cNvSpPr txBox="1"/>
          <p:nvPr/>
        </p:nvSpPr>
        <p:spPr>
          <a:xfrm>
            <a:off x="4902869" y="54519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CAPTAR</a:t>
            </a:r>
            <a:endParaRPr b="0" i="0" sz="4200" u="none" cap="none" strike="noStrike">
              <a:solidFill>
                <a:schemeClr val="dk1"/>
              </a:solidFill>
              <a:latin typeface="Lato"/>
              <a:ea typeface="Lato"/>
              <a:cs typeface="Lato"/>
              <a:sym typeface="Lato"/>
            </a:endParaRPr>
          </a:p>
        </p:txBody>
      </p:sp>
      <p:sp>
        <p:nvSpPr>
          <p:cNvPr id="168" name="Google Shape;168;g26ba99a7413_0_331"/>
          <p:cNvSpPr/>
          <p:nvPr/>
        </p:nvSpPr>
        <p:spPr>
          <a:xfrm>
            <a:off x="4073242" y="54519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69" name="Google Shape;169;g26ba99a7413_0_331"/>
          <p:cNvSpPr/>
          <p:nvPr/>
        </p:nvSpPr>
        <p:spPr>
          <a:xfrm rot="10800000">
            <a:off x="4626347" y="198162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0" name="Google Shape;170;g26ba99a7413_0_331"/>
          <p:cNvSpPr txBox="1"/>
          <p:nvPr/>
        </p:nvSpPr>
        <p:spPr>
          <a:xfrm>
            <a:off x="4902869" y="198156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CONTAR</a:t>
            </a:r>
            <a:endParaRPr b="0" i="0" sz="4200" u="none" cap="none" strike="noStrike">
              <a:solidFill>
                <a:srgbClr val="000000"/>
              </a:solidFill>
              <a:latin typeface="Lato"/>
              <a:ea typeface="Lato"/>
              <a:cs typeface="Lato"/>
              <a:sym typeface="Lato"/>
            </a:endParaRPr>
          </a:p>
        </p:txBody>
      </p:sp>
      <p:sp>
        <p:nvSpPr>
          <p:cNvPr id="171" name="Google Shape;171;g26ba99a7413_0_331"/>
          <p:cNvSpPr/>
          <p:nvPr/>
        </p:nvSpPr>
        <p:spPr>
          <a:xfrm>
            <a:off x="4073242" y="198156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2" name="Google Shape;172;g26ba99a7413_0_331"/>
          <p:cNvSpPr/>
          <p:nvPr/>
        </p:nvSpPr>
        <p:spPr>
          <a:xfrm rot="10800000">
            <a:off x="4626347" y="341799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3" name="Google Shape;173;g26ba99a7413_0_331"/>
          <p:cNvSpPr txBox="1"/>
          <p:nvPr/>
        </p:nvSpPr>
        <p:spPr>
          <a:xfrm>
            <a:off x="4902869" y="341793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CONSIDERAR</a:t>
            </a:r>
            <a:endParaRPr b="0" i="0" sz="4200" u="none" cap="none" strike="noStrike">
              <a:solidFill>
                <a:schemeClr val="dk1"/>
              </a:solidFill>
              <a:latin typeface="Lato"/>
              <a:ea typeface="Lato"/>
              <a:cs typeface="Lato"/>
              <a:sym typeface="Lato"/>
            </a:endParaRPr>
          </a:p>
        </p:txBody>
      </p:sp>
      <p:sp>
        <p:nvSpPr>
          <p:cNvPr id="174" name="Google Shape;174;g26ba99a7413_0_331"/>
          <p:cNvSpPr/>
          <p:nvPr/>
        </p:nvSpPr>
        <p:spPr>
          <a:xfrm>
            <a:off x="4073242" y="341793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5" name="Google Shape;175;g26ba99a7413_0_331"/>
          <p:cNvSpPr/>
          <p:nvPr/>
        </p:nvSpPr>
        <p:spPr>
          <a:xfrm rot="10800000">
            <a:off x="4626347" y="4854369"/>
            <a:ext cx="54051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6" name="Google Shape;176;g26ba99a7413_0_331"/>
          <p:cNvSpPr txBox="1"/>
          <p:nvPr/>
        </p:nvSpPr>
        <p:spPr>
          <a:xfrm>
            <a:off x="4902869" y="4854300"/>
            <a:ext cx="51285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b="0" i="0" lang="en-US" sz="4200" u="none" cap="none" strike="noStrike">
                <a:solidFill>
                  <a:srgbClr val="009444"/>
                </a:solidFill>
                <a:latin typeface="Lato"/>
                <a:ea typeface="Lato"/>
                <a:cs typeface="Lato"/>
                <a:sym typeface="Lato"/>
              </a:rPr>
              <a:t>CONSOLIDAR</a:t>
            </a:r>
            <a:endParaRPr b="0" i="0" sz="4200" u="none" cap="none" strike="noStrike">
              <a:solidFill>
                <a:schemeClr val="dk1"/>
              </a:solidFill>
              <a:latin typeface="Lato"/>
              <a:ea typeface="Lato"/>
              <a:cs typeface="Lato"/>
              <a:sym typeface="Lato"/>
            </a:endParaRPr>
          </a:p>
        </p:txBody>
      </p:sp>
      <p:sp>
        <p:nvSpPr>
          <p:cNvPr id="177" name="Google Shape;177;g26ba99a7413_0_331"/>
          <p:cNvSpPr/>
          <p:nvPr/>
        </p:nvSpPr>
        <p:spPr>
          <a:xfrm>
            <a:off x="4073242" y="485430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8" name="Google Shape;178;g26ba99a7413_0_331"/>
          <p:cNvSpPr/>
          <p:nvPr/>
        </p:nvSpPr>
        <p:spPr>
          <a:xfrm>
            <a:off x="887993" y="1015809"/>
            <a:ext cx="3047100" cy="4585500"/>
          </a:xfrm>
          <a:prstGeom prst="rightArrow">
            <a:avLst>
              <a:gd fmla="val 50000" name="adj1"/>
              <a:gd fmla="val 50000" name="adj2"/>
            </a:avLst>
          </a:prstGeom>
          <a:solidFill>
            <a:srgbClr val="009444"/>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lt1"/>
                </a:solidFill>
                <a:latin typeface="Lato"/>
                <a:ea typeface="Lato"/>
                <a:cs typeface="Lato"/>
                <a:sym typeface="Lato"/>
              </a:rPr>
              <a:t>Las</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7200"/>
              <a:buFont typeface="Arial"/>
              <a:buNone/>
            </a:pPr>
            <a:r>
              <a:rPr b="0" i="0" lang="en-US" sz="7200" u="none" cap="none" strike="noStrike">
                <a:solidFill>
                  <a:schemeClr val="lt1"/>
                </a:solidFill>
                <a:latin typeface="Lato"/>
                <a:ea typeface="Lato"/>
                <a:cs typeface="Lato"/>
                <a:sym typeface="Lato"/>
              </a:rPr>
              <a:t>4 C</a:t>
            </a:r>
            <a:endParaRPr b="0" i="0" sz="1400" u="none" cap="none" strike="noStrike">
              <a:solidFill>
                <a:schemeClr val="lt1"/>
              </a:solidFill>
              <a:latin typeface="Lato"/>
              <a:ea typeface="Lato"/>
              <a:cs typeface="Lato"/>
              <a:sym typeface="Lato"/>
            </a:endParaRPr>
          </a:p>
        </p:txBody>
      </p:sp>
      <p:sp>
        <p:nvSpPr>
          <p:cNvPr id="179" name="Google Shape;179;g26ba99a7413_0_331"/>
          <p:cNvSpPr txBox="1"/>
          <p:nvPr/>
        </p:nvSpPr>
        <p:spPr>
          <a:xfrm>
            <a:off x="4243431" y="461210"/>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1</a:t>
            </a:r>
            <a:endParaRPr b="1" i="0" sz="1400" u="none" cap="none" strike="noStrike">
              <a:solidFill>
                <a:schemeClr val="lt1"/>
              </a:solidFill>
              <a:latin typeface="Lato"/>
              <a:ea typeface="Lato"/>
              <a:cs typeface="Lato"/>
              <a:sym typeface="Lato"/>
            </a:endParaRPr>
          </a:p>
        </p:txBody>
      </p:sp>
      <p:sp>
        <p:nvSpPr>
          <p:cNvPr id="180" name="Google Shape;180;g26ba99a7413_0_331"/>
          <p:cNvSpPr txBox="1"/>
          <p:nvPr/>
        </p:nvSpPr>
        <p:spPr>
          <a:xfrm>
            <a:off x="4264338" y="1931381"/>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2</a:t>
            </a:r>
            <a:endParaRPr b="1" i="0" sz="1400" u="none" cap="none" strike="noStrike">
              <a:solidFill>
                <a:schemeClr val="lt1"/>
              </a:solidFill>
              <a:latin typeface="Lato"/>
              <a:ea typeface="Lato"/>
              <a:cs typeface="Lato"/>
              <a:sym typeface="Lato"/>
            </a:endParaRPr>
          </a:p>
        </p:txBody>
      </p:sp>
      <p:sp>
        <p:nvSpPr>
          <p:cNvPr id="181" name="Google Shape;181;g26ba99a7413_0_331"/>
          <p:cNvSpPr txBox="1"/>
          <p:nvPr/>
        </p:nvSpPr>
        <p:spPr>
          <a:xfrm>
            <a:off x="4264337" y="3384707"/>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3</a:t>
            </a:r>
            <a:endParaRPr b="1" i="0" sz="1400" u="none" cap="none" strike="noStrike">
              <a:solidFill>
                <a:schemeClr val="lt1"/>
              </a:solidFill>
              <a:latin typeface="Lato"/>
              <a:ea typeface="Lato"/>
              <a:cs typeface="Lato"/>
              <a:sym typeface="Lato"/>
            </a:endParaRPr>
          </a:p>
        </p:txBody>
      </p:sp>
      <p:sp>
        <p:nvSpPr>
          <p:cNvPr id="182" name="Google Shape;182;g26ba99a7413_0_331"/>
          <p:cNvSpPr txBox="1"/>
          <p:nvPr/>
        </p:nvSpPr>
        <p:spPr>
          <a:xfrm>
            <a:off x="4265036" y="4838033"/>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4</a:t>
            </a:r>
            <a:endParaRPr b="1" i="0" sz="1400" u="none" cap="none" strike="noStrike">
              <a:solidFill>
                <a:schemeClr val="lt1"/>
              </a:solidFill>
              <a:latin typeface="Lato"/>
              <a:ea typeface="Lato"/>
              <a:cs typeface="Lato"/>
              <a:sym typeface="Lato"/>
            </a:endParaRPr>
          </a:p>
        </p:txBody>
      </p:sp>
      <p:pic>
        <p:nvPicPr>
          <p:cNvPr descr="A green bird with leaves&#10;&#10;Description automatically generated" id="183" name="Google Shape;183;g26ba99a7413_0_33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