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embeddedFontLst>
    <p:embeddedFont>
      <p:font typeface="Lato" panose="020F0502020204030203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i2wo34J6I3BtoarRDThRW0extK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-420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bXdWNIZRGQ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vimeo.com/academiacristo/review/492076239/7ea061facf?sort=lastUserActionEventDate&amp;direction=desc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sySavJPHCc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Antes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vivo,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profesor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compartirá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WhatsApp: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video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https://youtu.be/xbXdWNIZRGQ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(Nota para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profesor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video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referencia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2 Timoteo 1:3-7, 2:8-9 y 4:6-18)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28:16-31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Biblias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vistazo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23 a 28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Opcional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video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acerca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Pablo a Roma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geografía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https://vimeo.com/academiacristo/review/492076239/7ea061facf?sort=lastUserActionEventDate&amp;direction=desc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6c0eec2cfd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28:16-31.&gt;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26c0eec2cfd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6ba99a7413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Platicar las seis preguntas para “Considerar.”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26ba99a7413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Quiénes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personajes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Pablo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16 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centurión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custodiaba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17 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Roma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19 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19 César (Pablo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apeló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César)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23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ley de Moisés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profetas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25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palabras de Isaías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28 Los gentiles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20 “Por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esperanza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Israel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sujeto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cadena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21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recibido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Judea cartas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acerca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26-27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corazones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oídos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incapaces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oír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ojos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cerrados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30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permaneció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casa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alquilada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Dónde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ocurrió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juntaron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Pablo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hospedaba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bajo custodia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Roma,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casa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rentada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libertad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recibir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libremente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ocurrió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17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Roma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61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d.C.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30-31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Roma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Pablo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prisionero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todavía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resuelve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Roma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6ba99a7413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Platicar las cuatro preguntas de “Consolidar.”</a:t>
            </a:r>
            <a:endParaRPr/>
          </a:p>
        </p:txBody>
      </p:sp>
      <p:sp>
        <p:nvSpPr>
          <p:cNvPr id="267" name="Google Shape;267;g26ba99a7413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punto principal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Mientras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bajo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arresto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Roma, primero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ae621378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2ae621378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24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persuadidos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2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tentados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nuevas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hicieron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líderes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30-31 Pablo bajo custodia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2" indent="-29845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tentados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abandonar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sufren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proclamar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versos y palabras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20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esperanza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Israel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sujeto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cadena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esperanza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Israel” era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enviaría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Jesús,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crucificado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23 “Les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explicaba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testificaba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solemnemente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mañana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hasta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persuadiéndoles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acerca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basándose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tanto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ley de Moisés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base de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Escrituras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Jesús,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convencerlos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que Jesús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cumplimiento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profecías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de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promesas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mesiánicas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27 “De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ojos,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oirían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oídos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entenderían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corazón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convertirían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sanaría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arrepentimiento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28 “Sabed,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que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gentiles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Dios;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oirán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Isaías 52:10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confines de la tierra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30-31 “Y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permaneció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casa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alquilada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acerca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libertad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sin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obstáculo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Dios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abandonó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mientras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proclamaba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Dios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abandonará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tampoco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Aunque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permitirnos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sufrir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librará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mal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preservará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celestial.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pediré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práctica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permanecerle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hasta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sirviendo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Salvador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proclamando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cualquier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situación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6f9e03bbaf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Consideramos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estrategia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misionera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Pablo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g26f9e03bba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6f9e03bbaf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cabo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misionera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ciudades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estratégicas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área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Antioquía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Antioquía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Pisidia,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Filipos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Roma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sinagoga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sirvió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Antioquía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siempre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empezaba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líderes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ciudad, y luego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comaprtió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gentiles.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flexible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itinerario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abierto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cambia a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Damasco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cambio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Antioquía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escucharon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compartiendo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conflicto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Filipos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aunque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cárcel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Roma –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ciertamente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era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plan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oposición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persecución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oportunidades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obstáculos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Antioquía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sacudió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pie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ciudad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Filipos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molestia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muchacha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esclava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endemoniada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castigado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cárcel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cepo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Roma: Bajo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arresto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domiciliario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comienzo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estableció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Antioquía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Antioquía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Pisidia,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Filipos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Roma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concentró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esfuerzos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áreas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aún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Antioquía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Antioquía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Pisidia,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Filipos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Roma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g26f9e03bbaf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6f9e03bbaf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puso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piedra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tropiezo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 las personas, con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excepción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cabo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Viajaba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seguimiento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medio de cartas,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medio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obreros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medio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Cartas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Filipenses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1 &amp; 2 Timoteo, Romanos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1, 2, 3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viajes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misioneros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Bernabé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Silas, Timoteo, Juan Marcos, Priscila y Aquila Lucas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g26f9e03bbaf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6f9e03bbaf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Proyecto Final: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Elija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 de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estrategias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Pablo, las que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Luego,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elegiste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estrategias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elegí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… Me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atención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g26f9e03bbaf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6ba99a7413_0_6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Terminar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Proyecto Final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g26ba99a7413_0_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adf14766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 startAt="2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 de clausura</a:t>
            </a:r>
            <a:endParaRPr/>
          </a:p>
        </p:txBody>
      </p:sp>
      <p:sp>
        <p:nvSpPr>
          <p:cNvPr id="369" name="Google Shape;369;g2adf14766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adf147660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Calibri"/>
              <a:buAutoNum type="arabicPeriod" startAt="3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Despedida</a:t>
            </a:r>
            <a:endParaRPr/>
          </a:p>
        </p:txBody>
      </p:sp>
      <p:sp>
        <p:nvSpPr>
          <p:cNvPr id="377" name="Google Shape;377;g2adf147660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ac1ba269c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 extra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Película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“Hasta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Confines de la Tierra.” </a:t>
            </a:r>
            <a:r>
              <a:rPr lang="en-US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https://youtu.be/hsySavJPHCc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misionero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El Segundo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Misionero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Pablo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Acompañado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Silas,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apóstol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concilio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primer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misionero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Timoteo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Lucas,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Troas,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cuatro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misioneros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Filipos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Pablo y Silas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dejaron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Timoteo y a Lucas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Filipos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Más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viajó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Atenas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Corinto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Silas y Timoteo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nuevo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Más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Éfeso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regreso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Antioquía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enfoca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Filipos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era ¨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colonia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ciudad principal de ese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Macedonia¨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16:12). ¨El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orgullo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cívico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filipenses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…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característica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narración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vuelve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aparecer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apóstol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epístola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filipenses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¨ 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16:20 y 37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término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popular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griego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magistrados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hubieran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¨dos hombres”;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término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griego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la palabra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´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lictor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´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servidores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públicos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magistrados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versículo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38.  En la carta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filipense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pasajes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1:27 y 3:20,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´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ciudadanía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´,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término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atrayente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lectores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y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enumeradas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4:8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especialmente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apreciaría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¨ (Nuevo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Diccionario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Biblia).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carta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15)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enfatizó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asuntos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relacionados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idolatría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(la comida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sacrificada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ídolos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adulterio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prostitutas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Durante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primer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Pablo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Bernabé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dioses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realizar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milagro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Más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idolatría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volvería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asunto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Éfeso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ocurrió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disturbio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mágicos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quemados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Atenas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acerca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estatuas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erigidas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honor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griegos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Filipos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9845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Tesalónica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escribiría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dos cartas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tesalonicenses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9845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Berea-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carácter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noble,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escudriñaban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escrituras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Atenas-Pablo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Areópago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Corinto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medio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Aquila y a Priscila.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Éfeso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Fue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rápida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dejó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Aquila y a Priscila.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Equipo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Misionero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Rara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viajando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Hoy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colaboradores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Bernabé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Bernabé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exhortación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4:36).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Bernabé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recibir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Pablo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9:27).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Bernabé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viajó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encontró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Pablo y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Antioquía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Bernabé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posteriormente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dispuesta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pastores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extender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aún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Antioquía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Viajó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primer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misionero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Juan Marcos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punto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rendirse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15:37-39)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Bernabé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Pablo al principio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ministerio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Silas: Era uno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líderes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15:22)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Antioquía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junto con Pablo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Bernabé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anunciar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reconocido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portavoz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15:32).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Pablo escribe al final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carta: “Con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Silvano,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hermano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les he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brevemente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(1 Pedro 5:12). Era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ciudadano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16:37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ciudadanos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Pablo,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(Silas) y uno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griego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(Silvano).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madre de TIMOTEO era ¨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mujer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padre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griego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hermanos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Iconio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bien de Timoteo,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decidió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llevárselo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Por causa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aquella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circuncidó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 era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griego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¨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16:1-3). Su madre (Eunice)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abuela (Loida)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(2 Timoteo 1:5).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Escrituras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niñez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(2 Timoteo 3:15). Timoteo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batallado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timidez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Corintios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16:10 ¨Si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llega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Timoteo,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procuren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¨ 2 Timoteo 1:7 ¨Pues Dios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 dado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timidez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 amor y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dominio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.¨) Era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joven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 Timoteo 4:12 ¨Que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nadie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menosprecie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joven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.¨).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salud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 Timoteo 5:23 ¨No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bebiendo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agua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también un poco de vino a causa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mal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estómago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frecuentes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enfermedades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.¨)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LUCAS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acompañó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partes de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viajes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pasajes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¨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¨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16:10–17; 20:5–21:18; 27:1–28:16).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tradición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temprana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dice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Lucas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“El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literario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Lucas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considerables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expresión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lenguaje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médico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asuntos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médicos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mostrados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consistentes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´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médico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´ [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Colosenses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4:14]. 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Lucas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historiador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reconocidos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eruditos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examinado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clásico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favorablemente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historiadores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antiguos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(Nuevo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Diccionario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Biblia).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7916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Aquila y Priscila-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emperador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Claudio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expulsó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Roma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49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d.C.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Aquila y Priscila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marchar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tiendas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carpa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dejaría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Éfeso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final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g2ac1ba269c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Dios, Padre celestial,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gracias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hiciste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fuera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posible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me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sostengas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hasta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último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mis días, para que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confianza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Pablo,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Usar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método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4 “C” para leer 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entender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28:16-31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estrategias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Pablo, 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elegir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que le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hayan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llamado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atención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6f6cf9f9e9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 Final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8: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Elija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 de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estrategias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Pablo, las que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Luego,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elegiste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estrategias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elegí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… Me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atención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flexible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itinerario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abierto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oposición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persecución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oportunidades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obstáculos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cabo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misionera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ciudades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estratégicas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área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sinagoga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sirvió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comunidad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comienzo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estableció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concentró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esfuerzos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áreas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aún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puso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piedra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tropiezo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 las personas, con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excepción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cabo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seguimiento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medio de cartas,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medio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obreros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medio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equipo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26f6cf9f9e9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6c0eec2cfd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Misionero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Roma: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26c0eec2cfd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6f9e03bba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2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que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regresado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Antioquía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última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comenzar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De nuevo,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mostraba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preocupación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discipular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nuevos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volver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congregaciones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establecidas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viajes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anteriores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Éfeso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Muchos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quemaron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magia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molestó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prédica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afectaba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negocios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vender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artículos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religiosos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Diana.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 a </a:t>
            </a: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Macedonia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Tesalónica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Filipos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y luego a </a:t>
            </a: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Corinto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Atenas?). 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regreso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Macedonia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largo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discurso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última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noche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joven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cayó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ventana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Pablo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resucitó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Pablo </a:t>
            </a: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</a:t>
            </a:r>
            <a:r>
              <a:rPr lang="en-US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despidió</a:t>
            </a: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líderes</a:t>
            </a: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efesios</a:t>
            </a: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lágrimas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ánimo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20:17-36)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regresó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celebrar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Pentecostés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Asia (lo que es hoy día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Turquía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iniciaron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arresto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Pablo.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pasar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bajo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arresto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Cesárea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apeló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emperador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termina con Pablo bajo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arresto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domiciliario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Roma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mientras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26f9e03bba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9145768" y="-1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l="17153" t="8250" r="29537" b="8240"/>
          <a:stretch/>
        </p:blipFill>
        <p:spPr>
          <a:xfrm>
            <a:off x="6580094" y="810985"/>
            <a:ext cx="5007431" cy="5236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264510" y="2818701"/>
            <a:ext cx="114900" cy="21432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379327" y="2818702"/>
            <a:ext cx="424200" cy="214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6c0eec2cfd_0_235"/>
          <p:cNvSpPr txBox="1"/>
          <p:nvPr/>
        </p:nvSpPr>
        <p:spPr>
          <a:xfrm>
            <a:off x="4127382" y="23402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Contar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77" name="Google Shape;177;g26c0eec2cfd_0_235"/>
          <p:cNvCxnSpPr/>
          <p:nvPr/>
        </p:nvCxnSpPr>
        <p:spPr>
          <a:xfrm>
            <a:off x="4230827" y="35850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8" name="Google Shape;178;g26c0eec2cfd_0_23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g26c0eec2cfd_0_235"/>
          <p:cNvPicPr preferRelativeResize="0"/>
          <p:nvPr/>
        </p:nvPicPr>
        <p:blipFill rotWithShape="1">
          <a:blip r:embed="rId3">
            <a:alphaModFix/>
          </a:blip>
          <a:srcRect l="1436" r="1447"/>
          <a:stretch/>
        </p:blipFill>
        <p:spPr>
          <a:xfrm>
            <a:off x="95650" y="1323950"/>
            <a:ext cx="3982775" cy="41010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80" name="Google Shape;180;g26c0eec2cfd_0_235"/>
          <p:cNvSpPr txBox="1"/>
          <p:nvPr/>
        </p:nvSpPr>
        <p:spPr>
          <a:xfrm>
            <a:off x="4127375" y="4010750"/>
            <a:ext cx="7772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 cuenta la historia de </a:t>
            </a:r>
            <a:r>
              <a:rPr lang="en-US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28:16-31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1" name="Google Shape;181;g26c0eec2cfd_0_23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6ba99a7413_0_427"/>
          <p:cNvSpPr txBox="1"/>
          <p:nvPr/>
        </p:nvSpPr>
        <p:spPr>
          <a:xfrm>
            <a:off x="5838738" y="2050124"/>
            <a:ext cx="5478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87" name="Google Shape;187;g26ba99a7413_0_427"/>
          <p:cNvCxnSpPr/>
          <p:nvPr/>
        </p:nvCxnSpPr>
        <p:spPr>
          <a:xfrm>
            <a:off x="4230827" y="3294976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8" name="Google Shape;188;g26ba99a7413_0_427"/>
          <p:cNvSpPr txBox="1"/>
          <p:nvPr/>
        </p:nvSpPr>
        <p:spPr>
          <a:xfrm>
            <a:off x="5838738" y="3592694"/>
            <a:ext cx="48573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28:16-31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9" name="Google Shape;189;g26ba99a7413_0_427"/>
          <p:cNvSpPr/>
          <p:nvPr/>
        </p:nvSpPr>
        <p:spPr>
          <a:xfrm>
            <a:off x="0" y="0"/>
            <a:ext cx="704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g26ba99a7413_0_427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26ba99a7413_0_427"/>
          <p:cNvPicPr preferRelativeResize="0"/>
          <p:nvPr/>
        </p:nvPicPr>
        <p:blipFill rotWithShape="1">
          <a:blip r:embed="rId4">
            <a:alphaModFix/>
          </a:blip>
          <a:srcRect l="16675" r="16675"/>
          <a:stretch/>
        </p:blipFill>
        <p:spPr>
          <a:xfrm>
            <a:off x="1034702" y="1136927"/>
            <a:ext cx="4316100" cy="4316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92" name="Google Shape;192;g26ba99a7413_0_427"/>
          <p:cNvSpPr/>
          <p:nvPr/>
        </p:nvSpPr>
        <p:spPr>
          <a:xfrm>
            <a:off x="279444" y="4823252"/>
            <a:ext cx="114900" cy="20346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 txBox="1"/>
          <p:nvPr/>
        </p:nvSpPr>
        <p:spPr>
          <a:xfrm>
            <a:off x="4127382" y="1806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8" name="Google Shape;198;p11"/>
          <p:cNvCxnSpPr/>
          <p:nvPr/>
        </p:nvCxnSpPr>
        <p:spPr>
          <a:xfrm>
            <a:off x="4230827" y="30516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9" name="Google Shape;199;p11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28:16-31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0" name="Google Shape;200;p1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02" name="Google Shape;202;p11"/>
          <p:cNvSpPr txBox="1"/>
          <p:nvPr/>
        </p:nvSpPr>
        <p:spPr>
          <a:xfrm>
            <a:off x="4127381" y="4163146"/>
            <a:ext cx="7432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¿Quiénes son los personajes de esta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3" name="Google Shape;203;p11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l="7102" t="10151" r="7639" b="23588"/>
          <a:stretch/>
        </p:blipFill>
        <p:spPr>
          <a:xfrm>
            <a:off x="8577182" y="1617635"/>
            <a:ext cx="1662993" cy="1292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1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"/>
          <p:cNvSpPr txBox="1"/>
          <p:nvPr/>
        </p:nvSpPr>
        <p:spPr>
          <a:xfrm>
            <a:off x="4127382" y="1806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10" name="Google Shape;210;p12"/>
          <p:cNvCxnSpPr/>
          <p:nvPr/>
        </p:nvCxnSpPr>
        <p:spPr>
          <a:xfrm>
            <a:off x="4230827" y="30516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1" name="Google Shape;211;p12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28:16-31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2" name="Google Shape;212;p12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4" name="Google Shape;214;p12"/>
          <p:cNvSpPr txBox="1"/>
          <p:nvPr/>
        </p:nvSpPr>
        <p:spPr>
          <a:xfrm>
            <a:off x="4127381" y="4163146"/>
            <a:ext cx="67281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¿Cuáles son los objetos (o animales) de esta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5" name="Google Shape;215;p12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19859" y="1460358"/>
            <a:ext cx="1266321" cy="138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2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"/>
          <p:cNvSpPr txBox="1"/>
          <p:nvPr/>
        </p:nvSpPr>
        <p:spPr>
          <a:xfrm>
            <a:off x="4127382" y="1806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22" name="Google Shape;222;p13"/>
          <p:cNvCxnSpPr/>
          <p:nvPr/>
        </p:nvCxnSpPr>
        <p:spPr>
          <a:xfrm>
            <a:off x="4230827" y="30516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3" name="Google Shape;223;p13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28:16-31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4" name="Google Shape;224;p1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26" name="Google Shape;226;p13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¿Dónde ocurrió la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7" name="Google Shape;227;p13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76083" y="1470749"/>
            <a:ext cx="1127705" cy="1374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3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"/>
          <p:cNvSpPr txBox="1"/>
          <p:nvPr/>
        </p:nvSpPr>
        <p:spPr>
          <a:xfrm>
            <a:off x="4127382" y="1806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34" name="Google Shape;234;p14"/>
          <p:cNvCxnSpPr/>
          <p:nvPr/>
        </p:nvCxnSpPr>
        <p:spPr>
          <a:xfrm>
            <a:off x="4230827" y="30516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5" name="Google Shape;235;p14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28:16-31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6" name="Google Shape;236;p14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8" name="Google Shape;238;p14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¿Cuándo ocurrió la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9" name="Google Shape;239;p14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69912" y="1743573"/>
            <a:ext cx="824369" cy="95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4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"/>
          <p:cNvSpPr txBox="1"/>
          <p:nvPr/>
        </p:nvSpPr>
        <p:spPr>
          <a:xfrm>
            <a:off x="4127382" y="1806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46" name="Google Shape;246;p15"/>
          <p:cNvCxnSpPr/>
          <p:nvPr/>
        </p:nvCxnSpPr>
        <p:spPr>
          <a:xfrm>
            <a:off x="4230827" y="30516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7" name="Google Shape;247;p15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28:16-31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8" name="Google Shape;248;p1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0" name="Google Shape;250;p15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es el problema?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1" name="Google Shape;251;p15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84044" y="1460358"/>
            <a:ext cx="1405304" cy="1389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5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6"/>
          <p:cNvSpPr txBox="1"/>
          <p:nvPr/>
        </p:nvSpPr>
        <p:spPr>
          <a:xfrm>
            <a:off x="4127382" y="1806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58" name="Google Shape;258;p16"/>
          <p:cNvCxnSpPr/>
          <p:nvPr/>
        </p:nvCxnSpPr>
        <p:spPr>
          <a:xfrm>
            <a:off x="4230827" y="30516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9" name="Google Shape;259;p16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28:16-31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0" name="Google Shape;260;p1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62" name="Google Shape;262;p16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¿Se resuelve el problema? ¿Cómo?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3" name="Google Shape;26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02567" y="1460358"/>
            <a:ext cx="1078769" cy="137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6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6ba99a7413_0_523"/>
          <p:cNvSpPr txBox="1"/>
          <p:nvPr/>
        </p:nvSpPr>
        <p:spPr>
          <a:xfrm>
            <a:off x="5838738" y="2050124"/>
            <a:ext cx="5478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70" name="Google Shape;270;g26ba99a7413_0_523"/>
          <p:cNvCxnSpPr/>
          <p:nvPr/>
        </p:nvCxnSpPr>
        <p:spPr>
          <a:xfrm>
            <a:off x="4230827" y="3294976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1" name="Google Shape;271;g26ba99a7413_0_523"/>
          <p:cNvSpPr txBox="1"/>
          <p:nvPr/>
        </p:nvSpPr>
        <p:spPr>
          <a:xfrm>
            <a:off x="5838738" y="3592694"/>
            <a:ext cx="48573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28:16-31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2" name="Google Shape;272;g26ba99a7413_0_523"/>
          <p:cNvSpPr/>
          <p:nvPr/>
        </p:nvSpPr>
        <p:spPr>
          <a:xfrm>
            <a:off x="0" y="0"/>
            <a:ext cx="704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g26ba99a7413_0_523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g26ba99a7413_0_523"/>
          <p:cNvPicPr preferRelativeResize="0"/>
          <p:nvPr/>
        </p:nvPicPr>
        <p:blipFill rotWithShape="1">
          <a:blip r:embed="rId4">
            <a:alphaModFix/>
          </a:blip>
          <a:srcRect l="16675" r="16675"/>
          <a:stretch/>
        </p:blipFill>
        <p:spPr>
          <a:xfrm>
            <a:off x="1037477" y="1136927"/>
            <a:ext cx="4316100" cy="4316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75" name="Google Shape;275;g26ba99a7413_0_523"/>
          <p:cNvSpPr/>
          <p:nvPr/>
        </p:nvSpPr>
        <p:spPr>
          <a:xfrm>
            <a:off x="279444" y="4823252"/>
            <a:ext cx="114900" cy="20346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8"/>
          <p:cNvSpPr txBox="1"/>
          <p:nvPr/>
        </p:nvSpPr>
        <p:spPr>
          <a:xfrm>
            <a:off x="4127382" y="1806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81" name="Google Shape;281;p18"/>
          <p:cNvCxnSpPr/>
          <p:nvPr/>
        </p:nvCxnSpPr>
        <p:spPr>
          <a:xfrm>
            <a:off x="4230827" y="30516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2" name="Google Shape;282;p18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28:16-31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3" name="Google Shape;283;p18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85" name="Google Shape;285;p18"/>
          <p:cNvSpPr txBox="1"/>
          <p:nvPr/>
        </p:nvSpPr>
        <p:spPr>
          <a:xfrm>
            <a:off x="4127381" y="4163146"/>
            <a:ext cx="7432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es el punto principal de la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86" name="Google Shape;286;p18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53057" y="1681917"/>
            <a:ext cx="1247432" cy="1167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8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2ae621378b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9"/>
          <p:cNvSpPr txBox="1"/>
          <p:nvPr/>
        </p:nvSpPr>
        <p:spPr>
          <a:xfrm>
            <a:off x="4127382" y="1806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93" name="Google Shape;293;p19"/>
          <p:cNvCxnSpPr/>
          <p:nvPr/>
        </p:nvCxnSpPr>
        <p:spPr>
          <a:xfrm>
            <a:off x="4230827" y="30516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4" name="Google Shape;294;p19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28:16-31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5" name="Google Shape;295;p1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97" name="Google Shape;297;p19"/>
          <p:cNvSpPr txBox="1"/>
          <p:nvPr/>
        </p:nvSpPr>
        <p:spPr>
          <a:xfrm>
            <a:off x="4127381" y="4163146"/>
            <a:ext cx="7432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pecado veo en esta historia y confieso en mi vida?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98" name="Google Shape;298;p19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9776" y="1619490"/>
            <a:ext cx="1490713" cy="1262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9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0"/>
          <p:cNvSpPr txBox="1"/>
          <p:nvPr/>
        </p:nvSpPr>
        <p:spPr>
          <a:xfrm>
            <a:off x="4127382" y="1806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05" name="Google Shape;305;p20"/>
          <p:cNvCxnSpPr/>
          <p:nvPr/>
        </p:nvCxnSpPr>
        <p:spPr>
          <a:xfrm>
            <a:off x="4230827" y="30516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6" name="Google Shape;306;p20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28:16-31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7" name="Google Shape;307;p2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09" name="Google Shape;309;p20"/>
          <p:cNvSpPr txBox="1"/>
          <p:nvPr/>
        </p:nvSpPr>
        <p:spPr>
          <a:xfrm>
            <a:off x="4127381" y="4163146"/>
            <a:ext cx="7432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¿En qué versos y palabras de esta historia veo el amor de Dios hacia mí?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10" name="Google Shape;310;p20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84328" y="1686187"/>
            <a:ext cx="751710" cy="1092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0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1"/>
          <p:cNvSpPr txBox="1"/>
          <p:nvPr/>
        </p:nvSpPr>
        <p:spPr>
          <a:xfrm>
            <a:off x="4127382" y="1806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7" name="Google Shape;317;p21"/>
          <p:cNvCxnSpPr/>
          <p:nvPr/>
        </p:nvCxnSpPr>
        <p:spPr>
          <a:xfrm>
            <a:off x="4230827" y="30516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8" name="Google Shape;318;p21"/>
          <p:cNvSpPr txBox="1"/>
          <p:nvPr/>
        </p:nvSpPr>
        <p:spPr>
          <a:xfrm>
            <a:off x="4127381" y="3349413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28:16-31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9" name="Google Shape;319;p2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21" name="Google Shape;321;p21"/>
          <p:cNvSpPr txBox="1"/>
          <p:nvPr/>
        </p:nvSpPr>
        <p:spPr>
          <a:xfrm>
            <a:off x="4127381" y="4163146"/>
            <a:ext cx="7432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pediré que Dios obre en mí para poner en práctica su Palabra?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22" name="Google Shape;322;p21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27862" y="1722897"/>
            <a:ext cx="1016456" cy="1031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1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6f9e03bbaf_0_4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g26f9e03bbaf_0_45"/>
          <p:cNvSpPr txBox="1"/>
          <p:nvPr/>
        </p:nvSpPr>
        <p:spPr>
          <a:xfrm>
            <a:off x="2122973" y="5627300"/>
            <a:ext cx="97767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5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La estrategia misionera de Pablo </a:t>
            </a:r>
            <a:endParaRPr sz="405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30" name="Google Shape;330;g26f9e03bbaf_0_45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g26f9e03bbaf_0_45"/>
          <p:cNvSpPr/>
          <p:nvPr/>
        </p:nvSpPr>
        <p:spPr>
          <a:xfrm>
            <a:off x="1004800" y="554149"/>
            <a:ext cx="204600" cy="46827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2" name="Google Shape;332;g26f9e03bbaf_0_45"/>
          <p:cNvPicPr preferRelativeResize="0"/>
          <p:nvPr/>
        </p:nvPicPr>
        <p:blipFill rotWithShape="1">
          <a:blip r:embed="rId4">
            <a:alphaModFix/>
          </a:blip>
          <a:srcRect b="4761"/>
          <a:stretch/>
        </p:blipFill>
        <p:spPr>
          <a:xfrm>
            <a:off x="1209400" y="554150"/>
            <a:ext cx="8740992" cy="468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6f9e03bbaf_0_55"/>
          <p:cNvSpPr txBox="1"/>
          <p:nvPr/>
        </p:nvSpPr>
        <p:spPr>
          <a:xfrm>
            <a:off x="2308525" y="850750"/>
            <a:ext cx="9883500" cy="5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Pablo llevó a cabo su obra misionera en las 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ciudades más estratégicas de un área. 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 obra de Pablo en la sinagoga sirvió como puente para la comunidad.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Pablo fue flexible en su itinerario, abierto a la guía del Señor. 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Él vio oposición y persecución como oportunidades.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Pablo estableció iglesias con gente diversa.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Pablo concentró sus esfuerzos en áreas donde el evangelio no había sido aún predicado. 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8" name="Google Shape;338;g26f9e03bbaf_0_5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9" name="Google Shape;339;g26f9e03bbaf_0_55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6f9e03bbaf_0_67"/>
          <p:cNvSpPr txBox="1"/>
          <p:nvPr/>
        </p:nvSpPr>
        <p:spPr>
          <a:xfrm>
            <a:off x="2308525" y="850750"/>
            <a:ext cx="98835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Él no puso piedra de tropiezo ante las 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personas, con la excepción del mismo evangelio. 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Pablo capacitaba a otros a llevar a cabo la obra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Pablo daba seguimiento por medio de cartas, por medio de los obreros que él había capacitado, y por medio de visitas personales. 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Trabajaba en equipo 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5" name="Google Shape;345;g26f9e03bbaf_0_67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6" name="Google Shape;346;g26f9e03bbaf_0_67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6f9e03bbaf_0_78"/>
          <p:cNvSpPr txBox="1"/>
          <p:nvPr/>
        </p:nvSpPr>
        <p:spPr>
          <a:xfrm>
            <a:off x="4127382" y="16544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El Proyecto Final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2" name="Google Shape;352;g26f9e03bbaf_0_78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3" name="Google Shape;353;g26f9e03bbaf_0_7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g26f9e03bbaf_0_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281" y="1168550"/>
            <a:ext cx="4051701" cy="40517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5" name="Google Shape;355;g26f9e03bbaf_0_78"/>
          <p:cNvCxnSpPr/>
          <p:nvPr/>
        </p:nvCxnSpPr>
        <p:spPr>
          <a:xfrm>
            <a:off x="4230827" y="26706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6" name="Google Shape;356;g26f9e03bbaf_0_78"/>
          <p:cNvSpPr txBox="1"/>
          <p:nvPr/>
        </p:nvSpPr>
        <p:spPr>
          <a:xfrm>
            <a:off x="4127375" y="3020150"/>
            <a:ext cx="7189500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Elija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DOS de las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estrategias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Pablo, las que le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haya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llamado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atención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 Luego,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explica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elegiste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estas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estrategias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3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elegí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… Me </a:t>
            </a: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llaman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 </a:t>
            </a: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atención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porque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…</a:t>
            </a:r>
            <a:endParaRPr sz="32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6ba99a7413_0_633"/>
          <p:cNvSpPr txBox="1"/>
          <p:nvPr/>
        </p:nvSpPr>
        <p:spPr>
          <a:xfrm>
            <a:off x="3746382" y="22640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Tarea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62" name="Google Shape;362;g26ba99a7413_0_633"/>
          <p:cNvCxnSpPr/>
          <p:nvPr/>
        </p:nvCxnSpPr>
        <p:spPr>
          <a:xfrm>
            <a:off x="3849827" y="33564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3" name="Google Shape;363;g26ba99a7413_0_63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4" name="Google Shape;364;g26ba99a7413_0_6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65" name="Google Shape;365;g26ba99a7413_0_633"/>
          <p:cNvSpPr txBox="1"/>
          <p:nvPr/>
        </p:nvSpPr>
        <p:spPr>
          <a:xfrm>
            <a:off x="3746375" y="3633850"/>
            <a:ext cx="8291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•"/>
            </a:pPr>
            <a:r>
              <a:rPr lang="en-US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Terminar con el Proyecto Final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66" name="Google Shape;366;g26ba99a7413_0_63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adf1476608_0_0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2" name="Google Shape;372;g2adf1476608_0_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3" name="Google Shape;373;g2adf1476608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74" name="Google Shape;374;g2adf1476608_0_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adf1476608_0_9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Despedida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0" name="Google Shape;380;g2adf1476608_0_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1" name="Google Shape;381;g2adf1476608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5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82" name="Google Shape;382;g2adf1476608_0_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4127382" y="1806843"/>
            <a:ext cx="50178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Lección </a:t>
            </a: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8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1" name="Google Shape;101;p2"/>
          <p:cNvCxnSpPr/>
          <p:nvPr/>
        </p:nvCxnSpPr>
        <p:spPr>
          <a:xfrm>
            <a:off x="4230827" y="30516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 txBox="1"/>
          <p:nvPr/>
        </p:nvSpPr>
        <p:spPr>
          <a:xfrm>
            <a:off x="4127371" y="3349425"/>
            <a:ext cx="77721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 Últimos Días de Pablo</a:t>
            </a: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4127382" y="4045935"/>
            <a:ext cx="5017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Hechos 28:16-31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" descr="A green circle with a white book and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6" name="Google Shape;106;p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ac1ba269cb_0_46"/>
          <p:cNvSpPr/>
          <p:nvPr/>
        </p:nvSpPr>
        <p:spPr>
          <a:xfrm>
            <a:off x="9145768" y="-1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g2ac1ba269cb_0_4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9" name="Google Shape;389;g2ac1ba269cb_0_46"/>
          <p:cNvPicPr preferRelativeResize="0"/>
          <p:nvPr/>
        </p:nvPicPr>
        <p:blipFill rotWithShape="1">
          <a:blip r:embed="rId3">
            <a:alphaModFix/>
          </a:blip>
          <a:srcRect l="17158" t="8251" r="29536" b="8234"/>
          <a:stretch/>
        </p:blipFill>
        <p:spPr>
          <a:xfrm>
            <a:off x="6580094" y="810985"/>
            <a:ext cx="5007425" cy="5236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g2ac1ba269cb_0_46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g2ac1ba269cb_0_46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2" name="Google Shape;392;g2ac1ba269cb_0_46"/>
          <p:cNvSpPr/>
          <p:nvPr/>
        </p:nvSpPr>
        <p:spPr>
          <a:xfrm>
            <a:off x="1264510" y="2818701"/>
            <a:ext cx="114900" cy="21432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g2ac1ba269cb_0_46"/>
          <p:cNvSpPr/>
          <p:nvPr/>
        </p:nvSpPr>
        <p:spPr>
          <a:xfrm>
            <a:off x="1379327" y="2818702"/>
            <a:ext cx="424200" cy="214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/>
        </p:nvSpPr>
        <p:spPr>
          <a:xfrm>
            <a:off x="4078888" y="2741641"/>
            <a:ext cx="66273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Saludos y bienvenidos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4" name="Google Shape;114;p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4135641" y="2724595"/>
            <a:ext cx="71523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2" name="Google Shape;122;p4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/>
        </p:nvSpPr>
        <p:spPr>
          <a:xfrm>
            <a:off x="22370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8" name="Google Shape;128;p5"/>
          <p:cNvCxnSpPr/>
          <p:nvPr/>
        </p:nvCxnSpPr>
        <p:spPr>
          <a:xfrm>
            <a:off x="2373086" y="1597768"/>
            <a:ext cx="71955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9" name="Google Shape;129;p5"/>
          <p:cNvSpPr/>
          <p:nvPr/>
        </p:nvSpPr>
        <p:spPr>
          <a:xfrm>
            <a:off x="745673" y="1935322"/>
            <a:ext cx="10450200" cy="1127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0" name="Google Shape;130;p5"/>
          <p:cNvSpPr/>
          <p:nvPr/>
        </p:nvSpPr>
        <p:spPr>
          <a:xfrm>
            <a:off x="1086826" y="2189073"/>
            <a:ext cx="620400" cy="620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2048259" y="1934841"/>
            <a:ext cx="9147600" cy="1127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2" name="Google Shape;132;p5"/>
          <p:cNvSpPr txBox="1"/>
          <p:nvPr/>
        </p:nvSpPr>
        <p:spPr>
          <a:xfrm>
            <a:off x="2048259" y="1934841"/>
            <a:ext cx="9147600" cy="11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Usar el método de las 4 “C” para leer y entender Hechos 28:16-31</a:t>
            </a: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745673" y="3192648"/>
            <a:ext cx="10450200" cy="1127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1086826" y="3446399"/>
            <a:ext cx="620400" cy="620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2048259" y="3192648"/>
            <a:ext cx="9147600" cy="1127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p5"/>
          <p:cNvSpPr txBox="1"/>
          <p:nvPr/>
        </p:nvSpPr>
        <p:spPr>
          <a:xfrm>
            <a:off x="2048259" y="3192648"/>
            <a:ext cx="9147600" cy="11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Considerar las estrategias de Pablo, y elegir las que le hayan llamado la atención</a:t>
            </a: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7" name="Google Shape;137;p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6f6cf9f9e9_0_136"/>
          <p:cNvSpPr txBox="1"/>
          <p:nvPr/>
        </p:nvSpPr>
        <p:spPr>
          <a:xfrm>
            <a:off x="4127382" y="16544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El Proyecto Final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3" name="Google Shape;143;g26f6cf9f9e9_0_13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g26f6cf9f9e9_0_136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26f6cf9f9e9_0_1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281" y="1168550"/>
            <a:ext cx="4051701" cy="40517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Google Shape;146;g26f6cf9f9e9_0_136"/>
          <p:cNvCxnSpPr/>
          <p:nvPr/>
        </p:nvCxnSpPr>
        <p:spPr>
          <a:xfrm>
            <a:off x="4230827" y="26706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7" name="Google Shape;147;g26f6cf9f9e9_0_136"/>
          <p:cNvSpPr txBox="1"/>
          <p:nvPr/>
        </p:nvSpPr>
        <p:spPr>
          <a:xfrm>
            <a:off x="4127375" y="3020150"/>
            <a:ext cx="7189500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Elija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DOS de las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estrategias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Pablo, las que le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haya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llamado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atención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 Luego,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explica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elegiste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estas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estrategias</a:t>
            </a:r>
            <a:r>
              <a:rPr lang="en-US" sz="3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3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elegí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… Me </a:t>
            </a: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llaman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 </a:t>
            </a: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atención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2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porque</a:t>
            </a:r>
            <a:r>
              <a:rPr lang="en-US" sz="32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…</a:t>
            </a:r>
            <a:endParaRPr sz="32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6c0eec2cfd_0_221"/>
          <p:cNvSpPr txBox="1"/>
          <p:nvPr/>
        </p:nvSpPr>
        <p:spPr>
          <a:xfrm>
            <a:off x="4127382" y="20354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Captar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53" name="Google Shape;153;g26c0eec2cfd_0_221"/>
          <p:cNvCxnSpPr/>
          <p:nvPr/>
        </p:nvCxnSpPr>
        <p:spPr>
          <a:xfrm>
            <a:off x="4230827" y="32040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4" name="Google Shape;154;g26c0eec2cfd_0_22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g26c0eec2cfd_0_221"/>
          <p:cNvPicPr preferRelativeResize="0"/>
          <p:nvPr/>
        </p:nvPicPr>
        <p:blipFill rotWithShape="1">
          <a:blip r:embed="rId3">
            <a:alphaModFix/>
          </a:blip>
          <a:srcRect l="1447" r="1435"/>
          <a:stretch/>
        </p:blipFill>
        <p:spPr>
          <a:xfrm>
            <a:off x="248051" y="1400152"/>
            <a:ext cx="3650724" cy="37591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6" name="Google Shape;156;g26c0eec2cfd_0_221"/>
          <p:cNvSpPr txBox="1"/>
          <p:nvPr/>
        </p:nvSpPr>
        <p:spPr>
          <a:xfrm>
            <a:off x="4127381" y="3629746"/>
            <a:ext cx="7432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 Tercer Viaje Misionero y su Viaje a Roma</a:t>
            </a:r>
            <a:endParaRPr sz="32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7" name="Google Shape;157;g26c0eec2cfd_0_221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g26f9e03bbaf_0_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26f9e03bbaf_0_8"/>
          <p:cNvSpPr txBox="1"/>
          <p:nvPr/>
        </p:nvSpPr>
        <p:spPr>
          <a:xfrm>
            <a:off x="669225" y="3154025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Antioquía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64" name="Google Shape;164;g26f9e03bbaf_0_8"/>
          <p:cNvCxnSpPr/>
          <p:nvPr/>
        </p:nvCxnSpPr>
        <p:spPr>
          <a:xfrm>
            <a:off x="2731725" y="3498875"/>
            <a:ext cx="514200" cy="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5" name="Google Shape;165;g26f9e03bbaf_0_8"/>
          <p:cNvSpPr txBox="1"/>
          <p:nvPr/>
        </p:nvSpPr>
        <p:spPr>
          <a:xfrm>
            <a:off x="3489700" y="3157175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Éfeso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6" name="Google Shape;166;g26f9e03bbaf_0_8"/>
          <p:cNvSpPr txBox="1"/>
          <p:nvPr/>
        </p:nvSpPr>
        <p:spPr>
          <a:xfrm>
            <a:off x="5422900" y="3160325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Macedonia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67" name="Google Shape;167;g26f9e03bbaf_0_8"/>
          <p:cNvCxnSpPr/>
          <p:nvPr/>
        </p:nvCxnSpPr>
        <p:spPr>
          <a:xfrm>
            <a:off x="4771425" y="3492125"/>
            <a:ext cx="514200" cy="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8" name="Google Shape;168;g26f9e03bbaf_0_8"/>
          <p:cNvSpPr txBox="1"/>
          <p:nvPr/>
        </p:nvSpPr>
        <p:spPr>
          <a:xfrm>
            <a:off x="8285800" y="3154025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Grecia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69" name="Google Shape;169;g26f9e03bbaf_0_8"/>
          <p:cNvCxnSpPr/>
          <p:nvPr/>
        </p:nvCxnSpPr>
        <p:spPr>
          <a:xfrm>
            <a:off x="7634325" y="3485825"/>
            <a:ext cx="514200" cy="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0" name="Google Shape;170;g26f9e03bbaf_0_8"/>
          <p:cNvSpPr txBox="1"/>
          <p:nvPr/>
        </p:nvSpPr>
        <p:spPr>
          <a:xfrm>
            <a:off x="10406750" y="3160775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Troas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71" name="Google Shape;171;g26f9e03bbaf_0_8"/>
          <p:cNvCxnSpPr/>
          <p:nvPr/>
        </p:nvCxnSpPr>
        <p:spPr>
          <a:xfrm>
            <a:off x="9755275" y="3492575"/>
            <a:ext cx="514200" cy="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3310</Words>
  <Application>Microsoft Office PowerPoint</Application>
  <PresentationFormat>Widescreen</PresentationFormat>
  <Paragraphs>213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Calibri</vt:lpstr>
      <vt:lpstr>Arial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Michele Pfeifer</dc:creator>
  <cp:lastModifiedBy>Carola Del Pino</cp:lastModifiedBy>
  <cp:revision>2</cp:revision>
  <dcterms:created xsi:type="dcterms:W3CDTF">2023-11-29T19:33:05Z</dcterms:created>
  <dcterms:modified xsi:type="dcterms:W3CDTF">2024-12-19T14:43:37Z</dcterms:modified>
</cp:coreProperties>
</file>