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2"/>
  </p:notesMasterIdLst>
  <p:sldIdLst>
    <p:sldId id="256" r:id="rId5"/>
    <p:sldId id="257" r:id="rId6"/>
    <p:sldId id="258" r:id="rId7"/>
    <p:sldId id="260" r:id="rId8"/>
    <p:sldId id="261" r:id="rId9"/>
    <p:sldId id="262" r:id="rId10"/>
    <p:sldId id="283" r:id="rId11"/>
    <p:sldId id="28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5" r:id="rId26"/>
    <p:sldId id="278" r:id="rId27"/>
    <p:sldId id="279" r:id="rId28"/>
    <p:sldId id="280" r:id="rId29"/>
    <p:sldId id="281" r:id="rId30"/>
    <p:sldId id="282" r:id="rId31"/>
  </p:sldIdLst>
  <p:sldSz cx="12192000" cy="6858000"/>
  <p:notesSz cx="6858000" cy="9144000"/>
  <p:embeddedFontLst>
    <p:embeddedFont>
      <p:font typeface="Cambria" panose="02040503050406030204" pitchFamily="18" charset="0"/>
      <p:regular r:id="rId33"/>
      <p:bold r:id="rId34"/>
      <p:italic r:id="rId35"/>
      <p:boldItalic r:id="rId36"/>
    </p:embeddedFont>
    <p:embeddedFont>
      <p:font typeface="Lato" panose="020F05020202040302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wk42ORsk7PYm6FL0h0UajUTRX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480"/>
    <p:restoredTop sz="55205" autoAdjust="0"/>
  </p:normalViewPr>
  <p:slideViewPr>
    <p:cSldViewPr snapToGrid="0">
      <p:cViewPr varScale="1">
        <p:scale>
          <a:sx n="20" d="100"/>
          <a:sy n="20" d="100"/>
        </p:scale>
        <p:origin x="216" y="984"/>
      </p:cViewPr>
      <p:guideLst/>
    </p:cSldViewPr>
  </p:slideViewPr>
  <p:notesTextViewPr>
    <p:cViewPr>
      <p:scale>
        <a:sx n="1" d="1"/>
        <a:sy n="1" d="1"/>
      </p:scale>
      <p:origin x="0" y="-284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0DA8881D-D283-4F36-B936-1D82705F41F0}"/>
    <pc:docChg chg="modSld">
      <pc:chgData name="Joel Sutton" userId="1e63f7443f7518ef" providerId="LiveId" clId="{0DA8881D-D283-4F36-B936-1D82705F41F0}" dt="2025-04-23T14:36:21.128" v="2" actId="20577"/>
      <pc:docMkLst>
        <pc:docMk/>
      </pc:docMkLst>
      <pc:sldChg chg="modSp mod">
        <pc:chgData name="Joel Sutton" userId="1e63f7443f7518ef" providerId="LiveId" clId="{0DA8881D-D283-4F36-B936-1D82705F41F0}" dt="2025-04-23T14:36:21.128" v="2" actId="20577"/>
        <pc:sldMkLst>
          <pc:docMk/>
          <pc:sldMk cId="0" sldId="279"/>
        </pc:sldMkLst>
        <pc:spChg chg="mod">
          <ac:chgData name="Joel Sutton" userId="1e63f7443f7518ef" providerId="LiveId" clId="{0DA8881D-D283-4F36-B936-1D82705F41F0}" dt="2025-04-23T14:36:21.128" v="2" actId="20577"/>
          <ac:spMkLst>
            <pc:docMk/>
            <pc:sldMk cId="0" sldId="279"/>
            <ac:spMk id="338" creationId="{00000000-0000-0000-0000-000000000000}"/>
          </ac:spMkLst>
        </pc:spChg>
      </pc:sldChg>
    </pc:docChg>
  </pc:docChgLst>
  <pc:docChgLst>
    <pc:chgData name="Joel Sutton" userId="1e63f7443f7518ef" providerId="LiveId" clId="{66FEFB2F-8C48-4883-B411-F2904B2DEAF2}"/>
    <pc:docChg chg="undo custSel addSld modSld sldOrd">
      <pc:chgData name="Joel Sutton" userId="1e63f7443f7518ef" providerId="LiveId" clId="{66FEFB2F-8C48-4883-B411-F2904B2DEAF2}" dt="2025-04-01T00:12:18.506" v="138" actId="6549"/>
      <pc:docMkLst>
        <pc:docMk/>
      </pc:docMkLst>
      <pc:sldChg chg="modSp mod modNotesTx">
        <pc:chgData name="Joel Sutton" userId="1e63f7443f7518ef" providerId="LiveId" clId="{66FEFB2F-8C48-4883-B411-F2904B2DEAF2}" dt="2025-03-31T12:56:43.808" v="135" actId="6549"/>
        <pc:sldMkLst>
          <pc:docMk/>
          <pc:sldMk cId="0" sldId="262"/>
        </pc:sldMkLst>
        <pc:spChg chg="mod">
          <ac:chgData name="Joel Sutton" userId="1e63f7443f7518ef" providerId="LiveId" clId="{66FEFB2F-8C48-4883-B411-F2904B2DEAF2}" dt="2025-03-31T12:56:43.808" v="135" actId="6549"/>
          <ac:spMkLst>
            <pc:docMk/>
            <pc:sldMk cId="0" sldId="262"/>
            <ac:spMk id="150" creationId="{00000000-0000-0000-0000-000000000000}"/>
          </ac:spMkLst>
        </pc:spChg>
      </pc:sldChg>
      <pc:sldChg chg="ord modNotes">
        <pc:chgData name="Joel Sutton" userId="1e63f7443f7518ef" providerId="LiveId" clId="{66FEFB2F-8C48-4883-B411-F2904B2DEAF2}" dt="2025-03-31T13:31:07.051" v="137"/>
        <pc:sldMkLst>
          <pc:docMk/>
          <pc:sldMk cId="0" sldId="263"/>
        </pc:sldMkLst>
      </pc:sldChg>
      <pc:sldChg chg="ord modNotes">
        <pc:chgData name="Joel Sutton" userId="1e63f7443f7518ef" providerId="LiveId" clId="{66FEFB2F-8C48-4883-B411-F2904B2DEAF2}" dt="2025-03-31T13:31:07.051" v="137"/>
        <pc:sldMkLst>
          <pc:docMk/>
          <pc:sldMk cId="0" sldId="264"/>
        </pc:sldMkLst>
      </pc:sldChg>
      <pc:sldChg chg="modNotesTx">
        <pc:chgData name="Joel Sutton" userId="1e63f7443f7518ef" providerId="LiveId" clId="{66FEFB2F-8C48-4883-B411-F2904B2DEAF2}" dt="2025-04-01T00:12:18.506" v="138" actId="6549"/>
        <pc:sldMkLst>
          <pc:docMk/>
          <pc:sldMk cId="0" sldId="267"/>
        </pc:sldMkLst>
      </pc:sldChg>
      <pc:sldChg chg="add setBg">
        <pc:chgData name="Joel Sutton" userId="1e63f7443f7518ef" providerId="LiveId" clId="{66FEFB2F-8C48-4883-B411-F2904B2DEAF2}" dt="2025-03-31T00:16:43.722" v="94"/>
        <pc:sldMkLst>
          <pc:docMk/>
          <pc:sldMk cId="227118268"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d1a1029c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3. “Considerar.”</a:t>
            </a:r>
            <a:endParaRPr lang="en-US" sz="1800" dirty="0">
              <a:effectLst/>
              <a:latin typeface="Calibri" panose="020F0502020204030204" pitchFamily="34" charset="0"/>
              <a:ea typeface="Calibri" panose="020F0502020204030204" pitchFamily="34" charset="0"/>
            </a:endParaRPr>
          </a:p>
          <a:p>
            <a:pPr marL="0" marR="0" lvl="0" indent="0">
              <a:buFontTx/>
              <a:buNone/>
            </a:pPr>
            <a:br>
              <a:rPr lang="en-US" b="1" dirty="0">
                <a:solidFill>
                  <a:schemeClr val="dk1"/>
                </a:solidFill>
                <a:latin typeface="Calibri"/>
                <a:ea typeface="Calibri"/>
                <a:cs typeface="Calibri"/>
                <a:sym typeface="Calibri"/>
              </a:rPr>
            </a:br>
            <a:r>
              <a:rPr lang="es-ES" sz="1100" dirty="0">
                <a:effectLst/>
                <a:latin typeface="Calibri" panose="020F0502020204030204" pitchFamily="34" charset="0"/>
                <a:ea typeface="Calibri" panose="020F0502020204030204" pitchFamily="34" charset="0"/>
              </a:rPr>
              <a:t>1. ¿Quiénes son los personajes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Jesús Simón, Andrés, Jesús, Jacobo y Juan (los hijos de Zebedeo), Zebedeo y los jornaleros</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La gente en la sinagoga de </a:t>
            </a:r>
            <a:r>
              <a:rPr lang="es-ES" sz="1100" dirty="0" err="1">
                <a:effectLst/>
                <a:latin typeface="Calibri" panose="020F0502020204030204" pitchFamily="34" charset="0"/>
                <a:ea typeface="Calibri" panose="020F0502020204030204" pitchFamily="34" charset="0"/>
              </a:rPr>
              <a:t>Capernaúm</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hombre y el espíritu impuro que traía</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La suegra de Pedro (Si Pedro tenía suegra, estaba…)</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Muchos enfermos y endemoniados</a:t>
            </a:r>
            <a:endParaRPr lang="en-US" sz="11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0" name="Google Shape;180;g26d1a1029c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d1a1029c0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¿Quiénes son los personajes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Simón, Andrés, Jesús, Jacobo y Juan (los hijos de Zebedeo), Zebedeo y los jornaleros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gente en la sinagoga de </a:t>
            </a:r>
            <a:r>
              <a:rPr lang="es-ES" sz="1100" dirty="0" err="1">
                <a:effectLst/>
                <a:latin typeface="Calibri" panose="020F0502020204030204" pitchFamily="34" charset="0"/>
                <a:ea typeface="Calibri" panose="020F0502020204030204" pitchFamily="34" charset="0"/>
              </a:rPr>
              <a:t>Capernaúm</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hombre y el espíritu impuro que traía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suegra de Pedro (Si Pedro tenía suegra, estaba…)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Muchos enfermos y endemoniados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91" name="Google Shape;191;g26d1a1029c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d1a1029c0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¿Cuáles son los objetos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Sus redes, el agua, la barca</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03" name="Google Shape;203;g26d1a1029c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d1a1029c0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¿Dónde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Galilea Junto al lago de Galilea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err="1">
                <a:effectLst/>
                <a:latin typeface="Calibri" panose="020F0502020204030204" pitchFamily="34" charset="0"/>
                <a:ea typeface="Calibri" panose="020F0502020204030204" pitchFamily="34" charset="0"/>
              </a:rPr>
              <a:t>Capernaúm</a:t>
            </a:r>
            <a:r>
              <a:rPr lang="es-ES" sz="1100" dirty="0">
                <a:effectLst/>
                <a:latin typeface="Calibri" panose="020F0502020204030204" pitchFamily="34" charset="0"/>
                <a:ea typeface="Calibri" panose="020F0502020204030204" pitchFamily="34" charset="0"/>
              </a:rPr>
              <a:t>: Jesús va a la sinagoga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V.29-31 En la casa de Simón y Andrés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Y luego en toda Galilea anda predicando y sanando.  </a:t>
            </a:r>
            <a:endParaRPr lang="en-US" sz="11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15" name="Google Shape;215;g26d1a1029c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6d1a1029c0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¿Cuándo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el día de reposo En la primera etapa del ministerio de Jesús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v.21: un día de reposo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día después, tempranito Jesús sale a orar a solas.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27" name="Google Shape;227;g26d1a1029c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6d1a1029c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5. ¿Cuál es el problema?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 dedican a la pesca, pero Jesús les llama a seguirlo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Un hombre tenía un espíritu impuro y le grita a Jesús en la sinagoga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suegra de Simón estaba en cama con fiebre</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Hay mucha gente sufriendo física y espiritualmente, y aún más necesitan de la palabra.</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39" name="Google Shape;239;g26d1a1029c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6d1a1029c0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6. ¿Se resuelve el problema? ¿Cómo?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Sí, dejan todo para seguirlo.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expulsa los demonios, sana a los enfermos, y predica las buenas noticias del reino. Para esto ha venido…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51" name="Google Shape;251;g26d1a1029c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4. “Consolidar.”</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63" name="Google Shape;263;g26ba99a7413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¿Cuál es el punto principal de la historia?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highlight>
                <a:srgbClr val="FFFFFF"/>
              </a:highlight>
              <a:latin typeface="Calibri" panose="020F0502020204030204" pitchFamily="34" charset="0"/>
              <a:ea typeface="Calibri" panose="020F0502020204030204" pitchFamily="34" charset="0"/>
            </a:endParaRPr>
          </a:p>
          <a:p>
            <a:pPr marL="171450" marR="0" lvl="0" indent="-171450"/>
            <a:r>
              <a:rPr lang="es-ES" sz="1100" dirty="0">
                <a:effectLst/>
                <a:highlight>
                  <a:srgbClr val="FFFFFF"/>
                </a:highlight>
                <a:latin typeface="Calibri" panose="020F0502020204030204" pitchFamily="34" charset="0"/>
                <a:ea typeface="Calibri" panose="020F0502020204030204" pitchFamily="34" charset="0"/>
              </a:rPr>
              <a:t>Jesús recorrió toda Galilea; predicaba en las sinagogas y expulsaba demonios.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74" name="Google Shape;27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¿Qué pecado veo en esta historia y confieso en mi vida?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se dedicó a servir: enseñando, predicando, atendiendo las necesidades de la gente.  Muchas veces estoy metido en lo mío y ni estoy atento a lo que necesitan los demás.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otras ocasiones, no aparto tiempo para orar.  Me gana la flojera y los quehaceres me distraen.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86" name="Google Shape;2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BIENVENIDA Y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¿En qué versos y palabras de esta historia veo el amor de Dios hacia mí?</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también por gracia, me ha mostrado que él es mi Salvador de la condenación que merezco por mis pecados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Así como Jesús respondió a las suplicas de las personas, también Dios responde a mis oraciones (en su tiempo y a su manera)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tiene poder sobre los demonios. ¡Tanto nos ama que no quiere que nadie se quede en manos del diablo!  Jesús utiliza su poder divino para rescatarlos de demonios, sufrimiento, y enfermedades.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98" name="Google Shape;2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¿Qué pediré que Dios obre en mí para poner en práctica su Palabra?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Quiero ser pescador de personas con el amor de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Quiero mostrarles compasión a los afligidos en todo aspecto, atentos a sus necesidades físicas y espirituales.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Quiero vivir con un propósito de servirle a Dios, amarle a mi prójimo siempre con el amor de Cristo.  “Para esto he venido.”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10" name="Google Shape;31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45AAC825-0040-064D-1D27-BA3D5A1C26BE}"/>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7F2A1187-A846-AB46-ABE1-8F5B8DAFDD9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8</a:t>
            </a: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Marcos 1:16-39.</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Practicar el “Contar” usando una historia de Marcos 1:16-39.</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Identificar el propósito de los milagros de Jesús y la necesidad de milagros hoy día. </a:t>
            </a:r>
            <a:endParaRPr lang="en-US" sz="1800" b="1"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8D6654D1-FF87-377C-8B52-8FD1BCB1BD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722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6d2ca7f98b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El propósito de los milagros de Jesús: Al igual que en el caso de sus otros milagros, la autoridad de Jesús sobre los demonios impresionaba a la gente; las obras milagrosas demostraron que él era en efecto el Salvador prometido, el mismo Hijo de Dios.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¿Necesitamos hoy milagros? Solo Dios tiene el poder de hacer milagros.  Dios ciertamente podría permitirle a su pueblo hacerlos con su poder, si fuera su voluntad. No vamos a limitar a Dios.  No hay nada imposible para Dios.  Pero, Él nos advierte que no basemos la fe en milagros. Teniendo la Biblia, no tenemos necesidad de milagros para corroborar su mensaje. La Biblia también nos advierte que el malvado que vendrá por obra de Satanás usa toda clase de milagros para engañar a la gente.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 Tenemos el testimonio completo de la Biblia que, por su propia autoridad, establece que es la Palabra de Dios.  Eso es lo que más necesitamos.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2" name="Google Shape;322;g26d2ca7f98b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6d38501474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Conclusión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Anunciar el Proyecto Final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¿En </a:t>
            </a:r>
            <a:r>
              <a:rPr lang="en-US" sz="1800" b="1" kern="100" dirty="0" err="1">
                <a:effectLst/>
                <a:latin typeface="Calibri" panose="020F0502020204030204" pitchFamily="34" charset="0"/>
                <a:ea typeface="Cambria" panose="02040503050406030204" pitchFamily="18" charset="0"/>
                <a:cs typeface="Times New Roman" panose="02020603050405020304" pitchFamily="18" charset="0"/>
              </a:rPr>
              <a:t>qué</a:t>
            </a: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b="1" kern="100" dirty="0" err="1">
                <a:effectLst/>
                <a:latin typeface="Calibri" panose="020F0502020204030204" pitchFamily="34" charset="0"/>
                <a:ea typeface="Cambria" panose="02040503050406030204" pitchFamily="18" charset="0"/>
                <a:cs typeface="Times New Roman" panose="02020603050405020304" pitchFamily="18" charset="0"/>
              </a:rPr>
              <a:t>consiste</a:t>
            </a: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b="1"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b="1" kern="100" dirty="0" err="1">
                <a:effectLst/>
                <a:latin typeface="Calibri" panose="020F0502020204030204" pitchFamily="34" charset="0"/>
                <a:ea typeface="Cambria" panose="02040503050406030204" pitchFamily="18" charset="0"/>
                <a:cs typeface="Times New Roman" panose="02020603050405020304" pitchFamily="18" charset="0"/>
              </a:rPr>
              <a:t>proyecto</a:t>
            </a: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final?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br>
              <a:rPr lang="en-US" sz="1800" kern="100" dirty="0">
                <a:effectLst/>
                <a:latin typeface="Calibri" panose="020F0502020204030204" pitchFamily="34" charset="0"/>
                <a:ea typeface="Cambria" panose="02040503050406030204" pitchFamily="18" charset="0"/>
                <a:cs typeface="Times New Roman" panose="02020603050405020304" pitchFamily="18" charset="0"/>
              </a:rPr>
            </a:b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El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proyecto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final es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preparar</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una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historia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bíblica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tomada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del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curso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utilizando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método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de las Cuatro “C”.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Deseamos</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que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practiquen</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arte</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de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preparar</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para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compartir</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una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historia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bíblica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con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énfasis</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en</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la ley y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evangelio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mensaje</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amargo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de Dios y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mensaje</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dulce de Dios).</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¿Cómo puedo desarrollar el proyecto final?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Existen varias opciones para realizar el proyecto. 1. Descargar el documento en formato Word, responder en el computador o celular y enviarlo al profesor. 2. Imprimir el documente en formato PDF, escribir las respuestas a mano, tomar fotos y enviarlas al profesor. 3. Escribir las preguntas y respuestas a mano en un cuaderno, tomar fotos y enviarlas al profesor. 4. Coordinar una entrevista con el profesor para presentar las respuestas oralmente. </a:t>
            </a:r>
            <a:endParaRPr lang="en-US" sz="1800" dirty="0">
              <a:effectLst/>
              <a:latin typeface="Calibri" panose="020F0502020204030204" pitchFamily="34" charset="0"/>
              <a:ea typeface="Calibri" panose="020F0502020204030204" pitchFamily="34" charset="0"/>
            </a:endParaRPr>
          </a:p>
          <a:p>
            <a:pPr marL="158750" marR="0" indent="0">
              <a:lnSpc>
                <a:spcPct val="107000"/>
              </a:lnSpc>
              <a:spcAft>
                <a:spcPts val="800"/>
              </a:spcAft>
              <a:buFontTx/>
              <a:buNone/>
            </a:pP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p>
          <a:p>
            <a:pPr marL="0" marR="0" lvl="0" indent="0">
              <a:buFontTx/>
              <a:buNone/>
            </a:pPr>
            <a:r>
              <a:rPr lang="es-ES" sz="1800" b="1" dirty="0">
                <a:effectLst/>
                <a:latin typeface="Calibri" panose="020F0502020204030204" pitchFamily="34" charset="0"/>
                <a:ea typeface="Calibri" panose="020F0502020204030204" pitchFamily="34" charset="0"/>
              </a:rPr>
              <a:t>Importancia del trabajo personal: </a:t>
            </a:r>
            <a:endParaRPr lang="en-US" sz="1800" b="1">
              <a:effectLst/>
              <a:latin typeface="Calibri" panose="020F0502020204030204" pitchFamily="34" charset="0"/>
              <a:ea typeface="Calibri" panose="020F0502020204030204" pitchFamily="34" charset="0"/>
            </a:endParaRPr>
          </a:p>
          <a:p>
            <a:pPr marL="0" marR="0" lvl="0" indent="0">
              <a:buFontTx/>
              <a:buNone/>
            </a:pPr>
            <a:r>
              <a:rPr lang="es-ES" sz="1800">
                <a:effectLst/>
                <a:latin typeface="Calibri" panose="020F0502020204030204" pitchFamily="34" charset="0"/>
                <a:ea typeface="Calibri" panose="020F0502020204030204" pitchFamily="34" charset="0"/>
              </a:rPr>
              <a:t>El </a:t>
            </a:r>
            <a:r>
              <a:rPr lang="es-ES" sz="1800" dirty="0">
                <a:effectLst/>
                <a:latin typeface="Calibri" panose="020F0502020204030204" pitchFamily="34" charset="0"/>
                <a:ea typeface="Calibri" panose="020F0502020204030204" pitchFamily="34" charset="0"/>
              </a:rPr>
              <a:t>Proyecto Final debe ser propio, sincero y personal, mostrando cómo entiende y aplica lo aprendido. Debe estar escrito con tus propias palabras, aplicado a tu vida y contexto. Como dice 1 Pedro 3:15, deseamos que cada creyente esté “siempre listos para defenderse, con mansedumbre y respeto.” Puedes usar pasajes bíblicos u otras fuentes permitidas, citándolas correctamente. La IA puede ayudarte con ideas o ejemplos (como sugerencias para un Captar), pero no puede escribir tu proyecto por ti. Si el proyecto parece copiado o generado por fuentes externas, deberá rehacerse con reflexión personal, buscando crecimiento espiritual genuino. </a:t>
            </a:r>
            <a:endParaRPr lang="en-US" sz="1800" dirty="0">
              <a:effectLst/>
              <a:latin typeface="Calibri" panose="020F0502020204030204" pitchFamily="34" charset="0"/>
              <a:ea typeface="Calibri" panose="020F0502020204030204" pitchFamily="34" charset="0"/>
            </a:endParaRPr>
          </a:p>
          <a:p>
            <a:pPr marL="158750" marR="0" indent="0">
              <a:lnSpc>
                <a:spcPct val="107000"/>
              </a:lnSpc>
              <a:spcAft>
                <a:spcPts val="800"/>
              </a:spcAft>
              <a:buFontTx/>
              <a:buNone/>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¿Cómo puedo entregar el proyecto al profesor?</a:t>
            </a:r>
            <a:r>
              <a:rPr lang="es-ES" sz="1800" dirty="0">
                <a:effectLst/>
                <a:latin typeface="Calibri" panose="020F0502020204030204" pitchFamily="34" charset="0"/>
                <a:ea typeface="Calibri" panose="020F0502020204030204" pitchFamily="34" charset="0"/>
                <a:cs typeface="Calibri" panose="020F0502020204030204" pitchFamily="34" charset="0"/>
              </a:rPr>
              <a:t>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Puede enviarlo a su WhatsApp personal o a su correo electrónico. </a:t>
            </a:r>
            <a:endParaRPr lang="en-US" sz="1800" dirty="0">
              <a:effectLst/>
              <a:latin typeface="Calibri" panose="020F0502020204030204" pitchFamily="34" charset="0"/>
              <a:ea typeface="Calibri" panose="020F0502020204030204" pitchFamily="34" charset="0"/>
            </a:endParaRPr>
          </a:p>
          <a:p>
            <a:pPr marL="158750" marR="0" indent="0">
              <a:lnSpc>
                <a:spcPct val="107000"/>
              </a:lnSpc>
              <a:spcAft>
                <a:spcPts val="800"/>
              </a:spcAft>
              <a:buFontTx/>
              <a:buNone/>
            </a:pP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¿Qué es la fecha límite para entregar el proyecto?</a:t>
            </a:r>
            <a:r>
              <a:rPr lang="es-ES" sz="1800" dirty="0">
                <a:effectLst/>
                <a:latin typeface="Calibri" panose="020F0502020204030204" pitchFamily="34" charset="0"/>
                <a:ea typeface="Calibri" panose="020F0502020204030204" pitchFamily="34" charset="0"/>
                <a:cs typeface="Calibri" panose="020F0502020204030204" pitchFamily="34" charset="0"/>
              </a:rPr>
              <a:t>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Tiene hasta 14 días después de la última clase. </a:t>
            </a:r>
            <a:endParaRPr lang="en-US" sz="1800" dirty="0">
              <a:effectLst/>
              <a:latin typeface="Calibri" panose="020F0502020204030204" pitchFamily="34" charset="0"/>
              <a:ea typeface="Calibri" panose="020F0502020204030204" pitchFamily="34" charset="0"/>
            </a:endParaRPr>
          </a:p>
          <a:p>
            <a:pPr marL="158750" marR="0" indent="0">
              <a:lnSpc>
                <a:spcPct val="107000"/>
              </a:lnSpc>
              <a:spcAft>
                <a:spcPts val="800"/>
              </a:spcAft>
              <a:buFontTx/>
              <a:buNone/>
            </a:pP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¿Qué hago si no sé la respuesta?</a:t>
            </a:r>
            <a:r>
              <a:rPr lang="es-ES" sz="1800" dirty="0">
                <a:effectLst/>
                <a:latin typeface="Calibri" panose="020F0502020204030204" pitchFamily="34" charset="0"/>
                <a:ea typeface="Calibri" panose="020F0502020204030204" pitchFamily="34" charset="0"/>
                <a:cs typeface="Calibri" panose="020F0502020204030204" pitchFamily="34" charset="0"/>
              </a:rPr>
              <a:t>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Puede consultar sus apuntes, los videos de las tareas o las grabaciones de las clases. Además, siempre puede preguntar al profesor si tiene dudas. </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7916"/>
              </a:lnSpc>
              <a:spcBef>
                <a:spcPts val="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331" name="Google Shape;331;g26d3850147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Oración de clausura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341" name="Google Shape;341;g2adf14766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3. Despedida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600"/>
              </a:spcAft>
              <a:buClr>
                <a:schemeClr val="dk1"/>
              </a:buClr>
              <a:buSzPts val="1100"/>
              <a:buFont typeface="Calibri"/>
              <a:buAutoNum type="arabicPeriod" startAt="3"/>
            </a:pPr>
            <a:endParaRPr lang="en-US" dirty="0"/>
          </a:p>
        </p:txBody>
      </p:sp>
      <p:sp>
        <p:nvSpPr>
          <p:cNvPr id="349" name="Google Shape;349;g2adf14766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357" name="Google Shape;357;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No hay amor como el tuyo, Dios el Padre, el Hijo, y el Espíritu Santo. Te doy gracias porque me buscaste, me salvaste de las consecuencias eternas del pecado y me diste vida eterna. También te doy gracias porque me cuidas cada día. Perdóname cuando no me acuerdo de lo mucho que me amas y no comparto el mensaje de tu amor con otras personas. Amén. </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8</a:t>
            </a: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Marcos 1:16-39.</a:t>
            </a:r>
            <a:endParaRPr lang="en-US" sz="1800" b="1"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Practicar el “Contar” usando una historia de Marcos 1:16-39.</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Identificar el propósito de los milagros de Jesús y la necesidad de milagros hoy día. </a:t>
            </a:r>
            <a:endParaRPr lang="en-US" sz="1800" b="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d2ca7f98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¿Quién era (Juan) Marcos?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Eusebio, un historiador de la iglesia, dice que Marcos fue intérprete (traductor) de Pedro.  Marcos mismo no fue testigo presencial de la mayoría de los sucesos, pero Pedro sí lo fue.  1 Pedro 5:13 nos dice que Pedro consideraba a Marcos como “su hijo.”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Primo de Bernabé</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Hechos 12:12 nos dice que la madre de Juan Marcos era feligresa de la congregación en Jerusalén.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Acompañó a Pablo y Bernabé en su primer viaje misionero.  Pero Juan Marcos los dejó y regresó a Jerusalén.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su segundo viaje misionero, Pablo no quiso llevar a Juan Marcos.  Eso produjo un desacuerdo entre Pablo y Bernabé.  Bernabé tomó a Marcos y fueron hacia Chipre.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Pablo también llegó a decir de Marcos, “Toma a Marcos y tráelo contigo, porque me es útil para el ministerio.”</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44" name="Google Shape;144;g26d2ca7f98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9C4E952D-60A6-3DF5-CE76-4373E2AE2080}"/>
            </a:ext>
          </a:extLst>
        </p:cNvPr>
        <p:cNvGrpSpPr/>
        <p:nvPr/>
      </p:nvGrpSpPr>
      <p:grpSpPr>
        <a:xfrm>
          <a:off x="0" y="0"/>
          <a:ext cx="0" cy="0"/>
          <a:chOff x="0" y="0"/>
          <a:chExt cx="0" cy="0"/>
        </a:xfrm>
      </p:grpSpPr>
      <p:sp>
        <p:nvSpPr>
          <p:cNvPr id="143" name="Google Shape;143;g26d2ca7f98b_0_10:notes">
            <a:extLst>
              <a:ext uri="{FF2B5EF4-FFF2-40B4-BE49-F238E27FC236}">
                <a16:creationId xmlns:a16="http://schemas.microsoft.com/office/drawing/2014/main" id="{81DEACC2-E7EA-6992-AA49-6B888C44740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El evangelio de Marcos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más breve de los evangelios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 un libro de acción, no se enfoca tanto en las palabras.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Al parecer fue escrito para gentiles.  Marcos traduce expresiones hebreas, lo cual nos sugiere que sus oyentes eran gentiles.</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44" name="Google Shape;144;g26d2ca7f98b_0_10:notes">
            <a:extLst>
              <a:ext uri="{FF2B5EF4-FFF2-40B4-BE49-F238E27FC236}">
                <a16:creationId xmlns:a16="http://schemas.microsoft.com/office/drawing/2014/main" id="{8C8F6A01-8434-CAFD-33BC-259AF2E46B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106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6B7DEB58-3020-4FF8-692B-F9FCBA56D386}"/>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3F9ABD23-E1AA-CDC4-67F8-459C7C8DBA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8</a:t>
            </a: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Marcos 1:16-39.</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Practicar el “Contar” usando una historia de Marcos 1:16-39.</a:t>
            </a:r>
            <a:endParaRPr lang="en-US" sz="1800" b="1"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Identificar el propósito de los milagros de Jesús y la necesidad de milagros hoy día. </a:t>
            </a:r>
            <a:endParaRPr lang="en-US" sz="1800" b="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192437E7-5AE8-8C2B-567C-D97C8D7BED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176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Practicamos “Contar”</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Ahora, vamos a practicar el “Contar” en grupos pequeños. La idea es que cada miembro del grupo comparta una historia de la tarea. Intente usar sus propias palabras siendo fiel al texto. Después de compartir, los otros miembros están invitados a compartir su retroalimentación. ¡Se pueden imaginar su público! Quizás están compartiendo con niños, o con una amiga, o en la iglesia. La idea es que cada persona comparta la Palabra de Dios por contar una historia Biblia.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Tienen las siguientes opciones de su tarea: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Jesús llama a sus discípulos (Marcos 1:16-20)</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Jesús sana a un hombre que estaba poseído (Marcos 1:21-28)</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Jesús sana la suegra de Simón (Marcos 1:29-31)</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El ministerio de Jesús (Marcos 1:32-39)</a:t>
            </a:r>
            <a:r>
              <a:rPr lang="es-ES" sz="1100" dirty="0">
                <a:solidFill>
                  <a:srgbClr val="FF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***Coloca a los estudiantes en grupos pequeños de 3 o 4 y darles 10 minutos para practicar. Cuando regresen, lanza la siguiente pregunta:***</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FF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2. ¿Fue fácil o difícil esta actividad? ¿Por qué?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70" name="Google Shape;170;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39"/>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g26d1a1029c0_0_101"/>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3" name="Google Shape;183;g26d1a1029c0_0_101"/>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4" name="Google Shape;184;g26d1a1029c0_0_101"/>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185" name="Google Shape;185;g26d1a1029c0_0_10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6d1a1029c0_0_1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87" name="Google Shape;187;g26d1a1029c0_0_101"/>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88" name="Google Shape;188;g26d1a1029c0_0_1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26d1a1029c0_0_111"/>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94" name="Google Shape;194;g26d1a1029c0_0_111"/>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5" name="Google Shape;195;g26d1a1029c0_0_1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196" name="Google Shape;196;g26d1a1029c0_0_1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g26d1a1029c0_0_1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8" name="Google Shape;198;g26d1a1029c0_0_1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199" name="Google Shape;199;g26d1a1029c0_0_111" descr="A black background with a black square&#10;&#10;Description automatically generated with medium confidence"/>
          <p:cNvPicPr preferRelativeResize="0"/>
          <p:nvPr/>
        </p:nvPicPr>
        <p:blipFill rotWithShape="1">
          <a:blip r:embed="rId4">
            <a:alphaModFix/>
          </a:blip>
          <a:srcRect l="7102" t="10151" r="7639" b="23588"/>
          <a:stretch/>
        </p:blipFill>
        <p:spPr>
          <a:xfrm>
            <a:off x="8577182" y="1617635"/>
            <a:ext cx="1662993" cy="1292389"/>
          </a:xfrm>
          <a:prstGeom prst="rect">
            <a:avLst/>
          </a:prstGeom>
          <a:noFill/>
          <a:ln>
            <a:noFill/>
          </a:ln>
        </p:spPr>
      </p:pic>
      <p:pic>
        <p:nvPicPr>
          <p:cNvPr id="200" name="Google Shape;200;g26d1a1029c0_0_111"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g26d1a1029c0_0_12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06" name="Google Shape;206;g26d1a1029c0_0_12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7" name="Google Shape;207;g26d1a1029c0_0_12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 Marcos 1:16-39</a:t>
            </a:r>
            <a:endParaRPr sz="4800" b="0" i="0" u="none" strike="noStrike" cap="none">
              <a:solidFill>
                <a:schemeClr val="dk1"/>
              </a:solidFill>
              <a:latin typeface="Lato"/>
              <a:ea typeface="Lato"/>
              <a:cs typeface="Lato"/>
              <a:sym typeface="Lato"/>
            </a:endParaRPr>
          </a:p>
        </p:txBody>
      </p:sp>
      <p:sp>
        <p:nvSpPr>
          <p:cNvPr id="208" name="Google Shape;208;g26d1a1029c0_0_1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g26d1a1029c0_0_12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0" name="Google Shape;210;g26d1a1029c0_0_122"/>
          <p:cNvSpPr txBox="1"/>
          <p:nvPr/>
        </p:nvSpPr>
        <p:spPr>
          <a:xfrm>
            <a:off x="4127381" y="4163146"/>
            <a:ext cx="6728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11" name="Google Shape;211;g26d1a1029c0_0_12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12" name="Google Shape;212;g26d1a1029c0_0_12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g26d1a1029c0_0_1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8" name="Google Shape;218;g26d1a1029c0_0_1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9" name="Google Shape;219;g26d1a1029c0_0_13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220" name="Google Shape;220;g26d1a1029c0_0_1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6d1a1029c0_0_13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2" name="Google Shape;222;g26d1a1029c0_0_13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23" name="Google Shape;223;g26d1a1029c0_0_13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6"/>
          </a:xfrm>
          <a:prstGeom prst="rect">
            <a:avLst/>
          </a:prstGeom>
          <a:noFill/>
          <a:ln>
            <a:noFill/>
          </a:ln>
        </p:spPr>
      </p:pic>
      <p:pic>
        <p:nvPicPr>
          <p:cNvPr id="224" name="Google Shape;224;g26d1a1029c0_0_13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g26d1a1029c0_0_144"/>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0" name="Google Shape;230;g26d1a1029c0_0_144"/>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1" name="Google Shape;231;g26d1a1029c0_0_14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232" name="Google Shape;232;g26d1a1029c0_0_1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6d1a1029c0_0_14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4" name="Google Shape;234;g26d1a1029c0_0_14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35" name="Google Shape;235;g26d1a1029c0_0_14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6"/>
          </a:xfrm>
          <a:prstGeom prst="rect">
            <a:avLst/>
          </a:prstGeom>
          <a:noFill/>
          <a:ln>
            <a:noFill/>
          </a:ln>
        </p:spPr>
      </p:pic>
      <p:pic>
        <p:nvPicPr>
          <p:cNvPr id="236" name="Google Shape;236;g26d1a1029c0_0_144"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6d1a1029c0_0_16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2" name="Google Shape;242;g26d1a1029c0_0_16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3" name="Google Shape;243;g26d1a1029c0_0_16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244" name="Google Shape;244;g26d1a1029c0_0_1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g26d1a1029c0_0_16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6" name="Google Shape;246;g26d1a1029c0_0_162"/>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47" name="Google Shape;247;g26d1a1029c0_0_162"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7"/>
          </a:xfrm>
          <a:prstGeom prst="rect">
            <a:avLst/>
          </a:prstGeom>
          <a:noFill/>
          <a:ln>
            <a:noFill/>
          </a:ln>
        </p:spPr>
      </p:pic>
      <p:pic>
        <p:nvPicPr>
          <p:cNvPr id="248" name="Google Shape;248;g26d1a1029c0_0_16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g26d1a1029c0_0_17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54" name="Google Shape;254;g26d1a1029c0_0_17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5" name="Google Shape;255;g26d1a1029c0_0_17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256" name="Google Shape;256;g26d1a1029c0_0_1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g26d1a1029c0_0_17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8" name="Google Shape;258;g26d1a1029c0_0_17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Lato"/>
                <a:ea typeface="Lato"/>
                <a:cs typeface="Lato"/>
                <a:sym typeface="Lato"/>
              </a:rPr>
              <a:t>¿Se </a:t>
            </a:r>
            <a:r>
              <a:rPr lang="en-US" sz="3200" b="1" i="0" u="none" strike="noStrike" cap="none" dirty="0" err="1">
                <a:solidFill>
                  <a:schemeClr val="dk1"/>
                </a:solidFill>
                <a:latin typeface="Lato"/>
                <a:ea typeface="Lato"/>
                <a:cs typeface="Lato"/>
                <a:sym typeface="Lato"/>
              </a:rPr>
              <a:t>resuelve</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problema</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Cómo</a:t>
            </a:r>
            <a:r>
              <a:rPr lang="en-US" sz="3200" b="1" i="0" u="none" strike="noStrike" cap="none" dirty="0">
                <a:solidFill>
                  <a:schemeClr val="dk1"/>
                </a:solidFill>
                <a:latin typeface="Lato"/>
                <a:ea typeface="Lato"/>
                <a:cs typeface="Lato"/>
                <a:sym typeface="Lato"/>
              </a:rPr>
              <a:t>?</a:t>
            </a:r>
            <a:endParaRPr sz="3200" b="1" i="0" u="none" strike="noStrike" cap="none" dirty="0">
              <a:solidFill>
                <a:schemeClr val="dk1"/>
              </a:solidFill>
              <a:latin typeface="Lato"/>
              <a:ea typeface="Lato"/>
              <a:cs typeface="Lato"/>
              <a:sym typeface="Lato"/>
            </a:endParaRPr>
          </a:p>
        </p:txBody>
      </p:sp>
      <p:pic>
        <p:nvPicPr>
          <p:cNvPr id="259" name="Google Shape;259;g26d1a1029c0_0_173"/>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60" name="Google Shape;260;g26d1a1029c0_0_17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66" name="Google Shape;266;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7" name="Google Shape;267;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69" name="Google Shape;269;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0" name="Google Shape;270;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77" name="Google Shape;277;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8" name="Google Shape;278;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
        <p:nvSpPr>
          <p:cNvPr id="279" name="Google Shape;279;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0" name="Google Shape;280;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1" name="Google Shape;281;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82" name="Google Shape;282;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83" name="Google Shape;283;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9" name="Google Shape;289;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0" name="Google Shape;290;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
        <p:nvSpPr>
          <p:cNvPr id="291" name="Google Shape;291;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2" name="Google Shape;292;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3" name="Google Shape;293;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94" name="Google Shape;294;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95" name="Google Shape;295;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01" name="Google Shape;301;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
        <p:nvSpPr>
          <p:cNvPr id="303" name="Google Shape;303;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4" name="Google Shape;304;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306" name="Google Shape;306;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307" name="Google Shape;307;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13" name="Google Shape;313;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4" name="Google Shape;314;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 Marcos 1:16-39</a:t>
            </a:r>
            <a:endParaRPr sz="3888" b="0" i="0" u="none" strike="noStrike" cap="none">
              <a:solidFill>
                <a:schemeClr val="dk1"/>
              </a:solidFill>
              <a:latin typeface="Lato"/>
              <a:ea typeface="Lato"/>
              <a:cs typeface="Lato"/>
              <a:sym typeface="Lato"/>
            </a:endParaRPr>
          </a:p>
        </p:txBody>
      </p:sp>
      <p:sp>
        <p:nvSpPr>
          <p:cNvPr id="315" name="Google Shape;315;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18" name="Google Shape;318;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19" name="Google Shape;319;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8EFE23A6-F89B-3836-F562-59982A58C15A}"/>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5B29F676-310B-C063-06F8-25045E8686DB}"/>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75AF1CDC-E9C7-AF7D-86F7-F2FA54261E02}"/>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ADD61E36-322D-A7F6-E5A1-882E801E22AF}"/>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E3D4E51C-73CA-111D-0303-8D7A3B1EFEAE}"/>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86532EF8-1275-D84D-1AB8-C5C17552F037}"/>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582E0830-C48B-9055-D33E-8CCBFDDC7A4F}"/>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4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Marcos 1:16-39</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AEE27B06-46FF-8B05-C921-8AD95BB012E3}"/>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17A4D06B-8567-DDC2-0C85-22F4B4939983}"/>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6974CA31-2F66-63A4-6613-04FFDF326702}"/>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9F22655D-7A66-5D95-0C84-BC61F41F34DF}"/>
              </a:ext>
            </a:extLst>
          </p:cNvPr>
          <p:cNvSpPr txBox="1"/>
          <p:nvPr/>
        </p:nvSpPr>
        <p:spPr>
          <a:xfrm>
            <a:off x="2048259" y="3116448"/>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Practicar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Contar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usando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una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historia</a:t>
            </a:r>
            <a:r>
              <a:rPr lang="en-US" sz="2500" dirty="0">
                <a:solidFill>
                  <a:schemeClr val="tx1"/>
                </a:solidFill>
                <a:latin typeface="Lato"/>
                <a:ea typeface="Lato"/>
                <a:cs typeface="Lato"/>
                <a:sym typeface="Lato"/>
              </a:rPr>
              <a:t> de Marcos 1:16-39</a:t>
            </a:r>
            <a:endParaRPr sz="2500" b="0" i="0" u="none" strike="noStrike" cap="none" dirty="0">
              <a:solidFill>
                <a:schemeClr val="tx1"/>
              </a:solidFill>
              <a:latin typeface="Lato"/>
              <a:ea typeface="Lato"/>
              <a:cs typeface="Lato"/>
              <a:sym typeface="Lato"/>
            </a:endParaRPr>
          </a:p>
        </p:txBody>
      </p:sp>
      <p:pic>
        <p:nvPicPr>
          <p:cNvPr id="137" name="Google Shape;137;p5" descr="A green bird with leaves&#10;&#10;Description automatically generated">
            <a:extLst>
              <a:ext uri="{FF2B5EF4-FFF2-40B4-BE49-F238E27FC236}">
                <a16:creationId xmlns:a16="http://schemas.microsoft.com/office/drawing/2014/main" id="{F6F54672-2F14-0DD1-082D-9E8AB32660A7}"/>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38" name="Google Shape;138;p5">
            <a:extLst>
              <a:ext uri="{FF2B5EF4-FFF2-40B4-BE49-F238E27FC236}">
                <a16:creationId xmlns:a16="http://schemas.microsoft.com/office/drawing/2014/main" id="{BDB0A4D1-C594-84CA-4017-448EB7890736}"/>
              </a:ext>
            </a:extLst>
          </p:cNvPr>
          <p:cNvSpPr/>
          <p:nvPr/>
        </p:nvSpPr>
        <p:spPr>
          <a:xfrm>
            <a:off x="718498" y="43965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2D665BC4-15C7-BC31-7A63-94984EA064A4}"/>
              </a:ext>
            </a:extLst>
          </p:cNvPr>
          <p:cNvSpPr/>
          <p:nvPr/>
        </p:nvSpPr>
        <p:spPr>
          <a:xfrm>
            <a:off x="1059651" y="46502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E8CB93C1-9091-2508-8508-3386573BF5B4}"/>
              </a:ext>
            </a:extLst>
          </p:cNvPr>
          <p:cNvSpPr/>
          <p:nvPr/>
        </p:nvSpPr>
        <p:spPr>
          <a:xfrm>
            <a:off x="2021084" y="43965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a:extLst>
              <a:ext uri="{FF2B5EF4-FFF2-40B4-BE49-F238E27FC236}">
                <a16:creationId xmlns:a16="http://schemas.microsoft.com/office/drawing/2014/main" id="{307BCB8F-717C-7F84-21FB-789C360C0916}"/>
              </a:ext>
            </a:extLst>
          </p:cNvPr>
          <p:cNvSpPr txBox="1"/>
          <p:nvPr/>
        </p:nvSpPr>
        <p:spPr>
          <a:xfrm>
            <a:off x="2021084" y="43965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milagros</a:t>
            </a:r>
            <a:r>
              <a:rPr lang="en-US" sz="2500" dirty="0">
                <a:solidFill>
                  <a:schemeClr val="tx1"/>
                </a:solidFill>
                <a:latin typeface="Lato"/>
                <a:ea typeface="Lato"/>
                <a:cs typeface="Lato"/>
                <a:sym typeface="Lato"/>
              </a:rPr>
              <a:t> de Jesus y la </a:t>
            </a:r>
            <a:r>
              <a:rPr lang="en-US" sz="2500" dirty="0" err="1">
                <a:solidFill>
                  <a:schemeClr val="tx1"/>
                </a:solidFill>
                <a:latin typeface="Lato"/>
                <a:ea typeface="Lato"/>
                <a:cs typeface="Lato"/>
                <a:sym typeface="Lato"/>
              </a:rPr>
              <a:t>necesidad</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milagros</a:t>
            </a:r>
            <a:r>
              <a:rPr lang="en-US" sz="2500" dirty="0">
                <a:solidFill>
                  <a:schemeClr val="tx1"/>
                </a:solidFill>
                <a:latin typeface="Lato"/>
                <a:ea typeface="Lato"/>
                <a:cs typeface="Lato"/>
                <a:sym typeface="Lato"/>
              </a:rPr>
              <a:t> hoy día.</a:t>
            </a:r>
            <a:endParaRPr sz="2500" b="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1324935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g26d2ca7f98b_0_122"/>
          <p:cNvSpPr txBox="1"/>
          <p:nvPr/>
        </p:nvSpPr>
        <p:spPr>
          <a:xfrm>
            <a:off x="5838753" y="3955125"/>
            <a:ext cx="6762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Los Milagros de Jesús</a:t>
            </a:r>
            <a:endParaRPr sz="6000" b="0" i="0" u="none" strike="noStrike" cap="none">
              <a:solidFill>
                <a:srgbClr val="009444"/>
              </a:solidFill>
              <a:latin typeface="Lato"/>
              <a:ea typeface="Lato"/>
              <a:cs typeface="Lato"/>
              <a:sym typeface="Lato"/>
            </a:endParaRPr>
          </a:p>
        </p:txBody>
      </p:sp>
      <p:sp>
        <p:nvSpPr>
          <p:cNvPr id="325" name="Google Shape;325;g26d2ca7f98b_0_122"/>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6" name="Google Shape;326;g26d2ca7f98b_0_12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7" name="Google Shape;327;g26d2ca7f98b_0_122"/>
          <p:cNvPicPr preferRelativeResize="0"/>
          <p:nvPr/>
        </p:nvPicPr>
        <p:blipFill rotWithShape="1">
          <a:blip r:embed="rId4">
            <a:alphaModFix/>
          </a:blip>
          <a:srcRect l="16728" r="16728"/>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28" name="Google Shape;328;g26d2ca7f98b_0_122"/>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6d38501474_0_121"/>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34" name="Google Shape;334;g26d38501474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6d38501474_0_12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6" name="Google Shape;336;g26d38501474_0_121"/>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37" name="Google Shape;337;g26d38501474_0_121"/>
          <p:cNvCxnSpPr/>
          <p:nvPr/>
        </p:nvCxnSpPr>
        <p:spPr>
          <a:xfrm>
            <a:off x="4230827" y="2823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8" name="Google Shape;338;g26d38501474_0_121"/>
          <p:cNvSpPr txBox="1"/>
          <p:nvPr/>
        </p:nvSpPr>
        <p:spPr>
          <a:xfrm>
            <a:off x="4127375" y="3172550"/>
            <a:ext cx="80646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dirty="0" err="1">
                <a:solidFill>
                  <a:schemeClr val="dk1"/>
                </a:solidFill>
                <a:latin typeface="Lato"/>
                <a:ea typeface="Lato"/>
                <a:cs typeface="Lato"/>
                <a:sym typeface="Lato"/>
              </a:rPr>
              <a:t>Preparar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historia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bíblica</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curso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utilizando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método</a:t>
            </a:r>
            <a:r>
              <a:rPr lang="en-US" sz="3200" dirty="0">
                <a:solidFill>
                  <a:schemeClr val="dk1"/>
                </a:solidFill>
                <a:latin typeface="Lato"/>
                <a:ea typeface="Lato"/>
                <a:cs typeface="Lato"/>
                <a:sym typeface="Lato"/>
              </a:rPr>
              <a:t> de </a:t>
            </a:r>
            <a:endParaRPr sz="3200" dirty="0">
              <a:solidFill>
                <a:schemeClr val="dk1"/>
              </a:solidFill>
              <a:latin typeface="Lato"/>
              <a:ea typeface="Lato"/>
              <a:cs typeface="Lato"/>
              <a:sym typeface="Lato"/>
            </a:endParaRPr>
          </a:p>
          <a:p>
            <a:pPr marL="0" lvl="0" indent="0" algn="l" rtl="0">
              <a:spcBef>
                <a:spcPts val="0"/>
              </a:spcBef>
              <a:spcAft>
                <a:spcPts val="0"/>
              </a:spcAft>
              <a:buNone/>
            </a:pPr>
            <a:r>
              <a:rPr lang="en-US" sz="3200" dirty="0">
                <a:solidFill>
                  <a:schemeClr val="dk1"/>
                </a:solidFill>
                <a:latin typeface="Lato"/>
                <a:ea typeface="Lato"/>
                <a:cs typeface="Lato"/>
                <a:sym typeface="Lato"/>
              </a:rPr>
              <a:t>las Cuatro “C”</a:t>
            </a:r>
            <a:endParaRPr sz="3200" dirty="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44" name="Google Shape;344;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5" name="Google Shape;345;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46" name="Google Shape;346;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52" name="Google Shape;352;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3" name="Google Shape;353;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54" name="Google Shape;354;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1" name="Google Shape;361;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62" name="Google Shape;362;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63" name="Google Shape;363;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64" name="Google Shape;364;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Predicando y Sanando</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71" y="4122125"/>
            <a:ext cx="75786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4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Marcos 1:16-39</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el “Contar” usando una historia de Marcos 1:16-39</a:t>
            </a:r>
            <a:endParaRPr sz="2500" b="0" i="0" u="none" strike="noStrike" cap="none">
              <a:solidFill>
                <a:schemeClr val="lt1"/>
              </a:solidFill>
              <a:latin typeface="Lato"/>
              <a:ea typeface="Lato"/>
              <a:cs typeface="Lato"/>
              <a:sym typeface="Lato"/>
            </a:endParaRPr>
          </a:p>
        </p:txBody>
      </p:sp>
      <p:pic>
        <p:nvPicPr>
          <p:cNvPr id="137" name="Google Shape;137;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38" name="Google Shape;138;p5"/>
          <p:cNvSpPr/>
          <p:nvPr/>
        </p:nvSpPr>
        <p:spPr>
          <a:xfrm>
            <a:off x="718498" y="43965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059651" y="46502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2021084" y="43965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txBox="1"/>
          <p:nvPr/>
        </p:nvSpPr>
        <p:spPr>
          <a:xfrm>
            <a:off x="2021084" y="43965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el propósito de los milagros de Jesus y la necesidad de milagros hoy día</a:t>
            </a:r>
            <a:endParaRPr sz="2500" b="0" i="0" u="none" strike="noStrike" cap="non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6d2ca7f98b_0_10"/>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47" name="Google Shape;147;g26d2ca7f98b_0_10"/>
          <p:cNvCxnSpPr/>
          <p:nvPr/>
        </p:nvCxnSpPr>
        <p:spPr>
          <a:xfrm>
            <a:off x="4230827" y="343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8" name="Google Shape;148;g26d2ca7f98b_0_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d2ca7f98b_0_10"/>
          <p:cNvPicPr preferRelativeResize="0"/>
          <p:nvPr/>
        </p:nvPicPr>
        <p:blipFill rotWithShape="1">
          <a:blip r:embed="rId3">
            <a:alphaModFix/>
          </a:blip>
          <a:srcRect l="1447" r="1436"/>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50" name="Google Shape;150;g26d2ca7f98b_0_10"/>
          <p:cNvSpPr txBox="1"/>
          <p:nvPr/>
        </p:nvSpPr>
        <p:spPr>
          <a:xfrm>
            <a:off x="4127381" y="3858346"/>
            <a:ext cx="7432500" cy="1077178"/>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200" b="1" dirty="0">
                <a:solidFill>
                  <a:schemeClr val="dk1"/>
                </a:solidFill>
                <a:latin typeface="Lato"/>
                <a:ea typeface="Lato"/>
                <a:cs typeface="Lato"/>
                <a:sym typeface="Lato"/>
              </a:rPr>
              <a:t>¿</a:t>
            </a:r>
            <a:r>
              <a:rPr lang="en-US" sz="3200" b="1" dirty="0" err="1">
                <a:solidFill>
                  <a:schemeClr val="dk1"/>
                </a:solidFill>
                <a:latin typeface="Lato"/>
                <a:ea typeface="Lato"/>
                <a:cs typeface="Lato"/>
                <a:sym typeface="Lato"/>
              </a:rPr>
              <a:t>Quién</a:t>
            </a:r>
            <a:r>
              <a:rPr lang="en-US" sz="3200" b="1" dirty="0">
                <a:solidFill>
                  <a:schemeClr val="dk1"/>
                </a:solidFill>
                <a:latin typeface="Lato"/>
                <a:ea typeface="Lato"/>
                <a:cs typeface="Lato"/>
                <a:sym typeface="Lato"/>
              </a:rPr>
              <a:t> era (Juan) Marcos? </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p:txBody>
      </p:sp>
      <p:pic>
        <p:nvPicPr>
          <p:cNvPr id="151" name="Google Shape;151;g26d2ca7f98b_0_1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87F1774-9873-37AF-92EA-89E970952938}"/>
            </a:ext>
          </a:extLst>
        </p:cNvPr>
        <p:cNvGrpSpPr/>
        <p:nvPr/>
      </p:nvGrpSpPr>
      <p:grpSpPr>
        <a:xfrm>
          <a:off x="0" y="0"/>
          <a:ext cx="0" cy="0"/>
          <a:chOff x="0" y="0"/>
          <a:chExt cx="0" cy="0"/>
        </a:xfrm>
      </p:grpSpPr>
      <p:sp>
        <p:nvSpPr>
          <p:cNvPr id="146" name="Google Shape;146;g26d2ca7f98b_0_10">
            <a:extLst>
              <a:ext uri="{FF2B5EF4-FFF2-40B4-BE49-F238E27FC236}">
                <a16:creationId xmlns:a16="http://schemas.microsoft.com/office/drawing/2014/main" id="{DFEB7128-400A-A7AC-68F6-457377B5C168}"/>
              </a:ext>
            </a:extLst>
          </p:cNvPr>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47" name="Google Shape;147;g26d2ca7f98b_0_10">
            <a:extLst>
              <a:ext uri="{FF2B5EF4-FFF2-40B4-BE49-F238E27FC236}">
                <a16:creationId xmlns:a16="http://schemas.microsoft.com/office/drawing/2014/main" id="{D4494329-8E32-E766-04BB-82F341BF1204}"/>
              </a:ext>
            </a:extLst>
          </p:cNvPr>
          <p:cNvCxnSpPr/>
          <p:nvPr/>
        </p:nvCxnSpPr>
        <p:spPr>
          <a:xfrm>
            <a:off x="4230827" y="343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8" name="Google Shape;148;g26d2ca7f98b_0_10">
            <a:extLst>
              <a:ext uri="{FF2B5EF4-FFF2-40B4-BE49-F238E27FC236}">
                <a16:creationId xmlns:a16="http://schemas.microsoft.com/office/drawing/2014/main" id="{5C5F0793-3A39-5243-1690-19EA60BA1F2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d2ca7f98b_0_10">
            <a:extLst>
              <a:ext uri="{FF2B5EF4-FFF2-40B4-BE49-F238E27FC236}">
                <a16:creationId xmlns:a16="http://schemas.microsoft.com/office/drawing/2014/main" id="{5E6FDCD4-3563-765D-5E7D-D3839825EF1C}"/>
              </a:ext>
            </a:extLst>
          </p:cNvPr>
          <p:cNvPicPr preferRelativeResize="0"/>
          <p:nvPr/>
        </p:nvPicPr>
        <p:blipFill rotWithShape="1">
          <a:blip r:embed="rId3">
            <a:alphaModFix/>
          </a:blip>
          <a:srcRect l="1447" r="1436"/>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50" name="Google Shape;150;g26d2ca7f98b_0_10">
            <a:extLst>
              <a:ext uri="{FF2B5EF4-FFF2-40B4-BE49-F238E27FC236}">
                <a16:creationId xmlns:a16="http://schemas.microsoft.com/office/drawing/2014/main" id="{CC55E82E-9DD1-D643-6BD8-DED6B8ADB179}"/>
              </a:ext>
            </a:extLst>
          </p:cNvPr>
          <p:cNvSpPr txBox="1"/>
          <p:nvPr/>
        </p:nvSpPr>
        <p:spPr>
          <a:xfrm>
            <a:off x="4127381" y="3858346"/>
            <a:ext cx="74325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El </a:t>
            </a:r>
            <a:r>
              <a:rPr lang="en-US" sz="3200" b="1" i="0" u="none" strike="noStrike" cap="none" dirty="0" err="1">
                <a:solidFill>
                  <a:schemeClr val="dk1"/>
                </a:solidFill>
                <a:latin typeface="Lato"/>
                <a:ea typeface="Lato"/>
                <a:cs typeface="Lato"/>
                <a:sym typeface="Lato"/>
              </a:rPr>
              <a:t>evangelio</a:t>
            </a:r>
            <a:r>
              <a:rPr lang="en-US" sz="3200" b="1" i="0" u="none" strike="noStrike" cap="none" dirty="0">
                <a:solidFill>
                  <a:schemeClr val="dk1"/>
                </a:solidFill>
                <a:latin typeface="Lato"/>
                <a:ea typeface="Lato"/>
                <a:cs typeface="Lato"/>
                <a:sym typeface="Lato"/>
              </a:rPr>
              <a:t> de Marcos</a:t>
            </a:r>
          </a:p>
          <a:p>
            <a:pPr marL="0" marR="0" lvl="0" indent="0" algn="l" rtl="0">
              <a:lnSpc>
                <a:spcPct val="100000"/>
              </a:lnSpc>
              <a:spcBef>
                <a:spcPts val="0"/>
              </a:spcBef>
              <a:spcAft>
                <a:spcPts val="0"/>
              </a:spcAft>
              <a:buClr>
                <a:schemeClr val="dk1"/>
              </a:buClr>
              <a:buSzPts val="1100"/>
              <a:buFont typeface="Arial"/>
              <a:buNone/>
            </a:pPr>
            <a:endParaRPr lang="en-US" sz="32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1" i="0" u="none" strike="noStrike" cap="none" dirty="0">
              <a:solidFill>
                <a:schemeClr val="dk1"/>
              </a:solidFill>
              <a:latin typeface="Lato"/>
              <a:ea typeface="Lato"/>
              <a:cs typeface="Lato"/>
              <a:sym typeface="Lato"/>
            </a:endParaRPr>
          </a:p>
        </p:txBody>
      </p:sp>
      <p:pic>
        <p:nvPicPr>
          <p:cNvPr id="151" name="Google Shape;151;g26d2ca7f98b_0_10" descr="A green bird with leaves&#10;&#10;Description automatically generated">
            <a:extLst>
              <a:ext uri="{FF2B5EF4-FFF2-40B4-BE49-F238E27FC236}">
                <a16:creationId xmlns:a16="http://schemas.microsoft.com/office/drawing/2014/main" id="{1DEC80EA-8FEA-04FB-5796-25E22D8FFC8C}"/>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2711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185416E8-64D6-EBFD-789C-440733432ED8}"/>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60F3797D-4B68-7A87-82D9-104D36C44E4E}"/>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C1C83546-D845-4B15-B871-60817F8367DF}"/>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A309CACA-694E-6128-FC84-F8422F4317F1}"/>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E170C6B4-F629-2037-5121-B07568914BBC}"/>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75410D6A-E65B-67C2-84CE-BF8C319A894B}"/>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7A794EE9-DBDD-8634-BB11-B5E2AF448136}"/>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4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Marcos 1:16-39</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BA263355-2490-F9DB-EBB9-9DFFD17482A5}"/>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7FB706B5-5DC7-2449-211E-CE8746A7CE64}"/>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E703D3D3-E556-D1C7-1A87-4B48465E38C1}"/>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CFAEA35E-C42D-0ADC-4F73-F0AC148BEDB7}"/>
              </a:ext>
            </a:extLst>
          </p:cNvPr>
          <p:cNvSpPr txBox="1"/>
          <p:nvPr/>
        </p:nvSpPr>
        <p:spPr>
          <a:xfrm>
            <a:off x="2048259" y="31164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Practicar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Contar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usando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una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historia</a:t>
            </a:r>
            <a:r>
              <a:rPr lang="en-US" sz="2500" dirty="0">
                <a:solidFill>
                  <a:schemeClr val="tx1"/>
                </a:solidFill>
                <a:latin typeface="Lato"/>
                <a:ea typeface="Lato"/>
                <a:cs typeface="Lato"/>
                <a:sym typeface="Lato"/>
              </a:rPr>
              <a:t> de Marcos 1:16-39</a:t>
            </a:r>
            <a:endParaRPr sz="2500" b="0" i="0" u="none" strike="noStrike" cap="none" dirty="0">
              <a:solidFill>
                <a:schemeClr val="tx1"/>
              </a:solidFill>
              <a:latin typeface="Lato"/>
              <a:ea typeface="Lato"/>
              <a:cs typeface="Lato"/>
              <a:sym typeface="Lato"/>
            </a:endParaRPr>
          </a:p>
        </p:txBody>
      </p:sp>
      <p:pic>
        <p:nvPicPr>
          <p:cNvPr id="137" name="Google Shape;137;p5" descr="A green bird with leaves&#10;&#10;Description automatically generated">
            <a:extLst>
              <a:ext uri="{FF2B5EF4-FFF2-40B4-BE49-F238E27FC236}">
                <a16:creationId xmlns:a16="http://schemas.microsoft.com/office/drawing/2014/main" id="{8CB4ED53-ED74-E55A-D88A-755C7BEC73A3}"/>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38" name="Google Shape;138;p5">
            <a:extLst>
              <a:ext uri="{FF2B5EF4-FFF2-40B4-BE49-F238E27FC236}">
                <a16:creationId xmlns:a16="http://schemas.microsoft.com/office/drawing/2014/main" id="{BF7C1888-28D9-4A9E-0341-73B63E4105CE}"/>
              </a:ext>
            </a:extLst>
          </p:cNvPr>
          <p:cNvSpPr/>
          <p:nvPr/>
        </p:nvSpPr>
        <p:spPr>
          <a:xfrm>
            <a:off x="718498" y="43965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663E5DCE-D590-575D-4DBE-E198EE5246F2}"/>
              </a:ext>
            </a:extLst>
          </p:cNvPr>
          <p:cNvSpPr/>
          <p:nvPr/>
        </p:nvSpPr>
        <p:spPr>
          <a:xfrm>
            <a:off x="1059651" y="46502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C34BFD5F-A7C7-65CB-2493-064E64A2AE41}"/>
              </a:ext>
            </a:extLst>
          </p:cNvPr>
          <p:cNvSpPr/>
          <p:nvPr/>
        </p:nvSpPr>
        <p:spPr>
          <a:xfrm>
            <a:off x="2021084" y="43965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a:extLst>
              <a:ext uri="{FF2B5EF4-FFF2-40B4-BE49-F238E27FC236}">
                <a16:creationId xmlns:a16="http://schemas.microsoft.com/office/drawing/2014/main" id="{6DF8B2FF-3CC5-F311-3C76-AAD816DFE184}"/>
              </a:ext>
            </a:extLst>
          </p:cNvPr>
          <p:cNvSpPr txBox="1"/>
          <p:nvPr/>
        </p:nvSpPr>
        <p:spPr>
          <a:xfrm>
            <a:off x="2021084" y="43965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el propósito de los milagros de Jesus y la necesidad de milagros hoy día</a:t>
            </a:r>
            <a:endParaRPr sz="2500" b="0" i="0" u="none" strike="noStrike" cap="none">
              <a:solidFill>
                <a:schemeClr val="lt1"/>
              </a:solidFill>
              <a:latin typeface="Lato"/>
              <a:ea typeface="Lato"/>
              <a:cs typeface="Lato"/>
              <a:sym typeface="Lato"/>
            </a:endParaRPr>
          </a:p>
        </p:txBody>
      </p:sp>
    </p:spTree>
    <p:extLst>
      <p:ext uri="{BB962C8B-B14F-4D97-AF65-F5344CB8AC3E}">
        <p14:creationId xmlns:p14="http://schemas.microsoft.com/office/powerpoint/2010/main" val="358460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g26c0eec2cfd_0_235"/>
          <p:cNvSpPr txBox="1"/>
          <p:nvPr/>
        </p:nvSpPr>
        <p:spPr>
          <a:xfrm>
            <a:off x="3006505" y="451016"/>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Contar</a:t>
            </a:r>
            <a:endParaRPr sz="6000" b="0" i="0" u="none" strike="noStrike" cap="none" dirty="0">
              <a:solidFill>
                <a:srgbClr val="009444"/>
              </a:solidFill>
              <a:latin typeface="Lato"/>
              <a:ea typeface="Lato"/>
              <a:cs typeface="Lato"/>
              <a:sym typeface="Lato"/>
            </a:endParaRPr>
          </a:p>
        </p:txBody>
      </p:sp>
      <p:cxnSp>
        <p:nvCxnSpPr>
          <p:cNvPr id="173" name="Google Shape;173;g26c0eec2cfd_0_235"/>
          <p:cNvCxnSpPr/>
          <p:nvPr/>
        </p:nvCxnSpPr>
        <p:spPr>
          <a:xfrm>
            <a:off x="2638002" y="1500924"/>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4" name="Google Shape;174;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5" name="Google Shape;175;g26c0eec2cfd_0_235"/>
          <p:cNvPicPr preferRelativeResize="0"/>
          <p:nvPr/>
        </p:nvPicPr>
        <p:blipFill rotWithShape="1">
          <a:blip r:embed="rId3">
            <a:alphaModFix/>
          </a:blip>
          <a:srcRect l="1436" r="1447"/>
          <a:stretch/>
        </p:blipFill>
        <p:spPr>
          <a:xfrm>
            <a:off x="-347689" y="1427943"/>
            <a:ext cx="3982775" cy="4101062"/>
          </a:xfrm>
          <a:prstGeom prst="rect">
            <a:avLst/>
          </a:prstGeom>
          <a:noFill/>
          <a:ln>
            <a:noFill/>
          </a:ln>
          <a:effectLst>
            <a:outerShdw blurRad="50800" dist="38100" dir="2700000" algn="tl" rotWithShape="0">
              <a:srgbClr val="000000">
                <a:alpha val="40000"/>
              </a:srgbClr>
            </a:outerShdw>
          </a:effectLst>
        </p:spPr>
      </p:pic>
      <p:sp>
        <p:nvSpPr>
          <p:cNvPr id="176" name="Google Shape;176;g26c0eec2cfd_0_235"/>
          <p:cNvSpPr txBox="1"/>
          <p:nvPr/>
        </p:nvSpPr>
        <p:spPr>
          <a:xfrm>
            <a:off x="3135406" y="1881784"/>
            <a:ext cx="80646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Lato"/>
                <a:ea typeface="Lato"/>
                <a:cs typeface="Lato"/>
                <a:sym typeface="Lato"/>
              </a:rPr>
              <a:t>Se </a:t>
            </a:r>
            <a:r>
              <a:rPr lang="en-US" sz="3200" b="1" i="0" u="none" strike="noStrike" cap="none" dirty="0" err="1">
                <a:solidFill>
                  <a:schemeClr val="dk1"/>
                </a:solidFill>
                <a:latin typeface="Lato"/>
                <a:ea typeface="Lato"/>
                <a:cs typeface="Lato"/>
                <a:sym typeface="Lato"/>
              </a:rPr>
              <a:t>cuenta</a:t>
            </a:r>
            <a:r>
              <a:rPr lang="en-US" sz="3200" b="1" i="0" u="none" strike="noStrike" cap="none" dirty="0">
                <a:solidFill>
                  <a:schemeClr val="dk1"/>
                </a:solidFill>
                <a:latin typeface="Lato"/>
                <a:ea typeface="Lato"/>
                <a:cs typeface="Lato"/>
                <a:sym typeface="Lato"/>
              </a:rPr>
              <a:t> la </a:t>
            </a:r>
            <a:r>
              <a:rPr lang="en-US" sz="3200" b="1" i="0" u="none" strike="noStrike" cap="none" dirty="0" err="1">
                <a:solidFill>
                  <a:schemeClr val="dk1"/>
                </a:solidFill>
                <a:latin typeface="Lato"/>
                <a:ea typeface="Lato"/>
                <a:cs typeface="Lato"/>
                <a:sym typeface="Lato"/>
              </a:rPr>
              <a:t>historia</a:t>
            </a:r>
            <a:r>
              <a:rPr lang="en-US" sz="3200" b="1" i="0" u="none" strike="noStrike" cap="none" dirty="0">
                <a:solidFill>
                  <a:schemeClr val="dk1"/>
                </a:solidFill>
                <a:latin typeface="Lato"/>
                <a:ea typeface="Lato"/>
                <a:cs typeface="Lato"/>
                <a:sym typeface="Lato"/>
              </a:rPr>
              <a:t> de </a:t>
            </a:r>
            <a:r>
              <a:rPr lang="en-US" sz="3200" b="1" dirty="0">
                <a:solidFill>
                  <a:schemeClr val="dk1"/>
                </a:solidFill>
                <a:latin typeface="Lato"/>
                <a:ea typeface="Lato"/>
                <a:cs typeface="Lato"/>
                <a:sym typeface="Lato"/>
              </a:rPr>
              <a:t>Marcos 1:16-39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grupos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pequeños</a:t>
            </a:r>
            <a:endParaRPr sz="3200" b="1"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Jesús llama a sus </a:t>
            </a:r>
            <a:r>
              <a:rPr lang="en-US" sz="3200" dirty="0" err="1">
                <a:solidFill>
                  <a:schemeClr val="dk1"/>
                </a:solidFill>
                <a:latin typeface="Lato"/>
                <a:ea typeface="Lato"/>
                <a:cs typeface="Lato"/>
                <a:sym typeface="Lato"/>
              </a:rPr>
              <a:t>discípulos</a:t>
            </a:r>
            <a:r>
              <a:rPr lang="en-US" sz="3200" dirty="0">
                <a:solidFill>
                  <a:schemeClr val="dk1"/>
                </a:solidFill>
                <a:latin typeface="Lato"/>
                <a:ea typeface="Lato"/>
                <a:cs typeface="Lato"/>
                <a:sym typeface="Lato"/>
              </a:rPr>
              <a:t> (Marcos 1:16-20)</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Jesús sana a un hombre que </a:t>
            </a:r>
            <a:r>
              <a:rPr lang="en-US" sz="3200" dirty="0" err="1">
                <a:solidFill>
                  <a:schemeClr val="dk1"/>
                </a:solidFill>
                <a:latin typeface="Lato"/>
                <a:ea typeface="Lato"/>
                <a:cs typeface="Lato"/>
                <a:sym typeface="Lato"/>
              </a:rPr>
              <a:t>estaba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poseído</a:t>
            </a:r>
            <a:r>
              <a:rPr lang="en-US" sz="3200" dirty="0">
                <a:solidFill>
                  <a:schemeClr val="dk1"/>
                </a:solidFill>
                <a:latin typeface="Lato"/>
                <a:ea typeface="Lato"/>
                <a:cs typeface="Lato"/>
                <a:sym typeface="Lato"/>
              </a:rPr>
              <a:t> (Marcos 1:21-28)</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Jesús sana a la </a:t>
            </a:r>
            <a:r>
              <a:rPr lang="en-US" sz="3200" dirty="0" err="1">
                <a:solidFill>
                  <a:schemeClr val="dk1"/>
                </a:solidFill>
                <a:latin typeface="Lato"/>
                <a:ea typeface="Lato"/>
                <a:cs typeface="Lato"/>
                <a:sym typeface="Lato"/>
              </a:rPr>
              <a:t>suegra</a:t>
            </a:r>
            <a:r>
              <a:rPr lang="en-US" sz="3200" dirty="0">
                <a:solidFill>
                  <a:schemeClr val="dk1"/>
                </a:solidFill>
                <a:latin typeface="Lato"/>
                <a:ea typeface="Lato"/>
                <a:cs typeface="Lato"/>
                <a:sym typeface="Lato"/>
              </a:rPr>
              <a:t> de Simón (Marcos 1:29-31)</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El </a:t>
            </a:r>
            <a:r>
              <a:rPr lang="en-US" sz="3200" dirty="0" err="1">
                <a:solidFill>
                  <a:schemeClr val="dk1"/>
                </a:solidFill>
                <a:latin typeface="Lato"/>
                <a:ea typeface="Lato"/>
                <a:cs typeface="Lato"/>
                <a:sym typeface="Lato"/>
              </a:rPr>
              <a:t>ministerio</a:t>
            </a:r>
            <a:r>
              <a:rPr lang="en-US" sz="3200" dirty="0">
                <a:solidFill>
                  <a:schemeClr val="dk1"/>
                </a:solidFill>
                <a:latin typeface="Lato"/>
                <a:ea typeface="Lato"/>
                <a:cs typeface="Lato"/>
                <a:sym typeface="Lato"/>
              </a:rPr>
              <a:t> de Jesús (Marcos 1:32-39) </a:t>
            </a:r>
            <a:endParaRPr sz="3200" dirty="0">
              <a:solidFill>
                <a:schemeClr val="dk1"/>
              </a:solidFill>
              <a:latin typeface="Lato"/>
              <a:ea typeface="Lato"/>
              <a:cs typeface="Lato"/>
              <a:sym typeface="Lato"/>
            </a:endParaRPr>
          </a:p>
        </p:txBody>
      </p:sp>
      <p:pic>
        <p:nvPicPr>
          <p:cNvPr id="177" name="Google Shape;177;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F5013B-4896-400F-97E2-49A7FDB2C046}">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2.xml><?xml version="1.0" encoding="utf-8"?>
<ds:datastoreItem xmlns:ds="http://schemas.openxmlformats.org/officeDocument/2006/customXml" ds:itemID="{17E0DED1-993F-45AA-8F6C-A48DEB0FF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78D2C8-3F76-4D7A-A809-148F7CEC61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4452</TotalTime>
  <Words>2201</Words>
  <Application>Microsoft Macintosh PowerPoint</Application>
  <PresentationFormat>Widescreen</PresentationFormat>
  <Paragraphs>194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Cambria</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9</cp:revision>
  <dcterms:created xsi:type="dcterms:W3CDTF">2023-11-29T19:33:05Z</dcterms:created>
  <dcterms:modified xsi:type="dcterms:W3CDTF">2026-01-14T22:26:37Z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