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Lst>
  <p:sldSz cy="6858000" cx="12192000"/>
  <p:notesSz cx="6858000" cy="9144000"/>
  <p:embeddedFontLst>
    <p:embeddedFont>
      <p:font typeface="Roboto"/>
      <p:regular r:id="rId45"/>
      <p:bold r:id="rId46"/>
      <p:italic r:id="rId47"/>
      <p:boldItalic r:id="rId48"/>
    </p:embeddedFont>
    <p:embeddedFont>
      <p:font typeface="Lato"/>
      <p:regular r:id="rId49"/>
      <p:bold r:id="rId50"/>
      <p:italic r:id="rId51"/>
      <p:boldItalic r:id="rId52"/>
    </p:embeddedFont>
    <p:embeddedFont>
      <p:font typeface="Quattrocento Sans"/>
      <p:regular r:id="rId53"/>
      <p:bold r:id="rId54"/>
      <p:italic r:id="rId55"/>
      <p:boldItalic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7" roundtripDataSignature="AMtx7mg7OVHChjajPSqbZPtIbWjGaXbB2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font" Target="fonts/Roboto-bold.fntdata"/><Relationship Id="rId45" Type="http://schemas.openxmlformats.org/officeDocument/2006/relationships/font" Target="fonts/Roboto-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Roboto-boldItalic.fntdata"/><Relationship Id="rId47" Type="http://schemas.openxmlformats.org/officeDocument/2006/relationships/font" Target="fonts/Roboto-italic.fntdata"/><Relationship Id="rId49" Type="http://schemas.openxmlformats.org/officeDocument/2006/relationships/font" Target="fonts/Lato-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Lato-italic.fntdata"/><Relationship Id="rId50" Type="http://schemas.openxmlformats.org/officeDocument/2006/relationships/font" Target="fonts/Lato-bold.fntdata"/><Relationship Id="rId53" Type="http://schemas.openxmlformats.org/officeDocument/2006/relationships/font" Target="fonts/QuattrocentoSans-regular.fntdata"/><Relationship Id="rId52" Type="http://schemas.openxmlformats.org/officeDocument/2006/relationships/font" Target="fonts/Lato-boldItalic.fntdata"/><Relationship Id="rId11" Type="http://schemas.openxmlformats.org/officeDocument/2006/relationships/slide" Target="slides/slide7.xml"/><Relationship Id="rId55" Type="http://schemas.openxmlformats.org/officeDocument/2006/relationships/font" Target="fonts/QuattrocentoSans-italic.fntdata"/><Relationship Id="rId10" Type="http://schemas.openxmlformats.org/officeDocument/2006/relationships/slide" Target="slides/slide6.xml"/><Relationship Id="rId54" Type="http://schemas.openxmlformats.org/officeDocument/2006/relationships/font" Target="fonts/QuattrocentoSans-bold.fntdata"/><Relationship Id="rId13" Type="http://schemas.openxmlformats.org/officeDocument/2006/relationships/slide" Target="slides/slide9.xml"/><Relationship Id="rId57" Type="http://customschemas.google.com/relationships/presentationmetadata" Target="metadata"/><Relationship Id="rId12" Type="http://schemas.openxmlformats.org/officeDocument/2006/relationships/slide" Target="slides/slide8.xml"/><Relationship Id="rId56" Type="http://schemas.openxmlformats.org/officeDocument/2006/relationships/font" Target="fonts/QuattrocentoSans-boldItalic.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3D8_HkCDst0" TargetMode="Externa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Font typeface="Calibri"/>
              <a:buNone/>
            </a:pPr>
            <a:r>
              <a:rPr b="1" lang="en-US" sz="1800" u="sng">
                <a:latin typeface="Calibri"/>
                <a:ea typeface="Calibri"/>
                <a:cs typeface="Calibri"/>
                <a:sym typeface="Calibri"/>
              </a:rPr>
              <a:t>BIENVENIDA Y ORACIÓN</a:t>
            </a:r>
            <a:r>
              <a:rPr lang="en-US" sz="1800">
                <a:latin typeface="Calibri"/>
                <a:ea typeface="Calibri"/>
                <a:cs typeface="Calibri"/>
                <a:sym typeface="Calibri"/>
              </a:rPr>
              <a:t> </a:t>
            </a:r>
            <a:r>
              <a:rPr i="1" lang="en-US" sz="1800">
                <a:latin typeface="Calibri"/>
                <a:ea typeface="Calibri"/>
                <a:cs typeface="Calibri"/>
                <a:sym typeface="Calibri"/>
              </a:rPr>
              <a:t>(10 minutos)</a:t>
            </a:r>
            <a:endParaRPr sz="1800">
              <a:latin typeface="Calibri"/>
              <a:ea typeface="Calibri"/>
              <a:cs typeface="Calibri"/>
              <a:sym typeface="Calibri"/>
            </a:endParaRPr>
          </a:p>
          <a:p>
            <a:pPr indent="0" lvl="0" marL="0" marR="0" rtl="0" algn="l">
              <a:lnSpc>
                <a:spcPct val="100000"/>
              </a:lnSpc>
              <a:spcBef>
                <a:spcPts val="0"/>
              </a:spcBef>
              <a:spcAft>
                <a:spcPts val="0"/>
              </a:spcAft>
              <a:buSzPts val="1100"/>
              <a:buFont typeface="Calibri"/>
              <a:buNone/>
            </a:pPr>
            <a:r>
              <a:rPr i="1" lang="en-US" sz="1800">
                <a:solidFill>
                  <a:srgbClr val="00B050"/>
                </a:solidFill>
                <a:latin typeface="Calibri"/>
                <a:ea typeface="Calibri"/>
                <a:cs typeface="Calibri"/>
                <a:sym typeface="Calibri"/>
              </a:rPr>
              <a:t>Da a los estudiantes una calurosa bienvenida y tome unos minutos para conocerlos y ellos a ti.  Si hay demasiados estudiantes, se puede pedirlos compartir saludos en el chat. Después de los saludos personales, se puede compartir una bienvenida breve a Lección 2. </a:t>
            </a:r>
            <a:endParaRPr/>
          </a:p>
          <a:p>
            <a:pPr indent="0" lvl="0" marL="0" marR="0" rtl="0" algn="l">
              <a:lnSpc>
                <a:spcPct val="100000"/>
              </a:lnSpc>
              <a:spcBef>
                <a:spcPts val="0"/>
              </a:spcBef>
              <a:spcAft>
                <a:spcPts val="0"/>
              </a:spcAft>
              <a:buSzPts val="1100"/>
              <a:buFont typeface="Arial"/>
              <a:buNone/>
            </a:pPr>
            <a:r>
              <a:t/>
            </a:r>
            <a:endParaRPr sz="1800">
              <a:latin typeface="Calibri"/>
              <a:ea typeface="Calibri"/>
              <a:cs typeface="Calibri"/>
              <a:sym typeface="Calibri"/>
            </a:endParaRPr>
          </a:p>
          <a:p>
            <a:pPr indent="0" lvl="0" marL="0" marR="0" rtl="0" algn="l">
              <a:lnSpc>
                <a:spcPct val="100000"/>
              </a:lnSpc>
              <a:spcBef>
                <a:spcPts val="0"/>
              </a:spcBef>
              <a:spcAft>
                <a:spcPts val="0"/>
              </a:spcAft>
              <a:buSzPts val="1100"/>
              <a:buFont typeface="Calibri"/>
              <a:buNone/>
            </a:pPr>
            <a:r>
              <a:rPr lang="en-US" sz="1800">
                <a:latin typeface="Calibri"/>
                <a:ea typeface="Calibri"/>
                <a:cs typeface="Calibri"/>
                <a:sym typeface="Calibri"/>
              </a:rPr>
              <a:t>Sean bienvenidos a Lección 2 de “Legalismo: Enemigo de la gracia.” En la primera lección aprendemos que el legalismo es el mal uso/sobre énfasis en la ley. También aprendemos que la gracia es el amor inmerecido de Dios. Por la cruz, la obra de Jesucristo en su vida, muerte y resurrección, somos salvos. Dios justo, castigó su hijo en nuestro lugar, para regalarnos la vida eterna por su amor. Por fe en lo que Cristo ya ha hecho, somos salvos. ¡Gloria a Dios! Tristemente, algunos piensen o enseñan que es por obras que somos salvos. Esta enseñanza es legalismo, y enemigo de la gracia de Dios. </a:t>
            </a:r>
            <a:endParaRPr sz="1800">
              <a:latin typeface="Calibri"/>
              <a:ea typeface="Calibri"/>
              <a:cs typeface="Calibri"/>
              <a:sym typeface="Calibri"/>
            </a:endParaRPr>
          </a:p>
          <a:p>
            <a:pPr indent="0" lvl="0" marL="0" marR="0" rtl="0" algn="l">
              <a:lnSpc>
                <a:spcPct val="100000"/>
              </a:lnSpc>
              <a:spcBef>
                <a:spcPts val="0"/>
              </a:spcBef>
              <a:spcAft>
                <a:spcPts val="0"/>
              </a:spcAft>
              <a:buSzPts val="1100"/>
              <a:buFont typeface="Calibri"/>
              <a:buNone/>
            </a:pPr>
            <a:r>
              <a:rPr lang="en-US" sz="1800">
                <a:latin typeface="Calibri"/>
                <a:ea typeface="Calibri"/>
                <a:cs typeface="Calibri"/>
                <a:sym typeface="Calibri"/>
              </a:rPr>
              <a:t> </a:t>
            </a:r>
            <a:endParaRPr sz="1800">
              <a:latin typeface="Calibri"/>
              <a:ea typeface="Calibri"/>
              <a:cs typeface="Calibri"/>
              <a:sym typeface="Calibri"/>
            </a:endParaRPr>
          </a:p>
          <a:p>
            <a:pPr indent="0" lvl="0" marL="0" marR="0" rtl="0" algn="l">
              <a:lnSpc>
                <a:spcPct val="100000"/>
              </a:lnSpc>
              <a:spcBef>
                <a:spcPts val="0"/>
              </a:spcBef>
              <a:spcAft>
                <a:spcPts val="0"/>
              </a:spcAft>
              <a:buSzPts val="1100"/>
              <a:buFont typeface="Calibri"/>
              <a:buNone/>
            </a:pPr>
            <a:r>
              <a:rPr lang="en-US" sz="1800">
                <a:latin typeface="Calibri"/>
                <a:ea typeface="Calibri"/>
                <a:cs typeface="Calibri"/>
                <a:sym typeface="Calibri"/>
              </a:rPr>
              <a:t>Hoy vamos a estudiar como llegamos a la fe y veremos que nuestra fe es un regalo de Dios que el Espíritu Santo obre en nosotros. Gracias Dios, por el regalo de nuestra fe. </a:t>
            </a:r>
            <a:endParaRPr sz="1800">
              <a:latin typeface="Calibri"/>
              <a:ea typeface="Calibri"/>
              <a:cs typeface="Calibri"/>
              <a:sym typeface="Calibri"/>
            </a:endParaRPr>
          </a:p>
          <a:p>
            <a:pPr indent="0" lvl="0" marL="0" marR="0" rtl="0" algn="l">
              <a:lnSpc>
                <a:spcPct val="100000"/>
              </a:lnSpc>
              <a:spcBef>
                <a:spcPts val="0"/>
              </a:spcBef>
              <a:spcAft>
                <a:spcPts val="0"/>
              </a:spcAft>
              <a:buSzPts val="1100"/>
              <a:buFont typeface="Arial"/>
              <a:buNone/>
            </a:pPr>
            <a:r>
              <a:t/>
            </a:r>
            <a:endParaRPr/>
          </a:p>
        </p:txBody>
      </p:sp>
      <p:sp>
        <p:nvSpPr>
          <p:cNvPr id="76" name="Google Shape;7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1. Según Efesios 2:1-10, ¿cuál es nuestra condición al nacer en este mundo? </a:t>
            </a:r>
            <a:endParaRPr sz="18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800">
                <a:solidFill>
                  <a:srgbClr val="000000"/>
                </a:solidFill>
                <a:latin typeface="Calibri"/>
                <a:ea typeface="Calibri"/>
                <a:cs typeface="Calibri"/>
                <a:sym typeface="Calibri"/>
              </a:rPr>
              <a:t>2:1 muertos en sus delitos y pecados. </a:t>
            </a:r>
            <a:br>
              <a:rPr lang="en-US" sz="1800">
                <a:solidFill>
                  <a:srgbClr val="000000"/>
                </a:solidFill>
                <a:latin typeface="Calibri"/>
                <a:ea typeface="Calibri"/>
                <a:cs typeface="Calibri"/>
                <a:sym typeface="Calibri"/>
              </a:rPr>
            </a:br>
            <a:r>
              <a:rPr lang="en-US" sz="1800">
                <a:solidFill>
                  <a:srgbClr val="000000"/>
                </a:solidFill>
                <a:latin typeface="Calibri"/>
                <a:ea typeface="Calibri"/>
                <a:cs typeface="Calibri"/>
                <a:sym typeface="Calibri"/>
              </a:rPr>
              <a:t>2:2 conformes al príncipe del aire </a:t>
            </a:r>
            <a:endParaRPr sz="18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800">
                <a:solidFill>
                  <a:srgbClr val="000000"/>
                </a:solidFill>
                <a:latin typeface="Calibri"/>
                <a:ea typeface="Calibri"/>
                <a:cs typeface="Calibri"/>
                <a:sym typeface="Calibri"/>
              </a:rPr>
              <a:t>2:3 Éramos por naturaleza objetos de ira</a:t>
            </a:r>
            <a:endParaRPr sz="18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800">
                <a:solidFill>
                  <a:srgbClr val="000000"/>
                </a:solidFill>
                <a:latin typeface="Calibri"/>
                <a:ea typeface="Calibri"/>
                <a:cs typeface="Calibri"/>
                <a:sym typeface="Calibri"/>
              </a:rPr>
              <a:t>Nacemos en este mundo físicamente vivos, pero espiritualmente muertos. </a:t>
            </a:r>
            <a:endParaRPr sz="1800">
              <a:latin typeface="Calibri"/>
              <a:ea typeface="Calibri"/>
              <a:cs typeface="Calibri"/>
              <a:sym typeface="Calibri"/>
            </a:endParaRPr>
          </a:p>
          <a:p>
            <a:pPr indent="0" lvl="0" marL="0" marR="0" rtl="0" algn="l">
              <a:lnSpc>
                <a:spcPct val="100000"/>
              </a:lnSpc>
              <a:spcBef>
                <a:spcPts val="0"/>
              </a:spcBef>
              <a:spcAft>
                <a:spcPts val="0"/>
              </a:spcAft>
              <a:buSzPts val="1100"/>
              <a:buFont typeface="Arial"/>
              <a:buNone/>
            </a:pPr>
            <a:r>
              <a:t/>
            </a:r>
            <a:endParaRPr/>
          </a:p>
        </p:txBody>
      </p:sp>
      <p:sp>
        <p:nvSpPr>
          <p:cNvPr id="157" name="Google Shape;157;p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2. “Lo que somos por naturaleza.” Hay otras maneras (pasajes) en que la Biblia describe la condición espiritual muerta, indefensa, y sin esperanza en que todos nosotros comenzamos nuestra vida. Voy a resaltar solo algunos </a:t>
            </a:r>
            <a:endParaRPr/>
          </a:p>
          <a:p>
            <a:pPr indent="0" lvl="0" marL="0" marR="0" rtl="0" algn="l">
              <a:lnSpc>
                <a:spcPct val="100000"/>
              </a:lnSpc>
              <a:spcBef>
                <a:spcPts val="0"/>
              </a:spcBef>
              <a:spcAft>
                <a:spcPts val="0"/>
              </a:spcAft>
              <a:buSzPts val="1100"/>
              <a:buFont typeface="Arial"/>
              <a:buNone/>
            </a:pPr>
            <a:r>
              <a:t/>
            </a:r>
            <a:endParaRPr sz="18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800">
                <a:solidFill>
                  <a:srgbClr val="000000"/>
                </a:solidFill>
                <a:latin typeface="Calibri"/>
                <a:ea typeface="Calibri"/>
                <a:cs typeface="Calibri"/>
                <a:sym typeface="Calibri"/>
              </a:rPr>
              <a:t>1 Pedro 2:9 Dios… “los ha llamado de las tinieblas” </a:t>
            </a:r>
            <a:endParaRPr/>
          </a:p>
          <a:p>
            <a:pPr indent="-273050" lvl="0" marL="342900" marR="0" rtl="0" algn="l">
              <a:lnSpc>
                <a:spcPct val="100000"/>
              </a:lnSpc>
              <a:spcBef>
                <a:spcPts val="0"/>
              </a:spcBef>
              <a:spcAft>
                <a:spcPts val="0"/>
              </a:spcAft>
              <a:buSzPts val="1100"/>
              <a:buFont typeface="Noto Sans Symbols"/>
              <a:buNone/>
            </a:pPr>
            <a:r>
              <a:t/>
            </a:r>
            <a:endParaRPr sz="18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800">
                <a:solidFill>
                  <a:srgbClr val="000000"/>
                </a:solidFill>
                <a:latin typeface="Calibri"/>
                <a:ea typeface="Calibri"/>
                <a:cs typeface="Calibri"/>
                <a:sym typeface="Calibri"/>
              </a:rPr>
              <a:t>Romanos 6:17 “eran esclavos del pecado” </a:t>
            </a:r>
            <a:r>
              <a:rPr b="1" lang="en-US" sz="1800">
                <a:solidFill>
                  <a:srgbClr val="000000"/>
                </a:solidFill>
                <a:latin typeface="Calibri"/>
                <a:ea typeface="Calibri"/>
                <a:cs typeface="Calibri"/>
                <a:sym typeface="Calibri"/>
              </a:rPr>
              <a:t>(Esclavos. Se enseña comúnmente que tenemos libre albedrío o naturaleza. Dios nos da decisión de decidir creer o no. La Biblia, en cambio, enseña que no somos libres por naturaleza. Somos esclavos al pecado.)</a:t>
            </a:r>
            <a:r>
              <a:rPr lang="en-US" sz="1800">
                <a:solidFill>
                  <a:srgbClr val="000000"/>
                </a:solidFill>
                <a:latin typeface="Calibri"/>
                <a:ea typeface="Calibri"/>
                <a:cs typeface="Calibri"/>
                <a:sym typeface="Calibri"/>
              </a:rPr>
              <a:t> </a:t>
            </a:r>
            <a:endParaRPr/>
          </a:p>
          <a:p>
            <a:pPr indent="-273050" lvl="0" marL="342900" marR="0" rtl="0" algn="l">
              <a:lnSpc>
                <a:spcPct val="100000"/>
              </a:lnSpc>
              <a:spcBef>
                <a:spcPts val="0"/>
              </a:spcBef>
              <a:spcAft>
                <a:spcPts val="0"/>
              </a:spcAft>
              <a:buSzPts val="1100"/>
              <a:buFont typeface="Noto Sans Symbols"/>
              <a:buNone/>
            </a:pPr>
            <a:r>
              <a:t/>
            </a:r>
            <a:endParaRPr sz="18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800">
                <a:solidFill>
                  <a:srgbClr val="000000"/>
                </a:solidFill>
                <a:latin typeface="Calibri"/>
                <a:ea typeface="Calibri"/>
                <a:cs typeface="Calibri"/>
                <a:sym typeface="Calibri"/>
              </a:rPr>
              <a:t>1 Corintios 2:14 “Pero el hombre natural no percibe las cosas que son del Espíritu de Dios, porque para él son una locura” (</a:t>
            </a:r>
            <a:r>
              <a:rPr b="1" lang="en-US" sz="1800">
                <a:solidFill>
                  <a:srgbClr val="000000"/>
                </a:solidFill>
                <a:latin typeface="Calibri"/>
                <a:ea typeface="Calibri"/>
                <a:cs typeface="Calibri"/>
                <a:sym typeface="Calibri"/>
              </a:rPr>
              <a:t>¿Cuáles son las cosas de Dios? El evangelio. Cristo y la salvación. El hombre natural (sin el obrar del Espíritu Santo) NO ACEPTA estas cosas. Le son locura). </a:t>
            </a:r>
            <a:endParaRPr sz="1800">
              <a:latin typeface="Calibri"/>
              <a:ea typeface="Calibri"/>
              <a:cs typeface="Calibri"/>
              <a:sym typeface="Calibri"/>
            </a:endParaRPr>
          </a:p>
          <a:p>
            <a:pPr indent="0" lvl="0" marL="0" marR="0" rtl="0" algn="l">
              <a:lnSpc>
                <a:spcPct val="100000"/>
              </a:lnSpc>
              <a:spcBef>
                <a:spcPts val="0"/>
              </a:spcBef>
              <a:spcAft>
                <a:spcPts val="0"/>
              </a:spcAft>
              <a:buSzPts val="1100"/>
              <a:buFont typeface="Arial"/>
              <a:buNone/>
            </a:pPr>
            <a:r>
              <a:t/>
            </a:r>
            <a:endParaRPr/>
          </a:p>
        </p:txBody>
      </p:sp>
      <p:sp>
        <p:nvSpPr>
          <p:cNvPr id="164" name="Google Shape;164;p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42900" lvl="0" marL="342900" marR="0" rtl="0" algn="l">
              <a:lnSpc>
                <a:spcPct val="100000"/>
              </a:lnSpc>
              <a:spcBef>
                <a:spcPts val="0"/>
              </a:spcBef>
              <a:spcAft>
                <a:spcPts val="0"/>
              </a:spcAft>
              <a:buSzPts val="1100"/>
              <a:buFont typeface="Noto Sans Symbols"/>
              <a:buChar char="∙"/>
            </a:pPr>
            <a:r>
              <a:rPr lang="en-US" sz="1800">
                <a:solidFill>
                  <a:srgbClr val="000000"/>
                </a:solidFill>
                <a:latin typeface="Calibri"/>
                <a:ea typeface="Calibri"/>
                <a:cs typeface="Calibri"/>
                <a:sym typeface="Calibri"/>
              </a:rPr>
              <a:t>2 Corintios 4:4 [espiritualmente] “cegados” (</a:t>
            </a:r>
            <a:r>
              <a:rPr b="1" lang="en-US" sz="1800">
                <a:solidFill>
                  <a:srgbClr val="000000"/>
                </a:solidFill>
                <a:latin typeface="Calibri"/>
                <a:ea typeface="Calibri"/>
                <a:cs typeface="Calibri"/>
                <a:sym typeface="Calibri"/>
              </a:rPr>
              <a:t>¿Puede un ciego decidir ver? No! Requiere un milagro para que recobre la vista. Así todos por naturaleza son “ciegos.” No podemos decidir ver a Cristo como nuestro Salvador. Requiere el milagro de Dios el Espíritu Santo.)</a:t>
            </a:r>
            <a:endParaRPr/>
          </a:p>
          <a:p>
            <a:pPr indent="-273050" lvl="0" marL="342900" marR="0" rtl="0" algn="l">
              <a:lnSpc>
                <a:spcPct val="100000"/>
              </a:lnSpc>
              <a:spcBef>
                <a:spcPts val="0"/>
              </a:spcBef>
              <a:spcAft>
                <a:spcPts val="0"/>
              </a:spcAft>
              <a:buSzPts val="1100"/>
              <a:buFont typeface="Noto Sans Symbols"/>
              <a:buNone/>
            </a:pPr>
            <a:r>
              <a:t/>
            </a:r>
            <a:endParaRPr sz="18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800">
                <a:solidFill>
                  <a:srgbClr val="000000"/>
                </a:solidFill>
                <a:latin typeface="Calibri"/>
                <a:ea typeface="Calibri"/>
                <a:cs typeface="Calibri"/>
                <a:sym typeface="Calibri"/>
              </a:rPr>
              <a:t>1 Pedro 2:25 “eran como ovejas descarriadas”</a:t>
            </a:r>
            <a:endParaRPr/>
          </a:p>
          <a:p>
            <a:pPr indent="-273050" lvl="0" marL="342900" marR="0" rtl="0" algn="l">
              <a:lnSpc>
                <a:spcPct val="100000"/>
              </a:lnSpc>
              <a:spcBef>
                <a:spcPts val="0"/>
              </a:spcBef>
              <a:spcAft>
                <a:spcPts val="0"/>
              </a:spcAft>
              <a:buSzPts val="1100"/>
              <a:buFont typeface="Noto Sans Symbols"/>
              <a:buNone/>
            </a:pPr>
            <a:r>
              <a:t/>
            </a:r>
            <a:endParaRPr sz="18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800">
                <a:solidFill>
                  <a:srgbClr val="000000"/>
                </a:solidFill>
                <a:latin typeface="Calibri"/>
                <a:ea typeface="Calibri"/>
                <a:cs typeface="Calibri"/>
                <a:sym typeface="Calibri"/>
              </a:rPr>
              <a:t>1 Juan 3:10 “los hijos del diablo”</a:t>
            </a:r>
            <a:endParaRPr sz="1800">
              <a:latin typeface="Calibri"/>
              <a:ea typeface="Calibri"/>
              <a:cs typeface="Calibri"/>
              <a:sym typeface="Calibri"/>
            </a:endParaRPr>
          </a:p>
          <a:p>
            <a:pPr indent="0" lvl="0" marL="0" marR="0" rtl="0" algn="l">
              <a:lnSpc>
                <a:spcPct val="100000"/>
              </a:lnSpc>
              <a:spcBef>
                <a:spcPts val="0"/>
              </a:spcBef>
              <a:spcAft>
                <a:spcPts val="0"/>
              </a:spcAft>
              <a:buSzPts val="1100"/>
              <a:buFont typeface="Arial"/>
              <a:buNone/>
            </a:pPr>
            <a:r>
              <a:t/>
            </a:r>
            <a:endParaRPr/>
          </a:p>
        </p:txBody>
      </p:sp>
      <p:sp>
        <p:nvSpPr>
          <p:cNvPr id="171" name="Google Shape;171;p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42900" lvl="0" marL="342900" marR="0" rtl="0" algn="l">
              <a:lnSpc>
                <a:spcPct val="100000"/>
              </a:lnSpc>
              <a:spcBef>
                <a:spcPts val="0"/>
              </a:spcBef>
              <a:spcAft>
                <a:spcPts val="0"/>
              </a:spcAft>
              <a:buSzPts val="1100"/>
              <a:buFont typeface="Noto Sans Symbols"/>
              <a:buChar char="∙"/>
            </a:pPr>
            <a:r>
              <a:rPr lang="en-US" sz="1800">
                <a:solidFill>
                  <a:srgbClr val="000000"/>
                </a:solidFill>
                <a:latin typeface="Calibri"/>
                <a:ea typeface="Calibri"/>
                <a:cs typeface="Calibri"/>
                <a:sym typeface="Calibri"/>
              </a:rPr>
              <a:t>Efesios 5:8 “eran oscuridad”</a:t>
            </a:r>
            <a:endParaRPr/>
          </a:p>
          <a:p>
            <a:pPr indent="-273050" lvl="0" marL="342900" marR="0" rtl="0" algn="l">
              <a:lnSpc>
                <a:spcPct val="100000"/>
              </a:lnSpc>
              <a:spcBef>
                <a:spcPts val="0"/>
              </a:spcBef>
              <a:spcAft>
                <a:spcPts val="0"/>
              </a:spcAft>
              <a:buSzPts val="1100"/>
              <a:buFont typeface="Noto Sans Symbols"/>
              <a:buNone/>
            </a:pPr>
            <a:r>
              <a:t/>
            </a:r>
            <a:endParaRPr sz="18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800">
                <a:solidFill>
                  <a:srgbClr val="000000"/>
                </a:solidFill>
                <a:latin typeface="Calibri"/>
                <a:ea typeface="Calibri"/>
                <a:cs typeface="Calibri"/>
                <a:sym typeface="Calibri"/>
              </a:rPr>
              <a:t>Romanos 8:7 “Las intenciones de la carne llevan a la enemistad contra Dios” (</a:t>
            </a:r>
            <a:r>
              <a:rPr b="1" lang="en-US" sz="1800">
                <a:solidFill>
                  <a:srgbClr val="000000"/>
                </a:solidFill>
                <a:latin typeface="Calibri"/>
                <a:ea typeface="Calibri"/>
                <a:cs typeface="Calibri"/>
                <a:sym typeface="Calibri"/>
              </a:rPr>
              <a:t>Enemigos. Ni queríamos creer en Dios – queríamos alejarnos de él, porque lo consideramos el enemigo, el que arruina como queremos vivir, el que nos castiga por lo malo que hacemos. Dios obrando en el evangelio cambia eso. No es enemigo; nos ama, y es Salvador. Solo Dios nos puede convencer de eso) </a:t>
            </a:r>
            <a:endParaRPr sz="1800">
              <a:latin typeface="Calibri"/>
              <a:ea typeface="Calibri"/>
              <a:cs typeface="Calibri"/>
              <a:sym typeface="Calibri"/>
            </a:endParaRPr>
          </a:p>
          <a:p>
            <a:pPr indent="0" lvl="0" marL="0" marR="0" rtl="0" algn="l">
              <a:lnSpc>
                <a:spcPct val="100000"/>
              </a:lnSpc>
              <a:spcBef>
                <a:spcPts val="0"/>
              </a:spcBef>
              <a:spcAft>
                <a:spcPts val="0"/>
              </a:spcAft>
              <a:buSzPts val="1100"/>
              <a:buFont typeface="Arial"/>
              <a:buNone/>
            </a:pPr>
            <a:r>
              <a:t/>
            </a:r>
            <a:endParaRPr/>
          </a:p>
        </p:txBody>
      </p:sp>
      <p:sp>
        <p:nvSpPr>
          <p:cNvPr id="178" name="Google Shape;178;p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3. Nuestra Naturaleza pecaminosa</a:t>
            </a:r>
            <a:endParaRPr sz="1800">
              <a:latin typeface="Calibri"/>
              <a:ea typeface="Calibri"/>
              <a:cs typeface="Calibri"/>
              <a:sym typeface="Calibri"/>
            </a:endParaRPr>
          </a:p>
          <a:p>
            <a:pPr indent="0" lvl="0" marL="0" marR="0" rtl="0" algn="l">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Nacemos con una naturaleza pecaminosa. Llamamos esto pecado heredado porque lo heredamos de nuestros padres. También se llama pecado original porque se puede rastrear desde Adán y Eva y la caída en el pecado. </a:t>
            </a:r>
            <a:endParaRPr/>
          </a:p>
          <a:p>
            <a:pPr indent="0" lvl="0" marL="0" marR="0" rtl="0" algn="l">
              <a:lnSpc>
                <a:spcPct val="100000"/>
              </a:lnSpc>
              <a:spcBef>
                <a:spcPts val="0"/>
              </a:spcBef>
              <a:spcAft>
                <a:spcPts val="0"/>
              </a:spcAft>
              <a:buSzPts val="1100"/>
              <a:buFont typeface="Arial"/>
              <a:buNone/>
            </a:pPr>
            <a:r>
              <a:t/>
            </a:r>
            <a:endParaRPr sz="18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800">
                <a:solidFill>
                  <a:srgbClr val="000000"/>
                </a:solidFill>
                <a:latin typeface="Calibri"/>
                <a:ea typeface="Calibri"/>
                <a:cs typeface="Calibri"/>
                <a:sym typeface="Calibri"/>
              </a:rPr>
              <a:t>Romanos 5:12 Por tanto, como el pecador entró en mundo por un solo hombre, y por medio del pecado entró la muerte, así la muerte pasó a todos los hombres, por cuanto todos pecaron.</a:t>
            </a:r>
            <a:endParaRPr/>
          </a:p>
          <a:p>
            <a:pPr indent="-273050" lvl="0" marL="342900" marR="0" rtl="0" algn="l">
              <a:lnSpc>
                <a:spcPct val="100000"/>
              </a:lnSpc>
              <a:spcBef>
                <a:spcPts val="0"/>
              </a:spcBef>
              <a:spcAft>
                <a:spcPts val="0"/>
              </a:spcAft>
              <a:buSzPts val="1100"/>
              <a:buFont typeface="Noto Sans Symbols"/>
              <a:buNone/>
            </a:pPr>
            <a:r>
              <a:t/>
            </a:r>
            <a:endParaRPr sz="18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800">
                <a:solidFill>
                  <a:srgbClr val="000000"/>
                </a:solidFill>
                <a:latin typeface="Calibri"/>
                <a:ea typeface="Calibri"/>
                <a:cs typeface="Calibri"/>
                <a:sym typeface="Calibri"/>
              </a:rPr>
              <a:t>Salmo 51:5 Mírame! ¡Yo fui formado en la maldad! ¡Mi madre mi concibió en pecado! </a:t>
            </a:r>
            <a:endParaRPr/>
          </a:p>
          <a:p>
            <a:pPr indent="-273050" lvl="0" marL="342900" marR="0" rtl="0" algn="l">
              <a:lnSpc>
                <a:spcPct val="100000"/>
              </a:lnSpc>
              <a:spcBef>
                <a:spcPts val="0"/>
              </a:spcBef>
              <a:spcAft>
                <a:spcPts val="0"/>
              </a:spcAft>
              <a:buSzPts val="1100"/>
              <a:buFont typeface="Noto Sans Symbols"/>
              <a:buNone/>
            </a:pPr>
            <a:r>
              <a:t/>
            </a:r>
            <a:endParaRPr sz="1800">
              <a:latin typeface="Calibri"/>
              <a:ea typeface="Calibri"/>
              <a:cs typeface="Calibri"/>
              <a:sym typeface="Calibri"/>
            </a:endParaRPr>
          </a:p>
          <a:p>
            <a:pPr indent="0" lvl="0" marL="0" marR="0" rtl="0" algn="l">
              <a:lnSpc>
                <a:spcPct val="100000"/>
              </a:lnSpc>
              <a:spcBef>
                <a:spcPts val="0"/>
              </a:spcBef>
              <a:spcAft>
                <a:spcPts val="0"/>
              </a:spcAft>
              <a:buSzPts val="1100"/>
              <a:buFont typeface="Arial"/>
              <a:buNone/>
            </a:pPr>
            <a:r>
              <a:t/>
            </a:r>
            <a:endParaRPr/>
          </a:p>
        </p:txBody>
      </p:sp>
      <p:sp>
        <p:nvSpPr>
          <p:cNvPr id="185" name="Google Shape;185;p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4. Si por naturaleza somos espiritualmente muertos ¿qué somos incapaces de hacer? </a:t>
            </a:r>
            <a:endParaRPr/>
          </a:p>
          <a:p>
            <a:pPr indent="0" lvl="0" marL="0" marR="0" rtl="0" algn="l">
              <a:lnSpc>
                <a:spcPct val="100000"/>
              </a:lnSpc>
              <a:spcBef>
                <a:spcPts val="0"/>
              </a:spcBef>
              <a:spcAft>
                <a:spcPts val="0"/>
              </a:spcAft>
              <a:buSzPts val="1100"/>
              <a:buFont typeface="Arial"/>
              <a:buNone/>
            </a:pPr>
            <a:r>
              <a:t/>
            </a:r>
            <a:endParaRPr sz="18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800">
                <a:solidFill>
                  <a:srgbClr val="000000"/>
                </a:solidFill>
                <a:latin typeface="Calibri"/>
                <a:ea typeface="Calibri"/>
                <a:cs typeface="Calibri"/>
                <a:sym typeface="Calibri"/>
              </a:rPr>
              <a:t>Imaginamos un cadáver en la morgue. </a:t>
            </a:r>
            <a:endParaRPr sz="18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800">
                <a:solidFill>
                  <a:srgbClr val="000000"/>
                </a:solidFill>
                <a:latin typeface="Calibri"/>
                <a:ea typeface="Calibri"/>
                <a:cs typeface="Calibri"/>
                <a:sym typeface="Calibri"/>
              </a:rPr>
              <a:t>Al igual que un hombre muerto no puede ponerse de pie ni desear hacerlo (está muerto). De la misma manera, una persona espiritualmente muerta no puede creer en Jesús, ni siquiera querer creer en él. </a:t>
            </a:r>
            <a:endParaRPr sz="18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800">
                <a:solidFill>
                  <a:srgbClr val="000000"/>
                </a:solidFill>
                <a:latin typeface="Calibri"/>
                <a:ea typeface="Calibri"/>
                <a:cs typeface="Calibri"/>
                <a:sym typeface="Calibri"/>
              </a:rPr>
              <a:t>Somos completamente incapaces de llegar a la fe por nuestra propia decisión o fuerza. </a:t>
            </a:r>
            <a:endParaRPr sz="1800">
              <a:latin typeface="Calibri"/>
              <a:ea typeface="Calibri"/>
              <a:cs typeface="Calibri"/>
              <a:sym typeface="Calibri"/>
            </a:endParaRPr>
          </a:p>
          <a:p>
            <a:pPr indent="0" lvl="0" marL="0" marR="0" rtl="0" algn="l">
              <a:lnSpc>
                <a:spcPct val="100000"/>
              </a:lnSpc>
              <a:spcBef>
                <a:spcPts val="0"/>
              </a:spcBef>
              <a:spcAft>
                <a:spcPts val="0"/>
              </a:spcAft>
              <a:buSzPts val="1100"/>
              <a:buFont typeface="Arial"/>
              <a:buNone/>
            </a:pPr>
            <a:r>
              <a:t/>
            </a:r>
            <a:endParaRPr/>
          </a:p>
        </p:txBody>
      </p:sp>
      <p:sp>
        <p:nvSpPr>
          <p:cNvPr id="192" name="Google Shape;192;p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Calibri"/>
              <a:buNone/>
            </a:pPr>
            <a:r>
              <a:rPr lang="en-US" sz="1800">
                <a:solidFill>
                  <a:srgbClr val="000000"/>
                </a:solidFill>
                <a:latin typeface="Calibri"/>
                <a:ea typeface="Calibri"/>
                <a:cs typeface="Calibri"/>
                <a:sym typeface="Calibri"/>
              </a:rPr>
              <a:t>Somos completamente incapaces de llegar a la fe por nuestra propia decisión o fuerza. </a:t>
            </a:r>
            <a:endParaRPr sz="1800">
              <a:latin typeface="Calibri"/>
              <a:ea typeface="Calibri"/>
              <a:cs typeface="Calibri"/>
              <a:sym typeface="Calibri"/>
            </a:endParaRPr>
          </a:p>
          <a:p>
            <a:pPr indent="0" lvl="0" marL="0" marR="0" rtl="0" algn="l">
              <a:lnSpc>
                <a:spcPct val="100000"/>
              </a:lnSpc>
              <a:spcBef>
                <a:spcPts val="0"/>
              </a:spcBef>
              <a:spcAft>
                <a:spcPts val="0"/>
              </a:spcAft>
              <a:buSzPts val="1100"/>
              <a:buFont typeface="Arial"/>
              <a:buNone/>
            </a:pPr>
            <a:r>
              <a:t/>
            </a:r>
            <a:endParaRPr/>
          </a:p>
          <a:p>
            <a:pPr indent="0" lvl="0" marL="0" marR="0" rtl="0" algn="l">
              <a:lnSpc>
                <a:spcPct val="100000"/>
              </a:lnSpc>
              <a:spcBef>
                <a:spcPts val="0"/>
              </a:spcBef>
              <a:spcAft>
                <a:spcPts val="0"/>
              </a:spcAft>
              <a:buSzPts val="1100"/>
              <a:buFont typeface="Calibri"/>
              <a:buNone/>
            </a:pPr>
            <a:r>
              <a:rPr b="1" lang="en-US" sz="1800">
                <a:latin typeface="Calibri"/>
                <a:ea typeface="Calibri"/>
                <a:cs typeface="Calibri"/>
                <a:sym typeface="Calibri"/>
              </a:rPr>
              <a:t>Entonces: ¿Cómo llegamos a la fe? </a:t>
            </a:r>
            <a:br>
              <a:rPr b="1" lang="en-US" sz="1800">
                <a:latin typeface="Calibri"/>
                <a:ea typeface="Calibri"/>
                <a:cs typeface="Calibri"/>
                <a:sym typeface="Calibri"/>
              </a:rPr>
            </a:br>
            <a:endParaRPr/>
          </a:p>
        </p:txBody>
      </p:sp>
      <p:sp>
        <p:nvSpPr>
          <p:cNvPr id="200" name="Google Shape;200;p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5. ¿Cómo llegamos a la fe? </a:t>
            </a:r>
            <a:endParaRPr sz="1800">
              <a:latin typeface="Calibri"/>
              <a:ea typeface="Calibri"/>
              <a:cs typeface="Calibri"/>
              <a:sym typeface="Calibri"/>
            </a:endParaRPr>
          </a:p>
          <a:p>
            <a:pPr indent="0" lvl="0" marL="0" marR="0" rtl="0" algn="l">
              <a:lnSpc>
                <a:spcPct val="100000"/>
              </a:lnSpc>
              <a:spcBef>
                <a:spcPts val="0"/>
              </a:spcBef>
              <a:spcAft>
                <a:spcPts val="0"/>
              </a:spcAft>
              <a:buSzPts val="1100"/>
              <a:buFont typeface="Calibri"/>
              <a:buNone/>
            </a:pPr>
            <a:r>
              <a:rPr i="1" lang="en-US" sz="1800">
                <a:solidFill>
                  <a:srgbClr val="00B050"/>
                </a:solidFill>
                <a:latin typeface="Calibri"/>
                <a:ea typeface="Calibri"/>
                <a:cs typeface="Calibri"/>
                <a:sym typeface="Calibri"/>
              </a:rPr>
              <a:t>Deja que los estudiantes contesten.</a:t>
            </a:r>
            <a:endParaRPr sz="1800">
              <a:latin typeface="Calibri"/>
              <a:ea typeface="Calibri"/>
              <a:cs typeface="Calibri"/>
              <a:sym typeface="Calibri"/>
            </a:endParaRPr>
          </a:p>
          <a:p>
            <a:pPr indent="0" lvl="0" marL="0" marR="0" rtl="0" algn="l">
              <a:lnSpc>
                <a:spcPct val="100000"/>
              </a:lnSpc>
              <a:spcBef>
                <a:spcPts val="0"/>
              </a:spcBef>
              <a:spcAft>
                <a:spcPts val="0"/>
              </a:spcAft>
              <a:buSzPts val="1100"/>
              <a:buFont typeface="Arial"/>
              <a:buNone/>
            </a:pPr>
            <a:r>
              <a:t/>
            </a:r>
            <a:endParaRPr/>
          </a:p>
        </p:txBody>
      </p:sp>
      <p:sp>
        <p:nvSpPr>
          <p:cNvPr id="206" name="Google Shape;206;p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5. ¿Cómo llegamos a la fe? </a:t>
            </a:r>
            <a:endParaRPr sz="1800">
              <a:latin typeface="Calibri"/>
              <a:ea typeface="Calibri"/>
              <a:cs typeface="Calibri"/>
              <a:sym typeface="Calibri"/>
            </a:endParaRPr>
          </a:p>
          <a:p>
            <a:pPr indent="0" lvl="0" marL="0" marR="0" rtl="0" algn="l">
              <a:lnSpc>
                <a:spcPct val="100000"/>
              </a:lnSpc>
              <a:spcBef>
                <a:spcPts val="0"/>
              </a:spcBef>
              <a:spcAft>
                <a:spcPts val="0"/>
              </a:spcAft>
              <a:buSzPts val="1100"/>
              <a:buFont typeface="Calibri"/>
              <a:buNone/>
            </a:pPr>
            <a:r>
              <a:rPr i="1" lang="en-US" sz="1800">
                <a:solidFill>
                  <a:srgbClr val="00B050"/>
                </a:solidFill>
                <a:latin typeface="Calibri"/>
                <a:ea typeface="Calibri"/>
                <a:cs typeface="Calibri"/>
                <a:sym typeface="Calibri"/>
              </a:rPr>
              <a:t>Deja que los estudiantes contesten.</a:t>
            </a:r>
            <a:endParaRPr/>
          </a:p>
          <a:p>
            <a:pPr indent="0" lvl="0" marL="0" marR="0" rtl="0" algn="l">
              <a:lnSpc>
                <a:spcPct val="100000"/>
              </a:lnSpc>
              <a:spcBef>
                <a:spcPts val="0"/>
              </a:spcBef>
              <a:spcAft>
                <a:spcPts val="0"/>
              </a:spcAft>
              <a:buSzPts val="1100"/>
              <a:buFont typeface="Arial"/>
              <a:buNone/>
            </a:pPr>
            <a:r>
              <a:t/>
            </a:r>
            <a:endParaRPr i="1" sz="1800">
              <a:solidFill>
                <a:srgbClr val="00B050"/>
              </a:solidFill>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800">
                <a:solidFill>
                  <a:srgbClr val="000000"/>
                </a:solidFill>
                <a:latin typeface="Calibri"/>
                <a:ea typeface="Calibri"/>
                <a:cs typeface="Calibri"/>
                <a:sym typeface="Calibri"/>
              </a:rPr>
              <a:t>2:4 por el gran amor y abundante misericordia de Dios</a:t>
            </a:r>
            <a:endParaRPr sz="18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800">
                <a:solidFill>
                  <a:srgbClr val="000000"/>
                </a:solidFill>
                <a:latin typeface="Calibri"/>
                <a:ea typeface="Calibri"/>
                <a:cs typeface="Calibri"/>
                <a:sym typeface="Calibri"/>
              </a:rPr>
              <a:t>2:5 Dios nos dio vida junto con Cristo aun cuando estábamos muertos en nuestros pecados.  </a:t>
            </a:r>
            <a:endParaRPr sz="18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800">
                <a:solidFill>
                  <a:srgbClr val="000000"/>
                </a:solidFill>
                <a:latin typeface="Calibri"/>
                <a:ea typeface="Calibri"/>
                <a:cs typeface="Calibri"/>
                <a:sym typeface="Calibri"/>
              </a:rPr>
              <a:t>2:8 Ciertamente la gracia de Dios los ha salvado por la fe. </a:t>
            </a:r>
            <a:endParaRPr sz="18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800">
                <a:solidFill>
                  <a:srgbClr val="000000"/>
                </a:solidFill>
                <a:latin typeface="Calibri"/>
                <a:ea typeface="Calibri"/>
                <a:cs typeface="Calibri"/>
                <a:sym typeface="Calibri"/>
              </a:rPr>
              <a:t>2:8-9 Ésta (la fe) no nació de ustedes, sino que es un don de Dios; ni es resultado de las obras. </a:t>
            </a:r>
            <a:endParaRPr sz="1800">
              <a:latin typeface="Calibri"/>
              <a:ea typeface="Calibri"/>
              <a:cs typeface="Calibri"/>
              <a:sym typeface="Calibri"/>
            </a:endParaRPr>
          </a:p>
          <a:p>
            <a:pPr indent="0" lvl="0" marL="0" marR="0" rtl="0" algn="l">
              <a:lnSpc>
                <a:spcPct val="100000"/>
              </a:lnSpc>
              <a:spcBef>
                <a:spcPts val="0"/>
              </a:spcBef>
              <a:spcAft>
                <a:spcPts val="0"/>
              </a:spcAft>
              <a:buSzPts val="1100"/>
              <a:buFont typeface="Arial"/>
              <a:buNone/>
            </a:pPr>
            <a:r>
              <a:t/>
            </a:r>
            <a:endParaRPr sz="1800">
              <a:latin typeface="Calibri"/>
              <a:ea typeface="Calibri"/>
              <a:cs typeface="Calibri"/>
              <a:sym typeface="Calibri"/>
            </a:endParaRPr>
          </a:p>
          <a:p>
            <a:pPr indent="0" lvl="0" marL="0" marR="0" rtl="0" algn="l">
              <a:lnSpc>
                <a:spcPct val="100000"/>
              </a:lnSpc>
              <a:spcBef>
                <a:spcPts val="0"/>
              </a:spcBef>
              <a:spcAft>
                <a:spcPts val="0"/>
              </a:spcAft>
              <a:buSzPts val="1100"/>
              <a:buFont typeface="Arial"/>
              <a:buNone/>
            </a:pPr>
            <a:r>
              <a:t/>
            </a:r>
            <a:endParaRPr/>
          </a:p>
        </p:txBody>
      </p:sp>
      <p:sp>
        <p:nvSpPr>
          <p:cNvPr id="213" name="Google Shape;213;p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lang="en-US" sz="1100">
                <a:solidFill>
                  <a:srgbClr val="000000"/>
                </a:solidFill>
                <a:latin typeface="Calibri"/>
                <a:ea typeface="Calibri"/>
                <a:cs typeface="Calibri"/>
                <a:sym typeface="Calibri"/>
              </a:rPr>
              <a:t>Llegamos a la fe por la gracia de Dios. </a:t>
            </a:r>
            <a:endParaRPr sz="1100">
              <a:solidFill>
                <a:srgbClr val="000000"/>
              </a:solidFill>
              <a:latin typeface="Calibri"/>
              <a:ea typeface="Calibri"/>
              <a:cs typeface="Calibri"/>
              <a:sym typeface="Calibri"/>
            </a:endParaRPr>
          </a:p>
          <a:p>
            <a:pPr indent="0" lvl="0" marL="0" marR="0" rtl="0" algn="l">
              <a:lnSpc>
                <a:spcPct val="100000"/>
              </a:lnSpc>
              <a:spcBef>
                <a:spcPts val="0"/>
              </a:spcBef>
              <a:spcAft>
                <a:spcPts val="0"/>
              </a:spcAft>
              <a:buSzPts val="1100"/>
              <a:buFont typeface="Arial"/>
              <a:buNone/>
            </a:pPr>
            <a:r>
              <a:t/>
            </a:r>
            <a:endParaRPr sz="1100">
              <a:solidFill>
                <a:srgbClr val="000000"/>
              </a:solidFill>
              <a:latin typeface="Calibri"/>
              <a:ea typeface="Calibri"/>
              <a:cs typeface="Calibri"/>
              <a:sym typeface="Calibri"/>
            </a:endParaRPr>
          </a:p>
          <a:p>
            <a:pPr indent="-171450" lvl="0" marL="171450" marR="0" rtl="0" algn="l">
              <a:lnSpc>
                <a:spcPct val="100000"/>
              </a:lnSpc>
              <a:spcBef>
                <a:spcPts val="0"/>
              </a:spcBef>
              <a:spcAft>
                <a:spcPts val="0"/>
              </a:spcAft>
              <a:buSzPts val="1100"/>
              <a:buChar char="●"/>
            </a:pPr>
            <a:r>
              <a:rPr lang="en-US" sz="1100">
                <a:solidFill>
                  <a:srgbClr val="000000"/>
                </a:solidFill>
                <a:latin typeface="Calibri"/>
                <a:ea typeface="Calibri"/>
                <a:cs typeface="Calibri"/>
                <a:sym typeface="Calibri"/>
              </a:rPr>
              <a:t>Romanos 10:17 Así que la fe proviene del oír, y el oír proviene de la palabra de Dios. (Dios nos la concede la fe mediante la Palabra) </a:t>
            </a:r>
            <a:endParaRPr/>
          </a:p>
          <a:p>
            <a:pPr indent="-101600" lvl="0" marL="171450" marR="0" rtl="0" algn="l">
              <a:lnSpc>
                <a:spcPct val="100000"/>
              </a:lnSpc>
              <a:spcBef>
                <a:spcPts val="0"/>
              </a:spcBef>
              <a:spcAft>
                <a:spcPts val="0"/>
              </a:spcAft>
              <a:buSzPts val="1100"/>
              <a:buNone/>
            </a:pPr>
            <a:r>
              <a:t/>
            </a:r>
            <a:endParaRPr sz="1100">
              <a:solidFill>
                <a:srgbClr val="000000"/>
              </a:solidFill>
              <a:latin typeface="Calibri"/>
              <a:ea typeface="Calibri"/>
              <a:cs typeface="Calibri"/>
              <a:sym typeface="Calibri"/>
            </a:endParaRPr>
          </a:p>
          <a:p>
            <a:pPr indent="-171450" lvl="0" marL="171450" marR="0" rtl="0" algn="l">
              <a:lnSpc>
                <a:spcPct val="100000"/>
              </a:lnSpc>
              <a:spcBef>
                <a:spcPts val="0"/>
              </a:spcBef>
              <a:spcAft>
                <a:spcPts val="0"/>
              </a:spcAft>
              <a:buSzPts val="1100"/>
              <a:buChar char="●"/>
            </a:pPr>
            <a:r>
              <a:rPr lang="en-US" sz="1100">
                <a:solidFill>
                  <a:srgbClr val="000000"/>
                </a:solidFill>
                <a:latin typeface="Calibri"/>
                <a:ea typeface="Calibri"/>
                <a:cs typeface="Calibri"/>
                <a:sym typeface="Calibri"/>
              </a:rPr>
              <a:t>1 Corintios 12:3 Nadie puede llamar “Señor” a Jesús, si no es por el Espíritu Santo. (La fe es lo que el Espíritu Santo obra en nuestros corazones. </a:t>
            </a:r>
            <a:endParaRPr/>
          </a:p>
          <a:p>
            <a:pPr indent="-101600" lvl="0" marL="171450" marR="0" rtl="0" algn="l">
              <a:lnSpc>
                <a:spcPct val="100000"/>
              </a:lnSpc>
              <a:spcBef>
                <a:spcPts val="0"/>
              </a:spcBef>
              <a:spcAft>
                <a:spcPts val="0"/>
              </a:spcAft>
              <a:buSzPts val="1100"/>
              <a:buNone/>
            </a:pPr>
            <a:r>
              <a:t/>
            </a:r>
            <a:endParaRPr sz="1100">
              <a:latin typeface="Calibri"/>
              <a:ea typeface="Calibri"/>
              <a:cs typeface="Calibri"/>
              <a:sym typeface="Calibri"/>
            </a:endParaRPr>
          </a:p>
          <a:p>
            <a:pPr indent="0" lvl="0" marL="0" marR="0" rtl="0" algn="l">
              <a:lnSpc>
                <a:spcPct val="100000"/>
              </a:lnSpc>
              <a:spcBef>
                <a:spcPts val="0"/>
              </a:spcBef>
              <a:spcAft>
                <a:spcPts val="0"/>
              </a:spcAft>
              <a:buSzPts val="1100"/>
              <a:buFont typeface="Calibri"/>
              <a:buNone/>
            </a:pPr>
            <a:r>
              <a:rPr lang="en-US" sz="1100">
                <a:solidFill>
                  <a:srgbClr val="000000"/>
                </a:solidFill>
                <a:latin typeface="Calibri"/>
                <a:ea typeface="Calibri"/>
                <a:cs typeface="Calibri"/>
                <a:sym typeface="Calibri"/>
              </a:rPr>
              <a:t>El Espíritu Santo primero tiene que obrar la fe en su corazón antes de que pueda creer y confesar a Jesús como su Señor y Salvador. </a:t>
            </a:r>
            <a:endParaRPr sz="1100">
              <a:latin typeface="Calibri"/>
              <a:ea typeface="Calibri"/>
              <a:cs typeface="Calibri"/>
              <a:sym typeface="Calibri"/>
            </a:endParaRPr>
          </a:p>
          <a:p>
            <a:pPr indent="0" lvl="0" marL="0" marR="0" rtl="0" algn="l">
              <a:lnSpc>
                <a:spcPct val="100000"/>
              </a:lnSpc>
              <a:spcBef>
                <a:spcPts val="0"/>
              </a:spcBef>
              <a:spcAft>
                <a:spcPts val="0"/>
              </a:spcAft>
              <a:buSzPts val="1100"/>
              <a:buFont typeface="Arial"/>
              <a:buNone/>
            </a:pPr>
            <a:r>
              <a:t/>
            </a:r>
            <a:endParaRPr/>
          </a:p>
        </p:txBody>
      </p:sp>
      <p:sp>
        <p:nvSpPr>
          <p:cNvPr id="220" name="Google Shape;220;p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i="1" lang="en-US" sz="1800">
                <a:solidFill>
                  <a:srgbClr val="00B050"/>
                </a:solidFill>
                <a:latin typeface="Calibri"/>
                <a:ea typeface="Calibri"/>
                <a:cs typeface="Calibri"/>
                <a:sym typeface="Calibri"/>
              </a:rPr>
              <a:t>Comience con la siguiente oración (o tu propia):</a:t>
            </a:r>
            <a:endParaRPr/>
          </a:p>
          <a:p>
            <a:pPr indent="0" lvl="0" marL="0" marR="0" rtl="0" algn="l">
              <a:lnSpc>
                <a:spcPct val="100000"/>
              </a:lnSpc>
              <a:spcBef>
                <a:spcPts val="0"/>
              </a:spcBef>
              <a:spcAft>
                <a:spcPts val="0"/>
              </a:spcAft>
              <a:buSzPts val="1100"/>
              <a:buFont typeface="Arial"/>
              <a:buNone/>
            </a:pPr>
            <a:r>
              <a:t/>
            </a:r>
            <a:endParaRPr sz="1800">
              <a:latin typeface="Calibri"/>
              <a:ea typeface="Calibri"/>
              <a:cs typeface="Calibri"/>
              <a:sym typeface="Calibri"/>
            </a:endParaRPr>
          </a:p>
          <a:p>
            <a:pPr indent="0" lvl="0" marL="0" marR="0" rtl="0" algn="l">
              <a:lnSpc>
                <a:spcPct val="100000"/>
              </a:lnSpc>
              <a:spcBef>
                <a:spcPts val="0"/>
              </a:spcBef>
              <a:spcAft>
                <a:spcPts val="0"/>
              </a:spcAft>
              <a:buSzPts val="1100"/>
              <a:buFont typeface="Calibri"/>
              <a:buNone/>
            </a:pPr>
            <a:r>
              <a:rPr lang="en-US" sz="1800">
                <a:latin typeface="Calibri"/>
                <a:ea typeface="Calibri"/>
                <a:cs typeface="Calibri"/>
                <a:sym typeface="Calibri"/>
              </a:rPr>
              <a:t>Dios Padre celestial, debido a la naturaleza pecaminosa que heredemos de nuestros padres, de nacimiento fuimos espiritualmente muertos, ciegos y separados de ti. Te damos gracias por haber mandado el Espíritu Santo quien nos llamó a la fe. Te damos toda la gloria no solamente por el perdón sino también por el don de la fe. En el nombre de Jesús oramos, Amén. </a:t>
            </a:r>
            <a:endParaRPr sz="1800">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a:p>
        </p:txBody>
      </p:sp>
      <p:sp>
        <p:nvSpPr>
          <p:cNvPr id="81" name="Google Shape;81;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6. Jesús estaba de acuerdo con todo esto </a:t>
            </a:r>
            <a:endParaRPr/>
          </a:p>
          <a:p>
            <a:pPr indent="0" lvl="0" marL="0" marR="0" rtl="0" algn="l">
              <a:lnSpc>
                <a:spcPct val="100000"/>
              </a:lnSpc>
              <a:spcBef>
                <a:spcPts val="0"/>
              </a:spcBef>
              <a:spcAft>
                <a:spcPts val="0"/>
              </a:spcAft>
              <a:buSzPts val="1100"/>
              <a:buFont typeface="Arial"/>
              <a:buNone/>
            </a:pPr>
            <a:r>
              <a:t/>
            </a:r>
            <a:endParaRPr sz="18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800">
                <a:solidFill>
                  <a:srgbClr val="000000"/>
                </a:solidFill>
                <a:latin typeface="Calibri"/>
                <a:ea typeface="Calibri"/>
                <a:cs typeface="Calibri"/>
                <a:sym typeface="Calibri"/>
              </a:rPr>
              <a:t>Sobre la fe </a:t>
            </a:r>
            <a:r>
              <a:rPr lang="en-US" sz="1800">
                <a:latin typeface="Calibri"/>
                <a:ea typeface="Calibri"/>
                <a:cs typeface="Calibri"/>
                <a:sym typeface="Calibri"/>
              </a:rPr>
              <a:t>de los apóstoles, dijo: “Ustedes no me eligieron a mí. Más bien, yo los elegí a ustedes (Juan 15:16)</a:t>
            </a:r>
            <a:endParaRPr sz="18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Sobre la fe de Pedro, dijo: “Bienaventurado eres, Simón, hijo de Jonás, porque no te lo reveló ningún mortal, sino mi Padre que está en los cielos.” (Mateo 16:17) Pedro no averiguó que Jesús era Salvador por su propia cuenta. </a:t>
            </a:r>
            <a:endParaRPr sz="18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A las multitudes, Jesús dijo: “Ninguno puedo venir a mí, si el Padre que me envió no lo trae.”</a:t>
            </a:r>
            <a:r>
              <a:rPr lang="en-US" sz="1800">
                <a:highlight>
                  <a:srgbClr val="FFFFFF"/>
                </a:highlight>
                <a:latin typeface="Roboto"/>
                <a:ea typeface="Roboto"/>
                <a:cs typeface="Roboto"/>
                <a:sym typeface="Roboto"/>
              </a:rPr>
              <a:t> (Juan 6:44)</a:t>
            </a:r>
            <a:endParaRPr sz="1800">
              <a:latin typeface="Calibri"/>
              <a:ea typeface="Calibri"/>
              <a:cs typeface="Calibri"/>
              <a:sym typeface="Calibri"/>
            </a:endParaRPr>
          </a:p>
          <a:p>
            <a:pPr indent="0" lvl="0" marL="0" marR="0" rtl="0" algn="l">
              <a:lnSpc>
                <a:spcPct val="100000"/>
              </a:lnSpc>
              <a:spcBef>
                <a:spcPts val="0"/>
              </a:spcBef>
              <a:spcAft>
                <a:spcPts val="0"/>
              </a:spcAft>
              <a:buSzPts val="1100"/>
              <a:buFont typeface="Arial"/>
              <a:buNone/>
            </a:pPr>
            <a:r>
              <a:t/>
            </a:r>
            <a:endParaRPr/>
          </a:p>
        </p:txBody>
      </p:sp>
      <p:sp>
        <p:nvSpPr>
          <p:cNvPr id="227" name="Google Shape;227;p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Char char="●"/>
            </a:pPr>
            <a:r>
              <a:rPr lang="en-US" sz="1800">
                <a:solidFill>
                  <a:srgbClr val="000000"/>
                </a:solidFill>
                <a:latin typeface="Calibri"/>
                <a:ea typeface="Calibri"/>
                <a:cs typeface="Calibri"/>
                <a:sym typeface="Calibri"/>
              </a:rPr>
              <a:t>Resumen: </a:t>
            </a:r>
            <a:r>
              <a:rPr lang="en-US" sz="1800">
                <a:latin typeface="Calibri"/>
                <a:ea typeface="Calibri"/>
                <a:cs typeface="Calibri"/>
                <a:sym typeface="Calibri"/>
              </a:rPr>
              <a:t>El hombre no es capaz de creer en Jesús sin el Espíritu Santo</a:t>
            </a:r>
            <a:endParaRPr sz="1800">
              <a:latin typeface="Calibri"/>
              <a:ea typeface="Calibri"/>
              <a:cs typeface="Calibri"/>
              <a:sym typeface="Calibri"/>
            </a:endParaRPr>
          </a:p>
          <a:p>
            <a:pPr indent="0" lvl="0" marL="0" marR="0" rtl="0" algn="l">
              <a:lnSpc>
                <a:spcPct val="100000"/>
              </a:lnSpc>
              <a:spcBef>
                <a:spcPts val="0"/>
              </a:spcBef>
              <a:spcAft>
                <a:spcPts val="0"/>
              </a:spcAft>
              <a:buSzPts val="1100"/>
              <a:buChar char="●"/>
            </a:pPr>
            <a:r>
              <a:rPr i="1" lang="en-US" sz="1800">
                <a:latin typeface="Calibri"/>
                <a:ea typeface="Calibri"/>
                <a:cs typeface="Calibri"/>
                <a:sym typeface="Calibri"/>
              </a:rPr>
              <a:t>“Creo que, por mi propia razón o elección, no puedo creer en Jesucristo, mi Señor, ni acercarme a él. Sino que el Espíritu Santo me ha llamado mediante el evangelio, me ha iluminado con sus dones, me ha santificado y guardado en la fe verdadera.” – Marín Lutero</a:t>
            </a:r>
            <a:endParaRPr sz="1800">
              <a:latin typeface="Calibri"/>
              <a:ea typeface="Calibri"/>
              <a:cs typeface="Calibri"/>
              <a:sym typeface="Calibri"/>
            </a:endParaRPr>
          </a:p>
          <a:p>
            <a:pPr indent="0" lvl="0" marL="0" marR="0" rtl="0" algn="l">
              <a:lnSpc>
                <a:spcPct val="100000"/>
              </a:lnSpc>
              <a:spcBef>
                <a:spcPts val="0"/>
              </a:spcBef>
              <a:spcAft>
                <a:spcPts val="0"/>
              </a:spcAft>
              <a:buSzPts val="1100"/>
              <a:buFont typeface="Arial"/>
              <a:buNone/>
            </a:pPr>
            <a:r>
              <a:t/>
            </a:r>
            <a:endParaRPr/>
          </a:p>
        </p:txBody>
      </p:sp>
      <p:sp>
        <p:nvSpPr>
          <p:cNvPr id="234" name="Google Shape;234;p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Calibri"/>
              <a:buNone/>
            </a:pPr>
            <a:r>
              <a:rPr i="1" lang="en-US" sz="1800">
                <a:solidFill>
                  <a:srgbClr val="00B050"/>
                </a:solidFill>
                <a:latin typeface="Calibri"/>
                <a:ea typeface="Calibri"/>
                <a:cs typeface="Calibri"/>
                <a:sym typeface="Calibri"/>
              </a:rPr>
              <a:t>Pausa para pedir preguntas, dudas y comentarios. </a:t>
            </a:r>
            <a:endParaRPr sz="1800">
              <a:latin typeface="Calibri"/>
              <a:ea typeface="Calibri"/>
              <a:cs typeface="Calibri"/>
              <a:sym typeface="Calibri"/>
            </a:endParaRPr>
          </a:p>
          <a:p>
            <a:pPr indent="0" lvl="0" marL="0" marR="0" rtl="0" algn="l">
              <a:lnSpc>
                <a:spcPct val="100000"/>
              </a:lnSpc>
              <a:spcBef>
                <a:spcPts val="0"/>
              </a:spcBef>
              <a:spcAft>
                <a:spcPts val="0"/>
              </a:spcAft>
              <a:buSzPts val="1100"/>
              <a:buFont typeface="Arial"/>
              <a:buNone/>
            </a:pPr>
            <a:r>
              <a:t/>
            </a:r>
            <a:endParaRPr/>
          </a:p>
        </p:txBody>
      </p:sp>
      <p:sp>
        <p:nvSpPr>
          <p:cNvPr id="241" name="Google Shape;241;p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b="1" lang="en-US" sz="1100" u="sng">
                <a:latin typeface="Calibri"/>
                <a:ea typeface="Calibri"/>
                <a:cs typeface="Calibri"/>
                <a:sym typeface="Calibri"/>
              </a:rPr>
              <a:t>OBJETIVOS DE LA LECCIÓN </a:t>
            </a:r>
            <a:r>
              <a:rPr i="1" lang="en-US" sz="1100">
                <a:latin typeface="Calibri"/>
                <a:ea typeface="Calibri"/>
                <a:cs typeface="Calibri"/>
                <a:sym typeface="Calibri"/>
              </a:rPr>
              <a:t>(1 minuto)</a:t>
            </a:r>
            <a:endParaRPr sz="1100">
              <a:latin typeface="Cambria"/>
              <a:ea typeface="Cambria"/>
              <a:cs typeface="Cambria"/>
              <a:sym typeface="Cambria"/>
            </a:endParaRPr>
          </a:p>
          <a:p>
            <a:pPr indent="0" lvl="0" marL="0" marR="0" rtl="0" algn="l">
              <a:lnSpc>
                <a:spcPct val="100000"/>
              </a:lnSpc>
              <a:spcBef>
                <a:spcPts val="0"/>
              </a:spcBef>
              <a:spcAft>
                <a:spcPts val="0"/>
              </a:spcAft>
              <a:buSzPts val="1100"/>
              <a:buFont typeface="Calibri"/>
              <a:buNone/>
            </a:pPr>
            <a:r>
              <a:rPr i="1" lang="en-US" sz="1100">
                <a:solidFill>
                  <a:srgbClr val="00B050"/>
                </a:solidFill>
                <a:latin typeface="Calibri"/>
                <a:ea typeface="Calibri"/>
                <a:cs typeface="Calibri"/>
                <a:sym typeface="Calibri"/>
              </a:rPr>
              <a:t>Toma un minuto para presentarles los objetivos de la primera lección.</a:t>
            </a:r>
            <a:endParaRPr/>
          </a:p>
          <a:p>
            <a:pPr indent="0" lvl="0" marL="0" marR="0" rtl="0" algn="l">
              <a:lnSpc>
                <a:spcPct val="100000"/>
              </a:lnSpc>
              <a:spcBef>
                <a:spcPts val="0"/>
              </a:spcBef>
              <a:spcAft>
                <a:spcPts val="0"/>
              </a:spcAft>
              <a:buSzPts val="1100"/>
              <a:buFont typeface="Arial"/>
              <a:buNone/>
            </a:pPr>
            <a:r>
              <a:t/>
            </a:r>
            <a:endParaRPr sz="1100">
              <a:latin typeface="Cambria"/>
              <a:ea typeface="Cambria"/>
              <a:cs typeface="Cambria"/>
              <a:sym typeface="Cambria"/>
            </a:endParaRPr>
          </a:p>
          <a:p>
            <a:pPr indent="0" lvl="0" marL="387350" marR="0" rtl="0" algn="l">
              <a:lnSpc>
                <a:spcPct val="100000"/>
              </a:lnSpc>
              <a:spcBef>
                <a:spcPts val="0"/>
              </a:spcBef>
              <a:spcAft>
                <a:spcPts val="0"/>
              </a:spcAft>
              <a:buSzPts val="1100"/>
              <a:buFont typeface="Calibri"/>
              <a:buNone/>
            </a:pPr>
            <a:r>
              <a:rPr b="0" lang="en-US" sz="1100">
                <a:solidFill>
                  <a:srgbClr val="000000"/>
                </a:solidFill>
                <a:highlight>
                  <a:srgbClr val="F2F2F2"/>
                </a:highlight>
                <a:latin typeface="Calibri"/>
                <a:ea typeface="Calibri"/>
                <a:cs typeface="Calibri"/>
                <a:sym typeface="Calibri"/>
              </a:rPr>
              <a:t>1.  Usar Efesios 2:1-10 para demostrar que el hombre no es capaz de creer en Jesucristo sin el Espíritu Santo. </a:t>
            </a:r>
            <a:endParaRPr b="0" sz="1100">
              <a:highlight>
                <a:srgbClr val="F2F2F2"/>
              </a:highlight>
              <a:latin typeface="Calibri"/>
              <a:ea typeface="Calibri"/>
              <a:cs typeface="Calibri"/>
              <a:sym typeface="Calibri"/>
            </a:endParaRPr>
          </a:p>
          <a:p>
            <a:pPr indent="0" lvl="0" marL="387350" marR="0" rtl="0" algn="l">
              <a:lnSpc>
                <a:spcPct val="100000"/>
              </a:lnSpc>
              <a:spcBef>
                <a:spcPts val="1000"/>
              </a:spcBef>
              <a:spcAft>
                <a:spcPts val="0"/>
              </a:spcAft>
              <a:buSzPts val="1100"/>
              <a:buFont typeface="Calibri"/>
              <a:buNone/>
            </a:pPr>
            <a:r>
              <a:rPr b="1" lang="en-US" sz="1100">
                <a:solidFill>
                  <a:srgbClr val="000000"/>
                </a:solidFill>
                <a:highlight>
                  <a:srgbClr val="F2F2F2"/>
                </a:highlight>
                <a:latin typeface="Calibri"/>
                <a:ea typeface="Calibri"/>
                <a:cs typeface="Calibri"/>
                <a:sym typeface="Calibri"/>
              </a:rPr>
              <a:t>2.  Explicar la teología decisionista y por qué es peligroso. </a:t>
            </a:r>
            <a:endParaRPr sz="1100">
              <a:highlight>
                <a:srgbClr val="F2F2F2"/>
              </a:highlight>
              <a:latin typeface="Calibri"/>
              <a:ea typeface="Calibri"/>
              <a:cs typeface="Calibri"/>
              <a:sym typeface="Calibri"/>
            </a:endParaRPr>
          </a:p>
          <a:p>
            <a:pPr indent="0" lvl="0" marL="387350" marR="0" rtl="0" algn="l">
              <a:lnSpc>
                <a:spcPct val="100000"/>
              </a:lnSpc>
              <a:spcBef>
                <a:spcPts val="1000"/>
              </a:spcBef>
              <a:spcAft>
                <a:spcPts val="0"/>
              </a:spcAft>
              <a:buSzPts val="1100"/>
              <a:buFont typeface="Calibri"/>
              <a:buNone/>
            </a:pPr>
            <a:r>
              <a:rPr b="0" lang="en-US" sz="1100">
                <a:solidFill>
                  <a:srgbClr val="000000"/>
                </a:solidFill>
                <a:highlight>
                  <a:srgbClr val="F2F2F2"/>
                </a:highlight>
                <a:latin typeface="Calibri"/>
                <a:ea typeface="Calibri"/>
                <a:cs typeface="Calibri"/>
                <a:sym typeface="Calibri"/>
              </a:rPr>
              <a:t>3. Considerar como contestar a la Teología Decisionista en amor y con la Biblia.</a:t>
            </a:r>
            <a:endParaRPr b="0" sz="1100">
              <a:highlight>
                <a:srgbClr val="F2F2F2"/>
              </a:highlight>
              <a:latin typeface="Calibri"/>
              <a:ea typeface="Calibri"/>
              <a:cs typeface="Calibri"/>
              <a:sym typeface="Calibri"/>
            </a:endParaRPr>
          </a:p>
          <a:p>
            <a:pPr indent="0" lvl="0" marL="0" rtl="0" algn="l">
              <a:lnSpc>
                <a:spcPct val="100000"/>
              </a:lnSpc>
              <a:spcBef>
                <a:spcPts val="1600"/>
              </a:spcBef>
              <a:spcAft>
                <a:spcPts val="0"/>
              </a:spcAft>
              <a:buSzPts val="1100"/>
              <a:buNone/>
            </a:pPr>
            <a:r>
              <a:t/>
            </a:r>
            <a:endParaRPr/>
          </a:p>
        </p:txBody>
      </p:sp>
      <p:sp>
        <p:nvSpPr>
          <p:cNvPr id="248" name="Google Shape;248;p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lang="en-US" sz="1800">
                <a:latin typeface="Calibri"/>
                <a:ea typeface="Calibri"/>
                <a:cs typeface="Calibri"/>
                <a:sym typeface="Calibri"/>
              </a:rPr>
              <a:t>1. La Teología Decisionista </a:t>
            </a:r>
            <a:endParaRPr/>
          </a:p>
          <a:p>
            <a:pPr indent="0" lvl="0" marL="0" marR="0" rtl="0" algn="l">
              <a:lnSpc>
                <a:spcPct val="100000"/>
              </a:lnSpc>
              <a:spcBef>
                <a:spcPts val="0"/>
              </a:spcBef>
              <a:spcAft>
                <a:spcPts val="0"/>
              </a:spcAft>
              <a:buSzPts val="1100"/>
              <a:buFont typeface="Calibri"/>
              <a:buNone/>
            </a:pPr>
            <a:br>
              <a:rPr lang="en-US" sz="1800">
                <a:latin typeface="Calibri"/>
                <a:ea typeface="Calibri"/>
                <a:cs typeface="Calibri"/>
                <a:sym typeface="Calibri"/>
              </a:rPr>
            </a:br>
            <a:r>
              <a:rPr lang="en-US" sz="1800">
                <a:latin typeface="Calibri"/>
                <a:ea typeface="Calibri"/>
                <a:cs typeface="Calibri"/>
                <a:sym typeface="Calibri"/>
              </a:rPr>
              <a:t>Has escuchado una persona enseñando que el ser humano tiene la fuerza spiritual para tomar la decisión de creer en Cristo y seguirlo? </a:t>
            </a:r>
            <a:r>
              <a:rPr i="1" lang="en-US" sz="1800">
                <a:solidFill>
                  <a:srgbClr val="00B050"/>
                </a:solidFill>
                <a:latin typeface="Calibri"/>
                <a:ea typeface="Calibri"/>
                <a:cs typeface="Calibri"/>
                <a:sym typeface="Calibri"/>
              </a:rPr>
              <a:t>Deja que los estudiantes contesten.</a:t>
            </a:r>
            <a:r>
              <a:rPr lang="en-US"/>
              <a:t> </a:t>
            </a:r>
            <a:endParaRPr/>
          </a:p>
        </p:txBody>
      </p:sp>
      <p:sp>
        <p:nvSpPr>
          <p:cNvPr id="267" name="Google Shape;267;p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lang="en-US" sz="1100">
                <a:latin typeface="Calibri"/>
                <a:ea typeface="Calibri"/>
                <a:cs typeface="Calibri"/>
                <a:sym typeface="Calibri"/>
              </a:rPr>
              <a:t>La Teología Decisionista enseña que el hombre tiene el poder de aceptar o rechazar a Jesús como Salvador. </a:t>
            </a:r>
            <a:endParaRPr sz="11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100">
                <a:latin typeface="Calibri"/>
                <a:ea typeface="Calibri"/>
                <a:cs typeface="Calibri"/>
                <a:sym typeface="Calibri"/>
              </a:rPr>
              <a:t>Enseñan que las personas tienen la fuerza espiritual para abrir el corazón para aceptar o decidir seguir a Jesús.</a:t>
            </a:r>
            <a:endParaRPr sz="1200">
              <a:latin typeface="Cambria"/>
              <a:ea typeface="Cambria"/>
              <a:cs typeface="Cambria"/>
              <a:sym typeface="Cambria"/>
            </a:endParaRPr>
          </a:p>
          <a:p>
            <a:pPr indent="-342900" lvl="0" marL="342900" marR="0" rtl="0" algn="l">
              <a:lnSpc>
                <a:spcPct val="100000"/>
              </a:lnSpc>
              <a:spcBef>
                <a:spcPts val="0"/>
              </a:spcBef>
              <a:spcAft>
                <a:spcPts val="0"/>
              </a:spcAft>
              <a:buSzPts val="1100"/>
              <a:buFont typeface="Noto Sans Symbols"/>
              <a:buChar char="∙"/>
            </a:pPr>
            <a:r>
              <a:rPr lang="en-US" sz="1100">
                <a:latin typeface="Calibri"/>
                <a:ea typeface="Calibri"/>
                <a:cs typeface="Calibri"/>
                <a:sym typeface="Calibri"/>
              </a:rPr>
              <a:t>Usan frases como “aceptar a Jesús”, “tomar tu decisión de creer” etc. </a:t>
            </a:r>
            <a:endParaRPr sz="1200">
              <a:latin typeface="Cambria"/>
              <a:ea typeface="Cambria"/>
              <a:cs typeface="Cambria"/>
              <a:sym typeface="Cambria"/>
            </a:endParaRPr>
          </a:p>
          <a:p>
            <a:pPr indent="-342900" lvl="0" marL="342900" marR="0" rtl="0" algn="l">
              <a:lnSpc>
                <a:spcPct val="100000"/>
              </a:lnSpc>
              <a:spcBef>
                <a:spcPts val="0"/>
              </a:spcBef>
              <a:spcAft>
                <a:spcPts val="0"/>
              </a:spcAft>
              <a:buSzPts val="1100"/>
              <a:buFont typeface="Noto Sans Symbols"/>
              <a:buChar char="∙"/>
            </a:pPr>
            <a:r>
              <a:rPr lang="en-US" sz="1100">
                <a:latin typeface="Calibri"/>
                <a:ea typeface="Calibri"/>
                <a:cs typeface="Calibri"/>
                <a:sym typeface="Calibri"/>
              </a:rPr>
              <a:t>Citan versículos como Apocalipsis 3:20 y Deuteronomio 30:20 como prueba pero estos versículos hablan a creyentes, no sobre la conversión. </a:t>
            </a:r>
            <a:endParaRPr/>
          </a:p>
          <a:p>
            <a:pPr indent="-273050" lvl="0" marL="342900" marR="0" rtl="0" algn="l">
              <a:lnSpc>
                <a:spcPct val="100000"/>
              </a:lnSpc>
              <a:spcBef>
                <a:spcPts val="0"/>
              </a:spcBef>
              <a:spcAft>
                <a:spcPts val="0"/>
              </a:spcAft>
              <a:buSzPts val="1100"/>
              <a:buFont typeface="Noto Sans Symbols"/>
              <a:buNone/>
            </a:pPr>
            <a:r>
              <a:t/>
            </a:r>
            <a:endParaRPr sz="1200">
              <a:latin typeface="Cambria"/>
              <a:ea typeface="Cambria"/>
              <a:cs typeface="Cambria"/>
              <a:sym typeface="Cambria"/>
            </a:endParaRPr>
          </a:p>
          <a:p>
            <a:pPr indent="-285750" lvl="1" marL="742950" marR="0" rtl="0" algn="l">
              <a:lnSpc>
                <a:spcPct val="100000"/>
              </a:lnSpc>
              <a:spcBef>
                <a:spcPts val="0"/>
              </a:spcBef>
              <a:spcAft>
                <a:spcPts val="0"/>
              </a:spcAft>
              <a:buSzPts val="1100"/>
              <a:buFont typeface="Courier New"/>
              <a:buChar char="o"/>
            </a:pPr>
            <a:r>
              <a:rPr lang="en-US" sz="1100">
                <a:latin typeface="Calibri"/>
                <a:ea typeface="Calibri"/>
                <a:cs typeface="Calibri"/>
                <a:sym typeface="Calibri"/>
              </a:rPr>
              <a:t>Apocalipsis 3:20 ¡Mira! Ya estoy a la puerta, y llamo. Si alguno oye mi voz y abre la puerta, yo entraré a su casa, y cenaré con él, y él cenaré conmigo. (Jesús dirige la palabra a la Iglesia de Laodicea, creyentes) </a:t>
            </a:r>
            <a:endParaRPr/>
          </a:p>
          <a:p>
            <a:pPr indent="-215900" lvl="1" marL="742950" marR="0" rtl="0" algn="l">
              <a:lnSpc>
                <a:spcPct val="100000"/>
              </a:lnSpc>
              <a:spcBef>
                <a:spcPts val="0"/>
              </a:spcBef>
              <a:spcAft>
                <a:spcPts val="0"/>
              </a:spcAft>
              <a:buSzPts val="1100"/>
              <a:buFont typeface="Courier New"/>
              <a:buNone/>
            </a:pPr>
            <a:r>
              <a:t/>
            </a:r>
            <a:endParaRPr sz="1200">
              <a:latin typeface="Cambria"/>
              <a:ea typeface="Cambria"/>
              <a:cs typeface="Cambria"/>
              <a:sym typeface="Cambria"/>
            </a:endParaRPr>
          </a:p>
          <a:p>
            <a:pPr indent="-285750" lvl="1" marL="742950" marR="0" rtl="0" algn="l">
              <a:lnSpc>
                <a:spcPct val="100000"/>
              </a:lnSpc>
              <a:spcBef>
                <a:spcPts val="0"/>
              </a:spcBef>
              <a:spcAft>
                <a:spcPts val="0"/>
              </a:spcAft>
              <a:buSzPts val="1100"/>
              <a:buFont typeface="Courier New"/>
              <a:buChar char="o"/>
            </a:pPr>
            <a:r>
              <a:rPr lang="en-US" sz="1100">
                <a:latin typeface="Calibri"/>
                <a:ea typeface="Calibri"/>
                <a:cs typeface="Calibri"/>
                <a:sym typeface="Calibri"/>
              </a:rPr>
              <a:t>Deuteronomio 30:19-20 Hoy pongo a los cielos y a la tierra por testigos contra ustedes, de que he puesto ante ustedes la vida y la muerte, la bendición y la maldición. Escoge, pues, la vida, para que tú y tu descendencia vivan; para que ames al Señor tu Dios, y atiendas a su voz, y lo sigas, pues él es para ti vida y prolongación de tus días. (Dios se llama a sí mismo El Señor tu Dios. Está hablando con su pueblo. Creyentes)</a:t>
            </a:r>
            <a:endParaRPr/>
          </a:p>
          <a:p>
            <a:pPr indent="-215900" lvl="1" marL="742950" marR="0" rtl="0" algn="l">
              <a:lnSpc>
                <a:spcPct val="100000"/>
              </a:lnSpc>
              <a:spcBef>
                <a:spcPts val="0"/>
              </a:spcBef>
              <a:spcAft>
                <a:spcPts val="0"/>
              </a:spcAft>
              <a:buSzPts val="1100"/>
              <a:buFont typeface="Courier New"/>
              <a:buNone/>
            </a:pPr>
            <a:r>
              <a:t/>
            </a:r>
            <a:endParaRPr sz="1100">
              <a:latin typeface="Calibri"/>
              <a:ea typeface="Calibri"/>
              <a:cs typeface="Calibri"/>
              <a:sym typeface="Calibri"/>
            </a:endParaRPr>
          </a:p>
          <a:p>
            <a:pPr indent="-285750" lvl="1" marL="742950" marR="0" rtl="0" algn="l">
              <a:lnSpc>
                <a:spcPct val="100000"/>
              </a:lnSpc>
              <a:spcBef>
                <a:spcPts val="0"/>
              </a:spcBef>
              <a:spcAft>
                <a:spcPts val="0"/>
              </a:spcAft>
              <a:buClr>
                <a:srgbClr val="000000"/>
              </a:buClr>
              <a:buSzPts val="1100"/>
              <a:buFont typeface="Courier New"/>
              <a:buChar char="o"/>
            </a:pPr>
            <a:r>
              <a:rPr lang="en-US" sz="1800">
                <a:latin typeface="Calibri"/>
                <a:ea typeface="Calibri"/>
                <a:cs typeface="Calibri"/>
                <a:sym typeface="Calibri"/>
              </a:rPr>
              <a:t>La Teología Decisionista enseña que, por la naturaleza, tenemos libre albedrío y tenemos que decidir lo que hacemos con nuestro libre albedrío; pero, en realidad la Biblia no enseña eso. Somos esclavos al pecado, sin libre albedrío. Es solo cuando el Espíritu Santo nos regala la fe cuando tenemos libre albedrío para hacer lo que es correcto, guiado por el Espíritu. Los versículos de Apocalipsis y Deuteronomio se dirigen a los creyentes, que si tienen libre albedrío. </a:t>
            </a:r>
            <a:endParaRPr sz="1800">
              <a:latin typeface="Cambria"/>
              <a:ea typeface="Cambria"/>
              <a:cs typeface="Cambria"/>
              <a:sym typeface="Cambria"/>
            </a:endParaRPr>
          </a:p>
          <a:p>
            <a:pPr indent="-215900" lvl="1" marL="742950" marR="0" rtl="0" algn="l">
              <a:lnSpc>
                <a:spcPct val="100000"/>
              </a:lnSpc>
              <a:spcBef>
                <a:spcPts val="0"/>
              </a:spcBef>
              <a:spcAft>
                <a:spcPts val="0"/>
              </a:spcAft>
              <a:buSzPts val="1100"/>
              <a:buFont typeface="Courier New"/>
              <a:buNone/>
            </a:pPr>
            <a:r>
              <a:t/>
            </a:r>
            <a:endParaRPr sz="1100">
              <a:latin typeface="Calibri"/>
              <a:ea typeface="Calibri"/>
              <a:cs typeface="Calibri"/>
              <a:sym typeface="Calibri"/>
            </a:endParaRPr>
          </a:p>
          <a:p>
            <a:pPr indent="-215900" lvl="1" marL="742950" marR="0" rtl="0" algn="l">
              <a:lnSpc>
                <a:spcPct val="100000"/>
              </a:lnSpc>
              <a:spcBef>
                <a:spcPts val="0"/>
              </a:spcBef>
              <a:spcAft>
                <a:spcPts val="0"/>
              </a:spcAft>
              <a:buSzPts val="1100"/>
              <a:buFont typeface="Courier New"/>
              <a:buNone/>
            </a:pPr>
            <a:r>
              <a:t/>
            </a:r>
            <a:endParaRPr sz="1200">
              <a:latin typeface="Cambria"/>
              <a:ea typeface="Cambria"/>
              <a:cs typeface="Cambria"/>
              <a:sym typeface="Cambria"/>
            </a:endParaRPr>
          </a:p>
          <a:p>
            <a:pPr indent="0" lvl="0" marL="0" marR="0" rtl="0" algn="l">
              <a:lnSpc>
                <a:spcPct val="100000"/>
              </a:lnSpc>
              <a:spcBef>
                <a:spcPts val="0"/>
              </a:spcBef>
              <a:spcAft>
                <a:spcPts val="0"/>
              </a:spcAft>
              <a:buSzPts val="1100"/>
              <a:buFont typeface="Arial"/>
              <a:buNone/>
            </a:pPr>
            <a:r>
              <a:t/>
            </a:r>
            <a:endParaRPr/>
          </a:p>
        </p:txBody>
      </p:sp>
      <p:sp>
        <p:nvSpPr>
          <p:cNvPr id="274" name="Google Shape;274;p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lang="en-US" sz="1800">
                <a:latin typeface="Calibri"/>
                <a:ea typeface="Calibri"/>
                <a:cs typeface="Calibri"/>
                <a:sym typeface="Calibri"/>
              </a:rPr>
              <a:t>2. ¿Por qué es incorrecto la Teología Decisionista? </a:t>
            </a:r>
            <a:endParaRPr sz="1800">
              <a:latin typeface="Cambria"/>
              <a:ea typeface="Cambria"/>
              <a:cs typeface="Cambria"/>
              <a:sym typeface="Cambria"/>
            </a:endParaRPr>
          </a:p>
          <a:p>
            <a:pPr indent="-342900" lvl="0" marL="342900" marR="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Efesios 2:1-10 y todos los otros pasajes que hablan sobre nuestro estado natural y la naturaleza pecaminosa </a:t>
            </a:r>
            <a:endParaRPr sz="1800">
              <a:latin typeface="Cambria"/>
              <a:ea typeface="Cambria"/>
              <a:cs typeface="Cambria"/>
              <a:sym typeface="Cambria"/>
            </a:endParaRPr>
          </a:p>
          <a:p>
            <a:pPr indent="-342900" lvl="0" marL="342900" marR="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Al igual que un hombre físicamente muerto no puede decidir seguir a nadie, así una persona espiritualmente muerta no puede decidir seguir a Jesús. Es el Espíritu Santo quien tiene que actuar primero. No al revés.</a:t>
            </a:r>
            <a:endParaRPr/>
          </a:p>
          <a:p>
            <a:pPr indent="-342900" lvl="0" marL="342900" marR="0" rtl="0" algn="l">
              <a:lnSpc>
                <a:spcPct val="100000"/>
              </a:lnSpc>
              <a:spcBef>
                <a:spcPts val="0"/>
              </a:spcBef>
              <a:spcAft>
                <a:spcPts val="0"/>
              </a:spcAft>
              <a:buClr>
                <a:srgbClr val="000000"/>
              </a:buClr>
              <a:buSzPts val="1100"/>
              <a:buFont typeface="Noto Sans Symbols"/>
              <a:buChar char="∙"/>
            </a:pPr>
            <a:r>
              <a:rPr lang="en-US" sz="1800">
                <a:solidFill>
                  <a:srgbClr val="000000"/>
                </a:solidFill>
                <a:latin typeface="Calibri"/>
                <a:ea typeface="Calibri"/>
                <a:cs typeface="Calibri"/>
                <a:sym typeface="Calibri"/>
              </a:rPr>
              <a:t>Utilice la analogía de pensar en la fe como una mano que se aferra a la cruz de Jesús. Debes agarrarte de la cruz de Jesús para ser salvo. Pero nacemos con las manos levantadas en un puño contra Dios. Necesitamos que el Espíritu Santo abra nuestras manos y las arrastre para envolverlas alrededor de la cruz.</a:t>
            </a:r>
            <a:endParaRPr sz="1800">
              <a:latin typeface="Cambria"/>
              <a:ea typeface="Cambria"/>
              <a:cs typeface="Cambria"/>
              <a:sym typeface="Cambria"/>
            </a:endParaRPr>
          </a:p>
          <a:p>
            <a:pPr indent="-273050" lvl="0" marL="342900" marR="0" rtl="0" algn="l">
              <a:lnSpc>
                <a:spcPct val="100000"/>
              </a:lnSpc>
              <a:spcBef>
                <a:spcPts val="0"/>
              </a:spcBef>
              <a:spcAft>
                <a:spcPts val="0"/>
              </a:spcAft>
              <a:buSzPts val="1100"/>
              <a:buFont typeface="Noto Sans Symbols"/>
              <a:buNone/>
            </a:pPr>
            <a:r>
              <a:t/>
            </a:r>
            <a:endParaRPr sz="1800">
              <a:latin typeface="Cambria"/>
              <a:ea typeface="Cambria"/>
              <a:cs typeface="Cambria"/>
              <a:sym typeface="Cambria"/>
            </a:endParaRPr>
          </a:p>
          <a:p>
            <a:pPr indent="0" lvl="0" marL="0" marR="0" rtl="0" algn="l">
              <a:lnSpc>
                <a:spcPct val="100000"/>
              </a:lnSpc>
              <a:spcBef>
                <a:spcPts val="0"/>
              </a:spcBef>
              <a:spcAft>
                <a:spcPts val="0"/>
              </a:spcAft>
              <a:buSzPts val="1100"/>
              <a:buFont typeface="Arial"/>
              <a:buNone/>
            </a:pPr>
            <a:r>
              <a:t/>
            </a:r>
            <a:endParaRPr/>
          </a:p>
        </p:txBody>
      </p:sp>
      <p:sp>
        <p:nvSpPr>
          <p:cNvPr id="282" name="Google Shape;282;p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lang="en-US" sz="1800">
                <a:latin typeface="Calibri"/>
                <a:ea typeface="Calibri"/>
                <a:cs typeface="Calibri"/>
                <a:sym typeface="Calibri"/>
              </a:rPr>
              <a:t>3. ¿Por qué es peligroso la Teología Decisionista?</a:t>
            </a:r>
            <a:endParaRPr sz="1800">
              <a:latin typeface="Cambria"/>
              <a:ea typeface="Cambria"/>
              <a:cs typeface="Cambria"/>
              <a:sym typeface="Cambria"/>
            </a:endParaRPr>
          </a:p>
          <a:p>
            <a:pPr indent="0" lvl="0" marL="0" marR="0" rtl="0" algn="l">
              <a:lnSpc>
                <a:spcPct val="100000"/>
              </a:lnSpc>
              <a:spcBef>
                <a:spcPts val="0"/>
              </a:spcBef>
              <a:spcAft>
                <a:spcPts val="0"/>
              </a:spcAft>
              <a:buSzPts val="1100"/>
              <a:buFont typeface="Calibri"/>
              <a:buNone/>
            </a:pPr>
            <a:r>
              <a:rPr i="1" lang="en-US" sz="1800">
                <a:solidFill>
                  <a:srgbClr val="00B050"/>
                </a:solidFill>
                <a:latin typeface="Calibri"/>
                <a:ea typeface="Calibri"/>
                <a:cs typeface="Calibri"/>
                <a:sym typeface="Calibri"/>
              </a:rPr>
              <a:t>Deja que los estudiantes contesten.</a:t>
            </a:r>
            <a:endParaRPr sz="1800">
              <a:latin typeface="Cambria"/>
              <a:ea typeface="Cambria"/>
              <a:cs typeface="Cambria"/>
              <a:sym typeface="Cambria"/>
            </a:endParaRPr>
          </a:p>
          <a:p>
            <a:pPr indent="0" lvl="0" marL="0" marR="0" rtl="0" algn="l">
              <a:lnSpc>
                <a:spcPct val="100000"/>
              </a:lnSpc>
              <a:spcBef>
                <a:spcPts val="0"/>
              </a:spcBef>
              <a:spcAft>
                <a:spcPts val="0"/>
              </a:spcAft>
              <a:buSzPts val="1100"/>
              <a:buFont typeface="Arial"/>
              <a:buNone/>
            </a:pPr>
            <a:r>
              <a:t/>
            </a:r>
            <a:endParaRPr/>
          </a:p>
        </p:txBody>
      </p:sp>
      <p:sp>
        <p:nvSpPr>
          <p:cNvPr id="291" name="Google Shape;291;p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lang="en-US" sz="1800">
                <a:latin typeface="Calibri"/>
                <a:ea typeface="Calibri"/>
                <a:cs typeface="Calibri"/>
                <a:sym typeface="Calibri"/>
              </a:rPr>
              <a:t>3. ¿Por qué es peligroso la Teología Decisionista?</a:t>
            </a:r>
            <a:endParaRPr sz="1800">
              <a:latin typeface="Cambria"/>
              <a:ea typeface="Cambria"/>
              <a:cs typeface="Cambria"/>
              <a:sym typeface="Cambria"/>
            </a:endParaRPr>
          </a:p>
          <a:p>
            <a:pPr indent="0" lvl="0" marL="0" marR="0" rtl="0" algn="l">
              <a:lnSpc>
                <a:spcPct val="100000"/>
              </a:lnSpc>
              <a:spcBef>
                <a:spcPts val="0"/>
              </a:spcBef>
              <a:spcAft>
                <a:spcPts val="0"/>
              </a:spcAft>
              <a:buSzPts val="1100"/>
              <a:buFont typeface="Calibri"/>
              <a:buNone/>
            </a:pPr>
            <a:r>
              <a:rPr i="1" lang="en-US" sz="1800">
                <a:solidFill>
                  <a:srgbClr val="00B050"/>
                </a:solidFill>
                <a:latin typeface="Calibri"/>
                <a:ea typeface="Calibri"/>
                <a:cs typeface="Calibri"/>
                <a:sym typeface="Calibri"/>
              </a:rPr>
              <a:t>Deja que los estudiantes contesten.</a:t>
            </a:r>
            <a:endParaRPr/>
          </a:p>
          <a:p>
            <a:pPr indent="0" lvl="0" marL="0" marR="0" rtl="0" algn="l">
              <a:lnSpc>
                <a:spcPct val="100000"/>
              </a:lnSpc>
              <a:spcBef>
                <a:spcPts val="0"/>
              </a:spcBef>
              <a:spcAft>
                <a:spcPts val="0"/>
              </a:spcAft>
              <a:buSzPts val="1100"/>
              <a:buFont typeface="Arial"/>
              <a:buNone/>
            </a:pPr>
            <a:r>
              <a:t/>
            </a:r>
            <a:endParaRPr sz="1800">
              <a:latin typeface="Cambria"/>
              <a:ea typeface="Cambria"/>
              <a:cs typeface="Cambria"/>
              <a:sym typeface="Cambria"/>
            </a:endParaRPr>
          </a:p>
          <a:p>
            <a:pPr indent="-342900" lvl="0" marL="342900" marR="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Es Legalismo: El mal uso de/énfasis excesivo en la ley.</a:t>
            </a:r>
            <a:endParaRPr/>
          </a:p>
          <a:p>
            <a:pPr indent="-273050" lvl="0" marL="342900" marR="0" rtl="0" algn="l">
              <a:lnSpc>
                <a:spcPct val="100000"/>
              </a:lnSpc>
              <a:spcBef>
                <a:spcPts val="0"/>
              </a:spcBef>
              <a:spcAft>
                <a:spcPts val="0"/>
              </a:spcAft>
              <a:buSzPts val="1100"/>
              <a:buFont typeface="Noto Sans Symbols"/>
              <a:buNone/>
            </a:pPr>
            <a:r>
              <a:t/>
            </a:r>
            <a:endParaRPr sz="1800">
              <a:latin typeface="Cambria"/>
              <a:ea typeface="Cambria"/>
              <a:cs typeface="Cambria"/>
              <a:sym typeface="Cambria"/>
            </a:endParaRPr>
          </a:p>
          <a:p>
            <a:pPr indent="-342900" lvl="0" marL="342900" marR="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Esta enseñanza está arraigada al orgullo humano. Nadie quiere reconocer que estaban muertos e inconscientes cuando Dios llegó a salvarlos. ¡Nadie quiere ser tan indefenso y dependiente! </a:t>
            </a:r>
            <a:endParaRPr/>
          </a:p>
          <a:p>
            <a:pPr indent="-273050" lvl="0" marL="342900" marR="0" rtl="0" algn="l">
              <a:lnSpc>
                <a:spcPct val="100000"/>
              </a:lnSpc>
              <a:spcBef>
                <a:spcPts val="0"/>
              </a:spcBef>
              <a:spcAft>
                <a:spcPts val="0"/>
              </a:spcAft>
              <a:buSzPts val="1100"/>
              <a:buFont typeface="Noto Sans Symbols"/>
              <a:buNone/>
            </a:pPr>
            <a:r>
              <a:t/>
            </a:r>
            <a:endParaRPr sz="1800">
              <a:latin typeface="Cambria"/>
              <a:ea typeface="Cambria"/>
              <a:cs typeface="Cambria"/>
              <a:sym typeface="Cambria"/>
            </a:endParaRPr>
          </a:p>
          <a:p>
            <a:pPr indent="-342900" lvl="0" marL="342900" marR="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Pone en duda la fe y la salvación del individuo. Si se le enseña a una persona que puede o tiene que contribuir a su conversión, ser lo suficientemente arrepentido o creer con suficiente fuerza para ser salvo como, esa persona nunca puede estar seguro si está salvado o no. </a:t>
            </a:r>
            <a:endParaRPr/>
          </a:p>
          <a:p>
            <a:pPr indent="-273050" lvl="0" marL="342900" marR="0" rtl="0" algn="l">
              <a:lnSpc>
                <a:spcPct val="100000"/>
              </a:lnSpc>
              <a:spcBef>
                <a:spcPts val="0"/>
              </a:spcBef>
              <a:spcAft>
                <a:spcPts val="0"/>
              </a:spcAft>
              <a:buSzPts val="1100"/>
              <a:buFont typeface="Noto Sans Symbols"/>
              <a:buNone/>
            </a:pPr>
            <a:r>
              <a:t/>
            </a:r>
            <a:endParaRPr sz="1800">
              <a:latin typeface="Cambria"/>
              <a:ea typeface="Cambria"/>
              <a:cs typeface="Cambria"/>
              <a:sym typeface="Cambria"/>
            </a:endParaRPr>
          </a:p>
          <a:p>
            <a:pPr indent="-342900" lvl="0" marL="342900" marR="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Cuando se le dice al hombre que tiene el poder de decidir creer en Cristo, le da la oportunidad al diablo para arrojar duda acerca de si es sincero y verdadero. También puede arrojar duda sobre su razón por creer en Jesús. ¿De verdad he elegido a Jesús como mi Salvador del pecado? ¿Fue sincera mi decisión? Le da oportunidad al diablo para sembrar duda. Uno se enfoca en sí mismo, no en Cristo. </a:t>
            </a:r>
            <a:endParaRPr/>
          </a:p>
          <a:p>
            <a:pPr indent="-273050" lvl="0" marL="342900" marR="0" rtl="0" algn="l">
              <a:lnSpc>
                <a:spcPct val="100000"/>
              </a:lnSpc>
              <a:spcBef>
                <a:spcPts val="0"/>
              </a:spcBef>
              <a:spcAft>
                <a:spcPts val="0"/>
              </a:spcAft>
              <a:buSzPts val="1100"/>
              <a:buFont typeface="Noto Sans Symbols"/>
              <a:buNone/>
            </a:pPr>
            <a:r>
              <a:t/>
            </a:r>
            <a:endParaRPr sz="1800">
              <a:latin typeface="Cambria"/>
              <a:ea typeface="Cambria"/>
              <a:cs typeface="Cambria"/>
              <a:sym typeface="Cambria"/>
            </a:endParaRPr>
          </a:p>
          <a:p>
            <a:pPr indent="-342900" lvl="0" marL="342900" marR="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Roba la gloria de Dios. Da el crédito (la gloria) al hombre por haber creído (la conversión). La fe ya no es un regalo del Espíritu Santo sino una decisión consciente tomada por el hombre para creer. Hay iglesias que dicen que para ellos es muy importante darle a Dios toda la gloria pero sin embargo su teología contradice eso. </a:t>
            </a:r>
            <a:endParaRPr sz="1800">
              <a:latin typeface="Cambria"/>
              <a:ea typeface="Cambria"/>
              <a:cs typeface="Cambria"/>
              <a:sym typeface="Cambria"/>
            </a:endParaRPr>
          </a:p>
          <a:p>
            <a:pPr indent="0" lvl="0" marL="0" marR="0" rtl="0" algn="l">
              <a:lnSpc>
                <a:spcPct val="100000"/>
              </a:lnSpc>
              <a:spcBef>
                <a:spcPts val="0"/>
              </a:spcBef>
              <a:spcAft>
                <a:spcPts val="0"/>
              </a:spcAft>
              <a:buSzPts val="1100"/>
              <a:buFont typeface="Arial"/>
              <a:buNone/>
            </a:pPr>
            <a:r>
              <a:t/>
            </a:r>
            <a:endParaRPr/>
          </a:p>
        </p:txBody>
      </p:sp>
      <p:sp>
        <p:nvSpPr>
          <p:cNvPr id="298" name="Google Shape;298;p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lang="en-US" sz="1800">
                <a:latin typeface="Calibri"/>
                <a:ea typeface="Calibri"/>
                <a:cs typeface="Calibri"/>
                <a:sym typeface="Calibri"/>
              </a:rPr>
              <a:t>4. La verdad nos trae paz</a:t>
            </a:r>
            <a:endParaRPr/>
          </a:p>
          <a:p>
            <a:pPr indent="0" lvl="0" marL="0" marR="0" rtl="0" algn="l">
              <a:lnSpc>
                <a:spcPct val="100000"/>
              </a:lnSpc>
              <a:spcBef>
                <a:spcPts val="0"/>
              </a:spcBef>
              <a:spcAft>
                <a:spcPts val="0"/>
              </a:spcAft>
              <a:buSzPts val="1100"/>
              <a:buFont typeface="Arial"/>
              <a:buNone/>
            </a:pPr>
            <a:r>
              <a:t/>
            </a:r>
            <a:endParaRPr sz="1800">
              <a:latin typeface="Cambria"/>
              <a:ea typeface="Cambria"/>
              <a:cs typeface="Cambria"/>
              <a:sym typeface="Cambria"/>
            </a:endParaRPr>
          </a:p>
          <a:p>
            <a:pPr indent="-342900" lvl="0" marL="342900" marR="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Antes de la fe, estamos muertos espiritualmente. Es el Espíritu Santo quién nos escoge y no al revés. </a:t>
            </a:r>
            <a:endParaRPr sz="1800">
              <a:latin typeface="Cambria"/>
              <a:ea typeface="Cambria"/>
              <a:cs typeface="Cambria"/>
              <a:sym typeface="Cambria"/>
            </a:endParaRPr>
          </a:p>
          <a:p>
            <a:pPr indent="-342900" lvl="0" marL="342900" marR="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La conversión es 100% obra del Espíritu Santo y por eso podemos estar 100% convencidos de que nuestra conversión, fe y salvación son seguros. </a:t>
            </a:r>
            <a:endParaRPr sz="1800">
              <a:latin typeface="Cambria"/>
              <a:ea typeface="Cambria"/>
              <a:cs typeface="Cambria"/>
              <a:sym typeface="Cambria"/>
            </a:endParaRPr>
          </a:p>
          <a:p>
            <a:pPr indent="-342900" lvl="0" marL="342900" marR="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Es reconfortante saber eso cuando el diablo está siempre intentando sembrar duda. </a:t>
            </a:r>
            <a:endParaRPr sz="1800">
              <a:latin typeface="Cambria"/>
              <a:ea typeface="Cambria"/>
              <a:cs typeface="Cambria"/>
              <a:sym typeface="Cambria"/>
            </a:endParaRPr>
          </a:p>
          <a:p>
            <a:pPr indent="0" lvl="0" marL="0" marR="0" rtl="0" algn="l">
              <a:lnSpc>
                <a:spcPct val="100000"/>
              </a:lnSpc>
              <a:spcBef>
                <a:spcPts val="0"/>
              </a:spcBef>
              <a:spcAft>
                <a:spcPts val="0"/>
              </a:spcAft>
              <a:buSzPts val="1100"/>
              <a:buFont typeface="Arial"/>
              <a:buNone/>
            </a:pPr>
            <a:r>
              <a:t/>
            </a:r>
            <a:endParaRPr/>
          </a:p>
        </p:txBody>
      </p:sp>
      <p:sp>
        <p:nvSpPr>
          <p:cNvPr id="306" name="Google Shape;306;p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0" name="Google Shape;90;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42900" lvl="0" marL="342900" marR="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Cuando hablamos sobre nuestra salvación, siempre queremos enfocarnos en Dios nuestro Salvador. Nuestra salvación es de él y damos la gloria a él. </a:t>
            </a:r>
            <a:endParaRPr sz="1800">
              <a:latin typeface="Cambria"/>
              <a:ea typeface="Cambria"/>
              <a:cs typeface="Cambria"/>
              <a:sym typeface="Cambria"/>
            </a:endParaRPr>
          </a:p>
          <a:p>
            <a:pPr indent="-298450" lvl="0" marL="457200" rtl="0" algn="l">
              <a:lnSpc>
                <a:spcPct val="100000"/>
              </a:lnSpc>
              <a:spcBef>
                <a:spcPts val="0"/>
              </a:spcBef>
              <a:spcAft>
                <a:spcPts val="0"/>
              </a:spcAft>
              <a:buSzPts val="1100"/>
              <a:buChar char="●"/>
            </a:pPr>
            <a:r>
              <a:rPr lang="en-US" sz="1800">
                <a:latin typeface="Calibri"/>
                <a:ea typeface="Calibri"/>
                <a:cs typeface="Calibri"/>
                <a:sym typeface="Calibri"/>
              </a:rPr>
              <a:t>Entonces, en vez de decir “He aceptado o he decidido” podemos usar las Palabras de las Escrituras que hemos visto hoy: “Estaba muerto, ciego, perdido… pero el Espíritu me ha dado el regalo de la fe. ¡Gloria a Dios!” No deseamos causar confusión por el vocabulario que usamos. </a:t>
            </a:r>
            <a:endParaRPr/>
          </a:p>
        </p:txBody>
      </p:sp>
      <p:sp>
        <p:nvSpPr>
          <p:cNvPr id="314" name="Google Shape;314;p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5. ¿Cómo llegamos a la fe? </a:t>
            </a:r>
            <a:endParaRPr sz="1800">
              <a:latin typeface="Calibri"/>
              <a:ea typeface="Calibri"/>
              <a:cs typeface="Calibri"/>
              <a:sym typeface="Calibri"/>
            </a:endParaRPr>
          </a:p>
          <a:p>
            <a:pPr indent="0" lvl="0" marL="0" marR="0" rtl="0" algn="l">
              <a:lnSpc>
                <a:spcPct val="100000"/>
              </a:lnSpc>
              <a:spcBef>
                <a:spcPts val="0"/>
              </a:spcBef>
              <a:spcAft>
                <a:spcPts val="0"/>
              </a:spcAft>
              <a:buSzPts val="1100"/>
              <a:buFont typeface="Calibri"/>
              <a:buNone/>
            </a:pPr>
            <a:r>
              <a:rPr i="1" lang="en-US" sz="1800">
                <a:solidFill>
                  <a:srgbClr val="00B050"/>
                </a:solidFill>
                <a:latin typeface="Calibri"/>
                <a:ea typeface="Calibri"/>
                <a:cs typeface="Calibri"/>
                <a:sym typeface="Calibri"/>
              </a:rPr>
              <a:t>Deja que los estudiantes contesten.</a:t>
            </a:r>
            <a:endParaRPr sz="1800">
              <a:latin typeface="Calibri"/>
              <a:ea typeface="Calibri"/>
              <a:cs typeface="Calibri"/>
              <a:sym typeface="Calibri"/>
            </a:endParaRPr>
          </a:p>
          <a:p>
            <a:pPr indent="0" lvl="0" marL="0" marR="0" rtl="0" algn="l">
              <a:lnSpc>
                <a:spcPct val="100000"/>
              </a:lnSpc>
              <a:spcBef>
                <a:spcPts val="0"/>
              </a:spcBef>
              <a:spcAft>
                <a:spcPts val="0"/>
              </a:spcAft>
              <a:buSzPts val="1100"/>
              <a:buFont typeface="Arial"/>
              <a:buNone/>
            </a:pPr>
            <a:r>
              <a:t/>
            </a:r>
            <a:endParaRPr/>
          </a:p>
        </p:txBody>
      </p:sp>
      <p:sp>
        <p:nvSpPr>
          <p:cNvPr id="322" name="Google Shape;322;p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b="1" lang="en-US" sz="1100" u="sng">
                <a:latin typeface="Calibri"/>
                <a:ea typeface="Calibri"/>
                <a:cs typeface="Calibri"/>
                <a:sym typeface="Calibri"/>
              </a:rPr>
              <a:t>OBJETIVOS DE LA LECCIÓN </a:t>
            </a:r>
            <a:r>
              <a:rPr i="1" lang="en-US" sz="1100">
                <a:latin typeface="Calibri"/>
                <a:ea typeface="Calibri"/>
                <a:cs typeface="Calibri"/>
                <a:sym typeface="Calibri"/>
              </a:rPr>
              <a:t>(1 minuto)</a:t>
            </a:r>
            <a:endParaRPr sz="1100">
              <a:latin typeface="Cambria"/>
              <a:ea typeface="Cambria"/>
              <a:cs typeface="Cambria"/>
              <a:sym typeface="Cambria"/>
            </a:endParaRPr>
          </a:p>
          <a:p>
            <a:pPr indent="0" lvl="0" marL="0" marR="0" rtl="0" algn="l">
              <a:lnSpc>
                <a:spcPct val="100000"/>
              </a:lnSpc>
              <a:spcBef>
                <a:spcPts val="0"/>
              </a:spcBef>
              <a:spcAft>
                <a:spcPts val="0"/>
              </a:spcAft>
              <a:buSzPts val="1100"/>
              <a:buFont typeface="Calibri"/>
              <a:buNone/>
            </a:pPr>
            <a:r>
              <a:rPr i="1" lang="en-US" sz="1100">
                <a:solidFill>
                  <a:srgbClr val="00B050"/>
                </a:solidFill>
                <a:latin typeface="Calibri"/>
                <a:ea typeface="Calibri"/>
                <a:cs typeface="Calibri"/>
                <a:sym typeface="Calibri"/>
              </a:rPr>
              <a:t>Toma un minuto para presentarles los objetivos de la primera lección.</a:t>
            </a:r>
            <a:endParaRPr/>
          </a:p>
          <a:p>
            <a:pPr indent="0" lvl="0" marL="0" marR="0" rtl="0" algn="l">
              <a:lnSpc>
                <a:spcPct val="100000"/>
              </a:lnSpc>
              <a:spcBef>
                <a:spcPts val="0"/>
              </a:spcBef>
              <a:spcAft>
                <a:spcPts val="0"/>
              </a:spcAft>
              <a:buSzPts val="1100"/>
              <a:buFont typeface="Arial"/>
              <a:buNone/>
            </a:pPr>
            <a:r>
              <a:t/>
            </a:r>
            <a:endParaRPr sz="1100">
              <a:latin typeface="Cambria"/>
              <a:ea typeface="Cambria"/>
              <a:cs typeface="Cambria"/>
              <a:sym typeface="Cambria"/>
            </a:endParaRPr>
          </a:p>
          <a:p>
            <a:pPr indent="0" lvl="0" marL="387350" marR="0" rtl="0" algn="l">
              <a:lnSpc>
                <a:spcPct val="100000"/>
              </a:lnSpc>
              <a:spcBef>
                <a:spcPts val="0"/>
              </a:spcBef>
              <a:spcAft>
                <a:spcPts val="0"/>
              </a:spcAft>
              <a:buSzPts val="1100"/>
              <a:buFont typeface="Calibri"/>
              <a:buNone/>
            </a:pPr>
            <a:r>
              <a:rPr b="0" lang="en-US" sz="1100">
                <a:solidFill>
                  <a:srgbClr val="000000"/>
                </a:solidFill>
                <a:highlight>
                  <a:srgbClr val="F2F2F2"/>
                </a:highlight>
                <a:latin typeface="Calibri"/>
                <a:ea typeface="Calibri"/>
                <a:cs typeface="Calibri"/>
                <a:sym typeface="Calibri"/>
              </a:rPr>
              <a:t>1.  Usar Efesios 2:1-10 para demostrar que el hombre no es capaz de creer en Jesucristo sin el Espíritu Santo. </a:t>
            </a:r>
            <a:endParaRPr b="0" sz="1100">
              <a:highlight>
                <a:srgbClr val="F2F2F2"/>
              </a:highlight>
              <a:latin typeface="Calibri"/>
              <a:ea typeface="Calibri"/>
              <a:cs typeface="Calibri"/>
              <a:sym typeface="Calibri"/>
            </a:endParaRPr>
          </a:p>
          <a:p>
            <a:pPr indent="0" lvl="0" marL="387350" marR="0" rtl="0" algn="l">
              <a:lnSpc>
                <a:spcPct val="100000"/>
              </a:lnSpc>
              <a:spcBef>
                <a:spcPts val="1000"/>
              </a:spcBef>
              <a:spcAft>
                <a:spcPts val="0"/>
              </a:spcAft>
              <a:buSzPts val="1100"/>
              <a:buFont typeface="Calibri"/>
              <a:buNone/>
            </a:pPr>
            <a:r>
              <a:rPr b="0" lang="en-US" sz="1100">
                <a:solidFill>
                  <a:srgbClr val="000000"/>
                </a:solidFill>
                <a:highlight>
                  <a:srgbClr val="F2F2F2"/>
                </a:highlight>
                <a:latin typeface="Calibri"/>
                <a:ea typeface="Calibri"/>
                <a:cs typeface="Calibri"/>
                <a:sym typeface="Calibri"/>
              </a:rPr>
              <a:t>2.  Explicar la teología decisionista y por qué es peligroso. </a:t>
            </a:r>
            <a:endParaRPr b="0" sz="1100">
              <a:highlight>
                <a:srgbClr val="F2F2F2"/>
              </a:highlight>
              <a:latin typeface="Calibri"/>
              <a:ea typeface="Calibri"/>
              <a:cs typeface="Calibri"/>
              <a:sym typeface="Calibri"/>
            </a:endParaRPr>
          </a:p>
          <a:p>
            <a:pPr indent="0" lvl="0" marL="387350" marR="0" rtl="0" algn="l">
              <a:lnSpc>
                <a:spcPct val="100000"/>
              </a:lnSpc>
              <a:spcBef>
                <a:spcPts val="1000"/>
              </a:spcBef>
              <a:spcAft>
                <a:spcPts val="0"/>
              </a:spcAft>
              <a:buSzPts val="1100"/>
              <a:buFont typeface="Calibri"/>
              <a:buNone/>
            </a:pPr>
            <a:r>
              <a:rPr b="1" lang="en-US" sz="1100">
                <a:solidFill>
                  <a:srgbClr val="000000"/>
                </a:solidFill>
                <a:highlight>
                  <a:srgbClr val="F2F2F2"/>
                </a:highlight>
                <a:latin typeface="Calibri"/>
                <a:ea typeface="Calibri"/>
                <a:cs typeface="Calibri"/>
                <a:sym typeface="Calibri"/>
              </a:rPr>
              <a:t>3. Considerar como contestar a la Teología Decisionista en amor y con la Biblia.</a:t>
            </a:r>
            <a:endParaRPr sz="1100">
              <a:highlight>
                <a:srgbClr val="F2F2F2"/>
              </a:highlight>
              <a:latin typeface="Calibri"/>
              <a:ea typeface="Calibri"/>
              <a:cs typeface="Calibri"/>
              <a:sym typeface="Calibri"/>
            </a:endParaRPr>
          </a:p>
          <a:p>
            <a:pPr indent="0" lvl="0" marL="0" rtl="0" algn="l">
              <a:lnSpc>
                <a:spcPct val="100000"/>
              </a:lnSpc>
              <a:spcBef>
                <a:spcPts val="2000"/>
              </a:spcBef>
              <a:spcAft>
                <a:spcPts val="0"/>
              </a:spcAft>
              <a:buSzPts val="1100"/>
              <a:buNone/>
            </a:pPr>
            <a:r>
              <a:t/>
            </a:r>
            <a:endParaRPr/>
          </a:p>
        </p:txBody>
      </p:sp>
      <p:sp>
        <p:nvSpPr>
          <p:cNvPr id="329" name="Google Shape;329;p7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Calibri"/>
              <a:buNone/>
            </a:pPr>
            <a:r>
              <a:rPr lang="en-US" sz="1800">
                <a:latin typeface="Calibri"/>
                <a:ea typeface="Calibri"/>
                <a:cs typeface="Calibri"/>
                <a:sym typeface="Calibri"/>
              </a:rPr>
              <a:t>1. En el mundo hoy, hay mucha Teología Decisionista. Deseamos, con nuestras palabras y acciones, siempre reflejar el amor de Dios y la verdad de las Escrituras con otros, incluso cuando nos enfrontamos con la Teología Decisionista. ¿Cómo lo hacemos? </a:t>
            </a:r>
            <a:br>
              <a:rPr lang="en-US" sz="1800">
                <a:latin typeface="Calibri"/>
                <a:ea typeface="Calibri"/>
                <a:cs typeface="Calibri"/>
                <a:sym typeface="Calibri"/>
              </a:rPr>
            </a:br>
            <a:br>
              <a:rPr lang="en-US" sz="1800">
                <a:latin typeface="Calibri"/>
                <a:ea typeface="Calibri"/>
                <a:cs typeface="Calibri"/>
                <a:sym typeface="Calibri"/>
              </a:rPr>
            </a:br>
            <a:r>
              <a:rPr lang="en-US" sz="1800">
                <a:latin typeface="Calibri"/>
                <a:ea typeface="Calibri"/>
                <a:cs typeface="Calibri"/>
                <a:sym typeface="Calibri"/>
              </a:rPr>
              <a:t>2. Por ejemplo: Te preguntan, “¿Has entregado tu vida a Cristo? ¿Has tomado la decisión de aceptar a Cristo en tu corazón?” ¿Cómo lo manejaría? </a:t>
            </a:r>
            <a:endParaRPr sz="1800">
              <a:latin typeface="Cambria"/>
              <a:ea typeface="Cambria"/>
              <a:cs typeface="Cambria"/>
              <a:sym typeface="Cambria"/>
            </a:endParaRPr>
          </a:p>
          <a:p>
            <a:pPr indent="0" lvl="0" marL="0" marR="0" rtl="0" algn="l">
              <a:lnSpc>
                <a:spcPct val="100000"/>
              </a:lnSpc>
              <a:spcBef>
                <a:spcPts val="0"/>
              </a:spcBef>
              <a:spcAft>
                <a:spcPts val="0"/>
              </a:spcAft>
              <a:buSzPts val="1100"/>
              <a:buFont typeface="Arial"/>
              <a:buNone/>
            </a:pPr>
            <a:r>
              <a:t/>
            </a:r>
            <a:endParaRPr/>
          </a:p>
        </p:txBody>
      </p:sp>
      <p:sp>
        <p:nvSpPr>
          <p:cNvPr id="348" name="Google Shape;348;p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lang="en-US" sz="1100">
                <a:latin typeface="Calibri"/>
                <a:ea typeface="Calibri"/>
                <a:cs typeface="Calibri"/>
                <a:sym typeface="Calibri"/>
              </a:rPr>
              <a:t>2. Por ejemplo: Te preguntan, “¿Has entregado tu vida a Cristo? ¿Has tomado la decisión de aceptar a Cristo en tu corazón?” ¿Cómo lo manejaría? </a:t>
            </a:r>
            <a:r>
              <a:rPr i="1" lang="en-US" sz="1100">
                <a:solidFill>
                  <a:srgbClr val="00B050"/>
                </a:solidFill>
                <a:latin typeface="Calibri"/>
                <a:ea typeface="Calibri"/>
                <a:cs typeface="Calibri"/>
                <a:sym typeface="Calibri"/>
              </a:rPr>
              <a:t>Deja que los estudiantes contesten.</a:t>
            </a:r>
            <a:endParaRPr sz="1200">
              <a:latin typeface="Cambria"/>
              <a:ea typeface="Cambria"/>
              <a:cs typeface="Cambria"/>
              <a:sym typeface="Cambria"/>
            </a:endParaRPr>
          </a:p>
          <a:p>
            <a:pPr indent="0" lvl="0" marL="0" marR="0" rtl="0" algn="l">
              <a:lnSpc>
                <a:spcPct val="100000"/>
              </a:lnSpc>
              <a:spcBef>
                <a:spcPts val="0"/>
              </a:spcBef>
              <a:spcAft>
                <a:spcPts val="0"/>
              </a:spcAft>
              <a:buSzPts val="1100"/>
              <a:buFont typeface="Calibri"/>
              <a:buNone/>
            </a:pPr>
            <a:r>
              <a:rPr lang="en-US" sz="1100">
                <a:latin typeface="Calibri"/>
                <a:ea typeface="Calibri"/>
                <a:cs typeface="Calibri"/>
                <a:sym typeface="Calibri"/>
              </a:rPr>
              <a:t> </a:t>
            </a:r>
            <a:endParaRPr sz="1200">
              <a:latin typeface="Cambria"/>
              <a:ea typeface="Cambria"/>
              <a:cs typeface="Cambria"/>
              <a:sym typeface="Cambria"/>
            </a:endParaRPr>
          </a:p>
          <a:p>
            <a:pPr indent="-342900" lvl="0" marL="342900" marR="0" rtl="0" algn="l">
              <a:lnSpc>
                <a:spcPct val="100000"/>
              </a:lnSpc>
              <a:spcBef>
                <a:spcPts val="0"/>
              </a:spcBef>
              <a:spcAft>
                <a:spcPts val="0"/>
              </a:spcAft>
              <a:buSzPts val="1100"/>
              <a:buFont typeface="Noto Sans Symbols"/>
              <a:buChar char="∙"/>
            </a:pPr>
            <a:r>
              <a:rPr lang="en-US" sz="1100">
                <a:latin typeface="Calibri"/>
                <a:ea typeface="Calibri"/>
                <a:cs typeface="Calibri"/>
                <a:sym typeface="Calibri"/>
              </a:rPr>
              <a:t>El mejor procedimiento sería no atacar. El llamado al altar es algo que es importante y significativo para esa persona. Decir demasiado y demasiado rápido podría ofender y terminar cualquier conversación significativa. </a:t>
            </a:r>
            <a:endParaRPr sz="1200">
              <a:latin typeface="Cambria"/>
              <a:ea typeface="Cambria"/>
              <a:cs typeface="Cambria"/>
              <a:sym typeface="Cambria"/>
            </a:endParaRPr>
          </a:p>
          <a:p>
            <a:pPr indent="-342900" lvl="0" marL="342900" marR="0" rtl="0" algn="l">
              <a:lnSpc>
                <a:spcPct val="100000"/>
              </a:lnSpc>
              <a:spcBef>
                <a:spcPts val="0"/>
              </a:spcBef>
              <a:spcAft>
                <a:spcPts val="0"/>
              </a:spcAft>
              <a:buSzPts val="1100"/>
              <a:buFont typeface="Noto Sans Symbols"/>
              <a:buChar char="∙"/>
            </a:pPr>
            <a:r>
              <a:rPr lang="en-US" sz="1100">
                <a:latin typeface="Calibri"/>
                <a:ea typeface="Calibri"/>
                <a:cs typeface="Calibri"/>
                <a:sym typeface="Calibri"/>
              </a:rPr>
              <a:t>Una mejor estrategia sería reorientar la conversación. Comience con algo positivo como, “Me alegra que usted cree en Jesús.” </a:t>
            </a:r>
            <a:endParaRPr sz="1200">
              <a:latin typeface="Cambria"/>
              <a:ea typeface="Cambria"/>
              <a:cs typeface="Cambria"/>
              <a:sym typeface="Cambria"/>
            </a:endParaRPr>
          </a:p>
          <a:p>
            <a:pPr indent="-342900" lvl="0" marL="342900" marR="0" rtl="0" algn="l">
              <a:lnSpc>
                <a:spcPct val="100000"/>
              </a:lnSpc>
              <a:spcBef>
                <a:spcPts val="0"/>
              </a:spcBef>
              <a:spcAft>
                <a:spcPts val="0"/>
              </a:spcAft>
              <a:buSzPts val="1100"/>
              <a:buFont typeface="Noto Sans Symbols"/>
              <a:buChar char="∙"/>
            </a:pPr>
            <a:r>
              <a:rPr lang="en-US" sz="1100">
                <a:latin typeface="Calibri"/>
                <a:ea typeface="Calibri"/>
                <a:cs typeface="Calibri"/>
                <a:sym typeface="Calibri"/>
              </a:rPr>
              <a:t>Luego, dependiente del contexto de la conversación, se puede compartir pecado y gracia (ley y evangelio) con la persona: </a:t>
            </a:r>
            <a:endParaRPr sz="1200">
              <a:latin typeface="Cambria"/>
              <a:ea typeface="Cambria"/>
              <a:cs typeface="Cambria"/>
              <a:sym typeface="Cambria"/>
            </a:endParaRPr>
          </a:p>
          <a:p>
            <a:pPr indent="-285750" lvl="1" marL="742950" marR="0" rtl="0" algn="l">
              <a:lnSpc>
                <a:spcPct val="100000"/>
              </a:lnSpc>
              <a:spcBef>
                <a:spcPts val="0"/>
              </a:spcBef>
              <a:spcAft>
                <a:spcPts val="0"/>
              </a:spcAft>
              <a:buSzPts val="1100"/>
              <a:buFont typeface="Courier New"/>
              <a:buChar char="o"/>
            </a:pPr>
            <a:r>
              <a:rPr lang="en-US" sz="1100">
                <a:latin typeface="Calibri"/>
                <a:ea typeface="Calibri"/>
                <a:cs typeface="Calibri"/>
                <a:sym typeface="Calibri"/>
              </a:rPr>
              <a:t>Gloria a Dios, ¡creo en Jesucristo también! De hecho, no pude tomar esa decisión. Estaba muerto en mis pecados como todos, y no podía hacer nada para salvarme. </a:t>
            </a:r>
            <a:endParaRPr sz="1200">
              <a:latin typeface="Cambria"/>
              <a:ea typeface="Cambria"/>
              <a:cs typeface="Cambria"/>
              <a:sym typeface="Cambria"/>
            </a:endParaRPr>
          </a:p>
          <a:p>
            <a:pPr indent="-285750" lvl="1" marL="742950" marR="0" rtl="0" algn="l">
              <a:lnSpc>
                <a:spcPct val="100000"/>
              </a:lnSpc>
              <a:spcBef>
                <a:spcPts val="0"/>
              </a:spcBef>
              <a:spcAft>
                <a:spcPts val="0"/>
              </a:spcAft>
              <a:buSzPts val="1100"/>
              <a:buFont typeface="Courier New"/>
              <a:buChar char="o"/>
            </a:pPr>
            <a:r>
              <a:rPr lang="en-US" sz="1100">
                <a:latin typeface="Calibri"/>
                <a:ea typeface="Calibri"/>
                <a:cs typeface="Calibri"/>
                <a:sym typeface="Calibri"/>
              </a:rPr>
              <a:t>Pero, en su gracia, Dios obró la fe en mí por medio del evangelio. </a:t>
            </a:r>
            <a:endParaRPr sz="1200">
              <a:latin typeface="Cambria"/>
              <a:ea typeface="Cambria"/>
              <a:cs typeface="Cambria"/>
              <a:sym typeface="Cambria"/>
            </a:endParaRPr>
          </a:p>
          <a:p>
            <a:pPr indent="-285750" lvl="1" marL="742950" marR="0" rtl="0" algn="l">
              <a:lnSpc>
                <a:spcPct val="100000"/>
              </a:lnSpc>
              <a:spcBef>
                <a:spcPts val="0"/>
              </a:spcBef>
              <a:spcAft>
                <a:spcPts val="0"/>
              </a:spcAft>
              <a:buSzPts val="1100"/>
              <a:buFont typeface="Courier New"/>
              <a:buChar char="o"/>
            </a:pPr>
            <a:r>
              <a:rPr lang="en-US" sz="1100">
                <a:latin typeface="Calibri"/>
                <a:ea typeface="Calibri"/>
                <a:cs typeface="Calibri"/>
                <a:sym typeface="Calibri"/>
              </a:rPr>
              <a:t>Así que doy gracias a Dios que me regaló la fe en Jesús como mi Salvador, y pido que lo haga con muchos más más. </a:t>
            </a:r>
            <a:endParaRPr sz="1200">
              <a:latin typeface="Cambria"/>
              <a:ea typeface="Cambria"/>
              <a:cs typeface="Cambria"/>
              <a:sym typeface="Cambria"/>
            </a:endParaRPr>
          </a:p>
          <a:p>
            <a:pPr indent="-285750" lvl="1" marL="742950" marR="0" rtl="0" algn="l">
              <a:lnSpc>
                <a:spcPct val="100000"/>
              </a:lnSpc>
              <a:spcBef>
                <a:spcPts val="0"/>
              </a:spcBef>
              <a:spcAft>
                <a:spcPts val="0"/>
              </a:spcAft>
              <a:buSzPts val="1100"/>
              <a:buFont typeface="Courier New"/>
              <a:buChar char="o"/>
            </a:pPr>
            <a:r>
              <a:rPr lang="en-US" sz="1100">
                <a:latin typeface="Calibri"/>
                <a:ea typeface="Calibri"/>
                <a:cs typeface="Calibri"/>
                <a:sym typeface="Calibri"/>
              </a:rPr>
              <a:t>Si hay la oportunidad, puede estudiar Efesios 2:1-10 con la persona</a:t>
            </a:r>
            <a:endParaRPr sz="1200">
              <a:latin typeface="Cambria"/>
              <a:ea typeface="Cambria"/>
              <a:cs typeface="Cambria"/>
              <a:sym typeface="Cambria"/>
            </a:endParaRPr>
          </a:p>
          <a:p>
            <a:pPr indent="-273050" lvl="0" marL="342900" marR="0" rtl="0" algn="l">
              <a:lnSpc>
                <a:spcPct val="100000"/>
              </a:lnSpc>
              <a:spcBef>
                <a:spcPts val="0"/>
              </a:spcBef>
              <a:spcAft>
                <a:spcPts val="0"/>
              </a:spcAft>
              <a:buSzPts val="1100"/>
              <a:buFont typeface="Noto Sans Symbols"/>
              <a:buNone/>
            </a:pPr>
            <a:r>
              <a:t/>
            </a:r>
            <a:endParaRPr/>
          </a:p>
        </p:txBody>
      </p:sp>
      <p:sp>
        <p:nvSpPr>
          <p:cNvPr id="355" name="Google Shape;355;p7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chemeClr val="dk1"/>
              </a:buClr>
              <a:buSzPts val="1100"/>
              <a:buFont typeface="Calibri"/>
              <a:buNone/>
            </a:pPr>
            <a:r>
              <a:t/>
            </a:r>
            <a:endParaRPr>
              <a:solidFill>
                <a:schemeClr val="dk1"/>
              </a:solidFill>
              <a:latin typeface="Calibri"/>
              <a:ea typeface="Calibri"/>
              <a:cs typeface="Calibri"/>
              <a:sym typeface="Calibri"/>
            </a:endParaRPr>
          </a:p>
        </p:txBody>
      </p:sp>
      <p:sp>
        <p:nvSpPr>
          <p:cNvPr id="363" name="Google Shape;363;p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b="1" lang="en-US" sz="1800" u="sng">
                <a:solidFill>
                  <a:srgbClr val="000000"/>
                </a:solidFill>
                <a:latin typeface="Calibri"/>
                <a:ea typeface="Calibri"/>
                <a:cs typeface="Calibri"/>
                <a:sym typeface="Calibri"/>
              </a:rPr>
              <a:t>PROYECTO FINAL</a:t>
            </a:r>
            <a:endParaRPr sz="1800">
              <a:latin typeface="Cambria"/>
              <a:ea typeface="Cambria"/>
              <a:cs typeface="Cambria"/>
              <a:sym typeface="Cambria"/>
            </a:endParaRPr>
          </a:p>
          <a:p>
            <a:pPr indent="0" lvl="0" marL="0" marR="0" rtl="0" algn="l">
              <a:lnSpc>
                <a:spcPct val="100000"/>
              </a:lnSpc>
              <a:spcBef>
                <a:spcPts val="0"/>
              </a:spcBef>
              <a:spcAft>
                <a:spcPts val="0"/>
              </a:spcAft>
              <a:buSzPts val="1100"/>
              <a:buFont typeface="Calibri"/>
              <a:buNone/>
            </a:pPr>
            <a:r>
              <a:rPr i="1" lang="en-US" sz="1800">
                <a:solidFill>
                  <a:srgbClr val="00B050"/>
                </a:solidFill>
                <a:latin typeface="Calibri"/>
                <a:ea typeface="Calibri"/>
                <a:cs typeface="Calibri"/>
                <a:sym typeface="Calibri"/>
              </a:rPr>
              <a:t>informar a los estudiantes que hay 1 pregunta en el proyecto final que tiene base en Lección 2. Animales ya empezar en su proyecto final, contestando en sus propias palabras. </a:t>
            </a:r>
            <a:endParaRPr sz="1800">
              <a:latin typeface="Cambria"/>
              <a:ea typeface="Cambria"/>
              <a:cs typeface="Cambria"/>
              <a:sym typeface="Cambria"/>
            </a:endParaRPr>
          </a:p>
          <a:p>
            <a:pPr indent="0" lvl="0" marL="0" marR="0" rtl="0" algn="l">
              <a:lnSpc>
                <a:spcPct val="100000"/>
              </a:lnSpc>
              <a:spcBef>
                <a:spcPts val="0"/>
              </a:spcBef>
              <a:spcAft>
                <a:spcPts val="0"/>
              </a:spcAft>
              <a:buSzPts val="1100"/>
              <a:buFont typeface="Calibri"/>
              <a:buNone/>
            </a:pPr>
            <a:r>
              <a:rPr i="1" lang="en-US" sz="1800">
                <a:solidFill>
                  <a:srgbClr val="00B050"/>
                </a:solidFill>
                <a:latin typeface="Calibri"/>
                <a:ea typeface="Calibri"/>
                <a:cs typeface="Calibri"/>
                <a:sym typeface="Calibri"/>
              </a:rPr>
              <a:t> </a:t>
            </a:r>
            <a:endParaRPr sz="1800">
              <a:latin typeface="Cambria"/>
              <a:ea typeface="Cambria"/>
              <a:cs typeface="Cambria"/>
              <a:sym typeface="Cambria"/>
            </a:endParaRPr>
          </a:p>
          <a:p>
            <a:pPr indent="0" lvl="0" marL="0" marR="0" rtl="0" algn="l">
              <a:lnSpc>
                <a:spcPct val="107000"/>
              </a:lnSpc>
              <a:spcBef>
                <a:spcPts val="0"/>
              </a:spcBef>
              <a:spcAft>
                <a:spcPts val="0"/>
              </a:spcAft>
              <a:buSzPts val="1100"/>
              <a:buFont typeface="Calibri"/>
              <a:buNone/>
            </a:pPr>
            <a:r>
              <a:rPr lang="en-US" sz="1800">
                <a:latin typeface="Calibri"/>
                <a:ea typeface="Calibri"/>
                <a:cs typeface="Calibri"/>
                <a:sym typeface="Calibri"/>
              </a:rPr>
              <a:t>3. Te preguntan, "¿Has entregado tu vida a Cristo?  ¿Has escuchado el llamado de Dios y te has acercado al altar para aceptar a Cristo en tu corazón?  De lo contrario no serás salvo."  ¿Cómo lo manejaría?</a:t>
            </a:r>
            <a:endParaRPr sz="1800">
              <a:latin typeface="Calibri"/>
              <a:ea typeface="Calibri"/>
              <a:cs typeface="Calibri"/>
              <a:sym typeface="Calibri"/>
            </a:endParaRPr>
          </a:p>
          <a:p>
            <a:pPr indent="0" lvl="0" marL="0" marR="0" rtl="0" algn="l">
              <a:lnSpc>
                <a:spcPct val="100000"/>
              </a:lnSpc>
              <a:spcBef>
                <a:spcPts val="800"/>
              </a:spcBef>
              <a:spcAft>
                <a:spcPts val="0"/>
              </a:spcAft>
              <a:buSzPts val="1100"/>
              <a:buFont typeface="Arial"/>
              <a:buNone/>
            </a:pPr>
            <a:r>
              <a:t/>
            </a:r>
            <a:endParaRPr/>
          </a:p>
        </p:txBody>
      </p:sp>
      <p:sp>
        <p:nvSpPr>
          <p:cNvPr id="374" name="Google Shape;374;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b="1" lang="en-US" sz="1800" u="sng">
                <a:latin typeface="Calibri"/>
                <a:ea typeface="Calibri"/>
                <a:cs typeface="Calibri"/>
                <a:sym typeface="Calibri"/>
              </a:rPr>
              <a:t>LA TAREA PARA LECCIÓN 3</a:t>
            </a:r>
            <a:endParaRPr sz="1800">
              <a:latin typeface="Cambria"/>
              <a:ea typeface="Cambria"/>
              <a:cs typeface="Cambria"/>
              <a:sym typeface="Cambria"/>
            </a:endParaRPr>
          </a:p>
          <a:p>
            <a:pPr indent="0" lvl="0" marL="0" marR="0" rtl="0" algn="l">
              <a:lnSpc>
                <a:spcPct val="100000"/>
              </a:lnSpc>
              <a:spcBef>
                <a:spcPts val="0"/>
              </a:spcBef>
              <a:spcAft>
                <a:spcPts val="0"/>
              </a:spcAft>
              <a:buSzPts val="1100"/>
              <a:buFont typeface="Calibri"/>
              <a:buNone/>
            </a:pPr>
            <a:r>
              <a:rPr lang="en-US" sz="1800">
                <a:latin typeface="Calibri"/>
                <a:ea typeface="Calibri"/>
                <a:cs typeface="Calibri"/>
                <a:sym typeface="Calibri"/>
              </a:rPr>
              <a:t>1. </a:t>
            </a:r>
            <a:r>
              <a:rPr lang="en-US" sz="1800">
                <a:solidFill>
                  <a:srgbClr val="000000"/>
                </a:solidFill>
                <a:latin typeface="Calibri"/>
                <a:ea typeface="Calibri"/>
                <a:cs typeface="Calibri"/>
                <a:sym typeface="Calibri"/>
              </a:rPr>
              <a:t>Vea el siguiente breve video de instrucción </a:t>
            </a:r>
            <a:r>
              <a:rPr lang="en-US" sz="1800" u="sng">
                <a:solidFill>
                  <a:srgbClr val="0000FF"/>
                </a:solidFill>
                <a:latin typeface="Calibri"/>
                <a:ea typeface="Calibri"/>
                <a:cs typeface="Calibri"/>
                <a:sym typeface="Calibri"/>
                <a:hlinkClick r:id="rId2">
                  <a:extLst>
                    <a:ext uri="{A12FA001-AC4F-418D-AE19-62706E023703}">
                      <ahyp:hlinkClr val="tx"/>
                    </a:ext>
                  </a:extLst>
                </a:hlinkClick>
              </a:rPr>
              <a:t>https://www.youtube.com/watch?v=3D8_HkCDst0</a:t>
            </a:r>
            <a:r>
              <a:rPr lang="en-US" sz="1800">
                <a:solidFill>
                  <a:srgbClr val="000000"/>
                </a:solidFill>
                <a:latin typeface="Calibri"/>
                <a:ea typeface="Calibri"/>
                <a:cs typeface="Calibri"/>
                <a:sym typeface="Calibri"/>
              </a:rPr>
              <a:t> </a:t>
            </a:r>
            <a:br>
              <a:rPr lang="en-US" sz="1800">
                <a:solidFill>
                  <a:srgbClr val="000000"/>
                </a:solidFill>
                <a:latin typeface="Calibri"/>
                <a:ea typeface="Calibri"/>
                <a:cs typeface="Calibri"/>
                <a:sym typeface="Calibri"/>
              </a:rPr>
            </a:br>
            <a:r>
              <a:rPr lang="en-US" sz="1800">
                <a:solidFill>
                  <a:srgbClr val="000000"/>
                </a:solidFill>
                <a:latin typeface="Calibri"/>
                <a:ea typeface="Calibri"/>
                <a:cs typeface="Calibri"/>
                <a:sym typeface="Calibri"/>
              </a:rPr>
              <a:t>2. Responde las preguntas de repaso </a:t>
            </a:r>
            <a:endParaRPr sz="18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800">
                <a:solidFill>
                  <a:srgbClr val="000000"/>
                </a:solidFill>
                <a:latin typeface="Calibri"/>
                <a:ea typeface="Calibri"/>
                <a:cs typeface="Calibri"/>
                <a:sym typeface="Calibri"/>
              </a:rPr>
              <a:t>¿Cuál fue el propósito de la historia al principio (la muerte de Luisa)?</a:t>
            </a:r>
            <a:endParaRPr sz="18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800">
                <a:solidFill>
                  <a:srgbClr val="000000"/>
                </a:solidFill>
                <a:latin typeface="Calibri"/>
                <a:ea typeface="Calibri"/>
                <a:cs typeface="Calibri"/>
                <a:sym typeface="Calibri"/>
              </a:rPr>
              <a:t>¿Qué es la ley? Leer </a:t>
            </a:r>
            <a:r>
              <a:rPr b="1" lang="en-US" sz="1800">
                <a:solidFill>
                  <a:srgbClr val="000000"/>
                </a:solidFill>
                <a:latin typeface="Calibri"/>
                <a:ea typeface="Calibri"/>
                <a:cs typeface="Calibri"/>
                <a:sym typeface="Calibri"/>
              </a:rPr>
              <a:t>Romanos 3:19-20</a:t>
            </a:r>
            <a:endParaRPr sz="18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800">
                <a:solidFill>
                  <a:srgbClr val="000000"/>
                </a:solidFill>
                <a:latin typeface="Calibri"/>
                <a:ea typeface="Calibri"/>
                <a:cs typeface="Calibri"/>
                <a:sym typeface="Calibri"/>
              </a:rPr>
              <a:t>¿Qué es el evangelio?  Leer </a:t>
            </a:r>
            <a:r>
              <a:rPr b="1" lang="en-US" sz="1800">
                <a:solidFill>
                  <a:srgbClr val="000000"/>
                </a:solidFill>
                <a:latin typeface="Calibri"/>
                <a:ea typeface="Calibri"/>
                <a:cs typeface="Calibri"/>
                <a:sym typeface="Calibri"/>
              </a:rPr>
              <a:t>Romanos 1:16-17</a:t>
            </a:r>
            <a:endParaRPr sz="18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800">
                <a:solidFill>
                  <a:srgbClr val="000000"/>
                </a:solidFill>
                <a:latin typeface="Calibri"/>
                <a:ea typeface="Calibri"/>
                <a:cs typeface="Calibri"/>
                <a:sym typeface="Calibri"/>
              </a:rPr>
              <a:t>¿Qué pasa cuando se predica el evangelio a alguien con un corazón duro? </a:t>
            </a:r>
            <a:endParaRPr sz="18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800">
                <a:solidFill>
                  <a:srgbClr val="000000"/>
                </a:solidFill>
                <a:latin typeface="Calibri"/>
                <a:ea typeface="Calibri"/>
                <a:cs typeface="Calibri"/>
                <a:sym typeface="Calibri"/>
              </a:rPr>
              <a:t>¿Qué pasa cuando se predica la ley a un pecador que ya reconoce su pecado, sin predicar el evangelio? </a:t>
            </a:r>
            <a:endParaRPr sz="1800">
              <a:latin typeface="Calibri"/>
              <a:ea typeface="Calibri"/>
              <a:cs typeface="Calibri"/>
              <a:sym typeface="Calibri"/>
            </a:endParaRPr>
          </a:p>
          <a:p>
            <a:pPr indent="0" lvl="0" marL="0" rtl="0" algn="l">
              <a:lnSpc>
                <a:spcPct val="100000"/>
              </a:lnSpc>
              <a:spcBef>
                <a:spcPts val="600"/>
              </a:spcBef>
              <a:spcAft>
                <a:spcPts val="0"/>
              </a:spcAft>
              <a:buSzPts val="1100"/>
              <a:buNone/>
            </a:pPr>
            <a:r>
              <a:t/>
            </a:r>
            <a:endParaRPr/>
          </a:p>
        </p:txBody>
      </p:sp>
      <p:sp>
        <p:nvSpPr>
          <p:cNvPr id="383" name="Google Shape;383;p7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lang="en-US" sz="1800">
                <a:latin typeface="Calibri"/>
                <a:ea typeface="Calibri"/>
                <a:cs typeface="Calibri"/>
                <a:sym typeface="Calibri"/>
              </a:rPr>
              <a:t>2. Compartir la oración de clausura o la bendición</a:t>
            </a:r>
            <a:endParaRPr sz="1800">
              <a:latin typeface="Cambria"/>
              <a:ea typeface="Cambria"/>
              <a:cs typeface="Cambria"/>
              <a:sym typeface="Cambria"/>
            </a:endParaRPr>
          </a:p>
          <a:p>
            <a:pPr indent="0" lvl="0" marL="0" marR="0" rtl="0" algn="l">
              <a:lnSpc>
                <a:spcPct val="100000"/>
              </a:lnSpc>
              <a:spcBef>
                <a:spcPts val="0"/>
              </a:spcBef>
              <a:spcAft>
                <a:spcPts val="0"/>
              </a:spcAft>
              <a:buSzPts val="1100"/>
              <a:buFont typeface="Calibri"/>
              <a:buNone/>
            </a:pPr>
            <a:r>
              <a:rPr lang="en-US" sz="1800">
                <a:latin typeface="Calibri"/>
                <a:ea typeface="Calibri"/>
                <a:cs typeface="Calibri"/>
                <a:sym typeface="Calibri"/>
              </a:rPr>
              <a:t>3. Despedida</a:t>
            </a:r>
            <a:endParaRPr sz="1800">
              <a:latin typeface="Cambria"/>
              <a:ea typeface="Cambria"/>
              <a:cs typeface="Cambria"/>
              <a:sym typeface="Cambria"/>
            </a:endParaRPr>
          </a:p>
          <a:p>
            <a:pPr indent="0" lvl="0" marL="0" rtl="0" algn="l">
              <a:lnSpc>
                <a:spcPct val="100000"/>
              </a:lnSpc>
              <a:spcBef>
                <a:spcPts val="0"/>
              </a:spcBef>
              <a:spcAft>
                <a:spcPts val="0"/>
              </a:spcAft>
              <a:buSzPts val="1100"/>
              <a:buNone/>
            </a:pPr>
            <a:r>
              <a:t/>
            </a:r>
            <a:endParaRPr/>
          </a:p>
        </p:txBody>
      </p:sp>
      <p:sp>
        <p:nvSpPr>
          <p:cNvPr id="392" name="Google Shape;392;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lang="en-US" sz="1800">
                <a:latin typeface="Calibri"/>
                <a:ea typeface="Calibri"/>
                <a:cs typeface="Calibri"/>
                <a:sym typeface="Calibri"/>
              </a:rPr>
              <a:t>1. ¿Por qué son peligrosos los llamados al altar?</a:t>
            </a:r>
            <a:endParaRPr sz="1800">
              <a:latin typeface="Cambria"/>
              <a:ea typeface="Cambria"/>
              <a:cs typeface="Cambria"/>
              <a:sym typeface="Cambria"/>
            </a:endParaRPr>
          </a:p>
          <a:p>
            <a:pPr indent="0" lvl="0" marL="0" marR="0" rtl="0" algn="l">
              <a:lnSpc>
                <a:spcPct val="100000"/>
              </a:lnSpc>
              <a:spcBef>
                <a:spcPts val="0"/>
              </a:spcBef>
              <a:spcAft>
                <a:spcPts val="0"/>
              </a:spcAft>
              <a:buSzPts val="1100"/>
              <a:buFont typeface="Calibri"/>
              <a:buNone/>
            </a:pPr>
            <a:r>
              <a:rPr lang="en-US" sz="1800">
                <a:latin typeface="Calibri"/>
                <a:ea typeface="Calibri"/>
                <a:cs typeface="Calibri"/>
                <a:sym typeface="Calibri"/>
              </a:rPr>
              <a:t> </a:t>
            </a:r>
            <a:endParaRPr sz="1800">
              <a:latin typeface="Cambria"/>
              <a:ea typeface="Cambria"/>
              <a:cs typeface="Cambria"/>
              <a:sym typeface="Cambria"/>
            </a:endParaRPr>
          </a:p>
          <a:p>
            <a:pPr indent="0" lvl="0" marL="0" marR="0" rtl="0" algn="l">
              <a:lnSpc>
                <a:spcPct val="100000"/>
              </a:lnSpc>
              <a:spcBef>
                <a:spcPts val="0"/>
              </a:spcBef>
              <a:spcAft>
                <a:spcPts val="0"/>
              </a:spcAft>
              <a:buSzPts val="1100"/>
              <a:buFont typeface="Calibri"/>
              <a:buNone/>
            </a:pPr>
            <a:r>
              <a:rPr lang="en-US" sz="1800">
                <a:latin typeface="Calibri"/>
                <a:ea typeface="Calibri"/>
                <a:cs typeface="Calibri"/>
                <a:sym typeface="Calibri"/>
              </a:rPr>
              <a:t>Es un deseo natural de un cristiano querer hablar públicamente sobre su fe. En sí, no hay nada malo en hablar sobre su historia personal o sobre algunos pasajes que les gustan. </a:t>
            </a:r>
            <a:endParaRPr/>
          </a:p>
          <a:p>
            <a:pPr indent="0" lvl="0" marL="0" marR="0" rtl="0" algn="l">
              <a:lnSpc>
                <a:spcPct val="100000"/>
              </a:lnSpc>
              <a:spcBef>
                <a:spcPts val="0"/>
              </a:spcBef>
              <a:spcAft>
                <a:spcPts val="0"/>
              </a:spcAft>
              <a:buSzPts val="1100"/>
              <a:buFont typeface="Arial"/>
              <a:buNone/>
            </a:pPr>
            <a:r>
              <a:t/>
            </a:r>
            <a:endParaRPr sz="1800">
              <a:latin typeface="Calibri"/>
              <a:ea typeface="Calibri"/>
              <a:cs typeface="Calibri"/>
              <a:sym typeface="Calibri"/>
            </a:endParaRPr>
          </a:p>
          <a:p>
            <a:pPr indent="0" lvl="0" marL="0" marR="0" rtl="0" algn="l">
              <a:lnSpc>
                <a:spcPct val="100000"/>
              </a:lnSpc>
              <a:spcBef>
                <a:spcPts val="0"/>
              </a:spcBef>
              <a:spcAft>
                <a:spcPts val="0"/>
              </a:spcAft>
              <a:buSzPts val="1100"/>
              <a:buFont typeface="Calibri"/>
              <a:buNone/>
            </a:pPr>
            <a:r>
              <a:rPr lang="en-US" sz="1800">
                <a:latin typeface="Calibri"/>
                <a:ea typeface="Calibri"/>
                <a:cs typeface="Calibri"/>
                <a:sym typeface="Calibri"/>
              </a:rPr>
              <a:t>Sin embargo, los llamados al altar dan la impresión incorrecta que una persona incrédula puede aceptar a Cristo por sí misma. Es como si Jesús hiciera 99% de la obra y la única cosa que nos tocara a nosotros es tomar una decisión a seguirle a Jesús. </a:t>
            </a:r>
            <a:endParaRPr/>
          </a:p>
          <a:p>
            <a:pPr indent="0" lvl="0" marL="0" marR="0" rtl="0" algn="l">
              <a:lnSpc>
                <a:spcPct val="100000"/>
              </a:lnSpc>
              <a:spcBef>
                <a:spcPts val="0"/>
              </a:spcBef>
              <a:spcAft>
                <a:spcPts val="0"/>
              </a:spcAft>
              <a:buSzPts val="1100"/>
              <a:buFont typeface="Arial"/>
              <a:buNone/>
            </a:pPr>
            <a:r>
              <a:t/>
            </a:r>
            <a:endParaRPr sz="1800">
              <a:latin typeface="Calibri"/>
              <a:ea typeface="Calibri"/>
              <a:cs typeface="Calibri"/>
              <a:sym typeface="Calibri"/>
            </a:endParaRPr>
          </a:p>
          <a:p>
            <a:pPr indent="0" lvl="0" marL="0" marR="0" rtl="0" algn="l">
              <a:lnSpc>
                <a:spcPct val="100000"/>
              </a:lnSpc>
              <a:spcBef>
                <a:spcPts val="0"/>
              </a:spcBef>
              <a:spcAft>
                <a:spcPts val="0"/>
              </a:spcAft>
              <a:buSzPts val="1100"/>
              <a:buFont typeface="Calibri"/>
              <a:buNone/>
            </a:pPr>
            <a:r>
              <a:rPr lang="en-US" sz="1800">
                <a:latin typeface="Calibri"/>
                <a:ea typeface="Calibri"/>
                <a:cs typeface="Calibri"/>
                <a:sym typeface="Calibri"/>
              </a:rPr>
              <a:t>Pero la biblia no habla así sobre nuestra conversión. Efesios 2:1 es un ejemplo clásico: “Y él os dio vida a vosotros, cuando estabais muertos en vuestros delitos y pecados.” La biblia nos describe como muertos en nuestros pecados por naturaleza. Una persona muerta no puede hacer nada para ayudarse a sí misma. ¡Está muerta! Todos nosotros también fuimos concebidos y nacidos muertos espiritualmente en nuestros pecados. Dios tenía que resucitarnos. Cada conversión es un milagro. 1 Corintios 12:3 dice, “nadie puede llamar a Jesús Señor, sino por el Espíritu Santo.”</a:t>
            </a:r>
            <a:endParaRPr sz="1800">
              <a:latin typeface="Cambria"/>
              <a:ea typeface="Cambria"/>
              <a:cs typeface="Cambria"/>
              <a:sym typeface="Cambria"/>
            </a:endParaRPr>
          </a:p>
          <a:p>
            <a:pPr indent="0" lvl="0" marL="0" marR="0" rtl="0" algn="l">
              <a:lnSpc>
                <a:spcPct val="100000"/>
              </a:lnSpc>
              <a:spcBef>
                <a:spcPts val="0"/>
              </a:spcBef>
              <a:spcAft>
                <a:spcPts val="0"/>
              </a:spcAft>
              <a:buSzPts val="1100"/>
              <a:buFont typeface="Arial"/>
              <a:buNone/>
            </a:pPr>
            <a:r>
              <a:t/>
            </a:r>
            <a:endParaRPr/>
          </a:p>
        </p:txBody>
      </p:sp>
      <p:sp>
        <p:nvSpPr>
          <p:cNvPr id="402" name="Google Shape;402;p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b="1" lang="en-US" sz="1800" u="sng">
                <a:latin typeface="Calibri"/>
                <a:ea typeface="Calibri"/>
                <a:cs typeface="Calibri"/>
                <a:sym typeface="Calibri"/>
              </a:rPr>
              <a:t>OBJETIVOS DE LA LECCIÓN </a:t>
            </a:r>
            <a:r>
              <a:rPr i="1" lang="en-US" sz="1800">
                <a:latin typeface="Calibri"/>
                <a:ea typeface="Calibri"/>
                <a:cs typeface="Calibri"/>
                <a:sym typeface="Calibri"/>
              </a:rPr>
              <a:t>(1 minuto)</a:t>
            </a:r>
            <a:endParaRPr sz="1800">
              <a:latin typeface="Cambria"/>
              <a:ea typeface="Cambria"/>
              <a:cs typeface="Cambria"/>
              <a:sym typeface="Cambria"/>
            </a:endParaRPr>
          </a:p>
          <a:p>
            <a:pPr indent="0" lvl="0" marL="0" marR="0" rtl="0" algn="l">
              <a:lnSpc>
                <a:spcPct val="100000"/>
              </a:lnSpc>
              <a:spcBef>
                <a:spcPts val="0"/>
              </a:spcBef>
              <a:spcAft>
                <a:spcPts val="0"/>
              </a:spcAft>
              <a:buSzPts val="1100"/>
              <a:buFont typeface="Calibri"/>
              <a:buNone/>
            </a:pPr>
            <a:r>
              <a:rPr i="1" lang="en-US" sz="1800">
                <a:solidFill>
                  <a:srgbClr val="00B050"/>
                </a:solidFill>
                <a:latin typeface="Calibri"/>
                <a:ea typeface="Calibri"/>
                <a:cs typeface="Calibri"/>
                <a:sym typeface="Calibri"/>
              </a:rPr>
              <a:t>Toma un minuto para presentarles los objetivos de la primera lección.</a:t>
            </a:r>
            <a:endParaRPr/>
          </a:p>
          <a:p>
            <a:pPr indent="0" lvl="0" marL="0" marR="0" rtl="0" algn="l">
              <a:lnSpc>
                <a:spcPct val="100000"/>
              </a:lnSpc>
              <a:spcBef>
                <a:spcPts val="0"/>
              </a:spcBef>
              <a:spcAft>
                <a:spcPts val="0"/>
              </a:spcAft>
              <a:buSzPts val="1100"/>
              <a:buFont typeface="Arial"/>
              <a:buNone/>
            </a:pPr>
            <a:r>
              <a:t/>
            </a:r>
            <a:endParaRPr sz="1800">
              <a:latin typeface="Cambria"/>
              <a:ea typeface="Cambria"/>
              <a:cs typeface="Cambria"/>
              <a:sym typeface="Cambria"/>
            </a:endParaRPr>
          </a:p>
          <a:p>
            <a:pPr indent="0" lvl="0" marL="387350" marR="0" rtl="0" algn="l">
              <a:lnSpc>
                <a:spcPct val="100000"/>
              </a:lnSpc>
              <a:spcBef>
                <a:spcPts val="0"/>
              </a:spcBef>
              <a:spcAft>
                <a:spcPts val="0"/>
              </a:spcAft>
              <a:buSzPts val="1100"/>
              <a:buFont typeface="Calibri"/>
              <a:buNone/>
            </a:pPr>
            <a:r>
              <a:rPr b="1" lang="en-US" sz="1800">
                <a:solidFill>
                  <a:srgbClr val="000000"/>
                </a:solidFill>
                <a:highlight>
                  <a:srgbClr val="F2F2F2"/>
                </a:highlight>
                <a:latin typeface="Calibri"/>
                <a:ea typeface="Calibri"/>
                <a:cs typeface="Calibri"/>
                <a:sym typeface="Calibri"/>
              </a:rPr>
              <a:t>1.  Usar Efesios 2:1-10 para demostrar que el hombre no es capaz de creer en Jesucristo sin el Espíritu Santo. </a:t>
            </a:r>
            <a:endParaRPr sz="1800">
              <a:highlight>
                <a:srgbClr val="F2F2F2"/>
              </a:highlight>
              <a:latin typeface="Calibri"/>
              <a:ea typeface="Calibri"/>
              <a:cs typeface="Calibri"/>
              <a:sym typeface="Calibri"/>
            </a:endParaRPr>
          </a:p>
          <a:p>
            <a:pPr indent="0" lvl="0" marL="387350" marR="0" rtl="0" algn="l">
              <a:lnSpc>
                <a:spcPct val="100000"/>
              </a:lnSpc>
              <a:spcBef>
                <a:spcPts val="1000"/>
              </a:spcBef>
              <a:spcAft>
                <a:spcPts val="0"/>
              </a:spcAft>
              <a:buSzPts val="1100"/>
              <a:buFont typeface="Calibri"/>
              <a:buNone/>
            </a:pPr>
            <a:r>
              <a:rPr b="0" lang="en-US" sz="1800">
                <a:solidFill>
                  <a:srgbClr val="000000"/>
                </a:solidFill>
                <a:highlight>
                  <a:srgbClr val="F2F2F2"/>
                </a:highlight>
                <a:latin typeface="Calibri"/>
                <a:ea typeface="Calibri"/>
                <a:cs typeface="Calibri"/>
                <a:sym typeface="Calibri"/>
              </a:rPr>
              <a:t>2.  Explicar la teología decisionista y por qué es peligroso. </a:t>
            </a:r>
            <a:endParaRPr b="0" sz="1800">
              <a:highlight>
                <a:srgbClr val="F2F2F2"/>
              </a:highlight>
              <a:latin typeface="Calibri"/>
              <a:ea typeface="Calibri"/>
              <a:cs typeface="Calibri"/>
              <a:sym typeface="Calibri"/>
            </a:endParaRPr>
          </a:p>
          <a:p>
            <a:pPr indent="0" lvl="0" marL="387350" marR="0" rtl="0" algn="l">
              <a:lnSpc>
                <a:spcPct val="100000"/>
              </a:lnSpc>
              <a:spcBef>
                <a:spcPts val="1000"/>
              </a:spcBef>
              <a:spcAft>
                <a:spcPts val="0"/>
              </a:spcAft>
              <a:buSzPts val="1100"/>
              <a:buFont typeface="Calibri"/>
              <a:buNone/>
            </a:pPr>
            <a:r>
              <a:rPr b="0" lang="en-US" sz="1800">
                <a:solidFill>
                  <a:srgbClr val="000000"/>
                </a:solidFill>
                <a:highlight>
                  <a:srgbClr val="F2F2F2"/>
                </a:highlight>
                <a:latin typeface="Calibri"/>
                <a:ea typeface="Calibri"/>
                <a:cs typeface="Calibri"/>
                <a:sym typeface="Calibri"/>
              </a:rPr>
              <a:t>3. Considerar como contestar a la Teología Decisionista en amor y con la Biblia.</a:t>
            </a:r>
            <a:endParaRPr b="0" sz="1800">
              <a:highlight>
                <a:srgbClr val="F2F2F2"/>
              </a:highlight>
              <a:latin typeface="Calibri"/>
              <a:ea typeface="Calibri"/>
              <a:cs typeface="Calibri"/>
              <a:sym typeface="Calibri"/>
            </a:endParaRPr>
          </a:p>
          <a:p>
            <a:pPr indent="0" lvl="0" marL="0" marR="0" rtl="0" algn="l">
              <a:lnSpc>
                <a:spcPct val="100000"/>
              </a:lnSpc>
              <a:spcBef>
                <a:spcPts val="1000"/>
              </a:spcBef>
              <a:spcAft>
                <a:spcPts val="0"/>
              </a:spcAft>
              <a:buSzPts val="1100"/>
              <a:buFont typeface="Arial"/>
              <a:buNone/>
            </a:pPr>
            <a:r>
              <a:t/>
            </a:r>
            <a:endParaRPr/>
          </a:p>
        </p:txBody>
      </p:sp>
      <p:sp>
        <p:nvSpPr>
          <p:cNvPr id="101" name="Google Shape;101;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lang="en-US" sz="1800">
                <a:latin typeface="Calibri"/>
                <a:ea typeface="Calibri"/>
                <a:cs typeface="Calibri"/>
                <a:sym typeface="Calibri"/>
              </a:rPr>
              <a:t>2. Vocabulario de la conversión </a:t>
            </a:r>
            <a:endParaRPr sz="1800">
              <a:latin typeface="Cambria"/>
              <a:ea typeface="Cambria"/>
              <a:cs typeface="Cambria"/>
              <a:sym typeface="Cambria"/>
            </a:endParaRPr>
          </a:p>
          <a:p>
            <a:pPr indent="0" lvl="0" marL="0" marR="0" rtl="0" algn="l">
              <a:lnSpc>
                <a:spcPct val="100000"/>
              </a:lnSpc>
              <a:spcBef>
                <a:spcPts val="0"/>
              </a:spcBef>
              <a:spcAft>
                <a:spcPts val="0"/>
              </a:spcAft>
              <a:buSzPts val="1100"/>
              <a:buFont typeface="Calibri"/>
              <a:buNone/>
            </a:pPr>
            <a:r>
              <a:rPr lang="en-US" sz="1800">
                <a:latin typeface="Calibri"/>
                <a:ea typeface="Calibri"/>
                <a:cs typeface="Calibri"/>
                <a:sym typeface="Calibri"/>
              </a:rPr>
              <a:t> </a:t>
            </a:r>
            <a:endParaRPr sz="1800">
              <a:latin typeface="Cambria"/>
              <a:ea typeface="Cambria"/>
              <a:cs typeface="Cambria"/>
              <a:sym typeface="Cambria"/>
            </a:endParaRPr>
          </a:p>
          <a:p>
            <a:pPr indent="0" lvl="0" marL="0" marR="0" rtl="0" algn="l">
              <a:lnSpc>
                <a:spcPct val="100000"/>
              </a:lnSpc>
              <a:spcBef>
                <a:spcPts val="0"/>
              </a:spcBef>
              <a:spcAft>
                <a:spcPts val="0"/>
              </a:spcAft>
              <a:buSzPts val="1100"/>
              <a:buFont typeface="Calibri"/>
              <a:buNone/>
            </a:pPr>
            <a:r>
              <a:rPr lang="en-US" sz="1800">
                <a:latin typeface="Calibri"/>
                <a:ea typeface="Calibri"/>
                <a:cs typeface="Calibri"/>
                <a:sym typeface="Calibri"/>
              </a:rPr>
              <a:t>Decir, ¨Yo acepto a Cristo en mi corazón,¨ ¨Yo recibo a Cristo como Salvador,¨ ¨Yo decido creer en Cristo,¨ simplemente no es bíblico. </a:t>
            </a:r>
            <a:endParaRPr/>
          </a:p>
          <a:p>
            <a:pPr indent="0" lvl="0" marL="0" marR="0" rtl="0" algn="l">
              <a:lnSpc>
                <a:spcPct val="100000"/>
              </a:lnSpc>
              <a:spcBef>
                <a:spcPts val="0"/>
              </a:spcBef>
              <a:spcAft>
                <a:spcPts val="0"/>
              </a:spcAft>
              <a:buSzPts val="1100"/>
              <a:buFont typeface="Arial"/>
              <a:buNone/>
            </a:pPr>
            <a:r>
              <a:t/>
            </a:r>
            <a:endParaRPr sz="1800">
              <a:latin typeface="Calibri"/>
              <a:ea typeface="Calibri"/>
              <a:cs typeface="Calibri"/>
              <a:sym typeface="Calibri"/>
            </a:endParaRPr>
          </a:p>
          <a:p>
            <a:pPr indent="0" lvl="0" marL="0" marR="0" rtl="0" algn="l">
              <a:lnSpc>
                <a:spcPct val="100000"/>
              </a:lnSpc>
              <a:spcBef>
                <a:spcPts val="0"/>
              </a:spcBef>
              <a:spcAft>
                <a:spcPts val="0"/>
              </a:spcAft>
              <a:buSzPts val="1100"/>
              <a:buFont typeface="Calibri"/>
              <a:buNone/>
            </a:pPr>
            <a:r>
              <a:rPr lang="en-US" sz="1800">
                <a:latin typeface="Calibri"/>
                <a:ea typeface="Calibri"/>
                <a:cs typeface="Calibri"/>
                <a:sym typeface="Calibri"/>
              </a:rPr>
              <a:t>Es cierto que hay unos versículos que hablan de recibir a Cristo (Juan 1:12), pero estos mismos versículos dicen que eso no es por voluntad de nuestra carne (Juan 1:13). </a:t>
            </a:r>
            <a:endParaRPr/>
          </a:p>
          <a:p>
            <a:pPr indent="0" lvl="0" marL="0" marR="0" rtl="0" algn="l">
              <a:lnSpc>
                <a:spcPct val="100000"/>
              </a:lnSpc>
              <a:spcBef>
                <a:spcPts val="0"/>
              </a:spcBef>
              <a:spcAft>
                <a:spcPts val="0"/>
              </a:spcAft>
              <a:buSzPts val="1100"/>
              <a:buFont typeface="Arial"/>
              <a:buNone/>
            </a:pPr>
            <a:r>
              <a:t/>
            </a:r>
            <a:endParaRPr sz="1800">
              <a:latin typeface="Calibri"/>
              <a:ea typeface="Calibri"/>
              <a:cs typeface="Calibri"/>
              <a:sym typeface="Calibri"/>
            </a:endParaRPr>
          </a:p>
          <a:p>
            <a:pPr indent="0" lvl="0" marL="0" marR="0" rtl="0" algn="l">
              <a:lnSpc>
                <a:spcPct val="100000"/>
              </a:lnSpc>
              <a:spcBef>
                <a:spcPts val="0"/>
              </a:spcBef>
              <a:spcAft>
                <a:spcPts val="0"/>
              </a:spcAft>
              <a:buSzPts val="1100"/>
              <a:buFont typeface="Calibri"/>
              <a:buNone/>
            </a:pPr>
            <a:r>
              <a:rPr lang="en-US" sz="1800">
                <a:latin typeface="Calibri"/>
                <a:ea typeface="Calibri"/>
                <a:cs typeface="Calibri"/>
                <a:sym typeface="Calibri"/>
              </a:rPr>
              <a:t>En cambio, la Biblia dice que el creer nos es concedido por Dios (Ef. 2:8,9). </a:t>
            </a:r>
            <a:endParaRPr/>
          </a:p>
          <a:p>
            <a:pPr indent="0" lvl="0" marL="0" marR="0" rtl="0" algn="l">
              <a:lnSpc>
                <a:spcPct val="100000"/>
              </a:lnSpc>
              <a:spcBef>
                <a:spcPts val="0"/>
              </a:spcBef>
              <a:spcAft>
                <a:spcPts val="0"/>
              </a:spcAft>
              <a:buSzPts val="1100"/>
              <a:buFont typeface="Arial"/>
              <a:buNone/>
            </a:pPr>
            <a:r>
              <a:t/>
            </a:r>
            <a:endParaRPr sz="1800">
              <a:latin typeface="Calibri"/>
              <a:ea typeface="Calibri"/>
              <a:cs typeface="Calibri"/>
              <a:sym typeface="Calibri"/>
            </a:endParaRPr>
          </a:p>
          <a:p>
            <a:pPr indent="0" lvl="0" marL="0" marR="0" rtl="0" algn="l">
              <a:lnSpc>
                <a:spcPct val="100000"/>
              </a:lnSpc>
              <a:spcBef>
                <a:spcPts val="0"/>
              </a:spcBef>
              <a:spcAft>
                <a:spcPts val="0"/>
              </a:spcAft>
              <a:buSzPts val="1100"/>
              <a:buFont typeface="Calibri"/>
              <a:buNone/>
            </a:pPr>
            <a:r>
              <a:rPr lang="en-US" sz="1800">
                <a:latin typeface="Calibri"/>
                <a:ea typeface="Calibri"/>
                <a:cs typeface="Calibri"/>
                <a:sym typeface="Calibri"/>
              </a:rPr>
              <a:t>Además, no hallamos a ningún creyente en la Biblia usando esta terminología. En muchas ocasiones la Biblia habla de personas que creyeron en Jesús (Hechos 2:41, 16:31, Juan 6:47), , pero jamás le atribuya ese creer a su propia decisión. En cambio, se atribuye tanto el arrepentimiento (Hechos 11:18, 2 Timoteo 2:25) como la fe (Ef. 2:8,9) a Dios. </a:t>
            </a:r>
            <a:endParaRPr sz="1800">
              <a:latin typeface="Cambria"/>
              <a:ea typeface="Cambria"/>
              <a:cs typeface="Cambria"/>
              <a:sym typeface="Cambria"/>
            </a:endParaRPr>
          </a:p>
          <a:p>
            <a:pPr indent="0" lvl="0" marL="0" marR="0" rtl="0" algn="l">
              <a:lnSpc>
                <a:spcPct val="100000"/>
              </a:lnSpc>
              <a:spcBef>
                <a:spcPts val="0"/>
              </a:spcBef>
              <a:spcAft>
                <a:spcPts val="0"/>
              </a:spcAft>
              <a:buSzPts val="1100"/>
              <a:buFont typeface="Arial"/>
              <a:buNone/>
            </a:pPr>
            <a:r>
              <a:t/>
            </a:r>
            <a:endParaRPr/>
          </a:p>
        </p:txBody>
      </p:sp>
      <p:sp>
        <p:nvSpPr>
          <p:cNvPr id="409" name="Google Shape;409;p7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b="1" lang="en-US" sz="1800" u="sng">
                <a:latin typeface="Calibri"/>
                <a:ea typeface="Calibri"/>
                <a:cs typeface="Calibri"/>
                <a:sym typeface="Calibri"/>
              </a:rPr>
              <a:t>CAPTAR DE LA TAREA</a:t>
            </a:r>
            <a:r>
              <a:rPr lang="en-US" sz="1800">
                <a:latin typeface="Calibri"/>
                <a:ea typeface="Calibri"/>
                <a:cs typeface="Calibri"/>
                <a:sym typeface="Calibri"/>
              </a:rPr>
              <a:t> (5 minutos)</a:t>
            </a:r>
            <a:r>
              <a:rPr b="1" lang="en-US" sz="1800" u="sng">
                <a:latin typeface="Calibri"/>
                <a:ea typeface="Calibri"/>
                <a:cs typeface="Calibri"/>
                <a:sym typeface="Calibri"/>
              </a:rPr>
              <a:t> </a:t>
            </a:r>
            <a:endParaRPr/>
          </a:p>
          <a:p>
            <a:pPr indent="0" lvl="0" marL="0" marR="0" rtl="0" algn="l">
              <a:lnSpc>
                <a:spcPct val="100000"/>
              </a:lnSpc>
              <a:spcBef>
                <a:spcPts val="0"/>
              </a:spcBef>
              <a:spcAft>
                <a:spcPts val="0"/>
              </a:spcAft>
              <a:buSzPts val="1100"/>
              <a:buFont typeface="Arial"/>
              <a:buNone/>
            </a:pPr>
            <a:r>
              <a:t/>
            </a:r>
            <a:endParaRPr sz="1800">
              <a:latin typeface="Cambria"/>
              <a:ea typeface="Cambria"/>
              <a:cs typeface="Cambria"/>
              <a:sym typeface="Cambria"/>
            </a:endParaRPr>
          </a:p>
          <a:p>
            <a:pPr indent="0" lvl="0" marL="0" marR="0" rtl="0" algn="l">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La historia de Pedro: </a:t>
            </a:r>
            <a:br>
              <a:rPr lang="en-US" sz="1800">
                <a:solidFill>
                  <a:srgbClr val="000000"/>
                </a:solidFill>
                <a:latin typeface="Calibri"/>
                <a:ea typeface="Calibri"/>
                <a:cs typeface="Calibri"/>
                <a:sym typeface="Calibri"/>
              </a:rPr>
            </a:br>
            <a:r>
              <a:rPr i="1" lang="en-US" sz="1800">
                <a:solidFill>
                  <a:srgbClr val="000000"/>
                </a:solidFill>
                <a:latin typeface="Calibri"/>
                <a:ea typeface="Calibri"/>
                <a:cs typeface="Calibri"/>
                <a:sym typeface="Calibri"/>
              </a:rPr>
              <a:t>Había una vez un niño llamado Pedro que estaba criando un cerdo. Una tarde, el cerdo estaba comiendo hierba cerca del borde de un acantilado. Por un momento, Pedro se quedó en la orilla, mirando hacia la luna. En ese momento, el cerdo se acercó y empujó deliberadamente a Pedro desde el acantilado hacia un pozo. </a:t>
            </a:r>
            <a:endParaRPr sz="1800">
              <a:latin typeface="Calibri"/>
              <a:ea typeface="Calibri"/>
              <a:cs typeface="Calibri"/>
              <a:sym typeface="Calibri"/>
            </a:endParaRPr>
          </a:p>
          <a:p>
            <a:pPr indent="0" lvl="0" marL="0" marR="0" rtl="0" algn="l">
              <a:lnSpc>
                <a:spcPct val="100000"/>
              </a:lnSpc>
              <a:spcBef>
                <a:spcPts val="0"/>
              </a:spcBef>
              <a:spcAft>
                <a:spcPts val="0"/>
              </a:spcAft>
              <a:buSzPts val="1100"/>
              <a:buFont typeface="Calibri"/>
              <a:buNone/>
            </a:pPr>
            <a:r>
              <a:rPr i="1" lang="en-US" sz="1800">
                <a:solidFill>
                  <a:srgbClr val="000000"/>
                </a:solidFill>
                <a:latin typeface="Calibri"/>
                <a:ea typeface="Calibri"/>
                <a:cs typeface="Calibri"/>
                <a:sym typeface="Calibri"/>
              </a:rPr>
              <a:t> </a:t>
            </a:r>
            <a:endParaRPr sz="1800">
              <a:latin typeface="Calibri"/>
              <a:ea typeface="Calibri"/>
              <a:cs typeface="Calibri"/>
              <a:sym typeface="Calibri"/>
            </a:endParaRPr>
          </a:p>
          <a:p>
            <a:pPr indent="0" lvl="0" marL="0" marR="0" rtl="0" algn="l">
              <a:lnSpc>
                <a:spcPct val="100000"/>
              </a:lnSpc>
              <a:spcBef>
                <a:spcPts val="0"/>
              </a:spcBef>
              <a:spcAft>
                <a:spcPts val="0"/>
              </a:spcAft>
              <a:buSzPts val="1100"/>
              <a:buFont typeface="Calibri"/>
              <a:buNone/>
            </a:pPr>
            <a:r>
              <a:rPr i="1" lang="en-US" sz="1800">
                <a:solidFill>
                  <a:srgbClr val="000000"/>
                </a:solidFill>
                <a:latin typeface="Calibri"/>
                <a:ea typeface="Calibri"/>
                <a:cs typeface="Calibri"/>
                <a:sym typeface="Calibri"/>
              </a:rPr>
              <a:t>La mañana siguiente los amigos de Pedro lo encontraron abajo en el pozo y idearon un plan para salvarle. Dos muchachos sujetaron las piernas de un tercer niño, Kevin, a quien colgaban en el hoyo. Kevin pudo agarrar a Pedro y ponerlo a salvo. </a:t>
            </a:r>
            <a:endParaRPr sz="1800">
              <a:latin typeface="Calibri"/>
              <a:ea typeface="Calibri"/>
              <a:cs typeface="Calibri"/>
              <a:sym typeface="Calibri"/>
            </a:endParaRPr>
          </a:p>
          <a:p>
            <a:pPr indent="0" lvl="0" marL="0" marR="0" rtl="0" algn="l">
              <a:lnSpc>
                <a:spcPct val="100000"/>
              </a:lnSpc>
              <a:spcBef>
                <a:spcPts val="0"/>
              </a:spcBef>
              <a:spcAft>
                <a:spcPts val="0"/>
              </a:spcAft>
              <a:buSzPts val="1100"/>
              <a:buFont typeface="Calibri"/>
              <a:buNone/>
            </a:pPr>
            <a:r>
              <a:rPr i="1" lang="en-US" sz="1800">
                <a:solidFill>
                  <a:srgbClr val="000000"/>
                </a:solidFill>
                <a:latin typeface="Calibri"/>
                <a:ea typeface="Calibri"/>
                <a:cs typeface="Calibri"/>
                <a:sym typeface="Calibri"/>
              </a:rPr>
              <a:t> </a:t>
            </a:r>
            <a:endParaRPr sz="1800">
              <a:latin typeface="Calibri"/>
              <a:ea typeface="Calibri"/>
              <a:cs typeface="Calibri"/>
              <a:sym typeface="Calibri"/>
            </a:endParaRPr>
          </a:p>
          <a:p>
            <a:pPr indent="0" lvl="0" marL="0" marR="0" rtl="0" algn="l">
              <a:lnSpc>
                <a:spcPct val="100000"/>
              </a:lnSpc>
              <a:spcBef>
                <a:spcPts val="0"/>
              </a:spcBef>
              <a:spcAft>
                <a:spcPts val="0"/>
              </a:spcAft>
              <a:buSzPts val="1100"/>
              <a:buFont typeface="Calibri"/>
              <a:buNone/>
            </a:pPr>
            <a:r>
              <a:rPr i="1" lang="en-US" sz="1800">
                <a:solidFill>
                  <a:srgbClr val="000000"/>
                </a:solidFill>
                <a:latin typeface="Calibri"/>
                <a:ea typeface="Calibri"/>
                <a:cs typeface="Calibri"/>
                <a:sym typeface="Calibri"/>
              </a:rPr>
              <a:t>Pedro ciertamente apreciaba que lo sacaron del hoyo. Pero no pudo evitar el pensar: “Ojalá hubiera podido salir de este pozo, yo sólo. ¡Eso hubiera impresionado mucho a todos! </a:t>
            </a:r>
            <a:endParaRPr sz="1800">
              <a:latin typeface="Calibri"/>
              <a:ea typeface="Calibri"/>
              <a:cs typeface="Calibri"/>
              <a:sym typeface="Calibri"/>
            </a:endParaRPr>
          </a:p>
          <a:p>
            <a:pPr indent="0" lvl="0" marL="0" marR="0" rtl="0" algn="l">
              <a:lnSpc>
                <a:spcPct val="100000"/>
              </a:lnSpc>
              <a:spcBef>
                <a:spcPts val="0"/>
              </a:spcBef>
              <a:spcAft>
                <a:spcPts val="0"/>
              </a:spcAft>
              <a:buSzPts val="1100"/>
              <a:buFont typeface="Arial"/>
              <a:buNone/>
            </a:pPr>
            <a:r>
              <a:t/>
            </a:r>
            <a:endParaRPr/>
          </a:p>
        </p:txBody>
      </p:sp>
      <p:sp>
        <p:nvSpPr>
          <p:cNvPr id="120" name="Google Shape;120;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1. </a:t>
            </a:r>
            <a:r>
              <a:rPr lang="en-US" sz="1800">
                <a:latin typeface="Calibri"/>
                <a:ea typeface="Calibri"/>
                <a:cs typeface="Calibri"/>
                <a:sym typeface="Calibri"/>
              </a:rPr>
              <a:t>¿</a:t>
            </a:r>
            <a:r>
              <a:rPr lang="en-US" sz="1800">
                <a:solidFill>
                  <a:srgbClr val="000000"/>
                </a:solidFill>
                <a:latin typeface="Calibri"/>
                <a:ea typeface="Calibri"/>
                <a:cs typeface="Calibri"/>
                <a:sym typeface="Calibri"/>
              </a:rPr>
              <a:t>Qué deseó Pedro cuando fue sacado del hoyo? </a:t>
            </a:r>
            <a:endParaRPr sz="18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800">
                <a:solidFill>
                  <a:srgbClr val="000000"/>
                </a:solidFill>
                <a:latin typeface="Calibri"/>
                <a:ea typeface="Calibri"/>
                <a:cs typeface="Calibri"/>
                <a:sym typeface="Calibri"/>
              </a:rPr>
              <a:t>Pedro deseó que hubiera sido capaz de sacarse a sí mismo del hoyo. </a:t>
            </a:r>
            <a:endParaRPr sz="1800">
              <a:latin typeface="Calibri"/>
              <a:ea typeface="Calibri"/>
              <a:cs typeface="Calibri"/>
              <a:sym typeface="Calibri"/>
            </a:endParaRPr>
          </a:p>
          <a:p>
            <a:pPr indent="0" lvl="0" marL="0" marR="0" rtl="0" algn="l">
              <a:lnSpc>
                <a:spcPct val="100000"/>
              </a:lnSpc>
              <a:spcBef>
                <a:spcPts val="0"/>
              </a:spcBef>
              <a:spcAft>
                <a:spcPts val="0"/>
              </a:spcAft>
              <a:buSzPts val="1100"/>
              <a:buFont typeface="Arial"/>
              <a:buNone/>
            </a:pPr>
            <a:r>
              <a:t/>
            </a:r>
            <a:endParaRPr/>
          </a:p>
        </p:txBody>
      </p:sp>
      <p:sp>
        <p:nvSpPr>
          <p:cNvPr id="126" name="Google Shape;126;p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2. </a:t>
            </a:r>
            <a:r>
              <a:rPr lang="en-US" sz="1800">
                <a:latin typeface="Calibri"/>
                <a:ea typeface="Calibri"/>
                <a:cs typeface="Calibri"/>
                <a:sym typeface="Calibri"/>
              </a:rPr>
              <a:t>¿</a:t>
            </a:r>
            <a:r>
              <a:rPr lang="en-US" sz="1800">
                <a:solidFill>
                  <a:srgbClr val="000000"/>
                </a:solidFill>
                <a:latin typeface="Calibri"/>
                <a:ea typeface="Calibri"/>
                <a:cs typeface="Calibri"/>
                <a:sym typeface="Calibri"/>
              </a:rPr>
              <a:t>En qué nos parecemos a Pedro? </a:t>
            </a:r>
            <a:endParaRPr sz="18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800">
                <a:solidFill>
                  <a:srgbClr val="000000"/>
                </a:solidFill>
                <a:latin typeface="Calibri"/>
                <a:ea typeface="Calibri"/>
                <a:cs typeface="Calibri"/>
                <a:sym typeface="Calibri"/>
              </a:rPr>
              <a:t>El hombre le gustaría pensar que es capaz de salvarse a sí mismo. </a:t>
            </a:r>
            <a:endParaRPr sz="1800">
              <a:latin typeface="Calibri"/>
              <a:ea typeface="Calibri"/>
              <a:cs typeface="Calibri"/>
              <a:sym typeface="Calibri"/>
            </a:endParaRPr>
          </a:p>
          <a:p>
            <a:pPr indent="0" lvl="0" marL="0" marR="0" rtl="0" algn="l">
              <a:lnSpc>
                <a:spcPct val="100000"/>
              </a:lnSpc>
              <a:spcBef>
                <a:spcPts val="0"/>
              </a:spcBef>
              <a:spcAft>
                <a:spcPts val="0"/>
              </a:spcAft>
              <a:buSzPts val="1100"/>
              <a:buFont typeface="Arial"/>
              <a:buNone/>
            </a:pPr>
            <a:r>
              <a:t/>
            </a:r>
            <a:endParaRPr/>
          </a:p>
        </p:txBody>
      </p:sp>
      <p:sp>
        <p:nvSpPr>
          <p:cNvPr id="134" name="Google Shape;134;p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3. </a:t>
            </a:r>
            <a:r>
              <a:rPr lang="en-US" sz="1800">
                <a:latin typeface="Calibri"/>
                <a:ea typeface="Calibri"/>
                <a:cs typeface="Calibri"/>
                <a:sym typeface="Calibri"/>
              </a:rPr>
              <a:t>¿</a:t>
            </a:r>
            <a:r>
              <a:rPr lang="en-US" sz="1800">
                <a:solidFill>
                  <a:srgbClr val="000000"/>
                </a:solidFill>
                <a:latin typeface="Calibri"/>
                <a:ea typeface="Calibri"/>
                <a:cs typeface="Calibri"/>
                <a:sym typeface="Calibri"/>
              </a:rPr>
              <a:t>Qué es la conexión entre la historia a Pedro y la salvación espiritual? </a:t>
            </a:r>
            <a:endParaRPr sz="1800">
              <a:latin typeface="Calibri"/>
              <a:ea typeface="Calibri"/>
              <a:cs typeface="Calibri"/>
              <a:sym typeface="Calibri"/>
            </a:endParaRPr>
          </a:p>
          <a:p>
            <a:pPr indent="-342900" lvl="0" marL="342900" marR="0" rtl="0" algn="l">
              <a:lnSpc>
                <a:spcPct val="100000"/>
              </a:lnSpc>
              <a:spcBef>
                <a:spcPts val="0"/>
              </a:spcBef>
              <a:spcAft>
                <a:spcPts val="0"/>
              </a:spcAft>
              <a:buSzPts val="1100"/>
              <a:buFont typeface="Noto Sans Symbols"/>
              <a:buChar char="∙"/>
            </a:pPr>
            <a:r>
              <a:rPr lang="en-US" sz="1800">
                <a:solidFill>
                  <a:srgbClr val="000000"/>
                </a:solidFill>
                <a:latin typeface="Calibri"/>
                <a:ea typeface="Calibri"/>
                <a:cs typeface="Calibri"/>
                <a:sym typeface="Calibri"/>
              </a:rPr>
              <a:t>El hombre le gustaría pensar que es capaz de salvarse a sí mismo – también en la vida espiritual. Le gustaría pensar que es capaz de ganar su propia salvación. </a:t>
            </a:r>
            <a:endParaRPr sz="1800">
              <a:latin typeface="Calibri"/>
              <a:ea typeface="Calibri"/>
              <a:cs typeface="Calibri"/>
              <a:sym typeface="Calibri"/>
            </a:endParaRPr>
          </a:p>
          <a:p>
            <a:pPr indent="0" lvl="0" marL="0" marR="0" rtl="0" algn="l">
              <a:lnSpc>
                <a:spcPct val="100000"/>
              </a:lnSpc>
              <a:spcBef>
                <a:spcPts val="0"/>
              </a:spcBef>
              <a:spcAft>
                <a:spcPts val="0"/>
              </a:spcAft>
              <a:buSzPts val="1100"/>
              <a:buFont typeface="Arial"/>
              <a:buNone/>
            </a:pPr>
            <a:r>
              <a:t/>
            </a:r>
            <a:endParaRPr/>
          </a:p>
        </p:txBody>
      </p:sp>
      <p:sp>
        <p:nvSpPr>
          <p:cNvPr id="142" name="Google Shape;142;p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Calibri"/>
              <a:buNone/>
            </a:pPr>
            <a:r>
              <a:rPr lang="en-US" sz="1800">
                <a:solidFill>
                  <a:srgbClr val="000000"/>
                </a:solidFill>
                <a:latin typeface="Calibri"/>
                <a:ea typeface="Calibri"/>
                <a:cs typeface="Calibri"/>
                <a:sym typeface="Calibri"/>
              </a:rPr>
              <a:t>1. Según Efesios 2:1-10, ¿cuál es nuestra condición al nacer en este mundo? </a:t>
            </a:r>
            <a:endParaRPr sz="1800">
              <a:latin typeface="Calibri"/>
              <a:ea typeface="Calibri"/>
              <a:cs typeface="Calibri"/>
              <a:sym typeface="Calibri"/>
            </a:endParaRPr>
          </a:p>
          <a:p>
            <a:pPr indent="0" lvl="0" marL="0" marR="0" rtl="0" algn="l">
              <a:lnSpc>
                <a:spcPct val="100000"/>
              </a:lnSpc>
              <a:spcBef>
                <a:spcPts val="0"/>
              </a:spcBef>
              <a:spcAft>
                <a:spcPts val="0"/>
              </a:spcAft>
              <a:buSzPts val="1100"/>
              <a:buFont typeface="Arial"/>
              <a:buNone/>
            </a:pPr>
            <a:r>
              <a:t/>
            </a:r>
            <a:endParaRPr/>
          </a:p>
        </p:txBody>
      </p:sp>
      <p:sp>
        <p:nvSpPr>
          <p:cNvPr id="150" name="Google Shape;150;p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3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8" name="Shape 68"/>
        <p:cNvGrpSpPr/>
        <p:nvPr/>
      </p:nvGrpSpPr>
      <p:grpSpPr>
        <a:xfrm>
          <a:off x="0" y="0"/>
          <a:ext cx="0" cy="0"/>
          <a:chOff x="0" y="0"/>
          <a:chExt cx="0" cy="0"/>
        </a:xfrm>
      </p:grpSpPr>
      <p:sp>
        <p:nvSpPr>
          <p:cNvPr id="69" name="Google Shape;69;p4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 name="Shape 17"/>
        <p:cNvGrpSpPr/>
        <p:nvPr/>
      </p:nvGrpSpPr>
      <p:grpSpPr>
        <a:xfrm>
          <a:off x="0" y="0"/>
          <a:ext cx="0" cy="0"/>
          <a:chOff x="0" y="0"/>
          <a:chExt cx="0" cy="0"/>
        </a:xfrm>
      </p:grpSpPr>
      <p:sp>
        <p:nvSpPr>
          <p:cNvPr id="18" name="Google Shape;18;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3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4" name="Google Shape;24;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7" name="Shape 27"/>
        <p:cNvGrpSpPr/>
        <p:nvPr/>
      </p:nvGrpSpPr>
      <p:grpSpPr>
        <a:xfrm>
          <a:off x="0" y="0"/>
          <a:ext cx="0" cy="0"/>
          <a:chOff x="0" y="0"/>
          <a:chExt cx="0" cy="0"/>
        </a:xfrm>
      </p:grpSpPr>
      <p:sp>
        <p:nvSpPr>
          <p:cNvPr id="28" name="Google Shape;28;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3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4" name="Shape 34"/>
        <p:cNvGrpSpPr/>
        <p:nvPr/>
      </p:nvGrpSpPr>
      <p:grpSpPr>
        <a:xfrm>
          <a:off x="0" y="0"/>
          <a:ext cx="0" cy="0"/>
          <a:chOff x="0" y="0"/>
          <a:chExt cx="0" cy="0"/>
        </a:xfrm>
      </p:grpSpPr>
      <p:sp>
        <p:nvSpPr>
          <p:cNvPr id="35" name="Google Shape;35;p4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4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7" name="Google Shape;37;p4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4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4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 name="Shape 43"/>
        <p:cNvGrpSpPr/>
        <p:nvPr/>
      </p:nvGrpSpPr>
      <p:grpSpPr>
        <a:xfrm>
          <a:off x="0" y="0"/>
          <a:ext cx="0" cy="0"/>
          <a:chOff x="0" y="0"/>
          <a:chExt cx="0" cy="0"/>
        </a:xfrm>
      </p:grpSpPr>
      <p:sp>
        <p:nvSpPr>
          <p:cNvPr id="44" name="Google Shape;44;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8" name="Shape 48"/>
        <p:cNvGrpSpPr/>
        <p:nvPr/>
      </p:nvGrpSpPr>
      <p:grpSpPr>
        <a:xfrm>
          <a:off x="0" y="0"/>
          <a:ext cx="0" cy="0"/>
          <a:chOff x="0" y="0"/>
          <a:chExt cx="0" cy="0"/>
        </a:xfrm>
      </p:grpSpPr>
      <p:sp>
        <p:nvSpPr>
          <p:cNvPr id="49" name="Google Shape;49;p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4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1" name="Google Shape;51;p4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2" name="Google Shape;52;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5" name="Shape 55"/>
        <p:cNvGrpSpPr/>
        <p:nvPr/>
      </p:nvGrpSpPr>
      <p:grpSpPr>
        <a:xfrm>
          <a:off x="0" y="0"/>
          <a:ext cx="0" cy="0"/>
          <a:chOff x="0" y="0"/>
          <a:chExt cx="0" cy="0"/>
        </a:xfrm>
      </p:grpSpPr>
      <p:sp>
        <p:nvSpPr>
          <p:cNvPr id="56" name="Google Shape;56;p4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43"/>
          <p:cNvSpPr/>
          <p:nvPr>
            <p:ph idx="2" type="pic"/>
          </p:nvPr>
        </p:nvSpPr>
        <p:spPr>
          <a:xfrm>
            <a:off x="5183188" y="987425"/>
            <a:ext cx="6172200" cy="4873625"/>
          </a:xfrm>
          <a:prstGeom prst="rect">
            <a:avLst/>
          </a:prstGeom>
          <a:noFill/>
          <a:ln>
            <a:noFill/>
          </a:ln>
        </p:spPr>
      </p:sp>
      <p:sp>
        <p:nvSpPr>
          <p:cNvPr id="58" name="Google Shape;58;p4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9" name="Google Shape;59;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2" name="Shape 62"/>
        <p:cNvGrpSpPr/>
        <p:nvPr/>
      </p:nvGrpSpPr>
      <p:grpSpPr>
        <a:xfrm>
          <a:off x="0" y="0"/>
          <a:ext cx="0" cy="0"/>
          <a:chOff x="0" y="0"/>
          <a:chExt cx="0" cy="0"/>
        </a:xfrm>
      </p:grpSpPr>
      <p:sp>
        <p:nvSpPr>
          <p:cNvPr id="63" name="Google Shape;63;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4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 name="Google Shape;65;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7.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7.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7.png"/><Relationship Id="rId4" Type="http://schemas.openxmlformats.org/officeDocument/2006/relationships/image" Target="../media/image17.jpg"/><Relationship Id="rId5"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5.jp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5.pn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pic>
        <p:nvPicPr>
          <p:cNvPr id="78" name="Google Shape;78;p1"/>
          <p:cNvPicPr preferRelativeResize="0"/>
          <p:nvPr/>
        </p:nvPicPr>
        <p:blipFill>
          <a:blip r:embed="rId3">
            <a:alphaModFix/>
          </a:blip>
          <a:stretch>
            <a:fillRect/>
          </a:stretch>
        </p:blipFill>
        <p:spPr>
          <a:xfrm>
            <a:off x="0" y="0"/>
            <a:ext cx="12191990" cy="68580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8" name="Shape 158"/>
        <p:cNvGrpSpPr/>
        <p:nvPr/>
      </p:nvGrpSpPr>
      <p:grpSpPr>
        <a:xfrm>
          <a:off x="0" y="0"/>
          <a:ext cx="0" cy="0"/>
          <a:chOff x="0" y="0"/>
          <a:chExt cx="0" cy="0"/>
        </a:xfrm>
      </p:grpSpPr>
      <p:sp>
        <p:nvSpPr>
          <p:cNvPr id="159" name="Google Shape;159;p50"/>
          <p:cNvSpPr txBox="1"/>
          <p:nvPr/>
        </p:nvSpPr>
        <p:spPr>
          <a:xfrm>
            <a:off x="563084" y="222841"/>
            <a:ext cx="11065832" cy="8401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¿Cuál es nuestra condición natural?</a:t>
            </a:r>
            <a:endParaRPr b="0" i="0" sz="3600" u="none" cap="none" strike="noStrike">
              <a:solidFill>
                <a:schemeClr val="dk1"/>
              </a:solidFill>
              <a:latin typeface="Lato"/>
              <a:ea typeface="Lato"/>
              <a:cs typeface="Lato"/>
              <a:sym typeface="Lato"/>
            </a:endParaRPr>
          </a:p>
        </p:txBody>
      </p:sp>
      <p:cxnSp>
        <p:nvCxnSpPr>
          <p:cNvPr id="160" name="Google Shape;160;p50"/>
          <p:cNvCxnSpPr/>
          <p:nvPr/>
        </p:nvCxnSpPr>
        <p:spPr>
          <a:xfrm>
            <a:off x="563084" y="1166330"/>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161" name="Google Shape;161;p50"/>
          <p:cNvSpPr txBox="1"/>
          <p:nvPr/>
        </p:nvSpPr>
        <p:spPr>
          <a:xfrm>
            <a:off x="563084" y="1269630"/>
            <a:ext cx="11074734" cy="594004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baseline="30000" i="1" lang="en-US" sz="3400" u="none" cap="none" strike="noStrike">
                <a:solidFill>
                  <a:srgbClr val="000000"/>
                </a:solidFill>
                <a:highlight>
                  <a:srgbClr val="FFFFFF"/>
                </a:highlight>
                <a:latin typeface="Quattrocento Sans"/>
                <a:ea typeface="Quattrocento Sans"/>
                <a:cs typeface="Quattrocento Sans"/>
                <a:sym typeface="Quattrocento Sans"/>
              </a:rPr>
              <a:t>1</a:t>
            </a:r>
            <a:r>
              <a:rPr b="1" baseline="30000" i="1" lang="en-US" sz="3400" u="none" cap="none" strike="noStrike">
                <a:solidFill>
                  <a:srgbClr val="000000"/>
                </a:solidFill>
                <a:latin typeface="Quattrocento Sans"/>
                <a:ea typeface="Quattrocento Sans"/>
                <a:cs typeface="Quattrocento Sans"/>
                <a:sym typeface="Quattrocento Sans"/>
              </a:rPr>
              <a:t> </a:t>
            </a:r>
            <a:r>
              <a:rPr b="0" i="1" lang="en-US" sz="3400" u="none" cap="none" strike="noStrike">
                <a:solidFill>
                  <a:srgbClr val="000000"/>
                </a:solidFill>
                <a:latin typeface="Quattrocento Sans"/>
                <a:ea typeface="Quattrocento Sans"/>
                <a:cs typeface="Quattrocento Sans"/>
                <a:sym typeface="Quattrocento Sans"/>
              </a:rPr>
              <a:t>A ustedes, él les dio vida cuando aún </a:t>
            </a:r>
            <a:r>
              <a:rPr b="1" i="1" lang="en-US" sz="3400" u="none" cap="none" strike="noStrike">
                <a:solidFill>
                  <a:srgbClr val="000000"/>
                </a:solidFill>
                <a:latin typeface="Quattrocento Sans"/>
                <a:ea typeface="Quattrocento Sans"/>
                <a:cs typeface="Quattrocento Sans"/>
                <a:sym typeface="Quattrocento Sans"/>
              </a:rPr>
              <a:t>estaban muertos en sus delitos y pecados,</a:t>
            </a:r>
            <a:r>
              <a:rPr b="0" i="1" lang="en-US" sz="3400" u="none" cap="none" strike="noStrike">
                <a:solidFill>
                  <a:srgbClr val="000000"/>
                </a:solidFill>
                <a:highlight>
                  <a:srgbClr val="FFFFFF"/>
                </a:highlight>
                <a:latin typeface="Quattrocento Sans"/>
                <a:ea typeface="Quattrocento Sans"/>
                <a:cs typeface="Quattrocento Sans"/>
                <a:sym typeface="Quattrocento Sans"/>
              </a:rPr>
              <a:t> </a:t>
            </a:r>
            <a:r>
              <a:rPr b="1" baseline="30000" i="1" lang="en-US" sz="3400" u="none" cap="none" strike="noStrike">
                <a:solidFill>
                  <a:srgbClr val="000000"/>
                </a:solidFill>
                <a:latin typeface="Quattrocento Sans"/>
                <a:ea typeface="Quattrocento Sans"/>
                <a:cs typeface="Quattrocento Sans"/>
                <a:sym typeface="Quattrocento Sans"/>
              </a:rPr>
              <a:t>2 </a:t>
            </a:r>
            <a:r>
              <a:rPr b="0" i="1" lang="en-US" sz="3400" u="none" cap="none" strike="noStrike">
                <a:solidFill>
                  <a:srgbClr val="000000"/>
                </a:solidFill>
                <a:latin typeface="Quattrocento Sans"/>
                <a:ea typeface="Quattrocento Sans"/>
                <a:cs typeface="Quattrocento Sans"/>
                <a:sym typeface="Quattrocento Sans"/>
              </a:rPr>
              <a:t>los cuales en otro tiempo practicaron, pues vivían de acuerdo a la corriente de este mundo y </a:t>
            </a:r>
            <a:r>
              <a:rPr b="1" i="1" lang="en-US" sz="3400" u="none" cap="none" strike="noStrike">
                <a:solidFill>
                  <a:srgbClr val="000000"/>
                </a:solidFill>
                <a:latin typeface="Quattrocento Sans"/>
                <a:ea typeface="Quattrocento Sans"/>
                <a:cs typeface="Quattrocento Sans"/>
                <a:sym typeface="Quattrocento Sans"/>
              </a:rPr>
              <a:t>en conformidad con el príncipe del poder del aire,</a:t>
            </a:r>
            <a:r>
              <a:rPr b="0" i="1" lang="en-US" sz="3400" u="none" cap="none" strike="noStrike">
                <a:solidFill>
                  <a:srgbClr val="000000"/>
                </a:solidFill>
                <a:latin typeface="Quattrocento Sans"/>
                <a:ea typeface="Quattrocento Sans"/>
                <a:cs typeface="Quattrocento Sans"/>
                <a:sym typeface="Quattrocento Sans"/>
              </a:rPr>
              <a:t> que es el espíritu que ahora opera en los hijos de desobediencia.</a:t>
            </a:r>
            <a:r>
              <a:rPr b="0" i="1" lang="en-US" sz="3400" u="none" cap="none" strike="noStrike">
                <a:solidFill>
                  <a:srgbClr val="000000"/>
                </a:solidFill>
                <a:highlight>
                  <a:srgbClr val="FFFFFF"/>
                </a:highlight>
                <a:latin typeface="Quattrocento Sans"/>
                <a:ea typeface="Quattrocento Sans"/>
                <a:cs typeface="Quattrocento Sans"/>
                <a:sym typeface="Quattrocento Sans"/>
              </a:rPr>
              <a:t> </a:t>
            </a:r>
            <a:r>
              <a:rPr b="1" baseline="30000" i="1" lang="en-US" sz="3400" u="none" cap="none" strike="noStrike">
                <a:solidFill>
                  <a:srgbClr val="000000"/>
                </a:solidFill>
                <a:latin typeface="Quattrocento Sans"/>
                <a:ea typeface="Quattrocento Sans"/>
                <a:cs typeface="Quattrocento Sans"/>
                <a:sym typeface="Quattrocento Sans"/>
              </a:rPr>
              <a:t>3 </a:t>
            </a:r>
            <a:r>
              <a:rPr b="0" i="1" lang="en-US" sz="3400" u="none" cap="none" strike="noStrike">
                <a:solidFill>
                  <a:srgbClr val="000000"/>
                </a:solidFill>
                <a:latin typeface="Quattrocento Sans"/>
                <a:ea typeface="Quattrocento Sans"/>
                <a:cs typeface="Quattrocento Sans"/>
                <a:sym typeface="Quattrocento Sans"/>
              </a:rPr>
              <a:t>Entre ellos todos nosotros también vivimos en otro tiempo. Seguíamos los deseos de nuestra naturaleza humana y hacíamos lo que nuestra naturaleza y nuestros pensamientos nos llevaban a hacer</a:t>
            </a:r>
            <a:r>
              <a:rPr b="1" i="1" lang="en-US" sz="3400" u="none" cap="none" strike="noStrike">
                <a:solidFill>
                  <a:srgbClr val="000000"/>
                </a:solidFill>
                <a:latin typeface="Quattrocento Sans"/>
                <a:ea typeface="Quattrocento Sans"/>
                <a:cs typeface="Quattrocento Sans"/>
                <a:sym typeface="Quattrocento Sans"/>
              </a:rPr>
              <a:t>. Éramos por naturaleza objetos de ira, como los demás.</a:t>
            </a:r>
            <a:r>
              <a:rPr b="1" i="1" lang="en-US" sz="3400" u="none" cap="none" strike="noStrike">
                <a:solidFill>
                  <a:srgbClr val="000000"/>
                </a:solidFill>
                <a:highlight>
                  <a:srgbClr val="FFFFFF"/>
                </a:highlight>
                <a:latin typeface="Quattrocento Sans"/>
                <a:ea typeface="Quattrocento Sans"/>
                <a:cs typeface="Quattrocento Sans"/>
                <a:sym typeface="Quattrocento Sans"/>
              </a:rPr>
              <a:t> </a:t>
            </a:r>
            <a:endParaRPr b="1" i="0" sz="3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4000" u="none" cap="none" strike="noStrike">
              <a:solidFill>
                <a:schemeClr val="dk1"/>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5" name="Shape 165"/>
        <p:cNvGrpSpPr/>
        <p:nvPr/>
      </p:nvGrpSpPr>
      <p:grpSpPr>
        <a:xfrm>
          <a:off x="0" y="0"/>
          <a:ext cx="0" cy="0"/>
          <a:chOff x="0" y="0"/>
          <a:chExt cx="0" cy="0"/>
        </a:xfrm>
      </p:grpSpPr>
      <p:sp>
        <p:nvSpPr>
          <p:cNvPr id="166" name="Google Shape;166;p51"/>
          <p:cNvSpPr txBox="1"/>
          <p:nvPr/>
        </p:nvSpPr>
        <p:spPr>
          <a:xfrm>
            <a:off x="563084" y="222841"/>
            <a:ext cx="11065832" cy="8401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Lo que somos por naturaleza</a:t>
            </a:r>
            <a:endParaRPr b="0" i="0" sz="3600" u="none" cap="none" strike="noStrike">
              <a:solidFill>
                <a:schemeClr val="dk1"/>
              </a:solidFill>
              <a:latin typeface="Lato"/>
              <a:ea typeface="Lato"/>
              <a:cs typeface="Lato"/>
              <a:sym typeface="Lato"/>
            </a:endParaRPr>
          </a:p>
        </p:txBody>
      </p:sp>
      <p:cxnSp>
        <p:nvCxnSpPr>
          <p:cNvPr id="167" name="Google Shape;167;p51"/>
          <p:cNvCxnSpPr/>
          <p:nvPr/>
        </p:nvCxnSpPr>
        <p:spPr>
          <a:xfrm>
            <a:off x="563084" y="1166330"/>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168" name="Google Shape;168;p51"/>
          <p:cNvSpPr txBox="1"/>
          <p:nvPr/>
        </p:nvSpPr>
        <p:spPr>
          <a:xfrm>
            <a:off x="563084" y="2073194"/>
            <a:ext cx="11074734" cy="375483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400" u="none" cap="none" strike="noStrike">
                <a:solidFill>
                  <a:srgbClr val="000000"/>
                </a:solidFill>
                <a:latin typeface="Quattrocento Sans"/>
                <a:ea typeface="Quattrocento Sans"/>
                <a:cs typeface="Quattrocento Sans"/>
                <a:sym typeface="Quattrocento Sans"/>
              </a:rPr>
              <a:t>1 Pedro 2:9 </a:t>
            </a:r>
            <a:r>
              <a:rPr b="0" i="0" lang="en-US" sz="3400" u="none" cap="none" strike="noStrike">
                <a:solidFill>
                  <a:srgbClr val="000000"/>
                </a:solidFill>
                <a:latin typeface="Quattrocento Sans"/>
                <a:ea typeface="Quattrocento Sans"/>
                <a:cs typeface="Quattrocento Sans"/>
                <a:sym typeface="Quattrocento Sans"/>
              </a:rPr>
              <a:t>Dios… “los ha llamado de las tinieblas”</a:t>
            </a:r>
            <a:endParaRPr/>
          </a:p>
          <a:p>
            <a:pPr indent="0" lvl="0" marL="0" marR="0" rtl="0" algn="l">
              <a:lnSpc>
                <a:spcPct val="100000"/>
              </a:lnSpc>
              <a:spcBef>
                <a:spcPts val="0"/>
              </a:spcBef>
              <a:spcAft>
                <a:spcPts val="0"/>
              </a:spcAft>
              <a:buNone/>
            </a:pPr>
            <a:r>
              <a:t/>
            </a:r>
            <a:endParaRPr b="0" i="0" sz="3400" u="none" cap="none" strike="noStrike">
              <a:solidFill>
                <a:srgbClr val="000000"/>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None/>
            </a:pPr>
            <a:r>
              <a:rPr b="1" i="0" lang="en-US" sz="3400" u="none" cap="none" strike="noStrike">
                <a:solidFill>
                  <a:schemeClr val="dk1"/>
                </a:solidFill>
                <a:latin typeface="Quattrocento Sans"/>
                <a:ea typeface="Quattrocento Sans"/>
                <a:cs typeface="Quattrocento Sans"/>
                <a:sym typeface="Quattrocento Sans"/>
              </a:rPr>
              <a:t>Romanos 6:17 </a:t>
            </a:r>
            <a:r>
              <a:rPr b="0" i="0" lang="en-US" sz="3400" u="none" cap="none" strike="noStrike">
                <a:solidFill>
                  <a:schemeClr val="dk1"/>
                </a:solidFill>
                <a:latin typeface="Quattrocento Sans"/>
                <a:ea typeface="Quattrocento Sans"/>
                <a:cs typeface="Quattrocento Sans"/>
                <a:sym typeface="Quattrocento Sans"/>
              </a:rPr>
              <a:t>“eran esclavos del pecado”</a:t>
            </a:r>
            <a:endParaRPr/>
          </a:p>
          <a:p>
            <a:pPr indent="0" lvl="0" marL="0" marR="0" rtl="0" algn="l">
              <a:lnSpc>
                <a:spcPct val="100000"/>
              </a:lnSpc>
              <a:spcBef>
                <a:spcPts val="0"/>
              </a:spcBef>
              <a:spcAft>
                <a:spcPts val="0"/>
              </a:spcAft>
              <a:buNone/>
            </a:pPr>
            <a:r>
              <a:t/>
            </a:r>
            <a:endParaRPr b="0" i="0" sz="3400" u="none" cap="none" strike="noStrike">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None/>
            </a:pPr>
            <a:r>
              <a:rPr b="1" i="0" lang="en-US" sz="3400" u="none" cap="none" strike="noStrike">
                <a:solidFill>
                  <a:schemeClr val="dk1"/>
                </a:solidFill>
                <a:latin typeface="Quattrocento Sans"/>
                <a:ea typeface="Quattrocento Sans"/>
                <a:cs typeface="Quattrocento Sans"/>
                <a:sym typeface="Quattrocento Sans"/>
              </a:rPr>
              <a:t>1 Corintios 2:14 </a:t>
            </a:r>
            <a:r>
              <a:rPr b="0" i="0" lang="en-US" sz="3400" u="none" cap="none" strike="noStrike">
                <a:solidFill>
                  <a:schemeClr val="dk1"/>
                </a:solidFill>
                <a:latin typeface="Quattrocento Sans"/>
                <a:ea typeface="Quattrocento Sans"/>
                <a:cs typeface="Quattrocento Sans"/>
                <a:sym typeface="Quattrocento Sans"/>
              </a:rPr>
              <a:t>“Pero el hombre natural no percibe las cosas que son del Espíritu de Dios, porque para él son una locura.” </a:t>
            </a:r>
            <a:endParaRPr b="0" i="0" sz="4000" u="none" cap="none" strike="noStrike">
              <a:solidFill>
                <a:schemeClr val="dk1"/>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2" name="Shape 172"/>
        <p:cNvGrpSpPr/>
        <p:nvPr/>
      </p:nvGrpSpPr>
      <p:grpSpPr>
        <a:xfrm>
          <a:off x="0" y="0"/>
          <a:ext cx="0" cy="0"/>
          <a:chOff x="0" y="0"/>
          <a:chExt cx="0" cy="0"/>
        </a:xfrm>
      </p:grpSpPr>
      <p:sp>
        <p:nvSpPr>
          <p:cNvPr id="173" name="Google Shape;173;p52"/>
          <p:cNvSpPr txBox="1"/>
          <p:nvPr/>
        </p:nvSpPr>
        <p:spPr>
          <a:xfrm>
            <a:off x="563084" y="222841"/>
            <a:ext cx="11065832" cy="8401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Lo que somos por naturaleza</a:t>
            </a:r>
            <a:endParaRPr b="0" i="0" sz="3600" u="none" cap="none" strike="noStrike">
              <a:solidFill>
                <a:schemeClr val="dk1"/>
              </a:solidFill>
              <a:latin typeface="Lato"/>
              <a:ea typeface="Lato"/>
              <a:cs typeface="Lato"/>
              <a:sym typeface="Lato"/>
            </a:endParaRPr>
          </a:p>
        </p:txBody>
      </p:sp>
      <p:cxnSp>
        <p:nvCxnSpPr>
          <p:cNvPr id="174" name="Google Shape;174;p52"/>
          <p:cNvCxnSpPr/>
          <p:nvPr/>
        </p:nvCxnSpPr>
        <p:spPr>
          <a:xfrm>
            <a:off x="563084" y="1166330"/>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175" name="Google Shape;175;p52"/>
          <p:cNvSpPr txBox="1"/>
          <p:nvPr/>
        </p:nvSpPr>
        <p:spPr>
          <a:xfrm>
            <a:off x="563084" y="2211740"/>
            <a:ext cx="11074734" cy="32316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400" u="none" cap="none" strike="noStrike">
                <a:solidFill>
                  <a:srgbClr val="000000"/>
                </a:solidFill>
                <a:latin typeface="Quattrocento Sans"/>
                <a:ea typeface="Quattrocento Sans"/>
                <a:cs typeface="Quattrocento Sans"/>
                <a:sym typeface="Quattrocento Sans"/>
              </a:rPr>
              <a:t>2 Corintios 4:4 </a:t>
            </a:r>
            <a:r>
              <a:rPr b="0" i="0" lang="en-US" sz="3400" u="none" cap="none" strike="noStrike">
                <a:solidFill>
                  <a:srgbClr val="000000"/>
                </a:solidFill>
                <a:latin typeface="Quattrocento Sans"/>
                <a:ea typeface="Quattrocento Sans"/>
                <a:cs typeface="Quattrocento Sans"/>
                <a:sym typeface="Quattrocento Sans"/>
              </a:rPr>
              <a:t>[espiritualmente] “cegados”</a:t>
            </a:r>
            <a:endParaRPr b="0" i="0" sz="3400" u="none" cap="none" strike="noStrike">
              <a:solidFill>
                <a:srgbClr val="000000"/>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None/>
            </a:pPr>
            <a:r>
              <a:t/>
            </a:r>
            <a:endParaRPr b="0" i="0" sz="3400" u="none" cap="none" strike="noStrike">
              <a:solidFill>
                <a:srgbClr val="000000"/>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None/>
            </a:pPr>
            <a:r>
              <a:rPr b="1" i="0" lang="en-US" sz="3400" u="none" cap="none" strike="noStrike">
                <a:solidFill>
                  <a:schemeClr val="dk1"/>
                </a:solidFill>
                <a:latin typeface="Quattrocento Sans"/>
                <a:ea typeface="Quattrocento Sans"/>
                <a:cs typeface="Quattrocento Sans"/>
                <a:sym typeface="Quattrocento Sans"/>
              </a:rPr>
              <a:t>1 Pedro 2:25 </a:t>
            </a:r>
            <a:r>
              <a:rPr b="0" i="0" lang="en-US" sz="3400" u="none" cap="none" strike="noStrike">
                <a:solidFill>
                  <a:schemeClr val="dk1"/>
                </a:solidFill>
                <a:latin typeface="Quattrocento Sans"/>
                <a:ea typeface="Quattrocento Sans"/>
                <a:cs typeface="Quattrocento Sans"/>
                <a:sym typeface="Quattrocento Sans"/>
              </a:rPr>
              <a:t>“eran como ovejas descarriadas”</a:t>
            </a:r>
            <a:endParaRPr/>
          </a:p>
          <a:p>
            <a:pPr indent="0" lvl="0" marL="0" marR="0" rtl="0" algn="l">
              <a:lnSpc>
                <a:spcPct val="100000"/>
              </a:lnSpc>
              <a:spcBef>
                <a:spcPts val="0"/>
              </a:spcBef>
              <a:spcAft>
                <a:spcPts val="0"/>
              </a:spcAft>
              <a:buNone/>
            </a:pPr>
            <a:r>
              <a:t/>
            </a:r>
            <a:endParaRPr b="0" i="0" sz="3400" u="none" cap="none" strike="noStrike">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None/>
            </a:pPr>
            <a:r>
              <a:rPr b="1" i="0" lang="en-US" sz="3400" u="none" cap="none" strike="noStrike">
                <a:solidFill>
                  <a:schemeClr val="dk1"/>
                </a:solidFill>
                <a:latin typeface="Quattrocento Sans"/>
                <a:ea typeface="Quattrocento Sans"/>
                <a:cs typeface="Quattrocento Sans"/>
                <a:sym typeface="Quattrocento Sans"/>
              </a:rPr>
              <a:t>1 Juan 3:10 </a:t>
            </a:r>
            <a:r>
              <a:rPr b="0" i="0" lang="en-US" sz="3400" u="none" cap="none" strike="noStrike">
                <a:solidFill>
                  <a:schemeClr val="dk1"/>
                </a:solidFill>
                <a:latin typeface="Quattrocento Sans"/>
                <a:ea typeface="Quattrocento Sans"/>
                <a:cs typeface="Quattrocento Sans"/>
                <a:sym typeface="Quattrocento Sans"/>
              </a:rPr>
              <a:t>“los hijos del diablo”</a:t>
            </a:r>
            <a:endParaRPr/>
          </a:p>
          <a:p>
            <a:pPr indent="0" lvl="0" marL="0" marR="0" rtl="0" algn="l">
              <a:lnSpc>
                <a:spcPct val="100000"/>
              </a:lnSpc>
              <a:spcBef>
                <a:spcPts val="0"/>
              </a:spcBef>
              <a:spcAft>
                <a:spcPts val="0"/>
              </a:spcAft>
              <a:buNone/>
            </a:pPr>
            <a:r>
              <a:t/>
            </a:r>
            <a:endParaRPr b="0" i="0" sz="3400" u="none" cap="none" strike="noStrike">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9" name="Shape 179"/>
        <p:cNvGrpSpPr/>
        <p:nvPr/>
      </p:nvGrpSpPr>
      <p:grpSpPr>
        <a:xfrm>
          <a:off x="0" y="0"/>
          <a:ext cx="0" cy="0"/>
          <a:chOff x="0" y="0"/>
          <a:chExt cx="0" cy="0"/>
        </a:xfrm>
      </p:grpSpPr>
      <p:sp>
        <p:nvSpPr>
          <p:cNvPr id="180" name="Google Shape;180;p53"/>
          <p:cNvSpPr txBox="1"/>
          <p:nvPr/>
        </p:nvSpPr>
        <p:spPr>
          <a:xfrm>
            <a:off x="563084" y="222841"/>
            <a:ext cx="11065832" cy="8401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Lo que somos por naturaleza</a:t>
            </a:r>
            <a:endParaRPr b="0" i="0" sz="3600" u="none" cap="none" strike="noStrike">
              <a:solidFill>
                <a:schemeClr val="dk1"/>
              </a:solidFill>
              <a:latin typeface="Lato"/>
              <a:ea typeface="Lato"/>
              <a:cs typeface="Lato"/>
              <a:sym typeface="Lato"/>
            </a:endParaRPr>
          </a:p>
        </p:txBody>
      </p:sp>
      <p:cxnSp>
        <p:nvCxnSpPr>
          <p:cNvPr id="181" name="Google Shape;181;p53"/>
          <p:cNvCxnSpPr/>
          <p:nvPr/>
        </p:nvCxnSpPr>
        <p:spPr>
          <a:xfrm>
            <a:off x="563084" y="1166330"/>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182" name="Google Shape;182;p53"/>
          <p:cNvSpPr txBox="1"/>
          <p:nvPr/>
        </p:nvSpPr>
        <p:spPr>
          <a:xfrm>
            <a:off x="563084" y="2211740"/>
            <a:ext cx="11074734" cy="32316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400" u="none" cap="none" strike="noStrike">
                <a:solidFill>
                  <a:srgbClr val="000000"/>
                </a:solidFill>
                <a:latin typeface="Quattrocento Sans"/>
                <a:ea typeface="Quattrocento Sans"/>
                <a:cs typeface="Quattrocento Sans"/>
                <a:sym typeface="Quattrocento Sans"/>
              </a:rPr>
              <a:t>Efesios 5:8 </a:t>
            </a:r>
            <a:r>
              <a:rPr b="0" i="0" lang="en-US" sz="3400" u="none" cap="none" strike="noStrike">
                <a:solidFill>
                  <a:srgbClr val="000000"/>
                </a:solidFill>
                <a:latin typeface="Quattrocento Sans"/>
                <a:ea typeface="Quattrocento Sans"/>
                <a:cs typeface="Quattrocento Sans"/>
                <a:sym typeface="Quattrocento Sans"/>
              </a:rPr>
              <a:t>“eran oscuridad”</a:t>
            </a:r>
            <a:endParaRPr b="0" i="0" sz="3400" u="none" cap="none" strike="noStrike">
              <a:solidFill>
                <a:srgbClr val="000000"/>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None/>
            </a:pPr>
            <a:r>
              <a:t/>
            </a:r>
            <a:endParaRPr b="0" i="0" sz="3400" u="none" cap="none" strike="noStrike">
              <a:solidFill>
                <a:srgbClr val="000000"/>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None/>
            </a:pPr>
            <a:r>
              <a:rPr b="1" i="0" lang="en-US" sz="3400" u="none" cap="none" strike="noStrike">
                <a:solidFill>
                  <a:schemeClr val="dk1"/>
                </a:solidFill>
                <a:latin typeface="Quattrocento Sans"/>
                <a:ea typeface="Quattrocento Sans"/>
                <a:cs typeface="Quattrocento Sans"/>
                <a:sym typeface="Quattrocento Sans"/>
              </a:rPr>
              <a:t>Romanos 8:7 </a:t>
            </a:r>
            <a:r>
              <a:rPr b="0" i="0" lang="en-US" sz="3400" u="none" cap="none" strike="noStrike">
                <a:solidFill>
                  <a:schemeClr val="dk1"/>
                </a:solidFill>
                <a:latin typeface="Quattrocento Sans"/>
                <a:ea typeface="Quattrocento Sans"/>
                <a:cs typeface="Quattrocento Sans"/>
                <a:sym typeface="Quattrocento Sans"/>
              </a:rPr>
              <a:t>“Las intenciones de la carne llevan a la enemistad contra Dios”</a:t>
            </a:r>
            <a:endParaRPr/>
          </a:p>
          <a:p>
            <a:pPr indent="0" lvl="0" marL="0" marR="0" rtl="0" algn="l">
              <a:lnSpc>
                <a:spcPct val="100000"/>
              </a:lnSpc>
              <a:spcBef>
                <a:spcPts val="0"/>
              </a:spcBef>
              <a:spcAft>
                <a:spcPts val="0"/>
              </a:spcAft>
              <a:buNone/>
            </a:pPr>
            <a:r>
              <a:t/>
            </a:r>
            <a:endParaRPr b="0" i="0" sz="3400" u="none" cap="none" strike="noStrike">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None/>
            </a:pPr>
            <a:r>
              <a:t/>
            </a:r>
            <a:endParaRPr b="0" i="0" sz="3400" u="none" cap="none" strike="noStrike">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6" name="Shape 186"/>
        <p:cNvGrpSpPr/>
        <p:nvPr/>
      </p:nvGrpSpPr>
      <p:grpSpPr>
        <a:xfrm>
          <a:off x="0" y="0"/>
          <a:ext cx="0" cy="0"/>
          <a:chOff x="0" y="0"/>
          <a:chExt cx="0" cy="0"/>
        </a:xfrm>
      </p:grpSpPr>
      <p:sp>
        <p:nvSpPr>
          <p:cNvPr id="187" name="Google Shape;187;p54"/>
          <p:cNvSpPr txBox="1"/>
          <p:nvPr/>
        </p:nvSpPr>
        <p:spPr>
          <a:xfrm>
            <a:off x="563084" y="222841"/>
            <a:ext cx="11065832" cy="8401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Nuestra Naturaleza Pecaminosa</a:t>
            </a:r>
            <a:endParaRPr b="0" i="0" sz="3600" u="none" cap="none" strike="noStrike">
              <a:solidFill>
                <a:schemeClr val="dk1"/>
              </a:solidFill>
              <a:latin typeface="Lato"/>
              <a:ea typeface="Lato"/>
              <a:cs typeface="Lato"/>
              <a:sym typeface="Lato"/>
            </a:endParaRPr>
          </a:p>
        </p:txBody>
      </p:sp>
      <p:cxnSp>
        <p:nvCxnSpPr>
          <p:cNvPr id="188" name="Google Shape;188;p54"/>
          <p:cNvCxnSpPr/>
          <p:nvPr/>
        </p:nvCxnSpPr>
        <p:spPr>
          <a:xfrm>
            <a:off x="563084" y="1166330"/>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189" name="Google Shape;189;p54"/>
          <p:cNvSpPr txBox="1"/>
          <p:nvPr/>
        </p:nvSpPr>
        <p:spPr>
          <a:xfrm>
            <a:off x="554182" y="1602140"/>
            <a:ext cx="11074800" cy="4587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400" u="none" cap="none" strike="noStrike">
                <a:solidFill>
                  <a:schemeClr val="dk1"/>
                </a:solidFill>
                <a:latin typeface="Quattrocento Sans"/>
                <a:ea typeface="Quattrocento Sans"/>
                <a:cs typeface="Quattrocento Sans"/>
                <a:sym typeface="Quattrocento Sans"/>
              </a:rPr>
              <a:t>Nacemos con una naturaleza pecaminosa.</a:t>
            </a:r>
            <a:endParaRPr/>
          </a:p>
          <a:p>
            <a:pPr indent="0" lvl="0" marL="0" marR="0" rtl="0" algn="l">
              <a:lnSpc>
                <a:spcPct val="100000"/>
              </a:lnSpc>
              <a:spcBef>
                <a:spcPts val="0"/>
              </a:spcBef>
              <a:spcAft>
                <a:spcPts val="0"/>
              </a:spcAft>
              <a:buNone/>
            </a:pPr>
            <a:r>
              <a:t/>
            </a:r>
            <a:endParaRPr b="0" i="0" sz="3400" u="none" cap="none" strike="noStrike">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None/>
            </a:pPr>
            <a:r>
              <a:rPr b="1" i="0" lang="en-US" sz="3200" u="none" cap="none" strike="noStrike">
                <a:solidFill>
                  <a:schemeClr val="dk1"/>
                </a:solidFill>
                <a:latin typeface="Quattrocento Sans"/>
                <a:ea typeface="Quattrocento Sans"/>
                <a:cs typeface="Quattrocento Sans"/>
                <a:sym typeface="Quattrocento Sans"/>
              </a:rPr>
              <a:t>Romanos 5:12 </a:t>
            </a:r>
            <a:r>
              <a:rPr b="0" i="0" lang="en-US" sz="3200" u="none" cap="none" strike="noStrike">
                <a:solidFill>
                  <a:schemeClr val="dk1"/>
                </a:solidFill>
                <a:latin typeface="Quattrocento Sans"/>
                <a:ea typeface="Quattrocento Sans"/>
                <a:cs typeface="Quattrocento Sans"/>
                <a:sym typeface="Quattrocento Sans"/>
              </a:rPr>
              <a:t>Por tanto, como el pecador entró el mundo por un solo hombre, y por medio del pecado entró la muerte, así la muerte pasó a todos los hombres, por cuanto todos pecaron. </a:t>
            </a:r>
            <a:endParaRPr/>
          </a:p>
          <a:p>
            <a:pPr indent="0" lvl="0" marL="0" marR="0" rtl="0" algn="l">
              <a:lnSpc>
                <a:spcPct val="100000"/>
              </a:lnSpc>
              <a:spcBef>
                <a:spcPts val="0"/>
              </a:spcBef>
              <a:spcAft>
                <a:spcPts val="0"/>
              </a:spcAft>
              <a:buNone/>
            </a:pPr>
            <a:r>
              <a:t/>
            </a:r>
            <a:endParaRPr b="0" i="0" sz="3200" u="none" cap="none" strike="noStrike">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None/>
            </a:pPr>
            <a:r>
              <a:rPr b="1" i="0" lang="en-US" sz="3200" u="none" cap="none" strike="noStrike">
                <a:solidFill>
                  <a:schemeClr val="dk1"/>
                </a:solidFill>
                <a:latin typeface="Quattrocento Sans"/>
                <a:ea typeface="Quattrocento Sans"/>
                <a:cs typeface="Quattrocento Sans"/>
                <a:sym typeface="Quattrocento Sans"/>
              </a:rPr>
              <a:t>Salmo 51:5 </a:t>
            </a:r>
            <a:r>
              <a:rPr b="0" i="0" lang="en-US" sz="3200" u="none" cap="none" strike="noStrike">
                <a:solidFill>
                  <a:schemeClr val="dk1"/>
                </a:solidFill>
                <a:latin typeface="Quattrocento Sans"/>
                <a:ea typeface="Quattrocento Sans"/>
                <a:cs typeface="Quattrocento Sans"/>
                <a:sym typeface="Quattrocento Sans"/>
              </a:rPr>
              <a:t>Mírame! </a:t>
            </a:r>
            <a:r>
              <a:rPr b="0" i="0" lang="en-US" sz="3200" u="none" cap="none" strike="noStrike">
                <a:solidFill>
                  <a:srgbClr val="000000"/>
                </a:solidFill>
                <a:latin typeface="Calibri"/>
                <a:ea typeface="Calibri"/>
                <a:cs typeface="Calibri"/>
                <a:sym typeface="Calibri"/>
              </a:rPr>
              <a:t>¡</a:t>
            </a:r>
            <a:r>
              <a:rPr b="0" i="0" lang="en-US" sz="3200" u="none" cap="none" strike="noStrike">
                <a:solidFill>
                  <a:schemeClr val="dk1"/>
                </a:solidFill>
                <a:latin typeface="Quattrocento Sans"/>
                <a:ea typeface="Quattrocento Sans"/>
                <a:cs typeface="Quattrocento Sans"/>
                <a:sym typeface="Quattrocento Sans"/>
              </a:rPr>
              <a:t>Yo fui formado en la maldad! Mi madre </a:t>
            </a:r>
            <a:r>
              <a:rPr lang="en-US" sz="3200">
                <a:solidFill>
                  <a:schemeClr val="dk1"/>
                </a:solidFill>
                <a:latin typeface="Quattrocento Sans"/>
                <a:ea typeface="Quattrocento Sans"/>
                <a:cs typeface="Quattrocento Sans"/>
                <a:sym typeface="Quattrocento Sans"/>
              </a:rPr>
              <a:t>me</a:t>
            </a:r>
            <a:r>
              <a:rPr b="0" i="0" lang="en-US" sz="3200" u="none" cap="none" strike="noStrike">
                <a:solidFill>
                  <a:schemeClr val="dk1"/>
                </a:solidFill>
                <a:latin typeface="Quattrocento Sans"/>
                <a:ea typeface="Quattrocento Sans"/>
                <a:cs typeface="Quattrocento Sans"/>
                <a:sym typeface="Quattrocento Sans"/>
              </a:rPr>
              <a:t> concibió en el pecado.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3" name="Shape 193"/>
        <p:cNvGrpSpPr/>
        <p:nvPr/>
      </p:nvGrpSpPr>
      <p:grpSpPr>
        <a:xfrm>
          <a:off x="0" y="0"/>
          <a:ext cx="0" cy="0"/>
          <a:chOff x="0" y="0"/>
          <a:chExt cx="0" cy="0"/>
        </a:xfrm>
      </p:grpSpPr>
      <p:sp>
        <p:nvSpPr>
          <p:cNvPr id="194" name="Google Shape;194;p55"/>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95" name="Google Shape;195;p55"/>
          <p:cNvPicPr preferRelativeResize="0"/>
          <p:nvPr/>
        </p:nvPicPr>
        <p:blipFill rotWithShape="1">
          <a:blip r:embed="rId3">
            <a:alphaModFix/>
          </a:blip>
          <a:srcRect b="0" l="0" r="0" t="0"/>
          <a:stretch/>
        </p:blipFill>
        <p:spPr>
          <a:xfrm>
            <a:off x="448945" y="2485284"/>
            <a:ext cx="3125597" cy="3218436"/>
          </a:xfrm>
          <a:prstGeom prst="rect">
            <a:avLst/>
          </a:prstGeom>
          <a:noFill/>
          <a:ln>
            <a:noFill/>
          </a:ln>
          <a:effectLst>
            <a:outerShdw blurRad="50800" rotWithShape="0" algn="tl" dir="2700000" dist="38100">
              <a:srgbClr val="000000">
                <a:alpha val="40000"/>
              </a:srgbClr>
            </a:outerShdw>
          </a:effectLst>
        </p:spPr>
      </p:pic>
      <p:sp>
        <p:nvSpPr>
          <p:cNvPr id="196" name="Google Shape;196;p55"/>
          <p:cNvSpPr txBox="1"/>
          <p:nvPr/>
        </p:nvSpPr>
        <p:spPr>
          <a:xfrm>
            <a:off x="2379749" y="490729"/>
            <a:ext cx="9335700" cy="1323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4000" u="none" cap="none" strike="noStrike">
                <a:solidFill>
                  <a:srgbClr val="000000"/>
                </a:solidFill>
                <a:latin typeface="Calibri"/>
                <a:ea typeface="Calibri"/>
                <a:cs typeface="Calibri"/>
                <a:sym typeface="Calibri"/>
              </a:rPr>
              <a:t>Si por naturaleza somos espiritualmente muertos, ¿qué somos incapaces de hacer? </a:t>
            </a:r>
            <a:endParaRPr b="1" i="0" sz="4000" u="none" cap="none" strike="noStrike">
              <a:solidFill>
                <a:schemeClr val="dk1"/>
              </a:solidFill>
              <a:latin typeface="Lato"/>
              <a:ea typeface="Lato"/>
              <a:cs typeface="Lato"/>
              <a:sym typeface="Lato"/>
            </a:endParaRPr>
          </a:p>
        </p:txBody>
      </p:sp>
      <p:pic>
        <p:nvPicPr>
          <p:cNvPr descr="Close Dead Body Feet Morgue Hospital Toe Label Information Ring — Stock  Photo © sbartsmediagmail.com #316440000" id="197" name="Google Shape;197;p55"/>
          <p:cNvPicPr preferRelativeResize="0"/>
          <p:nvPr/>
        </p:nvPicPr>
        <p:blipFill rotWithShape="1">
          <a:blip r:embed="rId4">
            <a:alphaModFix/>
          </a:blip>
          <a:srcRect b="0" l="0" r="0" t="0"/>
          <a:stretch/>
        </p:blipFill>
        <p:spPr>
          <a:xfrm>
            <a:off x="4338987" y="2117251"/>
            <a:ext cx="5417127" cy="395450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1" name="Shape 201"/>
        <p:cNvGrpSpPr/>
        <p:nvPr/>
      </p:nvGrpSpPr>
      <p:grpSpPr>
        <a:xfrm>
          <a:off x="0" y="0"/>
          <a:ext cx="0" cy="0"/>
          <a:chOff x="0" y="0"/>
          <a:chExt cx="0" cy="0"/>
        </a:xfrm>
      </p:grpSpPr>
      <p:sp>
        <p:nvSpPr>
          <p:cNvPr id="202" name="Google Shape;202;p56"/>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3" name="Google Shape;203;p56"/>
          <p:cNvSpPr txBox="1"/>
          <p:nvPr/>
        </p:nvSpPr>
        <p:spPr>
          <a:xfrm>
            <a:off x="2678950" y="1017202"/>
            <a:ext cx="8315960" cy="44011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4000" u="none" cap="none" strike="noStrike">
                <a:solidFill>
                  <a:srgbClr val="000000"/>
                </a:solidFill>
                <a:latin typeface="Calibri"/>
                <a:ea typeface="Calibri"/>
                <a:cs typeface="Calibri"/>
                <a:sym typeface="Calibri"/>
              </a:rPr>
              <a:t>Somos completamente incapaces </a:t>
            </a:r>
            <a:endParaRPr/>
          </a:p>
          <a:p>
            <a:pPr indent="0" lvl="0" marL="0" marR="0" rtl="0" algn="l">
              <a:lnSpc>
                <a:spcPct val="100000"/>
              </a:lnSpc>
              <a:spcBef>
                <a:spcPts val="0"/>
              </a:spcBef>
              <a:spcAft>
                <a:spcPts val="0"/>
              </a:spcAft>
              <a:buNone/>
            </a:pPr>
            <a:r>
              <a:rPr b="1" i="0" lang="en-US" sz="4000" u="none" cap="none" strike="noStrike">
                <a:solidFill>
                  <a:srgbClr val="000000"/>
                </a:solidFill>
                <a:latin typeface="Calibri"/>
                <a:ea typeface="Calibri"/>
                <a:cs typeface="Calibri"/>
                <a:sym typeface="Calibri"/>
              </a:rPr>
              <a:t>de llegar a la fe por nuestra propia decisión o fuerza.</a:t>
            </a:r>
            <a:endParaRPr/>
          </a:p>
          <a:p>
            <a:pPr indent="0" lvl="0" marL="0" marR="0" rtl="0" algn="l">
              <a:lnSpc>
                <a:spcPct val="100000"/>
              </a:lnSpc>
              <a:spcBef>
                <a:spcPts val="0"/>
              </a:spcBef>
              <a:spcAft>
                <a:spcPts val="0"/>
              </a:spcAft>
              <a:buNone/>
            </a:pPr>
            <a:r>
              <a:t/>
            </a:r>
            <a:endParaRPr b="1" i="0" sz="4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1" i="0" sz="4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4000" u="none" cap="none" strike="noStrike">
                <a:solidFill>
                  <a:schemeClr val="dk1"/>
                </a:solidFill>
                <a:latin typeface="Calibri"/>
                <a:ea typeface="Calibri"/>
                <a:cs typeface="Calibri"/>
                <a:sym typeface="Calibri"/>
              </a:rPr>
              <a:t>Entonces</a:t>
            </a:r>
            <a:r>
              <a:rPr b="1" i="0" lang="en-US" sz="4000" u="none" cap="none" strike="noStrike">
                <a:solidFill>
                  <a:srgbClr val="000000"/>
                </a:solidFill>
                <a:latin typeface="Calibri"/>
                <a:ea typeface="Calibri"/>
                <a:cs typeface="Calibri"/>
                <a:sym typeface="Calibri"/>
              </a:rPr>
              <a:t>: </a:t>
            </a:r>
            <a:endParaRPr/>
          </a:p>
          <a:p>
            <a:pPr indent="0" lvl="0" marL="0" marR="0" rtl="0" algn="l">
              <a:lnSpc>
                <a:spcPct val="100000"/>
              </a:lnSpc>
              <a:spcBef>
                <a:spcPts val="0"/>
              </a:spcBef>
              <a:spcAft>
                <a:spcPts val="0"/>
              </a:spcAft>
              <a:buNone/>
            </a:pPr>
            <a:r>
              <a:rPr b="1" i="0" lang="en-US" sz="4000" u="none" cap="none" strike="noStrike">
                <a:solidFill>
                  <a:srgbClr val="00B050"/>
                </a:solidFill>
                <a:latin typeface="Calibri"/>
                <a:ea typeface="Calibri"/>
                <a:cs typeface="Calibri"/>
                <a:sym typeface="Calibri"/>
              </a:rPr>
              <a:t>¿Cómo llegamos a la fe? </a:t>
            </a:r>
            <a:endParaRPr b="1" i="0" sz="4000" u="none" cap="none" strike="noStrike">
              <a:solidFill>
                <a:srgbClr val="00B050"/>
              </a:solidFill>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57"/>
          <p:cNvSpPr txBox="1"/>
          <p:nvPr/>
        </p:nvSpPr>
        <p:spPr>
          <a:xfrm>
            <a:off x="563084" y="222841"/>
            <a:ext cx="7189367" cy="6462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9444"/>
                </a:solidFill>
                <a:latin typeface="Lato"/>
                <a:ea typeface="Lato"/>
                <a:cs typeface="Lato"/>
                <a:sym typeface="Lato"/>
              </a:rPr>
              <a:t>Efesios 2:4-10</a:t>
            </a:r>
            <a:endParaRPr b="0" i="0" sz="3600" u="none" cap="none" strike="noStrike">
              <a:solidFill>
                <a:schemeClr val="dk1"/>
              </a:solidFill>
              <a:latin typeface="Lato"/>
              <a:ea typeface="Lato"/>
              <a:cs typeface="Lato"/>
              <a:sym typeface="Lato"/>
            </a:endParaRPr>
          </a:p>
        </p:txBody>
      </p:sp>
      <p:cxnSp>
        <p:nvCxnSpPr>
          <p:cNvPr id="209" name="Google Shape;209;p57"/>
          <p:cNvCxnSpPr/>
          <p:nvPr/>
        </p:nvCxnSpPr>
        <p:spPr>
          <a:xfrm>
            <a:off x="563084" y="871679"/>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10" name="Google Shape;210;p57"/>
          <p:cNvSpPr txBox="1"/>
          <p:nvPr/>
        </p:nvSpPr>
        <p:spPr>
          <a:xfrm>
            <a:off x="313952" y="1002848"/>
            <a:ext cx="11564095" cy="563231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baseline="30000" i="1" lang="en-US" sz="3000" u="none" cap="none" strike="noStrike">
                <a:solidFill>
                  <a:srgbClr val="000000"/>
                </a:solidFill>
                <a:latin typeface="Quattrocento Sans"/>
                <a:ea typeface="Quattrocento Sans"/>
                <a:cs typeface="Quattrocento Sans"/>
                <a:sym typeface="Quattrocento Sans"/>
              </a:rPr>
              <a:t>4 </a:t>
            </a:r>
            <a:r>
              <a:rPr b="0" i="1" lang="en-US" sz="3000" u="none" cap="none" strike="noStrike">
                <a:solidFill>
                  <a:srgbClr val="000000"/>
                </a:solidFill>
                <a:latin typeface="Quattrocento Sans"/>
                <a:ea typeface="Quattrocento Sans"/>
                <a:cs typeface="Quattrocento Sans"/>
                <a:sym typeface="Quattrocento Sans"/>
              </a:rPr>
              <a:t>Pero Dios, cuya misericordia es abundante, por el gran amor con que nos amó,</a:t>
            </a:r>
            <a:r>
              <a:rPr b="0" i="1" lang="en-US" sz="3000" u="none" cap="none" strike="noStrike">
                <a:solidFill>
                  <a:srgbClr val="000000"/>
                </a:solidFill>
                <a:highlight>
                  <a:srgbClr val="FFFFFF"/>
                </a:highlight>
                <a:latin typeface="Quattrocento Sans"/>
                <a:ea typeface="Quattrocento Sans"/>
                <a:cs typeface="Quattrocento Sans"/>
                <a:sym typeface="Quattrocento Sans"/>
              </a:rPr>
              <a:t> </a:t>
            </a:r>
            <a:r>
              <a:rPr b="1" baseline="30000" i="1" lang="en-US" sz="3000" u="none" cap="none" strike="noStrike">
                <a:solidFill>
                  <a:srgbClr val="000000"/>
                </a:solidFill>
                <a:latin typeface="Quattrocento Sans"/>
                <a:ea typeface="Quattrocento Sans"/>
                <a:cs typeface="Quattrocento Sans"/>
                <a:sym typeface="Quattrocento Sans"/>
              </a:rPr>
              <a:t>5 </a:t>
            </a:r>
            <a:r>
              <a:rPr b="0" i="1" lang="en-US" sz="3000" u="none" cap="none" strike="noStrike">
                <a:solidFill>
                  <a:srgbClr val="000000"/>
                </a:solidFill>
                <a:latin typeface="Quattrocento Sans"/>
                <a:ea typeface="Quattrocento Sans"/>
                <a:cs typeface="Quattrocento Sans"/>
                <a:sym typeface="Quattrocento Sans"/>
              </a:rPr>
              <a:t>nos dio vida junto con Cristo, aun cuando estábamos muertos en nuestros pecados (la gracia de Dios los ha salvado),</a:t>
            </a:r>
            <a:r>
              <a:rPr b="0" i="1" lang="en-US" sz="3000" u="none" cap="none" strike="noStrike">
                <a:solidFill>
                  <a:srgbClr val="000000"/>
                </a:solidFill>
                <a:highlight>
                  <a:srgbClr val="FFFFFF"/>
                </a:highlight>
                <a:latin typeface="Quattrocento Sans"/>
                <a:ea typeface="Quattrocento Sans"/>
                <a:cs typeface="Quattrocento Sans"/>
                <a:sym typeface="Quattrocento Sans"/>
              </a:rPr>
              <a:t> </a:t>
            </a:r>
            <a:r>
              <a:rPr b="1" baseline="30000" i="1" lang="en-US" sz="3000" u="none" cap="none" strike="noStrike">
                <a:solidFill>
                  <a:srgbClr val="000000"/>
                </a:solidFill>
                <a:latin typeface="Quattrocento Sans"/>
                <a:ea typeface="Quattrocento Sans"/>
                <a:cs typeface="Quattrocento Sans"/>
                <a:sym typeface="Quattrocento Sans"/>
              </a:rPr>
              <a:t>6 </a:t>
            </a:r>
            <a:r>
              <a:rPr b="0" i="1" lang="en-US" sz="3000" u="none" cap="none" strike="noStrike">
                <a:solidFill>
                  <a:srgbClr val="000000"/>
                </a:solidFill>
                <a:latin typeface="Quattrocento Sans"/>
                <a:ea typeface="Quattrocento Sans"/>
                <a:cs typeface="Quattrocento Sans"/>
                <a:sym typeface="Quattrocento Sans"/>
              </a:rPr>
              <a:t>y también junto con él nos resucitó, y asimismo nos sentó al lado de Cristo Jesús en los lugares celestiales,</a:t>
            </a:r>
            <a:r>
              <a:rPr b="0" i="1" lang="en-US" sz="3000" u="none" cap="none" strike="noStrike">
                <a:solidFill>
                  <a:srgbClr val="000000"/>
                </a:solidFill>
                <a:highlight>
                  <a:srgbClr val="FFFFFF"/>
                </a:highlight>
                <a:latin typeface="Quattrocento Sans"/>
                <a:ea typeface="Quattrocento Sans"/>
                <a:cs typeface="Quattrocento Sans"/>
                <a:sym typeface="Quattrocento Sans"/>
              </a:rPr>
              <a:t> </a:t>
            </a:r>
            <a:r>
              <a:rPr b="1" baseline="30000" i="1" lang="en-US" sz="3000" u="none" cap="none" strike="noStrike">
                <a:solidFill>
                  <a:srgbClr val="000000"/>
                </a:solidFill>
                <a:latin typeface="Quattrocento Sans"/>
                <a:ea typeface="Quattrocento Sans"/>
                <a:cs typeface="Quattrocento Sans"/>
                <a:sym typeface="Quattrocento Sans"/>
              </a:rPr>
              <a:t>7 </a:t>
            </a:r>
            <a:r>
              <a:rPr b="0" i="1" lang="en-US" sz="3000" u="none" cap="none" strike="noStrike">
                <a:solidFill>
                  <a:srgbClr val="000000"/>
                </a:solidFill>
                <a:latin typeface="Quattrocento Sans"/>
                <a:ea typeface="Quattrocento Sans"/>
                <a:cs typeface="Quattrocento Sans"/>
                <a:sym typeface="Quattrocento Sans"/>
              </a:rPr>
              <a:t>para mostrar en los tiempos venideros las abundantes riquezas de su gracia y su bondad para con nosotros en Cristo Jesús.</a:t>
            </a:r>
            <a:r>
              <a:rPr b="0" i="1" lang="en-US" sz="3000" u="none" cap="none" strike="noStrike">
                <a:solidFill>
                  <a:srgbClr val="000000"/>
                </a:solidFill>
                <a:highlight>
                  <a:srgbClr val="FFFFFF"/>
                </a:highlight>
                <a:latin typeface="Quattrocento Sans"/>
                <a:ea typeface="Quattrocento Sans"/>
                <a:cs typeface="Quattrocento Sans"/>
                <a:sym typeface="Quattrocento Sans"/>
              </a:rPr>
              <a:t> </a:t>
            </a:r>
            <a:r>
              <a:rPr b="1" baseline="30000" i="1" lang="en-US" sz="3000" u="none" cap="none" strike="noStrike">
                <a:solidFill>
                  <a:srgbClr val="000000"/>
                </a:solidFill>
                <a:latin typeface="Quattrocento Sans"/>
                <a:ea typeface="Quattrocento Sans"/>
                <a:cs typeface="Quattrocento Sans"/>
                <a:sym typeface="Quattrocento Sans"/>
              </a:rPr>
              <a:t>8 </a:t>
            </a:r>
            <a:r>
              <a:rPr b="0" i="1" lang="en-US" sz="3000" u="none" cap="none" strike="noStrike">
                <a:solidFill>
                  <a:srgbClr val="000000"/>
                </a:solidFill>
                <a:latin typeface="Quattrocento Sans"/>
                <a:ea typeface="Quattrocento Sans"/>
                <a:cs typeface="Quattrocento Sans"/>
                <a:sym typeface="Quattrocento Sans"/>
              </a:rPr>
              <a:t>Ciertamente la gracia de Dios los ha salvado por medio de la fe. Ésta no nació de ustedes, sino que es un don de Dios;</a:t>
            </a:r>
            <a:r>
              <a:rPr b="0" i="1" lang="en-US" sz="3000" u="none" cap="none" strike="noStrike">
                <a:solidFill>
                  <a:srgbClr val="000000"/>
                </a:solidFill>
                <a:highlight>
                  <a:srgbClr val="FFFFFF"/>
                </a:highlight>
                <a:latin typeface="Quattrocento Sans"/>
                <a:ea typeface="Quattrocento Sans"/>
                <a:cs typeface="Quattrocento Sans"/>
                <a:sym typeface="Quattrocento Sans"/>
              </a:rPr>
              <a:t> </a:t>
            </a:r>
            <a:r>
              <a:rPr b="1" baseline="30000" i="1" lang="en-US" sz="3000" u="none" cap="none" strike="noStrike">
                <a:solidFill>
                  <a:srgbClr val="000000"/>
                </a:solidFill>
                <a:latin typeface="Quattrocento Sans"/>
                <a:ea typeface="Quattrocento Sans"/>
                <a:cs typeface="Quattrocento Sans"/>
                <a:sym typeface="Quattrocento Sans"/>
              </a:rPr>
              <a:t>9 </a:t>
            </a:r>
            <a:r>
              <a:rPr b="0" i="1" lang="en-US" sz="3000" u="none" cap="none" strike="noStrike">
                <a:solidFill>
                  <a:srgbClr val="000000"/>
                </a:solidFill>
                <a:latin typeface="Quattrocento Sans"/>
                <a:ea typeface="Quattrocento Sans"/>
                <a:cs typeface="Quattrocento Sans"/>
                <a:sym typeface="Quattrocento Sans"/>
              </a:rPr>
              <a:t>ni es resultado de las obras, para que nadie se vanaglorie.</a:t>
            </a:r>
            <a:r>
              <a:rPr b="0" i="1" lang="en-US" sz="3000" u="none" cap="none" strike="noStrike">
                <a:solidFill>
                  <a:srgbClr val="000000"/>
                </a:solidFill>
                <a:highlight>
                  <a:srgbClr val="FFFFFF"/>
                </a:highlight>
                <a:latin typeface="Quattrocento Sans"/>
                <a:ea typeface="Quattrocento Sans"/>
                <a:cs typeface="Quattrocento Sans"/>
                <a:sym typeface="Quattrocento Sans"/>
              </a:rPr>
              <a:t> </a:t>
            </a:r>
            <a:r>
              <a:rPr b="1" baseline="30000" i="1" lang="en-US" sz="3000" u="none" cap="none" strike="noStrike">
                <a:solidFill>
                  <a:srgbClr val="000000"/>
                </a:solidFill>
                <a:latin typeface="Quattrocento Sans"/>
                <a:ea typeface="Quattrocento Sans"/>
                <a:cs typeface="Quattrocento Sans"/>
                <a:sym typeface="Quattrocento Sans"/>
              </a:rPr>
              <a:t>10 </a:t>
            </a:r>
            <a:r>
              <a:rPr b="0" i="1" lang="en-US" sz="3000" u="none" cap="none" strike="noStrike">
                <a:solidFill>
                  <a:srgbClr val="000000"/>
                </a:solidFill>
                <a:latin typeface="Quattrocento Sans"/>
                <a:ea typeface="Quattrocento Sans"/>
                <a:cs typeface="Quattrocento Sans"/>
                <a:sym typeface="Quattrocento Sans"/>
              </a:rPr>
              <a:t>Nosotros somos hechura suya; hemos sido creados en Cristo Jesús para realizar buenas obras, las cuales Dios preparó de antemano para que vivamos de acuerdo con ellas.</a:t>
            </a:r>
            <a:endParaRPr b="0" i="0" sz="3000" u="none" cap="none" strike="noStrike">
              <a:solidFill>
                <a:srgbClr val="000000"/>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58"/>
          <p:cNvSpPr txBox="1"/>
          <p:nvPr/>
        </p:nvSpPr>
        <p:spPr>
          <a:xfrm>
            <a:off x="563084" y="222841"/>
            <a:ext cx="7189367" cy="6462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9444"/>
                </a:solidFill>
                <a:latin typeface="Lato"/>
                <a:ea typeface="Lato"/>
                <a:cs typeface="Lato"/>
                <a:sym typeface="Lato"/>
              </a:rPr>
              <a:t>Efesios 2:4-10</a:t>
            </a:r>
            <a:endParaRPr b="0" i="0" sz="3600" u="none" cap="none" strike="noStrike">
              <a:solidFill>
                <a:schemeClr val="dk1"/>
              </a:solidFill>
              <a:latin typeface="Lato"/>
              <a:ea typeface="Lato"/>
              <a:cs typeface="Lato"/>
              <a:sym typeface="Lato"/>
            </a:endParaRPr>
          </a:p>
        </p:txBody>
      </p:sp>
      <p:cxnSp>
        <p:nvCxnSpPr>
          <p:cNvPr id="216" name="Google Shape;216;p58"/>
          <p:cNvCxnSpPr/>
          <p:nvPr/>
        </p:nvCxnSpPr>
        <p:spPr>
          <a:xfrm>
            <a:off x="563084" y="871679"/>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17" name="Google Shape;217;p58"/>
          <p:cNvSpPr txBox="1"/>
          <p:nvPr/>
        </p:nvSpPr>
        <p:spPr>
          <a:xfrm>
            <a:off x="313952" y="1002848"/>
            <a:ext cx="11564095" cy="563231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baseline="30000" i="1" lang="en-US" sz="3000" u="none" cap="none" strike="noStrike">
                <a:solidFill>
                  <a:srgbClr val="000000"/>
                </a:solidFill>
                <a:latin typeface="Quattrocento Sans"/>
                <a:ea typeface="Quattrocento Sans"/>
                <a:cs typeface="Quattrocento Sans"/>
                <a:sym typeface="Quattrocento Sans"/>
              </a:rPr>
              <a:t>4 </a:t>
            </a:r>
            <a:r>
              <a:rPr b="0" i="1" lang="en-US" sz="3000" u="none" cap="none" strike="noStrike">
                <a:solidFill>
                  <a:srgbClr val="000000"/>
                </a:solidFill>
                <a:latin typeface="Quattrocento Sans"/>
                <a:ea typeface="Quattrocento Sans"/>
                <a:cs typeface="Quattrocento Sans"/>
                <a:sym typeface="Quattrocento Sans"/>
              </a:rPr>
              <a:t>Pero </a:t>
            </a:r>
            <a:r>
              <a:rPr b="1" i="1" lang="en-US" sz="3000" u="none" cap="none" strike="noStrike">
                <a:solidFill>
                  <a:srgbClr val="000000"/>
                </a:solidFill>
                <a:latin typeface="Quattrocento Sans"/>
                <a:ea typeface="Quattrocento Sans"/>
                <a:cs typeface="Quattrocento Sans"/>
                <a:sym typeface="Quattrocento Sans"/>
              </a:rPr>
              <a:t>Dios, cuya misericordia es abundante, por el gran amor </a:t>
            </a:r>
            <a:r>
              <a:rPr b="0" i="1" lang="en-US" sz="3000" u="none" cap="none" strike="noStrike">
                <a:solidFill>
                  <a:srgbClr val="000000"/>
                </a:solidFill>
                <a:latin typeface="Quattrocento Sans"/>
                <a:ea typeface="Quattrocento Sans"/>
                <a:cs typeface="Quattrocento Sans"/>
                <a:sym typeface="Quattrocento Sans"/>
              </a:rPr>
              <a:t>con que nos amó,</a:t>
            </a:r>
            <a:r>
              <a:rPr b="0" i="1" lang="en-US" sz="3000" u="none" cap="none" strike="noStrike">
                <a:solidFill>
                  <a:srgbClr val="000000"/>
                </a:solidFill>
                <a:highlight>
                  <a:srgbClr val="FFFFFF"/>
                </a:highlight>
                <a:latin typeface="Quattrocento Sans"/>
                <a:ea typeface="Quattrocento Sans"/>
                <a:cs typeface="Quattrocento Sans"/>
                <a:sym typeface="Quattrocento Sans"/>
              </a:rPr>
              <a:t> </a:t>
            </a:r>
            <a:r>
              <a:rPr b="1" baseline="30000" i="1" lang="en-US" sz="3000" u="none" cap="none" strike="noStrike">
                <a:solidFill>
                  <a:srgbClr val="000000"/>
                </a:solidFill>
                <a:latin typeface="Quattrocento Sans"/>
                <a:ea typeface="Quattrocento Sans"/>
                <a:cs typeface="Quattrocento Sans"/>
                <a:sym typeface="Quattrocento Sans"/>
              </a:rPr>
              <a:t>5 </a:t>
            </a:r>
            <a:r>
              <a:rPr b="1" i="1" lang="en-US" sz="3000" u="none" cap="none" strike="noStrike">
                <a:solidFill>
                  <a:srgbClr val="000000"/>
                </a:solidFill>
                <a:latin typeface="Quattrocento Sans"/>
                <a:ea typeface="Quattrocento Sans"/>
                <a:cs typeface="Quattrocento Sans"/>
                <a:sym typeface="Quattrocento Sans"/>
              </a:rPr>
              <a:t>nos dio vida junto con Cristo, aun cuando estábamos muertos en nuestros pecados </a:t>
            </a:r>
            <a:r>
              <a:rPr b="0" i="1" lang="en-US" sz="3000" u="none" cap="none" strike="noStrike">
                <a:solidFill>
                  <a:srgbClr val="000000"/>
                </a:solidFill>
                <a:latin typeface="Quattrocento Sans"/>
                <a:ea typeface="Quattrocento Sans"/>
                <a:cs typeface="Quattrocento Sans"/>
                <a:sym typeface="Quattrocento Sans"/>
              </a:rPr>
              <a:t>(la gracia de Dios los ha salvado),</a:t>
            </a:r>
            <a:r>
              <a:rPr b="0" i="1" lang="en-US" sz="3000" u="none" cap="none" strike="noStrike">
                <a:solidFill>
                  <a:srgbClr val="000000"/>
                </a:solidFill>
                <a:highlight>
                  <a:srgbClr val="FFFFFF"/>
                </a:highlight>
                <a:latin typeface="Quattrocento Sans"/>
                <a:ea typeface="Quattrocento Sans"/>
                <a:cs typeface="Quattrocento Sans"/>
                <a:sym typeface="Quattrocento Sans"/>
              </a:rPr>
              <a:t> </a:t>
            </a:r>
            <a:r>
              <a:rPr b="1" baseline="30000" i="1" lang="en-US" sz="3000" u="none" cap="none" strike="noStrike">
                <a:solidFill>
                  <a:srgbClr val="000000"/>
                </a:solidFill>
                <a:latin typeface="Quattrocento Sans"/>
                <a:ea typeface="Quattrocento Sans"/>
                <a:cs typeface="Quattrocento Sans"/>
                <a:sym typeface="Quattrocento Sans"/>
              </a:rPr>
              <a:t>6 </a:t>
            </a:r>
            <a:r>
              <a:rPr b="0" i="1" lang="en-US" sz="3000" u="none" cap="none" strike="noStrike">
                <a:solidFill>
                  <a:srgbClr val="000000"/>
                </a:solidFill>
                <a:latin typeface="Quattrocento Sans"/>
                <a:ea typeface="Quattrocento Sans"/>
                <a:cs typeface="Quattrocento Sans"/>
                <a:sym typeface="Quattrocento Sans"/>
              </a:rPr>
              <a:t>y también junto con él nos resucitó, y asimismo nos sentó al lado de Cristo Jesús en los lugares celestiales,</a:t>
            </a:r>
            <a:r>
              <a:rPr b="0" i="1" lang="en-US" sz="3000" u="none" cap="none" strike="noStrike">
                <a:solidFill>
                  <a:srgbClr val="000000"/>
                </a:solidFill>
                <a:highlight>
                  <a:srgbClr val="FFFFFF"/>
                </a:highlight>
                <a:latin typeface="Quattrocento Sans"/>
                <a:ea typeface="Quattrocento Sans"/>
                <a:cs typeface="Quattrocento Sans"/>
                <a:sym typeface="Quattrocento Sans"/>
              </a:rPr>
              <a:t> </a:t>
            </a:r>
            <a:r>
              <a:rPr b="1" baseline="30000" i="1" lang="en-US" sz="3000" u="none" cap="none" strike="noStrike">
                <a:solidFill>
                  <a:srgbClr val="000000"/>
                </a:solidFill>
                <a:latin typeface="Quattrocento Sans"/>
                <a:ea typeface="Quattrocento Sans"/>
                <a:cs typeface="Quattrocento Sans"/>
                <a:sym typeface="Quattrocento Sans"/>
              </a:rPr>
              <a:t>7 </a:t>
            </a:r>
            <a:r>
              <a:rPr b="0" i="1" lang="en-US" sz="3000" u="none" cap="none" strike="noStrike">
                <a:solidFill>
                  <a:srgbClr val="000000"/>
                </a:solidFill>
                <a:latin typeface="Quattrocento Sans"/>
                <a:ea typeface="Quattrocento Sans"/>
                <a:cs typeface="Quattrocento Sans"/>
                <a:sym typeface="Quattrocento Sans"/>
              </a:rPr>
              <a:t>para mostrar en los tiempos venideros las abundantes riquezas de su gracia y su bondad para con nosotros en Cristo Jesús.</a:t>
            </a:r>
            <a:r>
              <a:rPr b="0" i="1" lang="en-US" sz="3000" u="none" cap="none" strike="noStrike">
                <a:solidFill>
                  <a:srgbClr val="000000"/>
                </a:solidFill>
                <a:highlight>
                  <a:srgbClr val="FFFFFF"/>
                </a:highlight>
                <a:latin typeface="Quattrocento Sans"/>
                <a:ea typeface="Quattrocento Sans"/>
                <a:cs typeface="Quattrocento Sans"/>
                <a:sym typeface="Quattrocento Sans"/>
              </a:rPr>
              <a:t> </a:t>
            </a:r>
            <a:r>
              <a:rPr b="1" baseline="30000" i="1" lang="en-US" sz="3000" u="none" cap="none" strike="noStrike">
                <a:solidFill>
                  <a:srgbClr val="000000"/>
                </a:solidFill>
                <a:latin typeface="Quattrocento Sans"/>
                <a:ea typeface="Quattrocento Sans"/>
                <a:cs typeface="Quattrocento Sans"/>
                <a:sym typeface="Quattrocento Sans"/>
              </a:rPr>
              <a:t>8 </a:t>
            </a:r>
            <a:r>
              <a:rPr b="1" i="1" lang="en-US" sz="3000" u="none" cap="none" strike="noStrike">
                <a:solidFill>
                  <a:srgbClr val="000000"/>
                </a:solidFill>
                <a:latin typeface="Quattrocento Sans"/>
                <a:ea typeface="Quattrocento Sans"/>
                <a:cs typeface="Quattrocento Sans"/>
                <a:sym typeface="Quattrocento Sans"/>
              </a:rPr>
              <a:t>Ciertamente la gracia de Dios los ha salvado por medio de la fe. Ésta no nació de ustedes, sino que es un don de Dios;</a:t>
            </a:r>
            <a:r>
              <a:rPr b="1" i="1" lang="en-US" sz="3000" u="none" cap="none" strike="noStrike">
                <a:solidFill>
                  <a:srgbClr val="000000"/>
                </a:solidFill>
                <a:highlight>
                  <a:srgbClr val="FFFFFF"/>
                </a:highlight>
                <a:latin typeface="Quattrocento Sans"/>
                <a:ea typeface="Quattrocento Sans"/>
                <a:cs typeface="Quattrocento Sans"/>
                <a:sym typeface="Quattrocento Sans"/>
              </a:rPr>
              <a:t> </a:t>
            </a:r>
            <a:r>
              <a:rPr b="1" baseline="30000" i="1" lang="en-US" sz="3000" u="none" cap="none" strike="noStrike">
                <a:solidFill>
                  <a:srgbClr val="000000"/>
                </a:solidFill>
                <a:latin typeface="Quattrocento Sans"/>
                <a:ea typeface="Quattrocento Sans"/>
                <a:cs typeface="Quattrocento Sans"/>
                <a:sym typeface="Quattrocento Sans"/>
              </a:rPr>
              <a:t>9 </a:t>
            </a:r>
            <a:r>
              <a:rPr b="1" i="1" lang="en-US" sz="3000" u="none" cap="none" strike="noStrike">
                <a:solidFill>
                  <a:srgbClr val="000000"/>
                </a:solidFill>
                <a:latin typeface="Quattrocento Sans"/>
                <a:ea typeface="Quattrocento Sans"/>
                <a:cs typeface="Quattrocento Sans"/>
                <a:sym typeface="Quattrocento Sans"/>
              </a:rPr>
              <a:t>ni es resultado de las obras, para que nadie se vanaglorie.</a:t>
            </a:r>
            <a:r>
              <a:rPr b="1" i="1" lang="en-US" sz="3000" u="none" cap="none" strike="noStrike">
                <a:solidFill>
                  <a:srgbClr val="000000"/>
                </a:solidFill>
                <a:highlight>
                  <a:srgbClr val="FFFFFF"/>
                </a:highlight>
                <a:latin typeface="Quattrocento Sans"/>
                <a:ea typeface="Quattrocento Sans"/>
                <a:cs typeface="Quattrocento Sans"/>
                <a:sym typeface="Quattrocento Sans"/>
              </a:rPr>
              <a:t> </a:t>
            </a:r>
            <a:r>
              <a:rPr b="1" baseline="30000" i="1" lang="en-US" sz="3000" u="none" cap="none" strike="noStrike">
                <a:solidFill>
                  <a:srgbClr val="000000"/>
                </a:solidFill>
                <a:latin typeface="Quattrocento Sans"/>
                <a:ea typeface="Quattrocento Sans"/>
                <a:cs typeface="Quattrocento Sans"/>
                <a:sym typeface="Quattrocento Sans"/>
              </a:rPr>
              <a:t>10 </a:t>
            </a:r>
            <a:r>
              <a:rPr b="0" i="1" lang="en-US" sz="3000" u="none" cap="none" strike="noStrike">
                <a:solidFill>
                  <a:srgbClr val="000000"/>
                </a:solidFill>
                <a:latin typeface="Quattrocento Sans"/>
                <a:ea typeface="Quattrocento Sans"/>
                <a:cs typeface="Quattrocento Sans"/>
                <a:sym typeface="Quattrocento Sans"/>
              </a:rPr>
              <a:t>Nosotros somos hechura suya; hemos sido creados en Cristo Jesús para realizar buenas obras, las cuales Dios preparó de antemano para que vivamos de acuerdo con ellas.</a:t>
            </a:r>
            <a:endParaRPr b="0" i="0" sz="3000" u="none" cap="none" strike="noStrike">
              <a:solidFill>
                <a:srgbClr val="000000"/>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1" name="Shape 221"/>
        <p:cNvGrpSpPr/>
        <p:nvPr/>
      </p:nvGrpSpPr>
      <p:grpSpPr>
        <a:xfrm>
          <a:off x="0" y="0"/>
          <a:ext cx="0" cy="0"/>
          <a:chOff x="0" y="0"/>
          <a:chExt cx="0" cy="0"/>
        </a:xfrm>
      </p:grpSpPr>
      <p:sp>
        <p:nvSpPr>
          <p:cNvPr id="222" name="Google Shape;222;p59"/>
          <p:cNvSpPr txBox="1"/>
          <p:nvPr/>
        </p:nvSpPr>
        <p:spPr>
          <a:xfrm>
            <a:off x="563084" y="222841"/>
            <a:ext cx="11065832" cy="8401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Llegamos a la fe por la gracia de Dios</a:t>
            </a:r>
            <a:endParaRPr b="0" i="0" sz="3600" u="none" cap="none" strike="noStrike">
              <a:solidFill>
                <a:schemeClr val="dk1"/>
              </a:solidFill>
              <a:latin typeface="Lato"/>
              <a:ea typeface="Lato"/>
              <a:cs typeface="Lato"/>
              <a:sym typeface="Lato"/>
            </a:endParaRPr>
          </a:p>
        </p:txBody>
      </p:sp>
      <p:cxnSp>
        <p:nvCxnSpPr>
          <p:cNvPr id="223" name="Google Shape;223;p59"/>
          <p:cNvCxnSpPr/>
          <p:nvPr/>
        </p:nvCxnSpPr>
        <p:spPr>
          <a:xfrm>
            <a:off x="563084" y="1166330"/>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24" name="Google Shape;224;p59"/>
          <p:cNvSpPr txBox="1"/>
          <p:nvPr/>
        </p:nvSpPr>
        <p:spPr>
          <a:xfrm>
            <a:off x="554182" y="2090725"/>
            <a:ext cx="11074734" cy="360094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400" u="none" cap="none" strike="noStrike">
                <a:solidFill>
                  <a:schemeClr val="dk1"/>
                </a:solidFill>
                <a:latin typeface="Quattrocento Sans"/>
                <a:ea typeface="Quattrocento Sans"/>
                <a:cs typeface="Quattrocento Sans"/>
                <a:sym typeface="Quattrocento Sans"/>
              </a:rPr>
              <a:t>Nacemos con una naturaleza pecaminosa.</a:t>
            </a:r>
            <a:endParaRPr/>
          </a:p>
          <a:p>
            <a:pPr indent="0" lvl="0" marL="0" marR="0" rtl="0" algn="l">
              <a:lnSpc>
                <a:spcPct val="100000"/>
              </a:lnSpc>
              <a:spcBef>
                <a:spcPts val="0"/>
              </a:spcBef>
              <a:spcAft>
                <a:spcPts val="0"/>
              </a:spcAft>
              <a:buNone/>
            </a:pPr>
            <a:r>
              <a:t/>
            </a:r>
            <a:endParaRPr b="0" i="0" sz="3400" u="none" cap="none" strike="noStrike">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None/>
            </a:pPr>
            <a:r>
              <a:rPr b="1" i="0" lang="en-US" sz="3200" u="none" cap="none" strike="noStrike">
                <a:solidFill>
                  <a:schemeClr val="dk1"/>
                </a:solidFill>
                <a:latin typeface="Quattrocento Sans"/>
                <a:ea typeface="Quattrocento Sans"/>
                <a:cs typeface="Quattrocento Sans"/>
                <a:sym typeface="Quattrocento Sans"/>
              </a:rPr>
              <a:t>Romanos 10:17 </a:t>
            </a:r>
            <a:r>
              <a:rPr b="0" i="0" lang="en-US" sz="3200" u="none" cap="none" strike="noStrike">
                <a:solidFill>
                  <a:schemeClr val="dk1"/>
                </a:solidFill>
                <a:latin typeface="Quattrocento Sans"/>
                <a:ea typeface="Quattrocento Sans"/>
                <a:cs typeface="Quattrocento Sans"/>
                <a:sym typeface="Quattrocento Sans"/>
              </a:rPr>
              <a:t>Así que la fe proviene del oír, y el oír proviene de la palabra de Dios. </a:t>
            </a:r>
            <a:endParaRPr/>
          </a:p>
          <a:p>
            <a:pPr indent="0" lvl="0" marL="0" marR="0" rtl="0" algn="l">
              <a:lnSpc>
                <a:spcPct val="100000"/>
              </a:lnSpc>
              <a:spcBef>
                <a:spcPts val="0"/>
              </a:spcBef>
              <a:spcAft>
                <a:spcPts val="0"/>
              </a:spcAft>
              <a:buNone/>
            </a:pPr>
            <a:r>
              <a:t/>
            </a:r>
            <a:endParaRPr b="0" i="0" sz="3200" u="none" cap="none" strike="noStrike">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None/>
            </a:pPr>
            <a:r>
              <a:rPr b="1" i="0" lang="en-US" sz="3200" u="none" cap="none" strike="noStrike">
                <a:solidFill>
                  <a:schemeClr val="dk1"/>
                </a:solidFill>
                <a:latin typeface="Quattrocento Sans"/>
                <a:ea typeface="Quattrocento Sans"/>
                <a:cs typeface="Quattrocento Sans"/>
                <a:sym typeface="Quattrocento Sans"/>
              </a:rPr>
              <a:t>1 Corintios 12:3 </a:t>
            </a:r>
            <a:r>
              <a:rPr b="0" i="0" lang="en-US" sz="3200" u="none" cap="none" strike="noStrike">
                <a:solidFill>
                  <a:schemeClr val="dk1"/>
                </a:solidFill>
                <a:latin typeface="Quattrocento Sans"/>
                <a:ea typeface="Quattrocento Sans"/>
                <a:cs typeface="Quattrocento Sans"/>
                <a:sym typeface="Quattrocento Sans"/>
              </a:rPr>
              <a:t>Nadie puede llamar “Señor” a Jesús, si no es por el Espíritu Santo.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2" name="Shape 82"/>
        <p:cNvGrpSpPr/>
        <p:nvPr/>
      </p:nvGrpSpPr>
      <p:grpSpPr>
        <a:xfrm>
          <a:off x="0" y="0"/>
          <a:ext cx="0" cy="0"/>
          <a:chOff x="0" y="0"/>
          <a:chExt cx="0" cy="0"/>
        </a:xfrm>
      </p:grpSpPr>
      <p:sp>
        <p:nvSpPr>
          <p:cNvPr id="83" name="Google Shape;83;p4"/>
          <p:cNvSpPr txBox="1"/>
          <p:nvPr/>
        </p:nvSpPr>
        <p:spPr>
          <a:xfrm>
            <a:off x="3602241" y="819595"/>
            <a:ext cx="7152445"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Oración</a:t>
            </a:r>
            <a:endParaRPr b="0" i="0" sz="6000" u="none" cap="none" strike="noStrike">
              <a:solidFill>
                <a:srgbClr val="009444"/>
              </a:solidFill>
              <a:latin typeface="Lato"/>
              <a:ea typeface="Lato"/>
              <a:cs typeface="Lato"/>
              <a:sym typeface="Lato"/>
            </a:endParaRPr>
          </a:p>
        </p:txBody>
      </p:sp>
      <p:cxnSp>
        <p:nvCxnSpPr>
          <p:cNvPr id="84" name="Google Shape;84;p4"/>
          <p:cNvCxnSpPr/>
          <p:nvPr/>
        </p:nvCxnSpPr>
        <p:spPr>
          <a:xfrm>
            <a:off x="3602241" y="2074387"/>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85" name="Google Shape;85;p4"/>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86" name="Google Shape;86;p4"/>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87" name="Google Shape;87;p4"/>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8" name="Shape 228"/>
        <p:cNvGrpSpPr/>
        <p:nvPr/>
      </p:nvGrpSpPr>
      <p:grpSpPr>
        <a:xfrm>
          <a:off x="0" y="0"/>
          <a:ext cx="0" cy="0"/>
          <a:chOff x="0" y="0"/>
          <a:chExt cx="0" cy="0"/>
        </a:xfrm>
      </p:grpSpPr>
      <p:sp>
        <p:nvSpPr>
          <p:cNvPr id="229" name="Google Shape;229;p60"/>
          <p:cNvSpPr txBox="1"/>
          <p:nvPr/>
        </p:nvSpPr>
        <p:spPr>
          <a:xfrm>
            <a:off x="554182" y="67396"/>
            <a:ext cx="11065832" cy="8401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Llegamos a la fe por la gracia de Dios</a:t>
            </a:r>
            <a:endParaRPr b="0" i="0" sz="3600" u="none" cap="none" strike="noStrike">
              <a:solidFill>
                <a:schemeClr val="dk1"/>
              </a:solidFill>
              <a:latin typeface="Lato"/>
              <a:ea typeface="Lato"/>
              <a:cs typeface="Lato"/>
              <a:sym typeface="Lato"/>
            </a:endParaRPr>
          </a:p>
        </p:txBody>
      </p:sp>
      <p:cxnSp>
        <p:nvCxnSpPr>
          <p:cNvPr id="230" name="Google Shape;230;p60"/>
          <p:cNvCxnSpPr/>
          <p:nvPr/>
        </p:nvCxnSpPr>
        <p:spPr>
          <a:xfrm>
            <a:off x="545280" y="965552"/>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31" name="Google Shape;231;p60"/>
          <p:cNvSpPr txBox="1"/>
          <p:nvPr/>
        </p:nvSpPr>
        <p:spPr>
          <a:xfrm>
            <a:off x="545280" y="1023519"/>
            <a:ext cx="11074734" cy="557071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400" u="none" cap="none" strike="noStrike">
                <a:solidFill>
                  <a:schemeClr val="dk1"/>
                </a:solidFill>
                <a:latin typeface="Quattrocento Sans"/>
                <a:ea typeface="Quattrocento Sans"/>
                <a:cs typeface="Quattrocento Sans"/>
                <a:sym typeface="Quattrocento Sans"/>
              </a:rPr>
              <a:t>Jesús estaba de acuerdo con todo esto</a:t>
            </a:r>
            <a:endParaRPr/>
          </a:p>
          <a:p>
            <a:pPr indent="0" lvl="0" marL="0" marR="0" rtl="0" algn="l">
              <a:lnSpc>
                <a:spcPct val="100000"/>
              </a:lnSpc>
              <a:spcBef>
                <a:spcPts val="0"/>
              </a:spcBef>
              <a:spcAft>
                <a:spcPts val="0"/>
              </a:spcAft>
              <a:buNone/>
            </a:pPr>
            <a:r>
              <a:t/>
            </a:r>
            <a:endParaRPr b="0" i="0" sz="3400" u="none" cap="none" strike="noStrike">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None/>
            </a:pPr>
            <a:r>
              <a:rPr b="1" i="0" lang="en-US" sz="3200" u="none" cap="none" strike="noStrike">
                <a:solidFill>
                  <a:schemeClr val="dk1"/>
                </a:solidFill>
                <a:latin typeface="Quattrocento Sans"/>
                <a:ea typeface="Quattrocento Sans"/>
                <a:cs typeface="Quattrocento Sans"/>
                <a:sym typeface="Quattrocento Sans"/>
              </a:rPr>
              <a:t>Juan 15:16 </a:t>
            </a:r>
            <a:r>
              <a:rPr b="0" i="0" lang="en-US" sz="3200" u="none" cap="none" strike="noStrike">
                <a:solidFill>
                  <a:schemeClr val="dk1"/>
                </a:solidFill>
                <a:latin typeface="Quattrocento Sans"/>
                <a:ea typeface="Quattrocento Sans"/>
                <a:cs typeface="Quattrocento Sans"/>
                <a:sym typeface="Quattrocento Sans"/>
              </a:rPr>
              <a:t>Ustedes no me eligieron a mí. Más bien, yo les elegí a ustedes. </a:t>
            </a:r>
            <a:endParaRPr/>
          </a:p>
          <a:p>
            <a:pPr indent="0" lvl="0" marL="0" marR="0" rtl="0" algn="l">
              <a:lnSpc>
                <a:spcPct val="100000"/>
              </a:lnSpc>
              <a:spcBef>
                <a:spcPts val="0"/>
              </a:spcBef>
              <a:spcAft>
                <a:spcPts val="0"/>
              </a:spcAft>
              <a:buNone/>
            </a:pPr>
            <a:r>
              <a:t/>
            </a:r>
            <a:endParaRPr b="0" i="0" sz="3200" u="none" cap="none" strike="noStrike">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None/>
            </a:pPr>
            <a:r>
              <a:rPr b="1" i="0" lang="en-US" sz="3200" u="none" cap="none" strike="noStrike">
                <a:solidFill>
                  <a:schemeClr val="dk1"/>
                </a:solidFill>
                <a:latin typeface="Quattrocento Sans"/>
                <a:ea typeface="Quattrocento Sans"/>
                <a:cs typeface="Quattrocento Sans"/>
                <a:sym typeface="Quattrocento Sans"/>
              </a:rPr>
              <a:t>Mateo 16:17 </a:t>
            </a:r>
            <a:r>
              <a:rPr b="0" i="0" lang="en-US" sz="3200" u="none" cap="none" strike="noStrike">
                <a:solidFill>
                  <a:schemeClr val="dk1"/>
                </a:solidFill>
                <a:latin typeface="Quattrocento Sans"/>
                <a:ea typeface="Quattrocento Sans"/>
                <a:cs typeface="Quattrocento Sans"/>
                <a:sym typeface="Quattrocento Sans"/>
              </a:rPr>
              <a:t>Bienaventurado eres, Simón, hijo de Jonás, porque no te lo reveló ningún mortal, sino mi Padre que está en los cielos. </a:t>
            </a:r>
            <a:endParaRPr/>
          </a:p>
          <a:p>
            <a:pPr indent="0" lvl="0" marL="0" marR="0" rtl="0" algn="l">
              <a:lnSpc>
                <a:spcPct val="100000"/>
              </a:lnSpc>
              <a:spcBef>
                <a:spcPts val="0"/>
              </a:spcBef>
              <a:spcAft>
                <a:spcPts val="0"/>
              </a:spcAft>
              <a:buNone/>
            </a:pPr>
            <a:r>
              <a:t/>
            </a:r>
            <a:endParaRPr b="0" i="0" sz="3200" u="none" cap="none" strike="noStrike">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None/>
            </a:pPr>
            <a:r>
              <a:rPr b="1" i="0" lang="en-US" sz="3200" u="none" cap="none" strike="noStrike">
                <a:solidFill>
                  <a:schemeClr val="dk1"/>
                </a:solidFill>
                <a:latin typeface="Quattrocento Sans"/>
                <a:ea typeface="Quattrocento Sans"/>
                <a:cs typeface="Quattrocento Sans"/>
                <a:sym typeface="Quattrocento Sans"/>
              </a:rPr>
              <a:t>Juan 6:44 </a:t>
            </a:r>
            <a:r>
              <a:rPr b="0" i="0" lang="en-US" sz="3200" u="none" cap="none" strike="noStrike">
                <a:solidFill>
                  <a:schemeClr val="dk1"/>
                </a:solidFill>
                <a:latin typeface="Quattrocento Sans"/>
                <a:ea typeface="Quattrocento Sans"/>
                <a:cs typeface="Quattrocento Sans"/>
                <a:sym typeface="Quattrocento Sans"/>
              </a:rPr>
              <a:t>Ninguno puede venir a mí, si el Padre que me envió no lo trae.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5" name="Shape 235"/>
        <p:cNvGrpSpPr/>
        <p:nvPr/>
      </p:nvGrpSpPr>
      <p:grpSpPr>
        <a:xfrm>
          <a:off x="0" y="0"/>
          <a:ext cx="0" cy="0"/>
          <a:chOff x="0" y="0"/>
          <a:chExt cx="0" cy="0"/>
        </a:xfrm>
      </p:grpSpPr>
      <p:sp>
        <p:nvSpPr>
          <p:cNvPr id="236" name="Google Shape;236;p61"/>
          <p:cNvSpPr txBox="1"/>
          <p:nvPr/>
        </p:nvSpPr>
        <p:spPr>
          <a:xfrm>
            <a:off x="571986" y="858574"/>
            <a:ext cx="11065832" cy="15880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Resumen: El hombre no es capaz de creer en Jesús sin el Espíritu Santo</a:t>
            </a:r>
            <a:endParaRPr b="0" i="0" sz="3600" u="none" cap="none" strike="noStrike">
              <a:solidFill>
                <a:schemeClr val="dk1"/>
              </a:solidFill>
              <a:latin typeface="Lato"/>
              <a:ea typeface="Lato"/>
              <a:cs typeface="Lato"/>
              <a:sym typeface="Lato"/>
            </a:endParaRPr>
          </a:p>
        </p:txBody>
      </p:sp>
      <p:cxnSp>
        <p:nvCxnSpPr>
          <p:cNvPr id="237" name="Google Shape;237;p61"/>
          <p:cNvCxnSpPr/>
          <p:nvPr/>
        </p:nvCxnSpPr>
        <p:spPr>
          <a:xfrm>
            <a:off x="563084" y="2856583"/>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38" name="Google Shape;238;p61"/>
          <p:cNvSpPr txBox="1"/>
          <p:nvPr/>
        </p:nvSpPr>
        <p:spPr>
          <a:xfrm>
            <a:off x="558633" y="3429000"/>
            <a:ext cx="11074734" cy="304694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en-US" sz="3200" u="none" cap="none" strike="noStrike">
                <a:solidFill>
                  <a:srgbClr val="000000"/>
                </a:solidFill>
                <a:latin typeface="Calibri"/>
                <a:ea typeface="Calibri"/>
                <a:cs typeface="Calibri"/>
                <a:sym typeface="Calibri"/>
              </a:rPr>
              <a:t>“Creo que, por mi propia razón o elección, no puedo creer en Jesucristo, mi Señor, ni acercarme a él. Sino que el Espíritu Santo me ha llamado mediante el evangelio, me ha iluminado con sus dones, me ha santificado y guardado en la fe verdadera.” </a:t>
            </a:r>
            <a:endParaRPr/>
          </a:p>
          <a:p>
            <a:pPr indent="0" lvl="0" marL="0" marR="0" rtl="0" algn="l">
              <a:lnSpc>
                <a:spcPct val="100000"/>
              </a:lnSpc>
              <a:spcBef>
                <a:spcPts val="0"/>
              </a:spcBef>
              <a:spcAft>
                <a:spcPts val="0"/>
              </a:spcAft>
              <a:buNone/>
            </a:pPr>
            <a:r>
              <a:rPr b="0" i="1" lang="en-US" sz="3200" u="none" cap="none" strike="noStrike">
                <a:solidFill>
                  <a:srgbClr val="000000"/>
                </a:solidFill>
                <a:latin typeface="Calibri"/>
                <a:ea typeface="Calibri"/>
                <a:cs typeface="Calibri"/>
                <a:sym typeface="Calibri"/>
              </a:rPr>
              <a:t>– Marín Lutero</a:t>
            </a:r>
            <a:endParaRPr b="0" i="0" sz="3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3200" u="none" cap="none" strike="noStrike">
              <a:solidFill>
                <a:schemeClr val="dk1"/>
              </a:solidFill>
              <a:latin typeface="Quattrocento Sans"/>
              <a:ea typeface="Quattrocento Sans"/>
              <a:cs typeface="Quattrocento Sans"/>
              <a:sym typeface="Quattrocento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2" name="Shape 242"/>
        <p:cNvGrpSpPr/>
        <p:nvPr/>
      </p:nvGrpSpPr>
      <p:grpSpPr>
        <a:xfrm>
          <a:off x="0" y="0"/>
          <a:ext cx="0" cy="0"/>
          <a:chOff x="0" y="0"/>
          <a:chExt cx="0" cy="0"/>
        </a:xfrm>
      </p:grpSpPr>
      <p:sp>
        <p:nvSpPr>
          <p:cNvPr id="243" name="Google Shape;243;p62"/>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44" name="Google Shape;244;p62"/>
          <p:cNvPicPr preferRelativeResize="0"/>
          <p:nvPr/>
        </p:nvPicPr>
        <p:blipFill rotWithShape="1">
          <a:blip r:embed="rId3">
            <a:alphaModFix/>
          </a:blip>
          <a:srcRect b="0" l="0" r="0" t="0"/>
          <a:stretch/>
        </p:blipFill>
        <p:spPr>
          <a:xfrm>
            <a:off x="80939" y="1580248"/>
            <a:ext cx="3125597" cy="3218436"/>
          </a:xfrm>
          <a:prstGeom prst="rect">
            <a:avLst/>
          </a:prstGeom>
          <a:noFill/>
          <a:ln>
            <a:noFill/>
          </a:ln>
          <a:effectLst>
            <a:outerShdw blurRad="50800" rotWithShape="0" algn="tl" dir="2700000" dist="38100">
              <a:srgbClr val="000000">
                <a:alpha val="40000"/>
              </a:srgbClr>
            </a:outerShdw>
          </a:effectLst>
        </p:spPr>
      </p:pic>
      <p:pic>
        <p:nvPicPr>
          <p:cNvPr descr="Jesus Running After A Lost Lamb, Jesus Lamb of God, Wall Art Canvas" id="245" name="Google Shape;245;p62"/>
          <p:cNvPicPr preferRelativeResize="0"/>
          <p:nvPr/>
        </p:nvPicPr>
        <p:blipFill rotWithShape="1">
          <a:blip r:embed="rId4">
            <a:alphaModFix/>
          </a:blip>
          <a:srcRect b="0" l="0" r="0" t="0"/>
          <a:stretch/>
        </p:blipFill>
        <p:spPr>
          <a:xfrm>
            <a:off x="3287476" y="930516"/>
            <a:ext cx="7509103" cy="499696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63"/>
          <p:cNvSpPr txBox="1"/>
          <p:nvPr/>
        </p:nvSpPr>
        <p:spPr>
          <a:xfrm>
            <a:off x="2237027" y="403125"/>
            <a:ext cx="89589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0" i="0" lang="en-US" sz="6000" u="none" cap="none" strike="noStrike">
                <a:solidFill>
                  <a:srgbClr val="009444"/>
                </a:solidFill>
                <a:latin typeface="Lato"/>
                <a:ea typeface="Lato"/>
                <a:cs typeface="Lato"/>
                <a:sym typeface="Lato"/>
              </a:rPr>
              <a:t>Objetivos de la Lección</a:t>
            </a:r>
            <a:endParaRPr b="0" i="0" sz="6000" u="none" cap="none" strike="noStrike">
              <a:solidFill>
                <a:srgbClr val="009444"/>
              </a:solidFill>
              <a:latin typeface="Lato"/>
              <a:ea typeface="Lato"/>
              <a:cs typeface="Lato"/>
              <a:sym typeface="Lato"/>
            </a:endParaRPr>
          </a:p>
        </p:txBody>
      </p:sp>
      <p:cxnSp>
        <p:nvCxnSpPr>
          <p:cNvPr id="251" name="Google Shape;251;p63"/>
          <p:cNvCxnSpPr/>
          <p:nvPr/>
        </p:nvCxnSpPr>
        <p:spPr>
          <a:xfrm>
            <a:off x="2373086" y="1597768"/>
            <a:ext cx="7195457" cy="0"/>
          </a:xfrm>
          <a:prstGeom prst="straightConnector1">
            <a:avLst/>
          </a:prstGeom>
          <a:noFill/>
          <a:ln cap="flat" cmpd="sng" w="38100">
            <a:solidFill>
              <a:srgbClr val="7F7F7F"/>
            </a:solidFill>
            <a:prstDash val="solid"/>
            <a:miter lim="800000"/>
            <a:headEnd len="sm" w="sm" type="none"/>
            <a:tailEnd len="sm" w="sm" type="none"/>
          </a:ln>
        </p:spPr>
      </p:cxnSp>
      <p:grpSp>
        <p:nvGrpSpPr>
          <p:cNvPr id="252" name="Google Shape;252;p63"/>
          <p:cNvGrpSpPr/>
          <p:nvPr/>
        </p:nvGrpSpPr>
        <p:grpSpPr>
          <a:xfrm>
            <a:off x="745673" y="2011041"/>
            <a:ext cx="10450280" cy="3947713"/>
            <a:chOff x="0" y="0"/>
            <a:chExt cx="10450280" cy="3947713"/>
          </a:xfrm>
        </p:grpSpPr>
        <p:sp>
          <p:nvSpPr>
            <p:cNvPr id="253" name="Google Shape;253;p63"/>
            <p:cNvSpPr/>
            <p:nvPr/>
          </p:nvSpPr>
          <p:spPr>
            <a:xfrm>
              <a:off x="0" y="481"/>
              <a:ext cx="10450280" cy="112778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54" name="Google Shape;254;p63"/>
            <p:cNvSpPr/>
            <p:nvPr/>
          </p:nvSpPr>
          <p:spPr>
            <a:xfrm>
              <a:off x="341153" y="254232"/>
              <a:ext cx="620279" cy="620279"/>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55" name="Google Shape;255;p63"/>
            <p:cNvSpPr/>
            <p:nvPr/>
          </p:nvSpPr>
          <p:spPr>
            <a:xfrm>
              <a:off x="1302586" y="0"/>
              <a:ext cx="9147694" cy="112778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56" name="Google Shape;256;p63"/>
            <p:cNvSpPr txBox="1"/>
            <p:nvPr/>
          </p:nvSpPr>
          <p:spPr>
            <a:xfrm>
              <a:off x="1302586" y="0"/>
              <a:ext cx="9147694" cy="112778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lt1"/>
                </a:buClr>
                <a:buSzPts val="2500"/>
                <a:buFont typeface="Calibri"/>
                <a:buNone/>
              </a:pPr>
              <a:r>
                <a:rPr b="0" i="0" lang="en-US" sz="2800" u="none" cap="none" strike="noStrike">
                  <a:solidFill>
                    <a:schemeClr val="lt1"/>
                  </a:solidFill>
                  <a:latin typeface="Lato"/>
                  <a:ea typeface="Lato"/>
                  <a:cs typeface="Lato"/>
                  <a:sym typeface="Lato"/>
                </a:rPr>
                <a:t>Usar Efesios 2:1-10 para demostrar que el hombre no es capaz de creer en Jesucristo sin el Espíritu Santo. </a:t>
              </a:r>
              <a:endParaRPr b="0" i="0" sz="2800" u="none" cap="none" strike="noStrike">
                <a:solidFill>
                  <a:schemeClr val="lt1"/>
                </a:solidFill>
                <a:latin typeface="Lato"/>
                <a:ea typeface="Lato"/>
                <a:cs typeface="Lato"/>
                <a:sym typeface="Lato"/>
              </a:endParaRPr>
            </a:p>
          </p:txBody>
        </p:sp>
        <p:sp>
          <p:nvSpPr>
            <p:cNvPr id="257" name="Google Shape;257;p63"/>
            <p:cNvSpPr/>
            <p:nvPr/>
          </p:nvSpPr>
          <p:spPr>
            <a:xfrm>
              <a:off x="0" y="1410207"/>
              <a:ext cx="10450280" cy="112778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58" name="Google Shape;258;p63"/>
            <p:cNvSpPr/>
            <p:nvPr/>
          </p:nvSpPr>
          <p:spPr>
            <a:xfrm>
              <a:off x="341153" y="1663958"/>
              <a:ext cx="620279" cy="620279"/>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59" name="Google Shape;259;p63"/>
            <p:cNvSpPr/>
            <p:nvPr/>
          </p:nvSpPr>
          <p:spPr>
            <a:xfrm>
              <a:off x="1302586" y="1410207"/>
              <a:ext cx="9147694" cy="112778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60" name="Google Shape;260;p63"/>
            <p:cNvSpPr txBox="1"/>
            <p:nvPr/>
          </p:nvSpPr>
          <p:spPr>
            <a:xfrm>
              <a:off x="1302586" y="1410207"/>
              <a:ext cx="9147694" cy="1127780"/>
            </a:xfrm>
            <a:prstGeom prst="rect">
              <a:avLst/>
            </a:prstGeom>
            <a:solidFill>
              <a:srgbClr val="A8D08C"/>
            </a:solid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lt1"/>
                </a:buClr>
                <a:buSzPts val="2500"/>
                <a:buFont typeface="Calibri"/>
                <a:buNone/>
              </a:pPr>
              <a:r>
                <a:rPr b="0" i="0" lang="en-US" sz="2800" u="none" cap="none" strike="noStrike">
                  <a:solidFill>
                    <a:schemeClr val="dk1"/>
                  </a:solidFill>
                  <a:latin typeface="Lato"/>
                  <a:ea typeface="Lato"/>
                  <a:cs typeface="Lato"/>
                  <a:sym typeface="Lato"/>
                </a:rPr>
                <a:t>Explicar la Teología Decisionista y por qué es peligroso. </a:t>
              </a:r>
              <a:endParaRPr b="0" i="0" sz="2800" u="none" cap="none" strike="noStrike">
                <a:solidFill>
                  <a:schemeClr val="dk1"/>
                </a:solidFill>
                <a:latin typeface="Lato"/>
                <a:ea typeface="Lato"/>
                <a:cs typeface="Lato"/>
                <a:sym typeface="Lato"/>
              </a:endParaRPr>
            </a:p>
          </p:txBody>
        </p:sp>
        <p:sp>
          <p:nvSpPr>
            <p:cNvPr id="261" name="Google Shape;261;p63"/>
            <p:cNvSpPr/>
            <p:nvPr/>
          </p:nvSpPr>
          <p:spPr>
            <a:xfrm>
              <a:off x="0" y="2819933"/>
              <a:ext cx="10450280" cy="112778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62" name="Google Shape;262;p63"/>
            <p:cNvSpPr/>
            <p:nvPr/>
          </p:nvSpPr>
          <p:spPr>
            <a:xfrm>
              <a:off x="341153" y="3073684"/>
              <a:ext cx="620279" cy="620279"/>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63" name="Google Shape;263;p63"/>
            <p:cNvSpPr/>
            <p:nvPr/>
          </p:nvSpPr>
          <p:spPr>
            <a:xfrm>
              <a:off x="1302586" y="2819933"/>
              <a:ext cx="9147694" cy="112778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64" name="Google Shape;264;p63"/>
            <p:cNvSpPr txBox="1"/>
            <p:nvPr/>
          </p:nvSpPr>
          <p:spPr>
            <a:xfrm>
              <a:off x="1302586" y="2819933"/>
              <a:ext cx="9147694" cy="112778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lt1"/>
                </a:buClr>
                <a:buSzPts val="2500"/>
                <a:buFont typeface="Calibri"/>
                <a:buNone/>
              </a:pPr>
              <a:r>
                <a:rPr b="0" i="0" lang="en-US" sz="2800" u="none" cap="none" strike="noStrike">
                  <a:solidFill>
                    <a:schemeClr val="lt1"/>
                  </a:solidFill>
                  <a:latin typeface="Lato"/>
                  <a:ea typeface="Lato"/>
                  <a:cs typeface="Lato"/>
                  <a:sym typeface="Lato"/>
                </a:rPr>
                <a:t>Considerar como </a:t>
              </a:r>
              <a:r>
                <a:rPr lang="en-US" sz="2800">
                  <a:solidFill>
                    <a:schemeClr val="lt1"/>
                  </a:solidFill>
                  <a:latin typeface="Lato"/>
                  <a:ea typeface="Lato"/>
                  <a:cs typeface="Lato"/>
                  <a:sym typeface="Lato"/>
                </a:rPr>
                <a:t>contestar</a:t>
              </a:r>
              <a:r>
                <a:rPr b="0" i="0" lang="en-US" sz="2800" u="none" cap="none" strike="noStrike">
                  <a:solidFill>
                    <a:schemeClr val="lt1"/>
                  </a:solidFill>
                  <a:latin typeface="Lato"/>
                  <a:ea typeface="Lato"/>
                  <a:cs typeface="Lato"/>
                  <a:sym typeface="Lato"/>
                </a:rPr>
                <a:t> a la Teología Decisionista en amor con la Biblia. </a:t>
              </a:r>
              <a:endParaRPr b="0" i="0" sz="2800" u="none" cap="none" strike="noStrike">
                <a:solidFill>
                  <a:schemeClr val="lt1"/>
                </a:solidFill>
                <a:latin typeface="Lato"/>
                <a:ea typeface="Lato"/>
                <a:cs typeface="Lato"/>
                <a:sym typeface="Lato"/>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8" name="Shape 268"/>
        <p:cNvGrpSpPr/>
        <p:nvPr/>
      </p:nvGrpSpPr>
      <p:grpSpPr>
        <a:xfrm>
          <a:off x="0" y="0"/>
          <a:ext cx="0" cy="0"/>
          <a:chOff x="0" y="0"/>
          <a:chExt cx="0" cy="0"/>
        </a:xfrm>
      </p:grpSpPr>
      <p:sp>
        <p:nvSpPr>
          <p:cNvPr id="269" name="Google Shape;269;p64"/>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70" name="Google Shape;270;p64"/>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71" name="Google Shape;271;p64"/>
          <p:cNvSpPr txBox="1"/>
          <p:nvPr/>
        </p:nvSpPr>
        <p:spPr>
          <a:xfrm>
            <a:off x="3602242" y="1720860"/>
            <a:ext cx="7256400" cy="3417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600" u="none" cap="none" strike="noStrike">
                <a:solidFill>
                  <a:schemeClr val="dk1"/>
                </a:solidFill>
                <a:latin typeface="Lato"/>
                <a:ea typeface="Lato"/>
                <a:cs typeface="Lato"/>
                <a:sym typeface="Lato"/>
              </a:rPr>
              <a:t>¿Has escuchado una persona enseñando que el ser humano tiene la fuerza </a:t>
            </a:r>
            <a:r>
              <a:rPr b="1" lang="en-US" sz="3600">
                <a:solidFill>
                  <a:schemeClr val="dk1"/>
                </a:solidFill>
                <a:latin typeface="Lato"/>
                <a:ea typeface="Lato"/>
                <a:cs typeface="Lato"/>
                <a:sym typeface="Lato"/>
              </a:rPr>
              <a:t>espiritual</a:t>
            </a:r>
            <a:r>
              <a:rPr b="1" i="0" lang="en-US" sz="3600" u="none" cap="none" strike="noStrike">
                <a:solidFill>
                  <a:schemeClr val="dk1"/>
                </a:solidFill>
                <a:latin typeface="Lato"/>
                <a:ea typeface="Lato"/>
                <a:cs typeface="Lato"/>
                <a:sym typeface="Lato"/>
              </a:rPr>
              <a:t> para tomar la </a:t>
            </a:r>
            <a:r>
              <a:rPr b="1" lang="en-US" sz="3600">
                <a:solidFill>
                  <a:schemeClr val="dk1"/>
                </a:solidFill>
                <a:latin typeface="Lato"/>
                <a:ea typeface="Lato"/>
                <a:cs typeface="Lato"/>
                <a:sym typeface="Lato"/>
              </a:rPr>
              <a:t>decisión</a:t>
            </a:r>
            <a:r>
              <a:rPr b="1" i="0" lang="en-US" sz="3600" u="none" cap="none" strike="noStrike">
                <a:solidFill>
                  <a:schemeClr val="dk1"/>
                </a:solidFill>
                <a:latin typeface="Lato"/>
                <a:ea typeface="Lato"/>
                <a:cs typeface="Lato"/>
                <a:sym typeface="Lato"/>
              </a:rPr>
              <a:t> de creer en Cristo y seguirlo?</a:t>
            </a:r>
            <a:endParaRPr/>
          </a:p>
          <a:p>
            <a:pPr indent="0" lvl="0" marL="0" marR="0" rtl="0" algn="l">
              <a:lnSpc>
                <a:spcPct val="100000"/>
              </a:lnSpc>
              <a:spcBef>
                <a:spcPts val="0"/>
              </a:spcBef>
              <a:spcAft>
                <a:spcPts val="0"/>
              </a:spcAft>
              <a:buNone/>
            </a:pPr>
            <a:r>
              <a:t/>
            </a:r>
            <a:endParaRPr b="1" i="0" sz="3600" u="none" cap="none" strike="noStrike">
              <a:solidFill>
                <a:schemeClr val="dk1"/>
              </a:solidFill>
              <a:latin typeface="Lato"/>
              <a:ea typeface="Lato"/>
              <a:cs typeface="Lato"/>
              <a:sym typeface="La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5" name="Shape 275"/>
        <p:cNvGrpSpPr/>
        <p:nvPr/>
      </p:nvGrpSpPr>
      <p:grpSpPr>
        <a:xfrm>
          <a:off x="0" y="0"/>
          <a:ext cx="0" cy="0"/>
          <a:chOff x="0" y="0"/>
          <a:chExt cx="0" cy="0"/>
        </a:xfrm>
      </p:grpSpPr>
      <p:sp>
        <p:nvSpPr>
          <p:cNvPr id="276" name="Google Shape;276;p65"/>
          <p:cNvSpPr txBox="1"/>
          <p:nvPr/>
        </p:nvSpPr>
        <p:spPr>
          <a:xfrm>
            <a:off x="1976247" y="301824"/>
            <a:ext cx="9130601" cy="8401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La Teología Decisionista </a:t>
            </a:r>
            <a:endParaRPr b="0" i="0" sz="3600" u="none" cap="none" strike="noStrike">
              <a:solidFill>
                <a:schemeClr val="dk1"/>
              </a:solidFill>
              <a:latin typeface="Lato"/>
              <a:ea typeface="Lato"/>
              <a:cs typeface="Lato"/>
              <a:sym typeface="Lato"/>
            </a:endParaRPr>
          </a:p>
        </p:txBody>
      </p:sp>
      <p:cxnSp>
        <p:nvCxnSpPr>
          <p:cNvPr id="277" name="Google Shape;277;p65"/>
          <p:cNvCxnSpPr/>
          <p:nvPr/>
        </p:nvCxnSpPr>
        <p:spPr>
          <a:xfrm>
            <a:off x="2368672" y="1464053"/>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78" name="Google Shape;278;p65"/>
          <p:cNvSpPr txBox="1"/>
          <p:nvPr/>
        </p:nvSpPr>
        <p:spPr>
          <a:xfrm>
            <a:off x="1976247" y="1748818"/>
            <a:ext cx="9768000" cy="4525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200" u="none" cap="none" strike="noStrike">
                <a:solidFill>
                  <a:schemeClr val="dk1"/>
                </a:solidFill>
                <a:latin typeface="Calibri"/>
                <a:ea typeface="Calibri"/>
                <a:cs typeface="Calibri"/>
                <a:sym typeface="Calibri"/>
              </a:rPr>
              <a:t>Enseña que el hombre tiene el poder de aceptar o rechazar a Jesús como Salvador</a:t>
            </a:r>
            <a:endParaRPr/>
          </a:p>
          <a:p>
            <a:pPr indent="0" lvl="0" marL="0" marR="0" rtl="0" algn="l">
              <a:lnSpc>
                <a:spcPct val="100000"/>
              </a:lnSpc>
              <a:spcBef>
                <a:spcPts val="0"/>
              </a:spcBef>
              <a:spcAft>
                <a:spcPts val="0"/>
              </a:spcAft>
              <a:buNone/>
            </a:pPr>
            <a:r>
              <a:t/>
            </a:r>
            <a:endParaRPr b="0" i="0" sz="3200" u="none" cap="none" strike="noStrike">
              <a:solidFill>
                <a:schemeClr val="dk1"/>
              </a:solidFill>
              <a:latin typeface="Calibri"/>
              <a:ea typeface="Calibri"/>
              <a:cs typeface="Calibri"/>
              <a:sym typeface="Calibri"/>
            </a:endParaRPr>
          </a:p>
          <a:p>
            <a:pPr indent="-571500" lvl="0" marL="571500" marR="0" rtl="0" algn="l">
              <a:lnSpc>
                <a:spcPct val="100000"/>
              </a:lnSpc>
              <a:spcBef>
                <a:spcPts val="0"/>
              </a:spcBef>
              <a:spcAft>
                <a:spcPts val="0"/>
              </a:spcAft>
              <a:buClr>
                <a:srgbClr val="000000"/>
              </a:buClr>
              <a:buSzPts val="3200"/>
              <a:buFont typeface="Arial"/>
              <a:buChar char="•"/>
            </a:pPr>
            <a:r>
              <a:rPr b="0" i="0" lang="en-US" sz="3200" u="none" cap="none" strike="noStrike">
                <a:solidFill>
                  <a:schemeClr val="dk1"/>
                </a:solidFill>
                <a:latin typeface="Calibri"/>
                <a:ea typeface="Calibri"/>
                <a:cs typeface="Calibri"/>
                <a:sym typeface="Calibri"/>
              </a:rPr>
              <a:t>El hombre tiene fuerza espiritual para abrir el corazón para aceptar o decidir seguir a Jesús. </a:t>
            </a:r>
            <a:endParaRPr/>
          </a:p>
          <a:p>
            <a:pPr indent="-571500" lvl="0" marL="571500" marR="0" rtl="0" algn="l">
              <a:lnSpc>
                <a:spcPct val="100000"/>
              </a:lnSpc>
              <a:spcBef>
                <a:spcPts val="0"/>
              </a:spcBef>
              <a:spcAft>
                <a:spcPts val="0"/>
              </a:spcAft>
              <a:buClr>
                <a:srgbClr val="000000"/>
              </a:buClr>
              <a:buSzPts val="3200"/>
              <a:buFont typeface="Arial"/>
              <a:buChar char="•"/>
            </a:pPr>
            <a:r>
              <a:rPr b="0" i="0" lang="en-US" sz="3200" u="none" cap="none" strike="noStrike">
                <a:solidFill>
                  <a:schemeClr val="dk1"/>
                </a:solidFill>
                <a:latin typeface="Calibri"/>
                <a:ea typeface="Calibri"/>
                <a:cs typeface="Calibri"/>
                <a:sym typeface="Calibri"/>
              </a:rPr>
              <a:t>Usan frases como “aceptar a Jesús”, “tomar tu decisión de creer”, etc. </a:t>
            </a:r>
            <a:endParaRPr/>
          </a:p>
          <a:p>
            <a:pPr indent="-571500" lvl="0" marL="571500" marR="0" rtl="0" algn="l">
              <a:lnSpc>
                <a:spcPct val="100000"/>
              </a:lnSpc>
              <a:spcBef>
                <a:spcPts val="0"/>
              </a:spcBef>
              <a:spcAft>
                <a:spcPts val="0"/>
              </a:spcAft>
              <a:buClr>
                <a:srgbClr val="000000"/>
              </a:buClr>
              <a:buSzPts val="3200"/>
              <a:buFont typeface="Arial"/>
              <a:buChar char="•"/>
            </a:pPr>
            <a:r>
              <a:rPr b="0" i="0" lang="en-US" sz="3200" u="none" cap="none" strike="noStrike">
                <a:solidFill>
                  <a:schemeClr val="dk1"/>
                </a:solidFill>
                <a:latin typeface="Calibri"/>
                <a:ea typeface="Calibri"/>
                <a:cs typeface="Calibri"/>
                <a:sym typeface="Calibri"/>
              </a:rPr>
              <a:t>Citan Apocalipsis 3:20 y Deuteronomio 30:20 como prueba pero estos versículos hablan a creyentes. </a:t>
            </a:r>
            <a:endParaRPr/>
          </a:p>
        </p:txBody>
      </p:sp>
      <p:sp>
        <p:nvSpPr>
          <p:cNvPr id="279" name="Google Shape;279;p65"/>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3" name="Shape 283"/>
        <p:cNvGrpSpPr/>
        <p:nvPr/>
      </p:nvGrpSpPr>
      <p:grpSpPr>
        <a:xfrm>
          <a:off x="0" y="0"/>
          <a:ext cx="0" cy="0"/>
          <a:chOff x="0" y="0"/>
          <a:chExt cx="0" cy="0"/>
        </a:xfrm>
      </p:grpSpPr>
      <p:sp>
        <p:nvSpPr>
          <p:cNvPr id="284" name="Google Shape;284;p66"/>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85" name="Google Shape;285;p66"/>
          <p:cNvPicPr preferRelativeResize="0"/>
          <p:nvPr/>
        </p:nvPicPr>
        <p:blipFill rotWithShape="1">
          <a:blip r:embed="rId3">
            <a:alphaModFix/>
          </a:blip>
          <a:srcRect b="0" l="0" r="0" t="0"/>
          <a:stretch/>
        </p:blipFill>
        <p:spPr>
          <a:xfrm>
            <a:off x="80939" y="-159503"/>
            <a:ext cx="3125597" cy="3218436"/>
          </a:xfrm>
          <a:prstGeom prst="rect">
            <a:avLst/>
          </a:prstGeom>
          <a:noFill/>
          <a:ln>
            <a:noFill/>
          </a:ln>
          <a:effectLst>
            <a:outerShdw blurRad="50800" rotWithShape="0" algn="tl" dir="2700000" dist="38100">
              <a:srgbClr val="000000">
                <a:alpha val="40000"/>
              </a:srgbClr>
            </a:outerShdw>
          </a:effectLst>
        </p:spPr>
      </p:pic>
      <p:sp>
        <p:nvSpPr>
          <p:cNvPr id="286" name="Google Shape;286;p66"/>
          <p:cNvSpPr txBox="1"/>
          <p:nvPr/>
        </p:nvSpPr>
        <p:spPr>
          <a:xfrm>
            <a:off x="3602242" y="329972"/>
            <a:ext cx="7256400" cy="1754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600" u="none" cap="none" strike="noStrike">
                <a:solidFill>
                  <a:schemeClr val="dk1"/>
                </a:solidFill>
                <a:latin typeface="Lato"/>
                <a:ea typeface="Lato"/>
                <a:cs typeface="Lato"/>
                <a:sym typeface="Lato"/>
              </a:rPr>
              <a:t>¿Por qué es incorrect</a:t>
            </a:r>
            <a:r>
              <a:rPr b="1" lang="en-US" sz="3600">
                <a:solidFill>
                  <a:schemeClr val="dk1"/>
                </a:solidFill>
                <a:latin typeface="Lato"/>
                <a:ea typeface="Lato"/>
                <a:cs typeface="Lato"/>
                <a:sym typeface="Lato"/>
              </a:rPr>
              <a:t>a</a:t>
            </a:r>
            <a:r>
              <a:rPr b="1" i="0" lang="en-US" sz="3600" u="none" cap="none" strike="noStrike">
                <a:solidFill>
                  <a:schemeClr val="dk1"/>
                </a:solidFill>
                <a:latin typeface="Lato"/>
                <a:ea typeface="Lato"/>
                <a:cs typeface="Lato"/>
                <a:sym typeface="Lato"/>
              </a:rPr>
              <a:t> la </a:t>
            </a:r>
            <a:r>
              <a:rPr b="1" lang="en-US" sz="3600">
                <a:solidFill>
                  <a:schemeClr val="dk1"/>
                </a:solidFill>
                <a:latin typeface="Lato"/>
                <a:ea typeface="Lato"/>
                <a:cs typeface="Lato"/>
                <a:sym typeface="Lato"/>
              </a:rPr>
              <a:t>Teología</a:t>
            </a:r>
            <a:r>
              <a:rPr b="1" i="0" lang="en-US" sz="3600" u="none" cap="none" strike="noStrike">
                <a:solidFill>
                  <a:schemeClr val="dk1"/>
                </a:solidFill>
                <a:latin typeface="Lato"/>
                <a:ea typeface="Lato"/>
                <a:cs typeface="Lato"/>
                <a:sym typeface="Lato"/>
              </a:rPr>
              <a:t> Decisionista?</a:t>
            </a:r>
            <a:endParaRPr/>
          </a:p>
          <a:p>
            <a:pPr indent="0" lvl="0" marL="0" marR="0" rtl="0" algn="l">
              <a:lnSpc>
                <a:spcPct val="100000"/>
              </a:lnSpc>
              <a:spcBef>
                <a:spcPts val="0"/>
              </a:spcBef>
              <a:spcAft>
                <a:spcPts val="0"/>
              </a:spcAft>
              <a:buNone/>
            </a:pPr>
            <a:r>
              <a:t/>
            </a:r>
            <a:endParaRPr b="1" i="0" sz="3600" u="none" cap="none" strike="noStrike">
              <a:solidFill>
                <a:schemeClr val="dk1"/>
              </a:solidFill>
              <a:latin typeface="Lato"/>
              <a:ea typeface="Lato"/>
              <a:cs typeface="Lato"/>
              <a:sym typeface="Lato"/>
            </a:endParaRPr>
          </a:p>
        </p:txBody>
      </p:sp>
      <p:pic>
        <p:nvPicPr>
          <p:cNvPr descr="christianity woman catholic hand holding cross or crucifix 10621906 Stock  Photo at Vecteezy" id="287" name="Google Shape;287;p66"/>
          <p:cNvPicPr preferRelativeResize="0"/>
          <p:nvPr/>
        </p:nvPicPr>
        <p:blipFill rotWithShape="1">
          <a:blip r:embed="rId4">
            <a:alphaModFix/>
          </a:blip>
          <a:srcRect b="0" l="0" r="0" t="0"/>
          <a:stretch/>
        </p:blipFill>
        <p:spPr>
          <a:xfrm>
            <a:off x="6311445" y="2438400"/>
            <a:ext cx="5477855" cy="3651903"/>
          </a:xfrm>
          <a:prstGeom prst="rect">
            <a:avLst/>
          </a:prstGeom>
          <a:noFill/>
          <a:ln>
            <a:noFill/>
          </a:ln>
        </p:spPr>
      </p:pic>
      <p:pic>
        <p:nvPicPr>
          <p:cNvPr descr="BLM Print Release: Christopher Martin's &quot;Don't Cross Us&quot; and &quot;Closed Fist&quot;  | Hashimoto Contemporary" id="288" name="Google Shape;288;p66"/>
          <p:cNvPicPr preferRelativeResize="0"/>
          <p:nvPr/>
        </p:nvPicPr>
        <p:blipFill rotWithShape="1">
          <a:blip r:embed="rId5">
            <a:alphaModFix/>
          </a:blip>
          <a:srcRect b="0" l="0" r="0" t="0"/>
          <a:stretch/>
        </p:blipFill>
        <p:spPr>
          <a:xfrm>
            <a:off x="2050474" y="2625841"/>
            <a:ext cx="4183820" cy="346446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2" name="Shape 292"/>
        <p:cNvGrpSpPr/>
        <p:nvPr/>
      </p:nvGrpSpPr>
      <p:grpSpPr>
        <a:xfrm>
          <a:off x="0" y="0"/>
          <a:ext cx="0" cy="0"/>
          <a:chOff x="0" y="0"/>
          <a:chExt cx="0" cy="0"/>
        </a:xfrm>
      </p:grpSpPr>
      <p:sp>
        <p:nvSpPr>
          <p:cNvPr id="293" name="Google Shape;293;p67"/>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94" name="Google Shape;294;p67"/>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95" name="Google Shape;295;p67"/>
          <p:cNvSpPr txBox="1"/>
          <p:nvPr/>
        </p:nvSpPr>
        <p:spPr>
          <a:xfrm>
            <a:off x="3602242" y="2551857"/>
            <a:ext cx="7256400" cy="1754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600" u="none" cap="none" strike="noStrike">
                <a:solidFill>
                  <a:schemeClr val="dk1"/>
                </a:solidFill>
                <a:latin typeface="Lato"/>
                <a:ea typeface="Lato"/>
                <a:cs typeface="Lato"/>
                <a:sym typeface="Lato"/>
              </a:rPr>
              <a:t>¿Por qué es peligros</a:t>
            </a:r>
            <a:r>
              <a:rPr b="1" lang="en-US" sz="3600">
                <a:solidFill>
                  <a:schemeClr val="dk1"/>
                </a:solidFill>
                <a:latin typeface="Lato"/>
                <a:ea typeface="Lato"/>
                <a:cs typeface="Lato"/>
                <a:sym typeface="Lato"/>
              </a:rPr>
              <a:t>a</a:t>
            </a:r>
            <a:r>
              <a:rPr b="1" i="0" lang="en-US" sz="3600" u="none" cap="none" strike="noStrike">
                <a:solidFill>
                  <a:schemeClr val="dk1"/>
                </a:solidFill>
                <a:latin typeface="Lato"/>
                <a:ea typeface="Lato"/>
                <a:cs typeface="Lato"/>
                <a:sym typeface="Lato"/>
              </a:rPr>
              <a:t> la </a:t>
            </a:r>
            <a:r>
              <a:rPr b="1" lang="en-US" sz="3600">
                <a:solidFill>
                  <a:schemeClr val="dk1"/>
                </a:solidFill>
                <a:latin typeface="Lato"/>
                <a:ea typeface="Lato"/>
                <a:cs typeface="Lato"/>
                <a:sym typeface="Lato"/>
              </a:rPr>
              <a:t>Teología</a:t>
            </a:r>
            <a:r>
              <a:rPr b="1" i="0" lang="en-US" sz="3600" u="none" cap="none" strike="noStrike">
                <a:solidFill>
                  <a:schemeClr val="dk1"/>
                </a:solidFill>
                <a:latin typeface="Lato"/>
                <a:ea typeface="Lato"/>
                <a:cs typeface="Lato"/>
                <a:sym typeface="Lato"/>
              </a:rPr>
              <a:t> Decisionista?</a:t>
            </a:r>
            <a:endParaRPr/>
          </a:p>
          <a:p>
            <a:pPr indent="0" lvl="0" marL="0" marR="0" rtl="0" algn="l">
              <a:lnSpc>
                <a:spcPct val="100000"/>
              </a:lnSpc>
              <a:spcBef>
                <a:spcPts val="0"/>
              </a:spcBef>
              <a:spcAft>
                <a:spcPts val="0"/>
              </a:spcAft>
              <a:buNone/>
            </a:pPr>
            <a:r>
              <a:t/>
            </a:r>
            <a:endParaRPr b="1" i="0" sz="3600" u="none" cap="none" strike="noStrike">
              <a:solidFill>
                <a:schemeClr val="dk1"/>
              </a:solidFill>
              <a:latin typeface="Lato"/>
              <a:ea typeface="Lato"/>
              <a:cs typeface="Lato"/>
              <a:sym typeface="Lat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9" name="Shape 299"/>
        <p:cNvGrpSpPr/>
        <p:nvPr/>
      </p:nvGrpSpPr>
      <p:grpSpPr>
        <a:xfrm>
          <a:off x="0" y="0"/>
          <a:ext cx="0" cy="0"/>
          <a:chOff x="0" y="0"/>
          <a:chExt cx="0" cy="0"/>
        </a:xfrm>
      </p:grpSpPr>
      <p:sp>
        <p:nvSpPr>
          <p:cNvPr id="300" name="Google Shape;300;p68"/>
          <p:cNvSpPr txBox="1"/>
          <p:nvPr/>
        </p:nvSpPr>
        <p:spPr>
          <a:xfrm>
            <a:off x="1976247" y="301824"/>
            <a:ext cx="91305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9444"/>
                </a:solidFill>
                <a:latin typeface="Lato"/>
                <a:ea typeface="Lato"/>
                <a:cs typeface="Lato"/>
                <a:sym typeface="Lato"/>
              </a:rPr>
              <a:t>La Teología Decisionista es peligros</a:t>
            </a:r>
            <a:r>
              <a:rPr lang="en-US" sz="3600">
                <a:solidFill>
                  <a:srgbClr val="009444"/>
                </a:solidFill>
                <a:latin typeface="Lato"/>
                <a:ea typeface="Lato"/>
                <a:cs typeface="Lato"/>
                <a:sym typeface="Lato"/>
              </a:rPr>
              <a:t>a</a:t>
            </a:r>
            <a:r>
              <a:rPr b="0" i="0" lang="en-US" sz="3600" u="none" cap="none" strike="noStrike">
                <a:solidFill>
                  <a:srgbClr val="009444"/>
                </a:solidFill>
                <a:latin typeface="Lato"/>
                <a:ea typeface="Lato"/>
                <a:cs typeface="Lato"/>
                <a:sym typeface="Lato"/>
              </a:rPr>
              <a:t> </a:t>
            </a:r>
            <a:endParaRPr b="0" i="0" sz="3600" u="none" cap="none" strike="noStrike">
              <a:solidFill>
                <a:schemeClr val="dk1"/>
              </a:solidFill>
              <a:latin typeface="Lato"/>
              <a:ea typeface="Lato"/>
              <a:cs typeface="Lato"/>
              <a:sym typeface="Lato"/>
            </a:endParaRPr>
          </a:p>
        </p:txBody>
      </p:sp>
      <p:cxnSp>
        <p:nvCxnSpPr>
          <p:cNvPr id="301" name="Google Shape;301;p68"/>
          <p:cNvCxnSpPr/>
          <p:nvPr/>
        </p:nvCxnSpPr>
        <p:spPr>
          <a:xfrm>
            <a:off x="1976247" y="1264028"/>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302" name="Google Shape;302;p68"/>
          <p:cNvSpPr txBox="1"/>
          <p:nvPr/>
        </p:nvSpPr>
        <p:spPr>
          <a:xfrm>
            <a:off x="1976247" y="1748818"/>
            <a:ext cx="9768078" cy="4401164"/>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rgbClr val="000000"/>
              </a:buClr>
              <a:buSzPts val="4000"/>
              <a:buFont typeface="Arial"/>
              <a:buChar char="•"/>
            </a:pPr>
            <a:r>
              <a:rPr b="0" i="0" lang="en-US" sz="4000" u="none" cap="none" strike="noStrike">
                <a:solidFill>
                  <a:schemeClr val="dk1"/>
                </a:solidFill>
                <a:latin typeface="Calibri"/>
                <a:ea typeface="Calibri"/>
                <a:cs typeface="Calibri"/>
                <a:sym typeface="Calibri"/>
              </a:rPr>
              <a:t>Es legalismo: el mal uso de/énfasis excesivo en la ley. </a:t>
            </a:r>
            <a:endParaRPr/>
          </a:p>
          <a:p>
            <a:pPr indent="-457200" lvl="0" marL="457200" marR="0" rtl="0" algn="l">
              <a:lnSpc>
                <a:spcPct val="100000"/>
              </a:lnSpc>
              <a:spcBef>
                <a:spcPts val="0"/>
              </a:spcBef>
              <a:spcAft>
                <a:spcPts val="0"/>
              </a:spcAft>
              <a:buClr>
                <a:srgbClr val="000000"/>
              </a:buClr>
              <a:buSzPts val="4000"/>
              <a:buFont typeface="Arial"/>
              <a:buChar char="•"/>
            </a:pPr>
            <a:r>
              <a:rPr b="0" i="0" lang="en-US" sz="4000" u="none" cap="none" strike="noStrike">
                <a:solidFill>
                  <a:schemeClr val="dk1"/>
                </a:solidFill>
                <a:latin typeface="Calibri"/>
                <a:ea typeface="Calibri"/>
                <a:cs typeface="Calibri"/>
                <a:sym typeface="Calibri"/>
              </a:rPr>
              <a:t>Tiene base en el orgullo </a:t>
            </a:r>
            <a:endParaRPr/>
          </a:p>
          <a:p>
            <a:pPr indent="-457200" lvl="0" marL="457200" marR="0" rtl="0" algn="l">
              <a:lnSpc>
                <a:spcPct val="100000"/>
              </a:lnSpc>
              <a:spcBef>
                <a:spcPts val="0"/>
              </a:spcBef>
              <a:spcAft>
                <a:spcPts val="0"/>
              </a:spcAft>
              <a:buClr>
                <a:srgbClr val="000000"/>
              </a:buClr>
              <a:buSzPts val="4000"/>
              <a:buFont typeface="Arial"/>
              <a:buChar char="•"/>
            </a:pPr>
            <a:r>
              <a:rPr b="0" i="0" lang="en-US" sz="4000" u="none" cap="none" strike="noStrike">
                <a:solidFill>
                  <a:schemeClr val="dk1"/>
                </a:solidFill>
                <a:latin typeface="Calibri"/>
                <a:ea typeface="Calibri"/>
                <a:cs typeface="Calibri"/>
                <a:sym typeface="Calibri"/>
              </a:rPr>
              <a:t>Pone en duda la fe y la salvación</a:t>
            </a:r>
            <a:endParaRPr/>
          </a:p>
          <a:p>
            <a:pPr indent="-457200" lvl="0" marL="457200" marR="0" rtl="0" algn="l">
              <a:lnSpc>
                <a:spcPct val="100000"/>
              </a:lnSpc>
              <a:spcBef>
                <a:spcPts val="0"/>
              </a:spcBef>
              <a:spcAft>
                <a:spcPts val="0"/>
              </a:spcAft>
              <a:buClr>
                <a:srgbClr val="000000"/>
              </a:buClr>
              <a:buSzPts val="4000"/>
              <a:buFont typeface="Arial"/>
              <a:buChar char="•"/>
            </a:pPr>
            <a:r>
              <a:rPr b="0" i="0" lang="en-US" sz="4000" u="none" cap="none" strike="noStrike">
                <a:solidFill>
                  <a:schemeClr val="dk1"/>
                </a:solidFill>
                <a:latin typeface="Calibri"/>
                <a:ea typeface="Calibri"/>
                <a:cs typeface="Calibri"/>
                <a:sym typeface="Calibri"/>
              </a:rPr>
              <a:t>Da el diablo oportunidades de plantear duda</a:t>
            </a:r>
            <a:endParaRPr/>
          </a:p>
          <a:p>
            <a:pPr indent="-457200" lvl="0" marL="457200" marR="0" rtl="0" algn="l">
              <a:lnSpc>
                <a:spcPct val="100000"/>
              </a:lnSpc>
              <a:spcBef>
                <a:spcPts val="0"/>
              </a:spcBef>
              <a:spcAft>
                <a:spcPts val="0"/>
              </a:spcAft>
              <a:buClr>
                <a:srgbClr val="000000"/>
              </a:buClr>
              <a:buSzPts val="4000"/>
              <a:buFont typeface="Arial"/>
              <a:buChar char="•"/>
            </a:pPr>
            <a:r>
              <a:rPr b="0" i="0" lang="en-US" sz="4000" u="none" cap="none" strike="noStrike">
                <a:solidFill>
                  <a:schemeClr val="dk1"/>
                </a:solidFill>
                <a:latin typeface="Calibri"/>
                <a:ea typeface="Calibri"/>
                <a:cs typeface="Calibri"/>
                <a:sym typeface="Calibri"/>
              </a:rPr>
              <a:t>Roba la gloria de Dios</a:t>
            </a:r>
            <a:endParaRPr/>
          </a:p>
        </p:txBody>
      </p:sp>
      <p:sp>
        <p:nvSpPr>
          <p:cNvPr id="303" name="Google Shape;303;p68"/>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7" name="Shape 307"/>
        <p:cNvGrpSpPr/>
        <p:nvPr/>
      </p:nvGrpSpPr>
      <p:grpSpPr>
        <a:xfrm>
          <a:off x="0" y="0"/>
          <a:ext cx="0" cy="0"/>
          <a:chOff x="0" y="0"/>
          <a:chExt cx="0" cy="0"/>
        </a:xfrm>
      </p:grpSpPr>
      <p:sp>
        <p:nvSpPr>
          <p:cNvPr id="308" name="Google Shape;308;p69"/>
          <p:cNvSpPr txBox="1"/>
          <p:nvPr/>
        </p:nvSpPr>
        <p:spPr>
          <a:xfrm>
            <a:off x="1976247" y="731092"/>
            <a:ext cx="9130601" cy="70784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rgbClr val="009444"/>
                </a:solidFill>
                <a:latin typeface="Lato"/>
                <a:ea typeface="Lato"/>
                <a:cs typeface="Lato"/>
                <a:sym typeface="Lato"/>
              </a:rPr>
              <a:t>La verdad nos trae paz </a:t>
            </a:r>
            <a:endParaRPr b="0" i="0" sz="4000" u="none" cap="none" strike="noStrike">
              <a:solidFill>
                <a:schemeClr val="dk1"/>
              </a:solidFill>
              <a:latin typeface="Lato"/>
              <a:ea typeface="Lato"/>
              <a:cs typeface="Lato"/>
              <a:sym typeface="Lato"/>
            </a:endParaRPr>
          </a:p>
        </p:txBody>
      </p:sp>
      <p:cxnSp>
        <p:nvCxnSpPr>
          <p:cNvPr id="309" name="Google Shape;309;p69"/>
          <p:cNvCxnSpPr/>
          <p:nvPr/>
        </p:nvCxnSpPr>
        <p:spPr>
          <a:xfrm>
            <a:off x="1976247" y="1635503"/>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310" name="Google Shape;310;p69"/>
          <p:cNvSpPr txBox="1"/>
          <p:nvPr/>
        </p:nvSpPr>
        <p:spPr>
          <a:xfrm>
            <a:off x="1976247" y="2151747"/>
            <a:ext cx="9768078" cy="255450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4000" u="none" cap="none" strike="noStrike">
                <a:solidFill>
                  <a:schemeClr val="dk1"/>
                </a:solidFill>
                <a:latin typeface="Calibri"/>
                <a:ea typeface="Calibri"/>
                <a:cs typeface="Calibri"/>
                <a:sym typeface="Calibri"/>
              </a:rPr>
              <a:t>La conversión es 100% obra del Espíritu Santo y por eso podemos estar 100% convencidos de que nuestra conversión, fe y salvación son seguros. </a:t>
            </a:r>
            <a:endParaRPr/>
          </a:p>
        </p:txBody>
      </p:sp>
      <p:sp>
        <p:nvSpPr>
          <p:cNvPr id="311" name="Google Shape;311;p69"/>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1" name="Shape 91"/>
        <p:cNvGrpSpPr/>
        <p:nvPr/>
      </p:nvGrpSpPr>
      <p:grpSpPr>
        <a:xfrm>
          <a:off x="0" y="0"/>
          <a:ext cx="0" cy="0"/>
          <a:chOff x="0" y="0"/>
          <a:chExt cx="0" cy="0"/>
        </a:xfrm>
      </p:grpSpPr>
      <p:sp>
        <p:nvSpPr>
          <p:cNvPr id="92" name="Google Shape;92;p2"/>
          <p:cNvSpPr txBox="1"/>
          <p:nvPr/>
        </p:nvSpPr>
        <p:spPr>
          <a:xfrm>
            <a:off x="4127382" y="1806843"/>
            <a:ext cx="5017663"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Lección 2</a:t>
            </a:r>
            <a:endParaRPr b="0" i="0" sz="6000" u="none" cap="none" strike="noStrike">
              <a:solidFill>
                <a:srgbClr val="009444"/>
              </a:solidFill>
              <a:latin typeface="Lato"/>
              <a:ea typeface="Lato"/>
              <a:cs typeface="Lato"/>
              <a:sym typeface="Lato"/>
            </a:endParaRPr>
          </a:p>
        </p:txBody>
      </p:sp>
      <p:cxnSp>
        <p:nvCxnSpPr>
          <p:cNvPr id="93" name="Google Shape;93;p2"/>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94" name="Google Shape;94;p2"/>
          <p:cNvSpPr txBox="1"/>
          <p:nvPr/>
        </p:nvSpPr>
        <p:spPr>
          <a:xfrm>
            <a:off x="4127381" y="3349413"/>
            <a:ext cx="5543091" cy="128890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888"/>
              <a:buFont typeface="Arial"/>
              <a:buNone/>
            </a:pPr>
            <a:r>
              <a:rPr b="0" i="0" lang="en-US" sz="3888" u="none" cap="none" strike="noStrike">
                <a:solidFill>
                  <a:schemeClr val="dk1"/>
                </a:solidFill>
                <a:latin typeface="Lato"/>
                <a:ea typeface="Lato"/>
                <a:cs typeface="Lato"/>
                <a:sym typeface="Lato"/>
              </a:rPr>
              <a:t>Levantados de la muerte espiritual</a:t>
            </a:r>
            <a:endParaRPr b="0" i="0" sz="4800" u="none" cap="none" strike="noStrike">
              <a:solidFill>
                <a:schemeClr val="dk1"/>
              </a:solidFill>
              <a:latin typeface="Lato"/>
              <a:ea typeface="Lato"/>
              <a:cs typeface="Lato"/>
              <a:sym typeface="Lato"/>
            </a:endParaRPr>
          </a:p>
        </p:txBody>
      </p:sp>
      <p:sp>
        <p:nvSpPr>
          <p:cNvPr id="95" name="Google Shape;95;p2"/>
          <p:cNvSpPr txBox="1"/>
          <p:nvPr/>
        </p:nvSpPr>
        <p:spPr>
          <a:xfrm>
            <a:off x="4127382" y="4770975"/>
            <a:ext cx="5017800" cy="6905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888"/>
              <a:buFont typeface="Arial"/>
              <a:buNone/>
            </a:pPr>
            <a:r>
              <a:rPr b="0" i="0" lang="en-US" sz="3888" u="none" cap="none" strike="noStrike">
                <a:solidFill>
                  <a:schemeClr val="dk1"/>
                </a:solidFill>
                <a:latin typeface="Lato"/>
                <a:ea typeface="Lato"/>
                <a:cs typeface="Lato"/>
                <a:sym typeface="Lato"/>
              </a:rPr>
              <a:t>Efesios 2:1-10</a:t>
            </a:r>
            <a:endParaRPr b="0" i="0" sz="4800" u="none" cap="none" strike="noStrike">
              <a:solidFill>
                <a:schemeClr val="dk1"/>
              </a:solidFill>
              <a:latin typeface="Lato"/>
              <a:ea typeface="Lato"/>
              <a:cs typeface="Lato"/>
              <a:sym typeface="Lato"/>
            </a:endParaRPr>
          </a:p>
        </p:txBody>
      </p:sp>
      <p:sp>
        <p:nvSpPr>
          <p:cNvPr id="96" name="Google Shape;96;p2"/>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circle with a white book and a magnifying glass&#10;&#10;Description automatically generated" id="97" name="Google Shape;97;p2"/>
          <p:cNvPicPr preferRelativeResize="0"/>
          <p:nvPr/>
        </p:nvPicPr>
        <p:blipFill rotWithShape="1">
          <a:blip r:embed="rId3">
            <a:alphaModFix/>
          </a:blip>
          <a:srcRect b="0" l="0" r="0" t="0"/>
          <a:stretch/>
        </p:blipFill>
        <p:spPr>
          <a:xfrm>
            <a:off x="476645" y="1552538"/>
            <a:ext cx="3125597" cy="3218437"/>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98" name="Google Shape;98;p2"/>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5" name="Shape 315"/>
        <p:cNvGrpSpPr/>
        <p:nvPr/>
      </p:nvGrpSpPr>
      <p:grpSpPr>
        <a:xfrm>
          <a:off x="0" y="0"/>
          <a:ext cx="0" cy="0"/>
          <a:chOff x="0" y="0"/>
          <a:chExt cx="0" cy="0"/>
        </a:xfrm>
      </p:grpSpPr>
      <p:sp>
        <p:nvSpPr>
          <p:cNvPr id="316" name="Google Shape;316;p70"/>
          <p:cNvSpPr txBox="1"/>
          <p:nvPr/>
        </p:nvSpPr>
        <p:spPr>
          <a:xfrm>
            <a:off x="1976247" y="731092"/>
            <a:ext cx="9130601" cy="70784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rgbClr val="009444"/>
                </a:solidFill>
                <a:latin typeface="Lato"/>
                <a:ea typeface="Lato"/>
                <a:cs typeface="Lato"/>
                <a:sym typeface="Lato"/>
              </a:rPr>
              <a:t>Queremos compartir esta paz </a:t>
            </a:r>
            <a:endParaRPr b="0" i="0" sz="4000" u="none" cap="none" strike="noStrike">
              <a:solidFill>
                <a:schemeClr val="dk1"/>
              </a:solidFill>
              <a:latin typeface="Lato"/>
              <a:ea typeface="Lato"/>
              <a:cs typeface="Lato"/>
              <a:sym typeface="Lato"/>
            </a:endParaRPr>
          </a:p>
        </p:txBody>
      </p:sp>
      <p:cxnSp>
        <p:nvCxnSpPr>
          <p:cNvPr id="317" name="Google Shape;317;p70"/>
          <p:cNvCxnSpPr/>
          <p:nvPr/>
        </p:nvCxnSpPr>
        <p:spPr>
          <a:xfrm>
            <a:off x="1976247" y="1635503"/>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318" name="Google Shape;318;p70"/>
          <p:cNvSpPr txBox="1"/>
          <p:nvPr/>
        </p:nvSpPr>
        <p:spPr>
          <a:xfrm>
            <a:off x="1976247" y="2151747"/>
            <a:ext cx="9768078" cy="378561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4000" u="none" cap="none" strike="noStrike">
                <a:solidFill>
                  <a:schemeClr val="dk1"/>
                </a:solidFill>
                <a:latin typeface="Calibri"/>
                <a:ea typeface="Calibri"/>
                <a:cs typeface="Calibri"/>
                <a:sym typeface="Calibri"/>
              </a:rPr>
              <a:t>Cuando hablamos sobre nuestra salvación, queremos enfocarnos en Dios nuestro Salvador. Damos gloria a Él. </a:t>
            </a:r>
            <a:endParaRPr/>
          </a:p>
          <a:p>
            <a:pPr indent="0" lvl="0" marL="0" marR="0" rtl="0" algn="l">
              <a:lnSpc>
                <a:spcPct val="100000"/>
              </a:lnSpc>
              <a:spcBef>
                <a:spcPts val="0"/>
              </a:spcBef>
              <a:spcAft>
                <a:spcPts val="0"/>
              </a:spcAft>
              <a:buNone/>
            </a:pPr>
            <a:r>
              <a:t/>
            </a:r>
            <a:endParaRPr b="0" i="0" sz="4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0" i="1" lang="en-US" sz="4000" u="none" cap="none" strike="noStrike">
                <a:solidFill>
                  <a:srgbClr val="00B050"/>
                </a:solidFill>
                <a:latin typeface="Calibri"/>
                <a:ea typeface="Calibri"/>
                <a:cs typeface="Calibri"/>
                <a:sym typeface="Calibri"/>
              </a:rPr>
              <a:t>“Estaba muerto, ciego… pero el Espíritu Santo me ha dado el regalo de la fe.”</a:t>
            </a:r>
            <a:endParaRPr/>
          </a:p>
        </p:txBody>
      </p:sp>
      <p:sp>
        <p:nvSpPr>
          <p:cNvPr id="319" name="Google Shape;319;p70"/>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71"/>
          <p:cNvSpPr txBox="1"/>
          <p:nvPr/>
        </p:nvSpPr>
        <p:spPr>
          <a:xfrm>
            <a:off x="406026" y="657648"/>
            <a:ext cx="7189367" cy="70784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rgbClr val="009444"/>
                </a:solidFill>
                <a:latin typeface="Lato"/>
                <a:ea typeface="Lato"/>
                <a:cs typeface="Lato"/>
                <a:sym typeface="Lato"/>
              </a:rPr>
              <a:t>Efesios 2:8-9</a:t>
            </a:r>
            <a:endParaRPr b="0" i="0" sz="4000" u="none" cap="none" strike="noStrike">
              <a:solidFill>
                <a:schemeClr val="dk1"/>
              </a:solidFill>
              <a:latin typeface="Lato"/>
              <a:ea typeface="Lato"/>
              <a:cs typeface="Lato"/>
              <a:sym typeface="Lato"/>
            </a:endParaRPr>
          </a:p>
        </p:txBody>
      </p:sp>
      <p:cxnSp>
        <p:nvCxnSpPr>
          <p:cNvPr id="325" name="Google Shape;325;p71"/>
          <p:cNvCxnSpPr/>
          <p:nvPr/>
        </p:nvCxnSpPr>
        <p:spPr>
          <a:xfrm>
            <a:off x="406026" y="1643204"/>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326" name="Google Shape;326;p71"/>
          <p:cNvSpPr txBox="1"/>
          <p:nvPr/>
        </p:nvSpPr>
        <p:spPr>
          <a:xfrm>
            <a:off x="313952" y="2274838"/>
            <a:ext cx="11564095" cy="23083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baseline="30000" i="1" lang="en-US" sz="3600" u="none" cap="none" strike="noStrike">
                <a:solidFill>
                  <a:srgbClr val="000000"/>
                </a:solidFill>
                <a:latin typeface="Quattrocento Sans"/>
                <a:ea typeface="Quattrocento Sans"/>
                <a:cs typeface="Quattrocento Sans"/>
                <a:sym typeface="Quattrocento Sans"/>
              </a:rPr>
              <a:t>8 </a:t>
            </a:r>
            <a:r>
              <a:rPr b="0" i="1" lang="en-US" sz="3600" u="none" cap="none" strike="noStrike">
                <a:solidFill>
                  <a:srgbClr val="000000"/>
                </a:solidFill>
                <a:latin typeface="Quattrocento Sans"/>
                <a:ea typeface="Quattrocento Sans"/>
                <a:cs typeface="Quattrocento Sans"/>
                <a:sym typeface="Quattrocento Sans"/>
              </a:rPr>
              <a:t>Ciertamente la gracia de Dios los ha salvado por medio de la fe. Ésta no nació de ustedes, sino que es un don de Dios;</a:t>
            </a:r>
            <a:r>
              <a:rPr b="0" i="1" lang="en-US" sz="3600" u="none" cap="none" strike="noStrike">
                <a:solidFill>
                  <a:srgbClr val="000000"/>
                </a:solidFill>
                <a:highlight>
                  <a:srgbClr val="FFFFFF"/>
                </a:highlight>
                <a:latin typeface="Quattrocento Sans"/>
                <a:ea typeface="Quattrocento Sans"/>
                <a:cs typeface="Quattrocento Sans"/>
                <a:sym typeface="Quattrocento Sans"/>
              </a:rPr>
              <a:t> </a:t>
            </a:r>
            <a:r>
              <a:rPr b="1" baseline="30000" i="1" lang="en-US" sz="3600" u="none" cap="none" strike="noStrike">
                <a:solidFill>
                  <a:srgbClr val="000000"/>
                </a:solidFill>
                <a:latin typeface="Quattrocento Sans"/>
                <a:ea typeface="Quattrocento Sans"/>
                <a:cs typeface="Quattrocento Sans"/>
                <a:sym typeface="Quattrocento Sans"/>
              </a:rPr>
              <a:t>9 </a:t>
            </a:r>
            <a:r>
              <a:rPr b="0" i="1" lang="en-US" sz="3600" u="none" cap="none" strike="noStrike">
                <a:solidFill>
                  <a:srgbClr val="000000"/>
                </a:solidFill>
                <a:latin typeface="Quattrocento Sans"/>
                <a:ea typeface="Quattrocento Sans"/>
                <a:cs typeface="Quattrocento Sans"/>
                <a:sym typeface="Quattrocento Sans"/>
              </a:rPr>
              <a:t>ni es resultado de las obras, para que nadie se vanaglorie.</a:t>
            </a:r>
            <a:r>
              <a:rPr b="0" i="1" lang="en-US" sz="3600" u="none" cap="none" strike="noStrike">
                <a:solidFill>
                  <a:srgbClr val="000000"/>
                </a:solidFill>
                <a:highlight>
                  <a:srgbClr val="FFFFFF"/>
                </a:highlight>
                <a:latin typeface="Quattrocento Sans"/>
                <a:ea typeface="Quattrocento Sans"/>
                <a:cs typeface="Quattrocento Sans"/>
                <a:sym typeface="Quattrocento Sans"/>
              </a:rPr>
              <a:t> </a:t>
            </a:r>
            <a:endParaRPr b="0" i="0" sz="3600" u="none" cap="none" strike="noStrike">
              <a:solidFill>
                <a:srgbClr val="000000"/>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72"/>
          <p:cNvSpPr txBox="1"/>
          <p:nvPr/>
        </p:nvSpPr>
        <p:spPr>
          <a:xfrm>
            <a:off x="2237027" y="403125"/>
            <a:ext cx="89589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0" i="0" lang="en-US" sz="6000" u="none" cap="none" strike="noStrike">
                <a:solidFill>
                  <a:srgbClr val="009444"/>
                </a:solidFill>
                <a:latin typeface="Lato"/>
                <a:ea typeface="Lato"/>
                <a:cs typeface="Lato"/>
                <a:sym typeface="Lato"/>
              </a:rPr>
              <a:t>Objetivos de la Lección</a:t>
            </a:r>
            <a:endParaRPr b="0" i="0" sz="6000" u="none" cap="none" strike="noStrike">
              <a:solidFill>
                <a:srgbClr val="009444"/>
              </a:solidFill>
              <a:latin typeface="Lato"/>
              <a:ea typeface="Lato"/>
              <a:cs typeface="Lato"/>
              <a:sym typeface="Lato"/>
            </a:endParaRPr>
          </a:p>
        </p:txBody>
      </p:sp>
      <p:cxnSp>
        <p:nvCxnSpPr>
          <p:cNvPr id="332" name="Google Shape;332;p72"/>
          <p:cNvCxnSpPr/>
          <p:nvPr/>
        </p:nvCxnSpPr>
        <p:spPr>
          <a:xfrm>
            <a:off x="2373086" y="1597768"/>
            <a:ext cx="7195457" cy="0"/>
          </a:xfrm>
          <a:prstGeom prst="straightConnector1">
            <a:avLst/>
          </a:prstGeom>
          <a:noFill/>
          <a:ln cap="flat" cmpd="sng" w="38100">
            <a:solidFill>
              <a:srgbClr val="7F7F7F"/>
            </a:solidFill>
            <a:prstDash val="solid"/>
            <a:miter lim="800000"/>
            <a:headEnd len="sm" w="sm" type="none"/>
            <a:tailEnd len="sm" w="sm" type="none"/>
          </a:ln>
        </p:spPr>
      </p:cxnSp>
      <p:grpSp>
        <p:nvGrpSpPr>
          <p:cNvPr id="333" name="Google Shape;333;p72"/>
          <p:cNvGrpSpPr/>
          <p:nvPr/>
        </p:nvGrpSpPr>
        <p:grpSpPr>
          <a:xfrm>
            <a:off x="745673" y="2011041"/>
            <a:ext cx="10450280" cy="3947713"/>
            <a:chOff x="0" y="0"/>
            <a:chExt cx="10450280" cy="3947713"/>
          </a:xfrm>
        </p:grpSpPr>
        <p:sp>
          <p:nvSpPr>
            <p:cNvPr id="334" name="Google Shape;334;p72"/>
            <p:cNvSpPr/>
            <p:nvPr/>
          </p:nvSpPr>
          <p:spPr>
            <a:xfrm>
              <a:off x="0" y="481"/>
              <a:ext cx="10450280" cy="112778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335" name="Google Shape;335;p72"/>
            <p:cNvSpPr/>
            <p:nvPr/>
          </p:nvSpPr>
          <p:spPr>
            <a:xfrm>
              <a:off x="341153" y="254232"/>
              <a:ext cx="620279" cy="620279"/>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336" name="Google Shape;336;p72"/>
            <p:cNvSpPr/>
            <p:nvPr/>
          </p:nvSpPr>
          <p:spPr>
            <a:xfrm>
              <a:off x="1302586" y="0"/>
              <a:ext cx="9147694" cy="112778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337" name="Google Shape;337;p72"/>
            <p:cNvSpPr txBox="1"/>
            <p:nvPr/>
          </p:nvSpPr>
          <p:spPr>
            <a:xfrm>
              <a:off x="1302586" y="0"/>
              <a:ext cx="9147694" cy="112778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lt1"/>
                </a:buClr>
                <a:buSzPts val="2500"/>
                <a:buFont typeface="Calibri"/>
                <a:buNone/>
              </a:pPr>
              <a:r>
                <a:rPr b="0" i="0" lang="en-US" sz="2800" u="none" cap="none" strike="noStrike">
                  <a:solidFill>
                    <a:schemeClr val="lt1"/>
                  </a:solidFill>
                  <a:latin typeface="Lato"/>
                  <a:ea typeface="Lato"/>
                  <a:cs typeface="Lato"/>
                  <a:sym typeface="Lato"/>
                </a:rPr>
                <a:t>Usar Efesios 2:1-10 para demostrar que el hombre no es capaz de creer en Jesucristo sin el Espíritu Santo.  </a:t>
              </a:r>
              <a:endParaRPr b="0" i="0" sz="2800" u="none" cap="none" strike="noStrike">
                <a:solidFill>
                  <a:schemeClr val="lt1"/>
                </a:solidFill>
                <a:latin typeface="Lato"/>
                <a:ea typeface="Lato"/>
                <a:cs typeface="Lato"/>
                <a:sym typeface="Lato"/>
              </a:endParaRPr>
            </a:p>
          </p:txBody>
        </p:sp>
        <p:sp>
          <p:nvSpPr>
            <p:cNvPr id="338" name="Google Shape;338;p72"/>
            <p:cNvSpPr/>
            <p:nvPr/>
          </p:nvSpPr>
          <p:spPr>
            <a:xfrm>
              <a:off x="0" y="1410207"/>
              <a:ext cx="10450280" cy="112778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339" name="Google Shape;339;p72"/>
            <p:cNvSpPr/>
            <p:nvPr/>
          </p:nvSpPr>
          <p:spPr>
            <a:xfrm>
              <a:off x="341153" y="1663958"/>
              <a:ext cx="620279" cy="620279"/>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340" name="Google Shape;340;p72"/>
            <p:cNvSpPr/>
            <p:nvPr/>
          </p:nvSpPr>
          <p:spPr>
            <a:xfrm>
              <a:off x="1302586" y="1410207"/>
              <a:ext cx="9147694" cy="112778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341" name="Google Shape;341;p72"/>
            <p:cNvSpPr txBox="1"/>
            <p:nvPr/>
          </p:nvSpPr>
          <p:spPr>
            <a:xfrm>
              <a:off x="1302586" y="1410207"/>
              <a:ext cx="9147694" cy="112778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lt1"/>
                </a:buClr>
                <a:buSzPts val="2500"/>
                <a:buFont typeface="Calibri"/>
                <a:buNone/>
              </a:pPr>
              <a:r>
                <a:rPr b="0" i="0" lang="en-US" sz="2800" u="none" cap="none" strike="noStrike">
                  <a:solidFill>
                    <a:schemeClr val="lt1"/>
                  </a:solidFill>
                  <a:latin typeface="Lato"/>
                  <a:ea typeface="Lato"/>
                  <a:cs typeface="Lato"/>
                  <a:sym typeface="Lato"/>
                </a:rPr>
                <a:t>Explicar la </a:t>
              </a:r>
              <a:r>
                <a:rPr lang="en-US" sz="2800">
                  <a:solidFill>
                    <a:schemeClr val="lt1"/>
                  </a:solidFill>
                  <a:latin typeface="Lato"/>
                  <a:ea typeface="Lato"/>
                  <a:cs typeface="Lato"/>
                  <a:sym typeface="Lato"/>
                </a:rPr>
                <a:t>Teología</a:t>
              </a:r>
              <a:r>
                <a:rPr b="0" i="0" lang="en-US" sz="2800" u="none" cap="none" strike="noStrike">
                  <a:solidFill>
                    <a:schemeClr val="lt1"/>
                  </a:solidFill>
                  <a:latin typeface="Lato"/>
                  <a:ea typeface="Lato"/>
                  <a:cs typeface="Lato"/>
                  <a:sym typeface="Lato"/>
                </a:rPr>
                <a:t> Decisionista y por qué el peligroso.  </a:t>
              </a:r>
              <a:endParaRPr b="0" i="0" sz="2800" u="none" cap="none" strike="noStrike">
                <a:solidFill>
                  <a:schemeClr val="lt1"/>
                </a:solidFill>
                <a:latin typeface="Lato"/>
                <a:ea typeface="Lato"/>
                <a:cs typeface="Lato"/>
                <a:sym typeface="Lato"/>
              </a:endParaRPr>
            </a:p>
          </p:txBody>
        </p:sp>
        <p:sp>
          <p:nvSpPr>
            <p:cNvPr id="342" name="Google Shape;342;p72"/>
            <p:cNvSpPr/>
            <p:nvPr/>
          </p:nvSpPr>
          <p:spPr>
            <a:xfrm>
              <a:off x="0" y="2819933"/>
              <a:ext cx="10450280" cy="112778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343" name="Google Shape;343;p72"/>
            <p:cNvSpPr/>
            <p:nvPr/>
          </p:nvSpPr>
          <p:spPr>
            <a:xfrm>
              <a:off x="341153" y="3073684"/>
              <a:ext cx="620279" cy="620279"/>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344" name="Google Shape;344;p72"/>
            <p:cNvSpPr/>
            <p:nvPr/>
          </p:nvSpPr>
          <p:spPr>
            <a:xfrm>
              <a:off x="1302586" y="2819933"/>
              <a:ext cx="9147694" cy="112778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345" name="Google Shape;345;p72"/>
            <p:cNvSpPr txBox="1"/>
            <p:nvPr/>
          </p:nvSpPr>
          <p:spPr>
            <a:xfrm>
              <a:off x="1302586" y="2819933"/>
              <a:ext cx="9147694" cy="1127780"/>
            </a:xfrm>
            <a:prstGeom prst="rect">
              <a:avLst/>
            </a:prstGeom>
            <a:solidFill>
              <a:srgbClr val="A8D08C"/>
            </a:solid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dk1"/>
                </a:buClr>
                <a:buSzPts val="1100"/>
                <a:buFont typeface="Arial"/>
                <a:buNone/>
              </a:pPr>
              <a:r>
                <a:rPr b="0" i="0" lang="en-US" sz="2800" u="none" cap="none" strike="noStrike">
                  <a:solidFill>
                    <a:schemeClr val="dk1"/>
                  </a:solidFill>
                  <a:latin typeface="Lato"/>
                  <a:ea typeface="Lato"/>
                  <a:cs typeface="Lato"/>
                  <a:sym typeface="Lato"/>
                </a:rPr>
                <a:t>Considerar como </a:t>
              </a:r>
              <a:r>
                <a:rPr lang="en-US" sz="2800">
                  <a:solidFill>
                    <a:schemeClr val="dk1"/>
                  </a:solidFill>
                  <a:latin typeface="Lato"/>
                  <a:ea typeface="Lato"/>
                  <a:cs typeface="Lato"/>
                  <a:sym typeface="Lato"/>
                </a:rPr>
                <a:t>contestar</a:t>
              </a:r>
              <a:r>
                <a:rPr b="0" i="0" lang="en-US" sz="2800" u="none" cap="none" strike="noStrike">
                  <a:solidFill>
                    <a:schemeClr val="dk1"/>
                  </a:solidFill>
                  <a:latin typeface="Lato"/>
                  <a:ea typeface="Lato"/>
                  <a:cs typeface="Lato"/>
                  <a:sym typeface="Lato"/>
                </a:rPr>
                <a:t> a la Teología Decisionista en amor y con la Biblia. </a:t>
              </a:r>
              <a:endParaRPr b="0" i="0" sz="2800" u="none" cap="none" strike="noStrike">
                <a:solidFill>
                  <a:schemeClr val="dk1"/>
                </a:solidFill>
                <a:latin typeface="Lato"/>
                <a:ea typeface="Lato"/>
                <a:cs typeface="Lato"/>
                <a:sym typeface="Lato"/>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73"/>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51" name="Google Shape;351;p73"/>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352" name="Google Shape;352;p73"/>
          <p:cNvSpPr txBox="1"/>
          <p:nvPr/>
        </p:nvSpPr>
        <p:spPr>
          <a:xfrm>
            <a:off x="3602242" y="1889183"/>
            <a:ext cx="7256400" cy="3417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600" u="none" cap="none" strike="noStrike">
                <a:solidFill>
                  <a:schemeClr val="dk1"/>
                </a:solidFill>
                <a:latin typeface="Lato"/>
                <a:ea typeface="Lato"/>
                <a:cs typeface="Lato"/>
                <a:sym typeface="Lato"/>
              </a:rPr>
              <a:t>Te preguntan “¿Has entregado tu vida a Cristo? ¿Has tomado la </a:t>
            </a:r>
            <a:r>
              <a:rPr b="1" lang="en-US" sz="3600">
                <a:solidFill>
                  <a:schemeClr val="dk1"/>
                </a:solidFill>
                <a:latin typeface="Lato"/>
                <a:ea typeface="Lato"/>
                <a:cs typeface="Lato"/>
                <a:sym typeface="Lato"/>
              </a:rPr>
              <a:t>decisión</a:t>
            </a:r>
            <a:r>
              <a:rPr b="1" i="0" lang="en-US" sz="3600" u="none" cap="none" strike="noStrike">
                <a:solidFill>
                  <a:schemeClr val="dk1"/>
                </a:solidFill>
                <a:latin typeface="Lato"/>
                <a:ea typeface="Lato"/>
                <a:cs typeface="Lato"/>
                <a:sym typeface="Lato"/>
              </a:rPr>
              <a:t> de aceptar a Cristo en tu corazón?” </a:t>
            </a:r>
            <a:endParaRPr/>
          </a:p>
          <a:p>
            <a:pPr indent="0" lvl="0" marL="0" marR="0" rtl="0" algn="l">
              <a:lnSpc>
                <a:spcPct val="100000"/>
              </a:lnSpc>
              <a:spcBef>
                <a:spcPts val="0"/>
              </a:spcBef>
              <a:spcAft>
                <a:spcPts val="0"/>
              </a:spcAft>
              <a:buNone/>
            </a:pPr>
            <a:r>
              <a:t/>
            </a:r>
            <a:endParaRPr b="1" i="0" sz="36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None/>
            </a:pPr>
            <a:r>
              <a:rPr b="1" i="1" lang="en-US" sz="3600" u="none" cap="none" strike="noStrike">
                <a:solidFill>
                  <a:srgbClr val="00B050"/>
                </a:solidFill>
                <a:latin typeface="Lato"/>
                <a:ea typeface="Lato"/>
                <a:cs typeface="Lato"/>
                <a:sym typeface="Lato"/>
              </a:rPr>
              <a:t>¿Cómo lo manejaría? </a:t>
            </a:r>
            <a:endParaRPr b="1" i="1" sz="3600" u="none" cap="none" strike="noStrike">
              <a:solidFill>
                <a:srgbClr val="00B050"/>
              </a:solidFill>
              <a:latin typeface="Lato"/>
              <a:ea typeface="Lato"/>
              <a:cs typeface="Lato"/>
              <a:sym typeface="Lato"/>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6" name="Shape 356"/>
        <p:cNvGrpSpPr/>
        <p:nvPr/>
      </p:nvGrpSpPr>
      <p:grpSpPr>
        <a:xfrm>
          <a:off x="0" y="0"/>
          <a:ext cx="0" cy="0"/>
          <a:chOff x="0" y="0"/>
          <a:chExt cx="0" cy="0"/>
        </a:xfrm>
      </p:grpSpPr>
      <p:sp>
        <p:nvSpPr>
          <p:cNvPr id="357" name="Google Shape;357;p74"/>
          <p:cNvSpPr txBox="1"/>
          <p:nvPr/>
        </p:nvSpPr>
        <p:spPr>
          <a:xfrm>
            <a:off x="1976247" y="149117"/>
            <a:ext cx="9130500" cy="1323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rgbClr val="00B050"/>
                </a:solidFill>
                <a:latin typeface="Lato"/>
                <a:ea typeface="Lato"/>
                <a:cs typeface="Lato"/>
                <a:sym typeface="Lato"/>
              </a:rPr>
              <a:t>¿Has tomado la </a:t>
            </a:r>
            <a:r>
              <a:rPr b="1" lang="en-US" sz="4000">
                <a:solidFill>
                  <a:srgbClr val="00B050"/>
                </a:solidFill>
                <a:latin typeface="Lato"/>
                <a:ea typeface="Lato"/>
                <a:cs typeface="Lato"/>
                <a:sym typeface="Lato"/>
              </a:rPr>
              <a:t>decisión</a:t>
            </a:r>
            <a:r>
              <a:rPr b="1" i="0" lang="en-US" sz="4000" u="none" cap="none" strike="noStrike">
                <a:solidFill>
                  <a:srgbClr val="00B050"/>
                </a:solidFill>
                <a:latin typeface="Lato"/>
                <a:ea typeface="Lato"/>
                <a:cs typeface="Lato"/>
                <a:sym typeface="Lato"/>
              </a:rPr>
              <a:t> de aceptar a Cristo en tu corazón? </a:t>
            </a:r>
            <a:r>
              <a:rPr b="0" i="0" lang="en-US" sz="4000" u="none" cap="none" strike="noStrike">
                <a:solidFill>
                  <a:srgbClr val="00B050"/>
                </a:solidFill>
                <a:latin typeface="Lato"/>
                <a:ea typeface="Lato"/>
                <a:cs typeface="Lato"/>
                <a:sym typeface="Lato"/>
              </a:rPr>
              <a:t> </a:t>
            </a:r>
            <a:endParaRPr b="0" i="0" sz="4000" u="none" cap="none" strike="noStrike">
              <a:solidFill>
                <a:srgbClr val="00B050"/>
              </a:solidFill>
              <a:latin typeface="Lato"/>
              <a:ea typeface="Lato"/>
              <a:cs typeface="Lato"/>
              <a:sym typeface="Lato"/>
            </a:endParaRPr>
          </a:p>
        </p:txBody>
      </p:sp>
      <p:cxnSp>
        <p:nvCxnSpPr>
          <p:cNvPr id="358" name="Google Shape;358;p74"/>
          <p:cNvCxnSpPr/>
          <p:nvPr/>
        </p:nvCxnSpPr>
        <p:spPr>
          <a:xfrm>
            <a:off x="1976247" y="1635503"/>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359" name="Google Shape;359;p74"/>
          <p:cNvSpPr txBox="1"/>
          <p:nvPr/>
        </p:nvSpPr>
        <p:spPr>
          <a:xfrm>
            <a:off x="1976247" y="2151747"/>
            <a:ext cx="9768078" cy="4031833"/>
          </a:xfrm>
          <a:prstGeom prst="rect">
            <a:avLst/>
          </a:prstGeom>
          <a:noFill/>
          <a:ln>
            <a:noFill/>
          </a:ln>
        </p:spPr>
        <p:txBody>
          <a:bodyPr anchorCtr="0" anchor="t" bIns="45700" lIns="91425" spcFirstLastPara="1" rIns="91425" wrap="square" tIns="45700">
            <a:spAutoFit/>
          </a:bodyPr>
          <a:lstStyle/>
          <a:p>
            <a:pPr indent="-742950" lvl="0" marL="742950" marR="0" rtl="0" algn="l">
              <a:lnSpc>
                <a:spcPct val="100000"/>
              </a:lnSpc>
              <a:spcBef>
                <a:spcPts val="0"/>
              </a:spcBef>
              <a:spcAft>
                <a:spcPts val="0"/>
              </a:spcAft>
              <a:buClr>
                <a:srgbClr val="000000"/>
              </a:buClr>
              <a:buSzPts val="3200"/>
              <a:buFont typeface="Arial"/>
              <a:buAutoNum type="arabicPeriod"/>
            </a:pPr>
            <a:r>
              <a:rPr b="0" i="0" lang="en-US" sz="3200" u="none" cap="none" strike="noStrike">
                <a:solidFill>
                  <a:schemeClr val="dk1"/>
                </a:solidFill>
                <a:latin typeface="Calibri"/>
                <a:ea typeface="Calibri"/>
                <a:cs typeface="Calibri"/>
                <a:sym typeface="Calibri"/>
              </a:rPr>
              <a:t>No atacar; mejor reorientar</a:t>
            </a:r>
            <a:endParaRPr/>
          </a:p>
          <a:p>
            <a:pPr indent="-742950" lvl="0" marL="742950" marR="0" rtl="0" algn="l">
              <a:lnSpc>
                <a:spcPct val="100000"/>
              </a:lnSpc>
              <a:spcBef>
                <a:spcPts val="0"/>
              </a:spcBef>
              <a:spcAft>
                <a:spcPts val="0"/>
              </a:spcAft>
              <a:buClr>
                <a:srgbClr val="000000"/>
              </a:buClr>
              <a:buSzPts val="3200"/>
              <a:buFont typeface="Arial"/>
              <a:buAutoNum type="arabicPeriod"/>
            </a:pPr>
            <a:r>
              <a:rPr b="0" i="0" lang="en-US" sz="3200" u="none" cap="none" strike="noStrike">
                <a:solidFill>
                  <a:schemeClr val="dk1"/>
                </a:solidFill>
                <a:latin typeface="Calibri"/>
                <a:ea typeface="Calibri"/>
                <a:cs typeface="Calibri"/>
                <a:sym typeface="Calibri"/>
              </a:rPr>
              <a:t>“De hecho, no pude tomar esa decisión. Estaba muerto en mis pecados como todos y no podía hacer nada para salvarme. </a:t>
            </a:r>
            <a:endParaRPr/>
          </a:p>
          <a:p>
            <a:pPr indent="-742950" lvl="0" marL="742950" marR="0" rtl="0" algn="l">
              <a:lnSpc>
                <a:spcPct val="100000"/>
              </a:lnSpc>
              <a:spcBef>
                <a:spcPts val="0"/>
              </a:spcBef>
              <a:spcAft>
                <a:spcPts val="0"/>
              </a:spcAft>
              <a:buClr>
                <a:srgbClr val="000000"/>
              </a:buClr>
              <a:buSzPts val="3200"/>
              <a:buFont typeface="Arial"/>
              <a:buAutoNum type="arabicPeriod"/>
            </a:pPr>
            <a:r>
              <a:rPr b="0" i="0" lang="en-US" sz="3200" u="none" cap="none" strike="noStrike">
                <a:solidFill>
                  <a:schemeClr val="dk1"/>
                </a:solidFill>
                <a:latin typeface="Calibri"/>
                <a:ea typeface="Calibri"/>
                <a:cs typeface="Calibri"/>
                <a:sym typeface="Calibri"/>
              </a:rPr>
              <a:t>Pero, en su gracia, Dios obró fe en mí por medio del evangelio. </a:t>
            </a:r>
            <a:endParaRPr/>
          </a:p>
          <a:p>
            <a:pPr indent="-742950" lvl="0" marL="742950" marR="0" rtl="0" algn="l">
              <a:lnSpc>
                <a:spcPct val="100000"/>
              </a:lnSpc>
              <a:spcBef>
                <a:spcPts val="0"/>
              </a:spcBef>
              <a:spcAft>
                <a:spcPts val="0"/>
              </a:spcAft>
              <a:buClr>
                <a:srgbClr val="000000"/>
              </a:buClr>
              <a:buSzPts val="3200"/>
              <a:buFont typeface="Arial"/>
              <a:buAutoNum type="arabicPeriod"/>
            </a:pPr>
            <a:r>
              <a:rPr b="0" i="0" lang="en-US" sz="3200" u="none" cap="none" strike="noStrike">
                <a:solidFill>
                  <a:schemeClr val="dk1"/>
                </a:solidFill>
                <a:latin typeface="Calibri"/>
                <a:ea typeface="Calibri"/>
                <a:cs typeface="Calibri"/>
                <a:sym typeface="Calibri"/>
              </a:rPr>
              <a:t>Ahora, doy gracias a Dios que me regaló la fe en Jesús mi Salvador. </a:t>
            </a:r>
            <a:endParaRPr b="0" i="0" sz="3200" u="none" cap="none" strike="noStrike">
              <a:solidFill>
                <a:srgbClr val="00B050"/>
              </a:solidFill>
              <a:latin typeface="Calibri"/>
              <a:ea typeface="Calibri"/>
              <a:cs typeface="Calibri"/>
              <a:sym typeface="Calibri"/>
            </a:endParaRPr>
          </a:p>
        </p:txBody>
      </p:sp>
      <p:sp>
        <p:nvSpPr>
          <p:cNvPr id="360" name="Google Shape;360;p74"/>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pic>
        <p:nvPicPr>
          <p:cNvPr id="365" name="Google Shape;365;p75"/>
          <p:cNvPicPr preferRelativeResize="0"/>
          <p:nvPr/>
        </p:nvPicPr>
        <p:blipFill rotWithShape="1">
          <a:blip r:embed="rId3">
            <a:alphaModFix/>
          </a:blip>
          <a:srcRect b="0" l="0" r="0" t="0"/>
          <a:stretch/>
        </p:blipFill>
        <p:spPr>
          <a:xfrm>
            <a:off x="762000" y="-1187023"/>
            <a:ext cx="11430000" cy="6010275"/>
          </a:xfrm>
          <a:prstGeom prst="rect">
            <a:avLst/>
          </a:prstGeom>
          <a:noFill/>
          <a:ln>
            <a:noFill/>
          </a:ln>
        </p:spPr>
      </p:pic>
      <p:sp>
        <p:nvSpPr>
          <p:cNvPr id="366" name="Google Shape;366;p75"/>
          <p:cNvSpPr txBox="1"/>
          <p:nvPr/>
        </p:nvSpPr>
        <p:spPr>
          <a:xfrm>
            <a:off x="1908030" y="2639624"/>
            <a:ext cx="9521969" cy="8401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El tema principal: Gálatas 2:20-21</a:t>
            </a:r>
            <a:endParaRPr b="0" i="0" sz="6000" u="none" cap="none" strike="noStrike">
              <a:solidFill>
                <a:srgbClr val="009444"/>
              </a:solidFill>
              <a:latin typeface="Lato"/>
              <a:ea typeface="Lato"/>
              <a:cs typeface="Lato"/>
              <a:sym typeface="Lato"/>
            </a:endParaRPr>
          </a:p>
        </p:txBody>
      </p:sp>
      <p:cxnSp>
        <p:nvCxnSpPr>
          <p:cNvPr id="367" name="Google Shape;367;p75"/>
          <p:cNvCxnSpPr/>
          <p:nvPr/>
        </p:nvCxnSpPr>
        <p:spPr>
          <a:xfrm>
            <a:off x="1989802" y="3502919"/>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368" name="Google Shape;368;p75"/>
          <p:cNvSpPr txBox="1"/>
          <p:nvPr/>
        </p:nvSpPr>
        <p:spPr>
          <a:xfrm>
            <a:off x="1899884" y="3681604"/>
            <a:ext cx="9999600" cy="3047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i="1" lang="en-US" sz="3200">
                <a:latin typeface="Calibri"/>
                <a:ea typeface="Calibri"/>
                <a:cs typeface="Calibri"/>
                <a:sym typeface="Calibri"/>
              </a:rPr>
              <a:t>“</a:t>
            </a:r>
            <a:r>
              <a:rPr b="0" i="1" lang="en-US" sz="3200" u="none" cap="none" strike="noStrike">
                <a:solidFill>
                  <a:srgbClr val="000000"/>
                </a:solidFill>
                <a:latin typeface="Calibri"/>
                <a:ea typeface="Calibri"/>
                <a:cs typeface="Calibri"/>
                <a:sym typeface="Calibri"/>
              </a:rPr>
              <a:t>Con Cristo estoy juntamente crucificado, y ya no vivo yo, sino Cristo vive en mí; y lo que ahora vivo en la carne, lo vivo en la fe del Hijo de Dios, el cual me amó y se entregó </a:t>
            </a:r>
            <a:endParaRPr/>
          </a:p>
          <a:p>
            <a:pPr indent="0" lvl="0" marL="0" marR="0" rtl="0" algn="l">
              <a:lnSpc>
                <a:spcPct val="100000"/>
              </a:lnSpc>
              <a:spcBef>
                <a:spcPts val="0"/>
              </a:spcBef>
              <a:spcAft>
                <a:spcPts val="0"/>
              </a:spcAft>
              <a:buClr>
                <a:srgbClr val="000000"/>
              </a:buClr>
              <a:buSzPts val="3200"/>
              <a:buFont typeface="Arial"/>
              <a:buNone/>
            </a:pPr>
            <a:r>
              <a:rPr b="0" i="1" lang="en-US" sz="3200" u="none" cap="none" strike="noStrike">
                <a:solidFill>
                  <a:srgbClr val="000000"/>
                </a:solidFill>
                <a:latin typeface="Calibri"/>
                <a:ea typeface="Calibri"/>
                <a:cs typeface="Calibri"/>
                <a:sym typeface="Calibri"/>
              </a:rPr>
              <a:t>a sí mismo por mí. No desecho la gracia de Dios; </a:t>
            </a:r>
            <a:endParaRPr/>
          </a:p>
          <a:p>
            <a:pPr indent="0" lvl="0" marL="0" marR="0" rtl="0" algn="l">
              <a:lnSpc>
                <a:spcPct val="100000"/>
              </a:lnSpc>
              <a:spcBef>
                <a:spcPts val="0"/>
              </a:spcBef>
              <a:spcAft>
                <a:spcPts val="0"/>
              </a:spcAft>
              <a:buClr>
                <a:srgbClr val="000000"/>
              </a:buClr>
              <a:buSzPts val="3200"/>
              <a:buFont typeface="Arial"/>
              <a:buNone/>
            </a:pPr>
            <a:r>
              <a:rPr b="0" i="1" lang="en-US" sz="3200" u="none" cap="none" strike="noStrike">
                <a:solidFill>
                  <a:srgbClr val="000000"/>
                </a:solidFill>
                <a:latin typeface="Calibri"/>
                <a:ea typeface="Calibri"/>
                <a:cs typeface="Calibri"/>
                <a:sym typeface="Calibri"/>
              </a:rPr>
              <a:t>pues si la justicia dependiera de la ley, entonces por demás habría muerto Cristo”</a:t>
            </a:r>
            <a:r>
              <a:rPr i="1" lang="en-US" sz="3200">
                <a:latin typeface="Calibri"/>
                <a:ea typeface="Calibri"/>
                <a:cs typeface="Calibri"/>
                <a:sym typeface="Calibri"/>
              </a:rPr>
              <a:t>.</a:t>
            </a:r>
            <a:endParaRPr b="0" i="0" sz="3200" u="none" cap="none" strike="noStrike">
              <a:solidFill>
                <a:schemeClr val="dk1"/>
              </a:solidFill>
              <a:latin typeface="Lato"/>
              <a:ea typeface="Lato"/>
              <a:cs typeface="Lato"/>
              <a:sym typeface="Lato"/>
            </a:endParaRPr>
          </a:p>
        </p:txBody>
      </p:sp>
      <p:sp>
        <p:nvSpPr>
          <p:cNvPr id="369" name="Google Shape;369;p75"/>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370" name="Google Shape;370;p75"/>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
        <p:nvSpPr>
          <p:cNvPr id="371" name="Google Shape;371;p75"/>
          <p:cNvSpPr/>
          <p:nvPr/>
        </p:nvSpPr>
        <p:spPr>
          <a:xfrm>
            <a:off x="279444" y="4823252"/>
            <a:ext cx="114817" cy="2034748"/>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5" name="Shape 375"/>
        <p:cNvGrpSpPr/>
        <p:nvPr/>
      </p:nvGrpSpPr>
      <p:grpSpPr>
        <a:xfrm>
          <a:off x="0" y="0"/>
          <a:ext cx="0" cy="0"/>
          <a:chOff x="0" y="0"/>
          <a:chExt cx="0" cy="0"/>
        </a:xfrm>
      </p:grpSpPr>
      <p:sp>
        <p:nvSpPr>
          <p:cNvPr id="376" name="Google Shape;376;p30"/>
          <p:cNvSpPr txBox="1"/>
          <p:nvPr/>
        </p:nvSpPr>
        <p:spPr>
          <a:xfrm>
            <a:off x="2017577" y="455046"/>
            <a:ext cx="7189367" cy="8401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Proyecto Final</a:t>
            </a:r>
            <a:endParaRPr b="0" i="0" sz="6000" u="none" cap="none" strike="noStrike">
              <a:solidFill>
                <a:srgbClr val="009444"/>
              </a:solidFill>
              <a:latin typeface="Lato"/>
              <a:ea typeface="Lato"/>
              <a:cs typeface="Lato"/>
              <a:sym typeface="Lato"/>
            </a:endParaRPr>
          </a:p>
        </p:txBody>
      </p:sp>
      <p:cxnSp>
        <p:nvCxnSpPr>
          <p:cNvPr id="377" name="Google Shape;377;p30"/>
          <p:cNvCxnSpPr/>
          <p:nvPr/>
        </p:nvCxnSpPr>
        <p:spPr>
          <a:xfrm>
            <a:off x="2017577" y="1464053"/>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378" name="Google Shape;378;p30"/>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379" name="Google Shape;379;p30"/>
          <p:cNvPicPr preferRelativeResize="0"/>
          <p:nvPr/>
        </p:nvPicPr>
        <p:blipFill rotWithShape="1">
          <a:blip r:embed="rId3">
            <a:alphaModFix/>
          </a:blip>
          <a:srcRect b="0" l="0" r="0" t="0"/>
          <a:stretch/>
        </p:blipFill>
        <p:spPr>
          <a:xfrm>
            <a:off x="10500489" y="289924"/>
            <a:ext cx="1399035" cy="1170434"/>
          </a:xfrm>
          <a:prstGeom prst="rect">
            <a:avLst/>
          </a:prstGeom>
          <a:noFill/>
          <a:ln>
            <a:noFill/>
          </a:ln>
        </p:spPr>
      </p:pic>
      <p:sp>
        <p:nvSpPr>
          <p:cNvPr id="380" name="Google Shape;380;p30"/>
          <p:cNvSpPr txBox="1"/>
          <p:nvPr/>
        </p:nvSpPr>
        <p:spPr>
          <a:xfrm>
            <a:off x="2104408" y="2044474"/>
            <a:ext cx="9228600" cy="3417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Calibri"/>
                <a:ea typeface="Calibri"/>
                <a:cs typeface="Calibri"/>
                <a:sym typeface="Calibri"/>
              </a:rPr>
              <a:t>3. Te preguntan, “¿Has entregado tu vida a Cristo? ¿Has escuchado el llamado de Dios y te has acercado al altar para aceptar a Cristo en tu corazón? De lo contrario no serás salvo”. </a:t>
            </a:r>
            <a:endParaRPr/>
          </a:p>
          <a:p>
            <a:pPr indent="0" lvl="0" marL="0" marR="0" rtl="0" algn="l">
              <a:lnSpc>
                <a:spcPct val="100000"/>
              </a:lnSpc>
              <a:spcBef>
                <a:spcPts val="0"/>
              </a:spcBef>
              <a:spcAft>
                <a:spcPts val="0"/>
              </a:spcAft>
              <a:buNone/>
            </a:pPr>
            <a:r>
              <a:t/>
            </a:r>
            <a:endParaRPr b="0" i="0" sz="3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3600" u="none" cap="none" strike="noStrike">
                <a:solidFill>
                  <a:srgbClr val="000000"/>
                </a:solidFill>
                <a:latin typeface="Calibri"/>
                <a:ea typeface="Calibri"/>
                <a:cs typeface="Calibri"/>
                <a:sym typeface="Calibri"/>
              </a:rPr>
              <a:t>¿Cómo lo manejaría? </a:t>
            </a:r>
            <a:endParaRPr b="0" i="0" sz="3600" u="none" cap="none" strike="noStrike">
              <a:solidFill>
                <a:srgbClr val="000000"/>
              </a:solidFill>
              <a:latin typeface="Cambria"/>
              <a:ea typeface="Cambria"/>
              <a:cs typeface="Cambria"/>
              <a:sym typeface="Cambria"/>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4" name="Shape 384"/>
        <p:cNvGrpSpPr/>
        <p:nvPr/>
      </p:nvGrpSpPr>
      <p:grpSpPr>
        <a:xfrm>
          <a:off x="0" y="0"/>
          <a:ext cx="0" cy="0"/>
          <a:chOff x="0" y="0"/>
          <a:chExt cx="0" cy="0"/>
        </a:xfrm>
      </p:grpSpPr>
      <p:sp>
        <p:nvSpPr>
          <p:cNvPr id="385" name="Google Shape;385;p76"/>
          <p:cNvSpPr txBox="1"/>
          <p:nvPr/>
        </p:nvSpPr>
        <p:spPr>
          <a:xfrm>
            <a:off x="2477430" y="10402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Tarea para Lección 3</a:t>
            </a:r>
            <a:endParaRPr b="0" i="0" sz="6000" u="none" cap="none" strike="noStrike">
              <a:solidFill>
                <a:srgbClr val="009444"/>
              </a:solidFill>
              <a:latin typeface="Lato"/>
              <a:ea typeface="Lato"/>
              <a:cs typeface="Lato"/>
              <a:sym typeface="Lato"/>
            </a:endParaRPr>
          </a:p>
        </p:txBody>
      </p:sp>
      <p:cxnSp>
        <p:nvCxnSpPr>
          <p:cNvPr id="386" name="Google Shape;386;p76"/>
          <p:cNvCxnSpPr/>
          <p:nvPr/>
        </p:nvCxnSpPr>
        <p:spPr>
          <a:xfrm>
            <a:off x="2477430" y="2248131"/>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387" name="Google Shape;387;p76"/>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8" name="Google Shape;388;p76"/>
          <p:cNvSpPr txBox="1"/>
          <p:nvPr/>
        </p:nvSpPr>
        <p:spPr>
          <a:xfrm>
            <a:off x="2477429" y="2851800"/>
            <a:ext cx="8701847" cy="1908174"/>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chemeClr val="dk1"/>
              </a:buClr>
              <a:buSzPts val="3200"/>
              <a:buFont typeface="Lato"/>
              <a:buChar char="•"/>
            </a:pPr>
            <a:r>
              <a:rPr b="1" i="0" lang="en-US" sz="3600" u="none" cap="none" strike="noStrike">
                <a:solidFill>
                  <a:schemeClr val="dk1"/>
                </a:solidFill>
                <a:latin typeface="Lato"/>
                <a:ea typeface="Lato"/>
                <a:cs typeface="Lato"/>
                <a:sym typeface="Lato"/>
              </a:rPr>
              <a:t>Vea el video</a:t>
            </a:r>
            <a:endParaRPr b="0" i="0" sz="3600" u="none" cap="none" strike="noStrike">
              <a:solidFill>
                <a:srgbClr val="000000"/>
              </a:solidFill>
              <a:latin typeface="Lato"/>
              <a:ea typeface="Lato"/>
              <a:cs typeface="Lato"/>
              <a:sym typeface="Lato"/>
            </a:endParaRPr>
          </a:p>
          <a:p>
            <a:pPr indent="-457200" lvl="0" marL="457200" marR="0" rtl="0" algn="l">
              <a:lnSpc>
                <a:spcPct val="100000"/>
              </a:lnSpc>
              <a:spcBef>
                <a:spcPts val="600"/>
              </a:spcBef>
              <a:spcAft>
                <a:spcPts val="0"/>
              </a:spcAft>
              <a:buClr>
                <a:schemeClr val="dk1"/>
              </a:buClr>
              <a:buSzPts val="3200"/>
              <a:buFont typeface="Lato"/>
              <a:buChar char="•"/>
            </a:pPr>
            <a:r>
              <a:rPr b="1" i="0" lang="en-US" sz="3600" u="none" cap="none" strike="noStrike">
                <a:solidFill>
                  <a:schemeClr val="dk1"/>
                </a:solidFill>
                <a:latin typeface="Lato"/>
                <a:ea typeface="Lato"/>
                <a:cs typeface="Lato"/>
                <a:sym typeface="Lato"/>
              </a:rPr>
              <a:t>Responde las preguntas</a:t>
            </a:r>
            <a:endParaRPr b="1" i="0" sz="3600" u="none" cap="none" strike="noStrike">
              <a:solidFill>
                <a:schemeClr val="dk1"/>
              </a:solidFill>
              <a:latin typeface="Lato"/>
              <a:ea typeface="Lato"/>
              <a:cs typeface="Lato"/>
              <a:sym typeface="Lato"/>
            </a:endParaRPr>
          </a:p>
          <a:p>
            <a:pPr indent="-457200" lvl="0" marL="457200" marR="0" rtl="0" algn="l">
              <a:lnSpc>
                <a:spcPct val="100000"/>
              </a:lnSpc>
              <a:spcBef>
                <a:spcPts val="600"/>
              </a:spcBef>
              <a:spcAft>
                <a:spcPts val="0"/>
              </a:spcAft>
              <a:buClr>
                <a:schemeClr val="dk1"/>
              </a:buClr>
              <a:buSzPts val="3200"/>
              <a:buFont typeface="Lato"/>
              <a:buChar char="•"/>
            </a:pPr>
            <a:r>
              <a:rPr b="1" i="0" lang="en-US" sz="3600" u="none" cap="none" strike="noStrike">
                <a:solidFill>
                  <a:schemeClr val="dk1"/>
                </a:solidFill>
                <a:latin typeface="Calibri"/>
                <a:ea typeface="Calibri"/>
                <a:cs typeface="Calibri"/>
                <a:sym typeface="Calibri"/>
              </a:rPr>
              <a:t>Lea Romanos 3:19-20 y Romanos 1:16-17</a:t>
            </a:r>
            <a:endParaRPr b="1" i="0" sz="3600" u="none" cap="none" strike="noStrike">
              <a:solidFill>
                <a:schemeClr val="dk1"/>
              </a:solidFill>
              <a:latin typeface="Lato"/>
              <a:ea typeface="Lato"/>
              <a:cs typeface="Lato"/>
              <a:sym typeface="Lato"/>
            </a:endParaRPr>
          </a:p>
        </p:txBody>
      </p:sp>
      <p:pic>
        <p:nvPicPr>
          <p:cNvPr descr="A green bird with leaves&#10;&#10;Description automatically generated" id="389" name="Google Shape;389;p76"/>
          <p:cNvPicPr preferRelativeResize="0"/>
          <p:nvPr/>
        </p:nvPicPr>
        <p:blipFill rotWithShape="1">
          <a:blip r:embed="rId3">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3" name="Shape 393"/>
        <p:cNvGrpSpPr/>
        <p:nvPr/>
      </p:nvGrpSpPr>
      <p:grpSpPr>
        <a:xfrm>
          <a:off x="0" y="0"/>
          <a:ext cx="0" cy="0"/>
          <a:chOff x="0" y="0"/>
          <a:chExt cx="0" cy="0"/>
        </a:xfrm>
      </p:grpSpPr>
      <p:sp>
        <p:nvSpPr>
          <p:cNvPr id="394" name="Google Shape;394;p31"/>
          <p:cNvSpPr txBox="1"/>
          <p:nvPr/>
        </p:nvSpPr>
        <p:spPr>
          <a:xfrm>
            <a:off x="3851564" y="719479"/>
            <a:ext cx="7189367" cy="8401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Bendición</a:t>
            </a:r>
            <a:endParaRPr b="0" i="0" sz="6000" u="none" cap="none" strike="noStrike">
              <a:solidFill>
                <a:srgbClr val="009444"/>
              </a:solidFill>
              <a:latin typeface="Lato"/>
              <a:ea typeface="Lato"/>
              <a:cs typeface="Lato"/>
              <a:sym typeface="Lato"/>
            </a:endParaRPr>
          </a:p>
        </p:txBody>
      </p:sp>
      <p:cxnSp>
        <p:nvCxnSpPr>
          <p:cNvPr id="395" name="Google Shape;395;p31"/>
          <p:cNvCxnSpPr/>
          <p:nvPr/>
        </p:nvCxnSpPr>
        <p:spPr>
          <a:xfrm>
            <a:off x="3851564" y="1915622"/>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396" name="Google Shape;396;p31"/>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97" name="Google Shape;397;p31"/>
          <p:cNvPicPr preferRelativeResize="0"/>
          <p:nvPr/>
        </p:nvPicPr>
        <p:blipFill rotWithShape="1">
          <a:blip r:embed="rId3">
            <a:alphaModFix/>
          </a:blip>
          <a:srcRect b="0" l="0" r="0" t="0"/>
          <a:stretch/>
        </p:blipFill>
        <p:spPr>
          <a:xfrm>
            <a:off x="476645" y="1552538"/>
            <a:ext cx="3125596" cy="321843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398" name="Google Shape;398;p31"/>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
        <p:nvSpPr>
          <p:cNvPr id="399" name="Google Shape;399;p31"/>
          <p:cNvSpPr txBox="1"/>
          <p:nvPr/>
        </p:nvSpPr>
        <p:spPr>
          <a:xfrm>
            <a:off x="3380509" y="2353193"/>
            <a:ext cx="7660421" cy="3416320"/>
          </a:xfrm>
          <a:prstGeom prst="rect">
            <a:avLst/>
          </a:prstGeom>
          <a:noFill/>
          <a:ln>
            <a:noFill/>
          </a:ln>
        </p:spPr>
        <p:txBody>
          <a:bodyPr anchorCtr="0" anchor="t" bIns="45700" lIns="91425" spcFirstLastPara="1" rIns="91425" wrap="square" tIns="45700">
            <a:spAutoFit/>
          </a:bodyPr>
          <a:lstStyle/>
          <a:p>
            <a:pPr indent="0" lvl="1" marL="457200" marR="0" rtl="0" algn="l">
              <a:lnSpc>
                <a:spcPct val="100000"/>
              </a:lnSpc>
              <a:spcBef>
                <a:spcPts val="0"/>
              </a:spcBef>
              <a:spcAft>
                <a:spcPts val="0"/>
              </a:spcAft>
              <a:buClr>
                <a:srgbClr val="000000"/>
              </a:buClr>
              <a:buSzPts val="1400"/>
              <a:buFont typeface="Arial"/>
              <a:buNone/>
            </a:pPr>
            <a:r>
              <a:rPr b="0" i="1" lang="en-US" sz="3600" u="none" cap="none" strike="noStrike">
                <a:solidFill>
                  <a:schemeClr val="dk1"/>
                </a:solidFill>
                <a:latin typeface="Arial"/>
                <a:ea typeface="Arial"/>
                <a:cs typeface="Arial"/>
                <a:sym typeface="Arial"/>
              </a:rPr>
              <a:t>El Señor te bendiga y te guarde. Haga el Señor resplandecer su rostro sobre ti y tenga de ti misericordia. Vuelve el Señor su rostro a ti, y te conceda la paz. Amén. (Números 6:24-26)</a:t>
            </a:r>
            <a:endParaRPr b="0" i="0" sz="3600" u="none" cap="none" strike="noStrike">
              <a:solidFill>
                <a:schemeClr val="dk1"/>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77"/>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05" name="Google Shape;405;p77"/>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406" name="Google Shape;406;p77"/>
          <p:cNvSpPr txBox="1"/>
          <p:nvPr/>
        </p:nvSpPr>
        <p:spPr>
          <a:xfrm>
            <a:off x="3602242" y="2838611"/>
            <a:ext cx="7256258" cy="6462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en-US" sz="3600" u="none" cap="none" strike="noStrike">
                <a:solidFill>
                  <a:schemeClr val="dk1"/>
                </a:solidFill>
                <a:latin typeface="Lato"/>
                <a:ea typeface="Lato"/>
                <a:cs typeface="Lato"/>
                <a:sym typeface="Lato"/>
              </a:rPr>
              <a:t>Llamados al altar</a:t>
            </a:r>
            <a:endParaRPr b="1" i="1" sz="3600" u="none" cap="none" strike="noStrike">
              <a:solidFill>
                <a:srgbClr val="00B050"/>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5"/>
          <p:cNvSpPr txBox="1"/>
          <p:nvPr/>
        </p:nvSpPr>
        <p:spPr>
          <a:xfrm>
            <a:off x="2237027" y="403125"/>
            <a:ext cx="89589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0" i="0" lang="en-US" sz="6000" u="none" cap="none" strike="noStrike">
                <a:solidFill>
                  <a:srgbClr val="009444"/>
                </a:solidFill>
                <a:latin typeface="Lato"/>
                <a:ea typeface="Lato"/>
                <a:cs typeface="Lato"/>
                <a:sym typeface="Lato"/>
              </a:rPr>
              <a:t>Objetivos de la Lección</a:t>
            </a:r>
            <a:endParaRPr b="0" i="0" sz="6000" u="none" cap="none" strike="noStrike">
              <a:solidFill>
                <a:srgbClr val="009444"/>
              </a:solidFill>
              <a:latin typeface="Lato"/>
              <a:ea typeface="Lato"/>
              <a:cs typeface="Lato"/>
              <a:sym typeface="Lato"/>
            </a:endParaRPr>
          </a:p>
        </p:txBody>
      </p:sp>
      <p:cxnSp>
        <p:nvCxnSpPr>
          <p:cNvPr id="104" name="Google Shape;104;p5"/>
          <p:cNvCxnSpPr/>
          <p:nvPr/>
        </p:nvCxnSpPr>
        <p:spPr>
          <a:xfrm>
            <a:off x="2373086" y="1597768"/>
            <a:ext cx="7195457" cy="0"/>
          </a:xfrm>
          <a:prstGeom prst="straightConnector1">
            <a:avLst/>
          </a:prstGeom>
          <a:noFill/>
          <a:ln cap="flat" cmpd="sng" w="38100">
            <a:solidFill>
              <a:srgbClr val="7F7F7F"/>
            </a:solidFill>
            <a:prstDash val="solid"/>
            <a:miter lim="800000"/>
            <a:headEnd len="sm" w="sm" type="none"/>
            <a:tailEnd len="sm" w="sm" type="none"/>
          </a:ln>
        </p:spPr>
      </p:cxnSp>
      <p:grpSp>
        <p:nvGrpSpPr>
          <p:cNvPr id="105" name="Google Shape;105;p5"/>
          <p:cNvGrpSpPr/>
          <p:nvPr/>
        </p:nvGrpSpPr>
        <p:grpSpPr>
          <a:xfrm>
            <a:off x="745673" y="2011041"/>
            <a:ext cx="10450280" cy="3947713"/>
            <a:chOff x="0" y="0"/>
            <a:chExt cx="10450280" cy="3947713"/>
          </a:xfrm>
        </p:grpSpPr>
        <p:sp>
          <p:nvSpPr>
            <p:cNvPr id="106" name="Google Shape;106;p5"/>
            <p:cNvSpPr/>
            <p:nvPr/>
          </p:nvSpPr>
          <p:spPr>
            <a:xfrm>
              <a:off x="0" y="481"/>
              <a:ext cx="10450280" cy="112778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07" name="Google Shape;107;p5"/>
            <p:cNvSpPr/>
            <p:nvPr/>
          </p:nvSpPr>
          <p:spPr>
            <a:xfrm>
              <a:off x="341153" y="254232"/>
              <a:ext cx="620279" cy="620279"/>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08" name="Google Shape;108;p5"/>
            <p:cNvSpPr/>
            <p:nvPr/>
          </p:nvSpPr>
          <p:spPr>
            <a:xfrm>
              <a:off x="1302586" y="0"/>
              <a:ext cx="9147694" cy="112778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09" name="Google Shape;109;p5"/>
            <p:cNvSpPr txBox="1"/>
            <p:nvPr/>
          </p:nvSpPr>
          <p:spPr>
            <a:xfrm>
              <a:off x="1302586" y="0"/>
              <a:ext cx="9147694" cy="1127780"/>
            </a:xfrm>
            <a:prstGeom prst="rect">
              <a:avLst/>
            </a:prstGeom>
            <a:solidFill>
              <a:srgbClr val="A8D08C"/>
            </a:solid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lt1"/>
                </a:buClr>
                <a:buSzPts val="2500"/>
                <a:buFont typeface="Calibri"/>
                <a:buNone/>
              </a:pPr>
              <a:r>
                <a:rPr b="0" i="0" lang="en-US" sz="2800" u="none" cap="none" strike="noStrike">
                  <a:solidFill>
                    <a:schemeClr val="dk1"/>
                  </a:solidFill>
                  <a:latin typeface="Lato"/>
                  <a:ea typeface="Lato"/>
                  <a:cs typeface="Lato"/>
                  <a:sym typeface="Lato"/>
                </a:rPr>
                <a:t>Usar Efesios 2:1-10 para demostrar que el hombre no es capaz de creer en Jesucristo sin el Espíritu Santo. </a:t>
              </a:r>
              <a:endParaRPr b="0" i="0" sz="2800" u="none" cap="none" strike="noStrike">
                <a:solidFill>
                  <a:schemeClr val="dk1"/>
                </a:solidFill>
                <a:latin typeface="Lato"/>
                <a:ea typeface="Lato"/>
                <a:cs typeface="Lato"/>
                <a:sym typeface="Lato"/>
              </a:endParaRPr>
            </a:p>
          </p:txBody>
        </p:sp>
        <p:sp>
          <p:nvSpPr>
            <p:cNvPr id="110" name="Google Shape;110;p5"/>
            <p:cNvSpPr/>
            <p:nvPr/>
          </p:nvSpPr>
          <p:spPr>
            <a:xfrm>
              <a:off x="0" y="1410207"/>
              <a:ext cx="10450280" cy="112778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11" name="Google Shape;111;p5"/>
            <p:cNvSpPr/>
            <p:nvPr/>
          </p:nvSpPr>
          <p:spPr>
            <a:xfrm>
              <a:off x="341153" y="1663958"/>
              <a:ext cx="620279" cy="620279"/>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12" name="Google Shape;112;p5"/>
            <p:cNvSpPr/>
            <p:nvPr/>
          </p:nvSpPr>
          <p:spPr>
            <a:xfrm>
              <a:off x="1302586" y="1410207"/>
              <a:ext cx="9147694" cy="112778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13" name="Google Shape;113;p5"/>
            <p:cNvSpPr txBox="1"/>
            <p:nvPr/>
          </p:nvSpPr>
          <p:spPr>
            <a:xfrm>
              <a:off x="1302586" y="1410207"/>
              <a:ext cx="9147694" cy="112778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lt1"/>
                </a:buClr>
                <a:buSzPts val="2500"/>
                <a:buFont typeface="Calibri"/>
                <a:buNone/>
              </a:pPr>
              <a:r>
                <a:rPr b="0" i="0" lang="en-US" sz="2800" u="none" cap="none" strike="noStrike">
                  <a:solidFill>
                    <a:schemeClr val="lt1"/>
                  </a:solidFill>
                  <a:latin typeface="Lato"/>
                  <a:ea typeface="Lato"/>
                  <a:cs typeface="Lato"/>
                  <a:sym typeface="Lato"/>
                </a:rPr>
                <a:t>Explicar la teología decisionista y por qué es peligroso.  </a:t>
              </a:r>
              <a:endParaRPr b="0" i="0" sz="2800" u="none" cap="none" strike="noStrike">
                <a:solidFill>
                  <a:schemeClr val="lt1"/>
                </a:solidFill>
                <a:latin typeface="Lato"/>
                <a:ea typeface="Lato"/>
                <a:cs typeface="Lato"/>
                <a:sym typeface="Lato"/>
              </a:endParaRPr>
            </a:p>
          </p:txBody>
        </p:sp>
        <p:sp>
          <p:nvSpPr>
            <p:cNvPr id="114" name="Google Shape;114;p5"/>
            <p:cNvSpPr/>
            <p:nvPr/>
          </p:nvSpPr>
          <p:spPr>
            <a:xfrm>
              <a:off x="0" y="2819933"/>
              <a:ext cx="10450280" cy="112778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15" name="Google Shape;115;p5"/>
            <p:cNvSpPr/>
            <p:nvPr/>
          </p:nvSpPr>
          <p:spPr>
            <a:xfrm>
              <a:off x="341153" y="3073684"/>
              <a:ext cx="620279" cy="620279"/>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16" name="Google Shape;116;p5"/>
            <p:cNvSpPr/>
            <p:nvPr/>
          </p:nvSpPr>
          <p:spPr>
            <a:xfrm>
              <a:off x="1302586" y="2819933"/>
              <a:ext cx="9147694" cy="112778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17" name="Google Shape;117;p5"/>
            <p:cNvSpPr txBox="1"/>
            <p:nvPr/>
          </p:nvSpPr>
          <p:spPr>
            <a:xfrm>
              <a:off x="1302586" y="2819933"/>
              <a:ext cx="9147694" cy="112778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lt1"/>
                </a:buClr>
                <a:buSzPts val="2500"/>
                <a:buFont typeface="Calibri"/>
                <a:buNone/>
              </a:pPr>
              <a:r>
                <a:rPr b="0" i="0" lang="en-US" sz="2800" u="none" cap="none" strike="noStrike">
                  <a:solidFill>
                    <a:schemeClr val="lt1"/>
                  </a:solidFill>
                  <a:latin typeface="Lato"/>
                  <a:ea typeface="Lato"/>
                  <a:cs typeface="Lato"/>
                  <a:sym typeface="Lato"/>
                </a:rPr>
                <a:t>Considerar como contest</a:t>
              </a:r>
              <a:r>
                <a:rPr lang="en-US" sz="2800">
                  <a:solidFill>
                    <a:schemeClr val="lt1"/>
                  </a:solidFill>
                  <a:latin typeface="Lato"/>
                  <a:ea typeface="Lato"/>
                  <a:cs typeface="Lato"/>
                  <a:sym typeface="Lato"/>
                </a:rPr>
                <a:t>a</a:t>
              </a:r>
              <a:r>
                <a:rPr b="0" i="0" lang="en-US" sz="2800" u="none" cap="none" strike="noStrike">
                  <a:solidFill>
                    <a:schemeClr val="lt1"/>
                  </a:solidFill>
                  <a:latin typeface="Lato"/>
                  <a:ea typeface="Lato"/>
                  <a:cs typeface="Lato"/>
                  <a:sym typeface="Lato"/>
                </a:rPr>
                <a:t>r a la Teología Decisionista en amor y con la Biblia. </a:t>
              </a:r>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78"/>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12" name="Google Shape;412;p78"/>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413" name="Google Shape;413;p78"/>
          <p:cNvSpPr txBox="1"/>
          <p:nvPr/>
        </p:nvSpPr>
        <p:spPr>
          <a:xfrm>
            <a:off x="3602242" y="2838611"/>
            <a:ext cx="72564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en-US" sz="3600" u="none" cap="none" strike="noStrike">
                <a:solidFill>
                  <a:schemeClr val="dk1"/>
                </a:solidFill>
                <a:latin typeface="Lato"/>
                <a:ea typeface="Lato"/>
                <a:cs typeface="Lato"/>
                <a:sym typeface="Lato"/>
              </a:rPr>
              <a:t>Vocabulario de la </a:t>
            </a:r>
            <a:r>
              <a:rPr b="1" i="1" lang="en-US" sz="3600">
                <a:solidFill>
                  <a:schemeClr val="dk1"/>
                </a:solidFill>
                <a:latin typeface="Lato"/>
                <a:ea typeface="Lato"/>
                <a:cs typeface="Lato"/>
                <a:sym typeface="Lato"/>
              </a:rPr>
              <a:t>conversión</a:t>
            </a:r>
            <a:r>
              <a:rPr b="1" i="1" lang="en-US" sz="3600" u="none" cap="none" strike="noStrike">
                <a:solidFill>
                  <a:schemeClr val="dk1"/>
                </a:solidFill>
                <a:latin typeface="Lato"/>
                <a:ea typeface="Lato"/>
                <a:cs typeface="Lato"/>
                <a:sym typeface="Lato"/>
              </a:rPr>
              <a:t> </a:t>
            </a:r>
            <a:endParaRPr b="1" i="1" sz="3600" u="none" cap="none" strike="noStrike">
              <a:solidFill>
                <a:srgbClr val="00B050"/>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1" name="Shape 121"/>
        <p:cNvGrpSpPr/>
        <p:nvPr/>
      </p:nvGrpSpPr>
      <p:grpSpPr>
        <a:xfrm>
          <a:off x="0" y="0"/>
          <a:ext cx="0" cy="0"/>
          <a:chOff x="0" y="0"/>
          <a:chExt cx="0" cy="0"/>
        </a:xfrm>
      </p:grpSpPr>
      <p:sp>
        <p:nvSpPr>
          <p:cNvPr id="122" name="Google Shape;122;p33"/>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child standing in a field with pigs&#10;&#10;Description automatically generated" id="123" name="Google Shape;123;p33"/>
          <p:cNvPicPr preferRelativeResize="0"/>
          <p:nvPr/>
        </p:nvPicPr>
        <p:blipFill rotWithShape="1">
          <a:blip r:embed="rId3">
            <a:alphaModFix/>
          </a:blip>
          <a:srcRect b="0" l="0" r="0" t="0"/>
          <a:stretch/>
        </p:blipFill>
        <p:spPr>
          <a:xfrm>
            <a:off x="3206750" y="1638300"/>
            <a:ext cx="6907068" cy="428086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7" name="Shape 127"/>
        <p:cNvGrpSpPr/>
        <p:nvPr/>
      </p:nvGrpSpPr>
      <p:grpSpPr>
        <a:xfrm>
          <a:off x="0" y="0"/>
          <a:ext cx="0" cy="0"/>
          <a:chOff x="0" y="0"/>
          <a:chExt cx="0" cy="0"/>
        </a:xfrm>
      </p:grpSpPr>
      <p:sp>
        <p:nvSpPr>
          <p:cNvPr id="128" name="Google Shape;128;p46"/>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29" name="Google Shape;129;p46"/>
          <p:cNvPicPr preferRelativeResize="0"/>
          <p:nvPr/>
        </p:nvPicPr>
        <p:blipFill rotWithShape="1">
          <a:blip r:embed="rId3">
            <a:alphaModFix/>
          </a:blip>
          <a:srcRect b="0" l="0" r="0" t="0"/>
          <a:stretch/>
        </p:blipFill>
        <p:spPr>
          <a:xfrm>
            <a:off x="165205" y="1983459"/>
            <a:ext cx="2957065" cy="2891081"/>
          </a:xfrm>
          <a:prstGeom prst="rect">
            <a:avLst/>
          </a:prstGeom>
          <a:noFill/>
          <a:ln>
            <a:noFill/>
          </a:ln>
          <a:effectLst>
            <a:outerShdw blurRad="50800" rotWithShape="0" algn="tl" dir="2700000" dist="38100">
              <a:srgbClr val="000000">
                <a:alpha val="40000"/>
              </a:srgbClr>
            </a:outerShdw>
          </a:effectLst>
        </p:spPr>
      </p:pic>
      <p:sp>
        <p:nvSpPr>
          <p:cNvPr id="130" name="Google Shape;130;p46"/>
          <p:cNvSpPr txBox="1"/>
          <p:nvPr/>
        </p:nvSpPr>
        <p:spPr>
          <a:xfrm>
            <a:off x="3060363" y="740640"/>
            <a:ext cx="7432500" cy="200050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4400" u="none" cap="none" strike="noStrike">
                <a:solidFill>
                  <a:schemeClr val="dk1"/>
                </a:solidFill>
                <a:latin typeface="Lato"/>
                <a:ea typeface="Lato"/>
                <a:cs typeface="Lato"/>
                <a:sym typeface="Lato"/>
              </a:rPr>
              <a:t>¿Qué deseó Pedro cuando fue sacado del hoyo?</a:t>
            </a:r>
            <a:endParaRPr/>
          </a:p>
          <a:p>
            <a:pPr indent="0" lvl="0" marL="0" marR="0" rtl="0" algn="l">
              <a:lnSpc>
                <a:spcPct val="100000"/>
              </a:lnSpc>
              <a:spcBef>
                <a:spcPts val="0"/>
              </a:spcBef>
              <a:spcAft>
                <a:spcPts val="0"/>
              </a:spcAft>
              <a:buNone/>
            </a:pPr>
            <a:r>
              <a:t/>
            </a:r>
            <a:endParaRPr b="1" i="0" sz="3600" u="none" cap="none" strike="noStrike">
              <a:solidFill>
                <a:schemeClr val="dk1"/>
              </a:solidFill>
              <a:latin typeface="Lato"/>
              <a:ea typeface="Lato"/>
              <a:cs typeface="Lato"/>
              <a:sym typeface="Lato"/>
            </a:endParaRPr>
          </a:p>
        </p:txBody>
      </p:sp>
      <p:pic>
        <p:nvPicPr>
          <p:cNvPr descr="A child standing in a field with pigs&#10;&#10;Description automatically generated" id="131" name="Google Shape;131;p46"/>
          <p:cNvPicPr preferRelativeResize="0"/>
          <p:nvPr/>
        </p:nvPicPr>
        <p:blipFill rotWithShape="1">
          <a:blip r:embed="rId4">
            <a:alphaModFix/>
          </a:blip>
          <a:srcRect b="0" l="0" r="0" t="0"/>
          <a:stretch/>
        </p:blipFill>
        <p:spPr>
          <a:xfrm>
            <a:off x="3887363" y="2535960"/>
            <a:ext cx="5778500" cy="3581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5" name="Shape 135"/>
        <p:cNvGrpSpPr/>
        <p:nvPr/>
      </p:nvGrpSpPr>
      <p:grpSpPr>
        <a:xfrm>
          <a:off x="0" y="0"/>
          <a:ext cx="0" cy="0"/>
          <a:chOff x="0" y="0"/>
          <a:chExt cx="0" cy="0"/>
        </a:xfrm>
      </p:grpSpPr>
      <p:sp>
        <p:nvSpPr>
          <p:cNvPr id="136" name="Google Shape;136;p47"/>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37" name="Google Shape;137;p47"/>
          <p:cNvPicPr preferRelativeResize="0"/>
          <p:nvPr/>
        </p:nvPicPr>
        <p:blipFill rotWithShape="1">
          <a:blip r:embed="rId3">
            <a:alphaModFix/>
          </a:blip>
          <a:srcRect b="0" l="0" r="0" t="0"/>
          <a:stretch/>
        </p:blipFill>
        <p:spPr>
          <a:xfrm>
            <a:off x="165205" y="1983459"/>
            <a:ext cx="2957065" cy="2891081"/>
          </a:xfrm>
          <a:prstGeom prst="rect">
            <a:avLst/>
          </a:prstGeom>
          <a:noFill/>
          <a:ln>
            <a:noFill/>
          </a:ln>
          <a:effectLst>
            <a:outerShdw blurRad="50800" rotWithShape="0" algn="tl" dir="2700000" dist="38100">
              <a:srgbClr val="000000">
                <a:alpha val="40000"/>
              </a:srgbClr>
            </a:outerShdw>
          </a:effectLst>
        </p:spPr>
      </p:pic>
      <p:sp>
        <p:nvSpPr>
          <p:cNvPr id="138" name="Google Shape;138;p47"/>
          <p:cNvSpPr txBox="1"/>
          <p:nvPr/>
        </p:nvSpPr>
        <p:spPr>
          <a:xfrm>
            <a:off x="3060363" y="740640"/>
            <a:ext cx="7432500" cy="200050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4400" u="none" cap="none" strike="noStrike">
                <a:solidFill>
                  <a:schemeClr val="dk1"/>
                </a:solidFill>
                <a:latin typeface="Lato"/>
                <a:ea typeface="Lato"/>
                <a:cs typeface="Lato"/>
                <a:sym typeface="Lato"/>
              </a:rPr>
              <a:t>¿En qué nos parecemos </a:t>
            </a:r>
            <a:endParaRPr/>
          </a:p>
          <a:p>
            <a:pPr indent="0" lvl="0" marL="0" marR="0" rtl="0" algn="ctr">
              <a:lnSpc>
                <a:spcPct val="100000"/>
              </a:lnSpc>
              <a:spcBef>
                <a:spcPts val="0"/>
              </a:spcBef>
              <a:spcAft>
                <a:spcPts val="0"/>
              </a:spcAft>
              <a:buNone/>
            </a:pPr>
            <a:r>
              <a:rPr b="1" i="0" lang="en-US" sz="4400" u="none" cap="none" strike="noStrike">
                <a:solidFill>
                  <a:schemeClr val="dk1"/>
                </a:solidFill>
                <a:latin typeface="Lato"/>
                <a:ea typeface="Lato"/>
                <a:cs typeface="Lato"/>
                <a:sym typeface="Lato"/>
              </a:rPr>
              <a:t>a Pedro?</a:t>
            </a:r>
            <a:endParaRPr/>
          </a:p>
          <a:p>
            <a:pPr indent="0" lvl="0" marL="0" marR="0" rtl="0" algn="l">
              <a:lnSpc>
                <a:spcPct val="100000"/>
              </a:lnSpc>
              <a:spcBef>
                <a:spcPts val="0"/>
              </a:spcBef>
              <a:spcAft>
                <a:spcPts val="0"/>
              </a:spcAft>
              <a:buNone/>
            </a:pPr>
            <a:r>
              <a:t/>
            </a:r>
            <a:endParaRPr b="1" i="0" sz="3600" u="none" cap="none" strike="noStrike">
              <a:solidFill>
                <a:schemeClr val="dk1"/>
              </a:solidFill>
              <a:latin typeface="Lato"/>
              <a:ea typeface="Lato"/>
              <a:cs typeface="Lato"/>
              <a:sym typeface="Lato"/>
            </a:endParaRPr>
          </a:p>
        </p:txBody>
      </p:sp>
      <p:pic>
        <p:nvPicPr>
          <p:cNvPr descr="A child standing in a field with pigs&#10;&#10;Description automatically generated" id="139" name="Google Shape;139;p47"/>
          <p:cNvPicPr preferRelativeResize="0"/>
          <p:nvPr/>
        </p:nvPicPr>
        <p:blipFill rotWithShape="1">
          <a:blip r:embed="rId4">
            <a:alphaModFix/>
          </a:blip>
          <a:srcRect b="0" l="0" r="0" t="0"/>
          <a:stretch/>
        </p:blipFill>
        <p:spPr>
          <a:xfrm>
            <a:off x="3677804" y="2535960"/>
            <a:ext cx="5778500" cy="3581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3" name="Shape 143"/>
        <p:cNvGrpSpPr/>
        <p:nvPr/>
      </p:nvGrpSpPr>
      <p:grpSpPr>
        <a:xfrm>
          <a:off x="0" y="0"/>
          <a:ext cx="0" cy="0"/>
          <a:chOff x="0" y="0"/>
          <a:chExt cx="0" cy="0"/>
        </a:xfrm>
      </p:grpSpPr>
      <p:sp>
        <p:nvSpPr>
          <p:cNvPr id="144" name="Google Shape;144;p48"/>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45" name="Google Shape;145;p48"/>
          <p:cNvPicPr preferRelativeResize="0"/>
          <p:nvPr/>
        </p:nvPicPr>
        <p:blipFill rotWithShape="1">
          <a:blip r:embed="rId3">
            <a:alphaModFix/>
          </a:blip>
          <a:srcRect b="0" l="0" r="0" t="0"/>
          <a:stretch/>
        </p:blipFill>
        <p:spPr>
          <a:xfrm>
            <a:off x="165205" y="1983459"/>
            <a:ext cx="2957065" cy="2891081"/>
          </a:xfrm>
          <a:prstGeom prst="rect">
            <a:avLst/>
          </a:prstGeom>
          <a:noFill/>
          <a:ln>
            <a:noFill/>
          </a:ln>
          <a:effectLst>
            <a:outerShdw blurRad="50800" rotWithShape="0" algn="tl" dir="2700000" dist="38100">
              <a:srgbClr val="000000">
                <a:alpha val="40000"/>
              </a:srgbClr>
            </a:outerShdw>
          </a:effectLst>
        </p:spPr>
      </p:pic>
      <p:sp>
        <p:nvSpPr>
          <p:cNvPr id="146" name="Google Shape;146;p48"/>
          <p:cNvSpPr txBox="1"/>
          <p:nvPr/>
        </p:nvSpPr>
        <p:spPr>
          <a:xfrm>
            <a:off x="2189018" y="740640"/>
            <a:ext cx="9338100" cy="2001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4400" u="none" cap="none" strike="noStrike">
                <a:solidFill>
                  <a:schemeClr val="dk1"/>
                </a:solidFill>
                <a:latin typeface="Lato"/>
                <a:ea typeface="Lato"/>
                <a:cs typeface="Lato"/>
                <a:sym typeface="Lato"/>
              </a:rPr>
              <a:t>¿C</a:t>
            </a:r>
            <a:r>
              <a:rPr b="1" lang="en-US" sz="4400">
                <a:solidFill>
                  <a:schemeClr val="dk1"/>
                </a:solidFill>
                <a:latin typeface="Lato"/>
                <a:ea typeface="Lato"/>
                <a:cs typeface="Lato"/>
                <a:sym typeface="Lato"/>
              </a:rPr>
              <a:t>uál</a:t>
            </a:r>
            <a:r>
              <a:rPr b="1" i="0" lang="en-US" sz="4400" u="none" cap="none" strike="noStrike">
                <a:solidFill>
                  <a:schemeClr val="dk1"/>
                </a:solidFill>
                <a:latin typeface="Lato"/>
                <a:ea typeface="Lato"/>
                <a:cs typeface="Lato"/>
                <a:sym typeface="Lato"/>
              </a:rPr>
              <a:t> es la conexión entre la historia a Pedro y la salvación espiritual?</a:t>
            </a:r>
            <a:endParaRPr/>
          </a:p>
          <a:p>
            <a:pPr indent="0" lvl="0" marL="0" marR="0" rtl="0" algn="l">
              <a:lnSpc>
                <a:spcPct val="100000"/>
              </a:lnSpc>
              <a:spcBef>
                <a:spcPts val="0"/>
              </a:spcBef>
              <a:spcAft>
                <a:spcPts val="0"/>
              </a:spcAft>
              <a:buNone/>
            </a:pPr>
            <a:r>
              <a:t/>
            </a:r>
            <a:endParaRPr b="1" i="0" sz="3600" u="none" cap="none" strike="noStrike">
              <a:solidFill>
                <a:schemeClr val="dk1"/>
              </a:solidFill>
              <a:latin typeface="Lato"/>
              <a:ea typeface="Lato"/>
              <a:cs typeface="Lato"/>
              <a:sym typeface="Lato"/>
            </a:endParaRPr>
          </a:p>
        </p:txBody>
      </p:sp>
      <p:pic>
        <p:nvPicPr>
          <p:cNvPr descr="A child standing in a field with pigs&#10;&#10;Description automatically generated" id="147" name="Google Shape;147;p48"/>
          <p:cNvPicPr preferRelativeResize="0"/>
          <p:nvPr/>
        </p:nvPicPr>
        <p:blipFill rotWithShape="1">
          <a:blip r:embed="rId4">
            <a:alphaModFix/>
          </a:blip>
          <a:srcRect b="0" l="0" r="0" t="0"/>
          <a:stretch/>
        </p:blipFill>
        <p:spPr>
          <a:xfrm>
            <a:off x="3677804" y="2535960"/>
            <a:ext cx="5778500" cy="3581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1" name="Shape 151"/>
        <p:cNvGrpSpPr/>
        <p:nvPr/>
      </p:nvGrpSpPr>
      <p:grpSpPr>
        <a:xfrm>
          <a:off x="0" y="0"/>
          <a:ext cx="0" cy="0"/>
          <a:chOff x="0" y="0"/>
          <a:chExt cx="0" cy="0"/>
        </a:xfrm>
      </p:grpSpPr>
      <p:sp>
        <p:nvSpPr>
          <p:cNvPr id="152" name="Google Shape;152;p49"/>
          <p:cNvSpPr txBox="1"/>
          <p:nvPr/>
        </p:nvSpPr>
        <p:spPr>
          <a:xfrm>
            <a:off x="563084" y="222841"/>
            <a:ext cx="7189367" cy="8401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Efesios 2:1-3</a:t>
            </a:r>
            <a:endParaRPr b="0" i="0" sz="3600" u="none" cap="none" strike="noStrike">
              <a:solidFill>
                <a:schemeClr val="dk1"/>
              </a:solidFill>
              <a:latin typeface="Lato"/>
              <a:ea typeface="Lato"/>
              <a:cs typeface="Lato"/>
              <a:sym typeface="Lato"/>
            </a:endParaRPr>
          </a:p>
        </p:txBody>
      </p:sp>
      <p:cxnSp>
        <p:nvCxnSpPr>
          <p:cNvPr id="153" name="Google Shape;153;p49"/>
          <p:cNvCxnSpPr/>
          <p:nvPr/>
        </p:nvCxnSpPr>
        <p:spPr>
          <a:xfrm>
            <a:off x="563084" y="1166330"/>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154" name="Google Shape;154;p49"/>
          <p:cNvSpPr txBox="1"/>
          <p:nvPr/>
        </p:nvSpPr>
        <p:spPr>
          <a:xfrm>
            <a:off x="563084" y="1269630"/>
            <a:ext cx="11074734" cy="594004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baseline="30000" i="1" lang="en-US" sz="3400" u="none" cap="none" strike="noStrike">
                <a:solidFill>
                  <a:srgbClr val="000000"/>
                </a:solidFill>
                <a:highlight>
                  <a:srgbClr val="FFFFFF"/>
                </a:highlight>
                <a:latin typeface="Quattrocento Sans"/>
                <a:ea typeface="Quattrocento Sans"/>
                <a:cs typeface="Quattrocento Sans"/>
                <a:sym typeface="Quattrocento Sans"/>
              </a:rPr>
              <a:t>1</a:t>
            </a:r>
            <a:r>
              <a:rPr b="1" baseline="30000" i="1" lang="en-US" sz="3400" u="none" cap="none" strike="noStrike">
                <a:solidFill>
                  <a:srgbClr val="000000"/>
                </a:solidFill>
                <a:latin typeface="Quattrocento Sans"/>
                <a:ea typeface="Quattrocento Sans"/>
                <a:cs typeface="Quattrocento Sans"/>
                <a:sym typeface="Quattrocento Sans"/>
              </a:rPr>
              <a:t> </a:t>
            </a:r>
            <a:r>
              <a:rPr b="0" i="1" lang="en-US" sz="3400" u="none" cap="none" strike="noStrike">
                <a:solidFill>
                  <a:srgbClr val="000000"/>
                </a:solidFill>
                <a:latin typeface="Quattrocento Sans"/>
                <a:ea typeface="Quattrocento Sans"/>
                <a:cs typeface="Quattrocento Sans"/>
                <a:sym typeface="Quattrocento Sans"/>
              </a:rPr>
              <a:t>A ustedes, él les dio vida cuando aún estaban muertos en sus delitos y pecados,</a:t>
            </a:r>
            <a:r>
              <a:rPr b="0" i="1" lang="en-US" sz="3400" u="none" cap="none" strike="noStrike">
                <a:solidFill>
                  <a:srgbClr val="000000"/>
                </a:solidFill>
                <a:highlight>
                  <a:srgbClr val="FFFFFF"/>
                </a:highlight>
                <a:latin typeface="Quattrocento Sans"/>
                <a:ea typeface="Quattrocento Sans"/>
                <a:cs typeface="Quattrocento Sans"/>
                <a:sym typeface="Quattrocento Sans"/>
              </a:rPr>
              <a:t> </a:t>
            </a:r>
            <a:r>
              <a:rPr b="1" baseline="30000" i="1" lang="en-US" sz="3400" u="none" cap="none" strike="noStrike">
                <a:solidFill>
                  <a:srgbClr val="000000"/>
                </a:solidFill>
                <a:latin typeface="Quattrocento Sans"/>
                <a:ea typeface="Quattrocento Sans"/>
                <a:cs typeface="Quattrocento Sans"/>
                <a:sym typeface="Quattrocento Sans"/>
              </a:rPr>
              <a:t>2 </a:t>
            </a:r>
            <a:r>
              <a:rPr b="0" i="1" lang="en-US" sz="3400" u="none" cap="none" strike="noStrike">
                <a:solidFill>
                  <a:srgbClr val="000000"/>
                </a:solidFill>
                <a:latin typeface="Quattrocento Sans"/>
                <a:ea typeface="Quattrocento Sans"/>
                <a:cs typeface="Quattrocento Sans"/>
                <a:sym typeface="Quattrocento Sans"/>
              </a:rPr>
              <a:t>los cuales en otro tiempo practicaron, pues vivían de acuerdo a la corriente de este mundo y en conformidad con el príncipe del poder del aire, que es el espíritu que ahora opera en los hijos de desobediencia.</a:t>
            </a:r>
            <a:r>
              <a:rPr b="0" i="1" lang="en-US" sz="3400" u="none" cap="none" strike="noStrike">
                <a:solidFill>
                  <a:srgbClr val="000000"/>
                </a:solidFill>
                <a:highlight>
                  <a:srgbClr val="FFFFFF"/>
                </a:highlight>
                <a:latin typeface="Quattrocento Sans"/>
                <a:ea typeface="Quattrocento Sans"/>
                <a:cs typeface="Quattrocento Sans"/>
                <a:sym typeface="Quattrocento Sans"/>
              </a:rPr>
              <a:t> </a:t>
            </a:r>
            <a:r>
              <a:rPr b="1" baseline="30000" i="1" lang="en-US" sz="3400" u="none" cap="none" strike="noStrike">
                <a:solidFill>
                  <a:srgbClr val="000000"/>
                </a:solidFill>
                <a:latin typeface="Quattrocento Sans"/>
                <a:ea typeface="Quattrocento Sans"/>
                <a:cs typeface="Quattrocento Sans"/>
                <a:sym typeface="Quattrocento Sans"/>
              </a:rPr>
              <a:t>3 </a:t>
            </a:r>
            <a:r>
              <a:rPr b="0" i="1" lang="en-US" sz="3400" u="none" cap="none" strike="noStrike">
                <a:solidFill>
                  <a:srgbClr val="000000"/>
                </a:solidFill>
                <a:latin typeface="Quattrocento Sans"/>
                <a:ea typeface="Quattrocento Sans"/>
                <a:cs typeface="Quattrocento Sans"/>
                <a:sym typeface="Quattrocento Sans"/>
              </a:rPr>
              <a:t>Entre ellos todos nosotros también vivimos en otro tiempo. Seguíamos los deseos de nuestra naturaleza humana y hacíamos lo que nuestra naturaleza y nuestros pensamientos nos llevaban a hacer. Éramos por naturaleza objetos de ira, como los demás.</a:t>
            </a:r>
            <a:r>
              <a:rPr b="0" i="1" lang="en-US" sz="3400" u="none" cap="none" strike="noStrike">
                <a:solidFill>
                  <a:srgbClr val="000000"/>
                </a:solidFill>
                <a:highlight>
                  <a:srgbClr val="FFFFFF"/>
                </a:highlight>
                <a:latin typeface="Quattrocento Sans"/>
                <a:ea typeface="Quattrocento Sans"/>
                <a:cs typeface="Quattrocento Sans"/>
                <a:sym typeface="Quattrocento Sans"/>
              </a:rPr>
              <a:t> </a:t>
            </a:r>
            <a:endParaRPr b="0" i="0" sz="3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4000" u="none" cap="none" strike="noStrike">
              <a:solidFill>
                <a:schemeClr val="dk1"/>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2023-11-29T19:33:05Z</dcterms:created>
  <dc:creator>Michele Pfeifer</dc:creator>
</cp:coreProperties>
</file>